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8"/>
  </p:notesMasterIdLst>
  <p:sldIdLst>
    <p:sldId id="256" r:id="rId2"/>
    <p:sldId id="257" r:id="rId3"/>
    <p:sldId id="263" r:id="rId4"/>
    <p:sldId id="264" r:id="rId5"/>
    <p:sldId id="265" r:id="rId6"/>
    <p:sldId id="262" r:id="rId7"/>
    <p:sldId id="25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59" r:id="rId19"/>
    <p:sldId id="276" r:id="rId20"/>
    <p:sldId id="277" r:id="rId21"/>
    <p:sldId id="279" r:id="rId22"/>
    <p:sldId id="278" r:id="rId23"/>
    <p:sldId id="280" r:id="rId24"/>
    <p:sldId id="260" r:id="rId25"/>
    <p:sldId id="281" r:id="rId26"/>
    <p:sldId id="26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A Pardo" initials="MAP" lastIdx="0" clrIdx="0">
    <p:extLst>
      <p:ext uri="{19B8F6BF-5375-455C-9EA6-DF929625EA0E}">
        <p15:presenceInfo xmlns:p15="http://schemas.microsoft.com/office/powerpoint/2012/main" userId="75d99315-3757-4700-9961-8e44cb7261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77432"/>
  </p:normalViewPr>
  <p:slideViewPr>
    <p:cSldViewPr snapToGrid="0" snapToObjects="1">
      <p:cViewPr varScale="1">
        <p:scale>
          <a:sx n="64" d="100"/>
          <a:sy n="64" d="100"/>
        </p:scale>
        <p:origin x="192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662EB-2ACD-9E4E-9F65-FCC071763F3F}" type="datetimeFigureOut">
              <a:rPr lang="en-US" smtClean="0"/>
              <a:t>1/24/18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D3487-1255-4C44-877C-90C5675D9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9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6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12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8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19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68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00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Timing, method and discontinuation of hydrocortisone administration for septic shock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Compared bolus vs CRI of hydrocortisone, and effect of tapering steroids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 guidelines recommend tapering,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 argument for this suggestion is a small crossover study in which shock relapse occurred in 30% of patients with sudden discontinuation, which was underpowered to come to that conclusion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Continuous infusion of hydrocortisone could hasten the resolution of septic shock compared to bolus administration. Earlier initiation corresponds with a higher probability of shock reversal. Tapering strategy is unnecessary.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2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Hypothesis generating?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3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C60D-DAFB-054D-A653-75BF771CCA73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BCC1-598A-B34D-BE0E-87B9A5BE8615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51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5E0A-ED66-584B-B15A-A33E4D573209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50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2437-BB6F-3048-B572-61C09077A11D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2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3D8E-9633-2C4F-9386-C4BEEC38224C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61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03B5-0A42-6343-B8C9-026E423B5EB3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76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AF5E-AA9E-F64C-BBB4-2BBB0327E6B1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65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D275-6E71-C447-A6C1-B8577F6DF11F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2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A780-20F4-BB49-80F9-131B1DC28D42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2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E046-122E-E848-84CC-A7BACD6109F7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80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C566-1FDB-DF4D-BB59-C69D4AA98422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76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A96-E56B-FD41-9C03-20DAE4808AB7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72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5A3C8-DDB3-0E4E-A94D-0E9837EE1E35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54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B57C7AE-1CF9-954A-BBC8-257E1D3D92A6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0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FA0A748-0E5F-3440-BB22-8CA9977F474B}" type="datetime1">
              <a:rPr lang="en-US" smtClean="0"/>
              <a:t>1/24/18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92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F4A8-A111-0C49-95B2-F6AB3CC3B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715617"/>
            <a:ext cx="10572000" cy="3704581"/>
          </a:xfrm>
        </p:spPr>
        <p:txBody>
          <a:bodyPr anchor="ctr"/>
          <a:lstStyle/>
          <a:p>
            <a:pPr algn="ctr"/>
            <a:r>
              <a:rPr lang="en-US" dirty="0"/>
              <a:t>ADRENAL Trial:</a:t>
            </a:r>
            <a:br>
              <a:rPr lang="en-US" dirty="0"/>
            </a:br>
            <a:r>
              <a:rPr lang="en-US" dirty="0"/>
              <a:t>Adjunctive Glucocorticoid Therapy in Patients with Septic Shock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355F5-EEE5-7A44-AA78-EB7F5C2654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Venkatesh</a:t>
            </a:r>
            <a:r>
              <a:rPr lang="en-US" dirty="0"/>
              <a:t> et al, NEJM, 2018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56D367-36C1-8C45-A177-CBD426E203F0}"/>
              </a:ext>
            </a:extLst>
          </p:cNvPr>
          <p:cNvSpPr txBox="1">
            <a:spLocks/>
          </p:cNvSpPr>
          <p:nvPr/>
        </p:nvSpPr>
        <p:spPr>
          <a:xfrm>
            <a:off x="863010" y="5645426"/>
            <a:ext cx="10572000" cy="83488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Mariana A. Pardo BVSC, MV</a:t>
            </a:r>
          </a:p>
          <a:p>
            <a:pPr algn="r"/>
            <a:r>
              <a:rPr lang="en-US" dirty="0"/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2351347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Outcomes:</a:t>
            </a:r>
          </a:p>
          <a:p>
            <a:pPr lvl="1"/>
            <a:r>
              <a:rPr lang="en-US" sz="2000" dirty="0"/>
              <a:t>1ary: 90 day all cause mortality</a:t>
            </a:r>
          </a:p>
          <a:p>
            <a:pPr lvl="1"/>
            <a:r>
              <a:rPr lang="en-US" sz="2000" dirty="0"/>
              <a:t>2ary: 28 day all cause mortality, time to resolution of shock, length of ICU stay, LOH, frequency and duration of MV, frequency and duration of RRT, incidence of new-onset bacteremia or fungemia between 2-14 days after randomization, receipt of blood transfusion</a:t>
            </a:r>
          </a:p>
        </p:txBody>
      </p:sp>
    </p:spTree>
    <p:extLst>
      <p:ext uri="{BB962C8B-B14F-4D97-AF65-F5344CB8AC3E}">
        <p14:creationId xmlns:p14="http://schemas.microsoft.com/office/powerpoint/2010/main" val="309351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Logistic-regression model with adjustment for stratification variables, with admission type (medical or surgical) as a fixed effect and trial site as a random effect</a:t>
            </a:r>
          </a:p>
        </p:txBody>
      </p:sp>
    </p:spTree>
    <p:extLst>
      <p:ext uri="{BB962C8B-B14F-4D97-AF65-F5344CB8AC3E}">
        <p14:creationId xmlns:p14="http://schemas.microsoft.com/office/powerpoint/2010/main" val="311170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Logistic-regression model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Regression model where the dependent variable is categorical (Live/Dead)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Allows one to say that the presence of a risk factor increases the odds of a given outcome by a specific factor</a:t>
            </a:r>
          </a:p>
        </p:txBody>
      </p:sp>
    </p:spTree>
    <p:extLst>
      <p:ext uri="{BB962C8B-B14F-4D97-AF65-F5344CB8AC3E}">
        <p14:creationId xmlns:p14="http://schemas.microsoft.com/office/powerpoint/2010/main" val="875052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0" y="2321678"/>
            <a:ext cx="10554574" cy="3959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Example: Probability of passing an exam versus hours of study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Suppose we wish to answer the following question:</a:t>
            </a:r>
          </a:p>
          <a:p>
            <a:endParaRPr lang="en-US" sz="2000" dirty="0"/>
          </a:p>
          <a:p>
            <a:r>
              <a:rPr lang="en-US" sz="2000" dirty="0"/>
              <a:t>A group of 20 students spend between 0 and 6 hours studying for an exam. </a:t>
            </a:r>
          </a:p>
          <a:p>
            <a:endParaRPr lang="en-US" sz="2000" dirty="0"/>
          </a:p>
          <a:p>
            <a:r>
              <a:rPr lang="en-US" sz="2000" dirty="0"/>
              <a:t>How does the number of hours spent studying affect the probability that the student will pass the exam?</a:t>
            </a:r>
          </a:p>
        </p:txBody>
      </p:sp>
    </p:spTree>
    <p:extLst>
      <p:ext uri="{BB962C8B-B14F-4D97-AF65-F5344CB8AC3E}">
        <p14:creationId xmlns:p14="http://schemas.microsoft.com/office/powerpoint/2010/main" val="51680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table shows the number of hours each student spent studying, and whether they passed (1) or failed (0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F0E799-A093-C34A-82B3-243FF1C83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5" y="4646266"/>
            <a:ext cx="11479167" cy="8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0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264E67-6F59-4D8D-8E5F-8245B0FEAE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158E1C6E-D299-4F5D-B15B-155EBF7F62F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3B8A1A-BDA2-E244-8FC2-F75902EF5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588" y="658687"/>
            <a:ext cx="6846363" cy="568247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457201"/>
            <a:ext cx="3575737" cy="172940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14" y="2046514"/>
            <a:ext cx="3575737" cy="399484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The graph shows the probability of passing the exam vs the # of </a:t>
            </a:r>
            <a:r>
              <a:rPr lang="en-US" sz="2000" dirty="0" err="1">
                <a:solidFill>
                  <a:schemeClr val="bg1"/>
                </a:solidFill>
              </a:rPr>
              <a:t>hrs</a:t>
            </a:r>
            <a:r>
              <a:rPr lang="en-US" sz="2000" dirty="0">
                <a:solidFill>
                  <a:schemeClr val="bg1"/>
                </a:solidFill>
              </a:rPr>
              <a:t> studying, with the logistic regression curve fitted to the data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7C6EAE-E754-3143-8BED-F9D2D3A55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851" y="2505665"/>
            <a:ext cx="6277349" cy="3531007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3835583" cy="3632200"/>
          </a:xfrm>
        </p:spPr>
        <p:txBody>
          <a:bodyPr>
            <a:normAutofit/>
          </a:bodyPr>
          <a:lstStyle/>
          <a:p>
            <a:r>
              <a:rPr lang="en-US" sz="2000" dirty="0"/>
              <a:t>This table shows the probability of passing the exam for several values of hours studying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23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Logistic-regression model with adjustment for stratification variables, with admission type (medical or surgical) as a fixed effect and trial site as a random effect</a:t>
            </a:r>
          </a:p>
          <a:p>
            <a:endParaRPr lang="en-US" sz="2400" dirty="0"/>
          </a:p>
          <a:p>
            <a:r>
              <a:rPr lang="en-US" sz="2400" dirty="0"/>
              <a:t>Additional sensitivity analyses were performed by adding the following covariates to the main logistic-regression model</a:t>
            </a:r>
          </a:p>
          <a:p>
            <a:pPr lvl="1"/>
            <a:r>
              <a:rPr lang="en-US" sz="2200" dirty="0"/>
              <a:t>Sex, age, APACHE score, time on onset of shock to randomization, RRT in the 24hr before randomization</a:t>
            </a:r>
          </a:p>
        </p:txBody>
      </p:sp>
    </p:spTree>
    <p:extLst>
      <p:ext uri="{BB962C8B-B14F-4D97-AF65-F5344CB8AC3E}">
        <p14:creationId xmlns:p14="http://schemas.microsoft.com/office/powerpoint/2010/main" val="1281907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3800 patients were enrolled in 69 medical/surgical ICUs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Between day 1-7 hydrocortisone group had  higher MAP, higher lactate and lower HR compared to placebo group</a:t>
            </a:r>
          </a:p>
          <a:p>
            <a:endParaRPr lang="en-US" sz="2400" dirty="0"/>
          </a:p>
          <a:p>
            <a:r>
              <a:rPr lang="en-US" sz="2400" dirty="0"/>
              <a:t>No difference in peak dose of norepinephrine between days 1-14</a:t>
            </a:r>
          </a:p>
        </p:txBody>
      </p:sp>
    </p:spTree>
    <p:extLst>
      <p:ext uri="{BB962C8B-B14F-4D97-AF65-F5344CB8AC3E}">
        <p14:creationId xmlns:p14="http://schemas.microsoft.com/office/powerpoint/2010/main" val="90928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1ary Outcome</a:t>
            </a:r>
          </a:p>
          <a:p>
            <a:pPr lvl="1"/>
            <a:r>
              <a:rPr lang="en-US" sz="2000" dirty="0"/>
              <a:t>90 day mortality</a:t>
            </a:r>
          </a:p>
          <a:p>
            <a:pPr lvl="2"/>
            <a:r>
              <a:rPr lang="en-US" sz="2000" dirty="0"/>
              <a:t>27.9% died in hydrocortisone and 28.8% in placebo group</a:t>
            </a:r>
          </a:p>
          <a:p>
            <a:pPr marL="457200" lvl="1" indent="0">
              <a:buNone/>
            </a:pPr>
            <a:endParaRPr lang="en-US" sz="22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923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1E73-0127-A748-ACA4-D5CFFE1AF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464DF-85BC-D24F-BC5E-A98A587E1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79122"/>
          </a:xfrm>
        </p:spPr>
        <p:txBody>
          <a:bodyPr>
            <a:normAutofit/>
          </a:bodyPr>
          <a:lstStyle/>
          <a:p>
            <a:r>
              <a:rPr lang="en-US" sz="2400" dirty="0"/>
              <a:t>Sepsis has no proven pharmacological treatment</a:t>
            </a:r>
          </a:p>
          <a:p>
            <a:pPr lvl="1"/>
            <a:r>
              <a:rPr lang="en-US" sz="2000" dirty="0"/>
              <a:t>Antibiotics, fluids and vasopressors as needed</a:t>
            </a:r>
          </a:p>
          <a:p>
            <a:endParaRPr lang="en-US" sz="2400" dirty="0"/>
          </a:p>
          <a:p>
            <a:r>
              <a:rPr lang="en-US" sz="2400" dirty="0"/>
              <a:t>Death rates in hospitalized patients 30-45%</a:t>
            </a:r>
          </a:p>
          <a:p>
            <a:endParaRPr lang="en-US" sz="2400" dirty="0"/>
          </a:p>
          <a:p>
            <a:r>
              <a:rPr lang="en-US" sz="2400" dirty="0"/>
              <a:t>Glucocorticoids have been used as an adjuvant therapy for 40 years without good evidence for or against it</a:t>
            </a:r>
          </a:p>
        </p:txBody>
      </p:sp>
    </p:spTree>
    <p:extLst>
      <p:ext uri="{BB962C8B-B14F-4D97-AF65-F5344CB8AC3E}">
        <p14:creationId xmlns:p14="http://schemas.microsoft.com/office/powerpoint/2010/main" val="2712642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385390"/>
            <a:ext cx="10849827" cy="425394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2ary Outcome</a:t>
            </a:r>
          </a:p>
          <a:p>
            <a:pPr lvl="1"/>
            <a:r>
              <a:rPr lang="en-US" sz="2200" dirty="0"/>
              <a:t>No significant difference in 28 day mortality</a:t>
            </a:r>
          </a:p>
          <a:p>
            <a:pPr lvl="1"/>
            <a:r>
              <a:rPr lang="en-US" sz="2200" dirty="0"/>
              <a:t>Time to resolution of shock shorter in hydrocortisone group (3d vs 4d)</a:t>
            </a:r>
          </a:p>
          <a:p>
            <a:pPr lvl="1"/>
            <a:r>
              <a:rPr lang="en-US" sz="2200" dirty="0"/>
              <a:t>Time to ICU discharge shorter in hydrocortisone group (10d vs 12d)</a:t>
            </a:r>
          </a:p>
          <a:p>
            <a:pPr lvl="1"/>
            <a:r>
              <a:rPr lang="en-US" sz="2200" dirty="0"/>
              <a:t>Hydrocortisone group had fewer blood transfusions</a:t>
            </a:r>
          </a:p>
          <a:p>
            <a:pPr lvl="1"/>
            <a:r>
              <a:rPr lang="en-US" sz="2200" dirty="0"/>
              <a:t>Hydrocortisone group had initial shorter duration of MV, but taking into account recurrence, there was no ≠</a:t>
            </a:r>
          </a:p>
          <a:p>
            <a:pPr lvl="1"/>
            <a:r>
              <a:rPr lang="en-US" sz="2200" dirty="0"/>
              <a:t>No ≠ in rate of recurrence of shock, time to hospital discharge, # of days alive and out of the hospital, rate of recurrence of MV, rate of use of RRT and rate of development of bacteremia and fungemia</a:t>
            </a:r>
          </a:p>
        </p:txBody>
      </p:sp>
    </p:spTree>
    <p:extLst>
      <p:ext uri="{BB962C8B-B14F-4D97-AF65-F5344CB8AC3E}">
        <p14:creationId xmlns:p14="http://schemas.microsoft.com/office/powerpoint/2010/main" val="1641370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DB76D2-05D7-054E-B7B0-F6F3A99C9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3" r="6195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38ECCB5-3874-2E42-B965-AA8D4FFB4C5F}"/>
              </a:ext>
            </a:extLst>
          </p:cNvPr>
          <p:cNvSpPr/>
          <p:nvPr/>
        </p:nvSpPr>
        <p:spPr>
          <a:xfrm>
            <a:off x="79512" y="5068957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EA35B8-E018-3D42-81F6-D363BF743406}"/>
              </a:ext>
            </a:extLst>
          </p:cNvPr>
          <p:cNvSpPr/>
          <p:nvPr/>
        </p:nvSpPr>
        <p:spPr>
          <a:xfrm>
            <a:off x="72888" y="3491949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AF6D87-9E29-5F4F-9BAC-D1FCF65983AE}"/>
              </a:ext>
            </a:extLst>
          </p:cNvPr>
          <p:cNvSpPr/>
          <p:nvPr/>
        </p:nvSpPr>
        <p:spPr>
          <a:xfrm>
            <a:off x="72888" y="2418523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309560-E208-2F4F-8547-0C67F0BBB850}"/>
              </a:ext>
            </a:extLst>
          </p:cNvPr>
          <p:cNvSpPr/>
          <p:nvPr/>
        </p:nvSpPr>
        <p:spPr>
          <a:xfrm>
            <a:off x="72888" y="1881811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082D3-70A3-5744-8CBA-6AE372A5B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9E013-6AE9-1442-9E03-A67B93219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6257949" cy="3638763"/>
          </a:xfrm>
        </p:spPr>
        <p:txBody>
          <a:bodyPr>
            <a:normAutofit/>
          </a:bodyPr>
          <a:lstStyle/>
          <a:p>
            <a:r>
              <a:rPr lang="en-US" sz="2400" dirty="0"/>
              <a:t>Hydrocortisone group had a higher incidence 1.1% vs 0.3% in the placebo group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D9A59A-C624-7B45-B797-ABAB6986B6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14373" y="0"/>
            <a:ext cx="4643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44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0416-EC7D-F84E-BD37-A52DA129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E2317-38EC-D443-8628-43E1DB6BB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Collected adverse events only judged by treating clinicians</a:t>
            </a:r>
          </a:p>
          <a:p>
            <a:endParaRPr lang="en-US" sz="2400" dirty="0"/>
          </a:p>
          <a:p>
            <a:r>
              <a:rPr lang="en-US" sz="2400" dirty="0"/>
              <a:t>Did not collect all possible 2ary infection data, only bacteremia and fungemia</a:t>
            </a:r>
          </a:p>
          <a:p>
            <a:endParaRPr lang="en-US" sz="2400" dirty="0"/>
          </a:p>
          <a:p>
            <a:r>
              <a:rPr lang="en-US" sz="2400" dirty="0"/>
              <a:t>Used recurrence of MV as surrogate for myopathy, did not assess long-term neuromuscular weakness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88DEA-497E-2147-B399-CE726D03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68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13068-8299-7F4C-BB3A-D655D8F3C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D8402-09B0-0D46-A8BC-365915760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Hydrocortisone CRI was chosen since this ha been chosen to attenuate inflammatory response and reverse shock, it may also minimize potentially harmful metabolic effects of steroids</a:t>
            </a:r>
          </a:p>
          <a:p>
            <a:endParaRPr lang="en-US" sz="2400" dirty="0"/>
          </a:p>
          <a:p>
            <a:r>
              <a:rPr lang="en-US" sz="2400" dirty="0"/>
              <a:t>Abrupt discontinuation was performed because a recent study</a:t>
            </a:r>
            <a:r>
              <a:rPr lang="en-US" sz="2400" baseline="30000" dirty="0"/>
              <a:t>1</a:t>
            </a:r>
            <a:r>
              <a:rPr lang="en-US" sz="2400" dirty="0"/>
              <a:t> showed no benefit from a tapering strategy of steroids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72888-8DA3-2449-8D5D-8221C0382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Ibarra-Estrada et al, World J </a:t>
            </a:r>
            <a:r>
              <a:rPr lang="en-US" dirty="0" err="1"/>
              <a:t>Crit</a:t>
            </a:r>
            <a:r>
              <a:rPr lang="en-US" dirty="0"/>
              <a:t> Med, 2017</a:t>
            </a:r>
          </a:p>
        </p:txBody>
      </p:sp>
    </p:spTree>
    <p:extLst>
      <p:ext uri="{BB962C8B-B14F-4D97-AF65-F5344CB8AC3E}">
        <p14:creationId xmlns:p14="http://schemas.microsoft.com/office/powerpoint/2010/main" val="673088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82BB2-49A2-CF4F-B086-DBB0F8982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Potential Benefits of Hydrocortisone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E2C2D-36BB-EF48-9EFF-3ED71F4D8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Hydrocortisone group had a lower incidence of blood transfusions</a:t>
            </a:r>
          </a:p>
          <a:p>
            <a:endParaRPr lang="en-US" sz="2400" dirty="0"/>
          </a:p>
          <a:p>
            <a:r>
              <a:rPr lang="en-US" sz="2400" dirty="0"/>
              <a:t>Faster shock reversal</a:t>
            </a:r>
          </a:p>
        </p:txBody>
      </p:sp>
    </p:spTree>
    <p:extLst>
      <p:ext uri="{BB962C8B-B14F-4D97-AF65-F5344CB8AC3E}">
        <p14:creationId xmlns:p14="http://schemas.microsoft.com/office/powerpoint/2010/main" val="1198711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9D82-6DFD-2143-B569-9BCFECE8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0BDB6-4A79-5F46-9883-7856AF110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conclusion, in patients with septic shock who were undergoing mechanical ventilation, the administration of a continuous infusion of hydrocortisone did not result in lower mortality at 90 days than placebo.</a:t>
            </a:r>
          </a:p>
        </p:txBody>
      </p:sp>
    </p:spTree>
    <p:extLst>
      <p:ext uri="{BB962C8B-B14F-4D97-AF65-F5344CB8AC3E}">
        <p14:creationId xmlns:p14="http://schemas.microsoft.com/office/powerpoint/2010/main" val="249541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C122-6E3B-A840-9E84-2686644B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CB28D-9DF3-EE46-BFE8-EF7B67F9D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1980</a:t>
            </a:r>
            <a:r>
              <a:rPr lang="en-US" sz="2000" baseline="30000" dirty="0"/>
              <a:t>1</a:t>
            </a:r>
            <a:endParaRPr lang="en-US" sz="2000" dirty="0"/>
          </a:p>
          <a:p>
            <a:pPr lvl="1"/>
            <a:r>
              <a:rPr lang="en-US" sz="1800" dirty="0"/>
              <a:t>Randomized controlled trials showed that high dose methylprednisolone (30 mg/kg) was associated with higher morbidity and mortality than control</a:t>
            </a:r>
          </a:p>
          <a:p>
            <a:pPr lvl="1"/>
            <a:endParaRPr lang="en-US" sz="1800" dirty="0"/>
          </a:p>
          <a:p>
            <a:r>
              <a:rPr lang="en-US" sz="2000" dirty="0"/>
              <a:t>2000</a:t>
            </a:r>
            <a:r>
              <a:rPr lang="en-US" sz="2000" baseline="30000" dirty="0"/>
              <a:t>2</a:t>
            </a:r>
            <a:endParaRPr lang="en-US" sz="2000" dirty="0"/>
          </a:p>
          <a:p>
            <a:pPr lvl="1"/>
            <a:r>
              <a:rPr lang="en-US" sz="1800" dirty="0"/>
              <a:t>Randomized controlled trials showed conflicting results of low dose hydrocortisone (200 mg/day) on mortality, but earlier reversal of shock was noted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3D41F-E387-A146-99C8-575632B7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Sprung et al, NEJM, 1984		</a:t>
            </a:r>
            <a:r>
              <a:rPr lang="en-US" baseline="30000" dirty="0"/>
              <a:t>2</a:t>
            </a:r>
            <a:r>
              <a:rPr lang="en-US" dirty="0"/>
              <a:t>Annane et al JAMA, 2002</a:t>
            </a:r>
          </a:p>
          <a:p>
            <a:r>
              <a:rPr lang="en-US" baseline="30000" dirty="0"/>
              <a:t>1</a:t>
            </a:r>
            <a:r>
              <a:rPr lang="en-US" dirty="0"/>
              <a:t>Bone et al, NEJM 1987			</a:t>
            </a:r>
            <a:r>
              <a:rPr lang="en-US" baseline="30000" dirty="0"/>
              <a:t>2</a:t>
            </a:r>
            <a:r>
              <a:rPr lang="en-US" dirty="0"/>
              <a:t>Sprung et al, NEJM, 2008</a:t>
            </a:r>
          </a:p>
        </p:txBody>
      </p:sp>
    </p:spTree>
    <p:extLst>
      <p:ext uri="{BB962C8B-B14F-4D97-AF65-F5344CB8AC3E}">
        <p14:creationId xmlns:p14="http://schemas.microsoft.com/office/powerpoint/2010/main" val="178882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336D4B-F9C3-4167-9191-8DA896C803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69BF0B4-2BF1-40F2-8D8E-9CFCED97D98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0" y="4672012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  <a:extLs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9AAEF4-CFFD-B740-A4D7-955D5D98E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1" y="1265813"/>
            <a:ext cx="11163299" cy="2428015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6BA841-E3CE-ED4A-B370-81A5D5DA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91" y="5434986"/>
            <a:ext cx="11157391" cy="970450"/>
          </a:xfrm>
        </p:spPr>
        <p:txBody>
          <a:bodyPr anchor="ctr">
            <a:noAutofit/>
          </a:bodyPr>
          <a:lstStyle/>
          <a:p>
            <a:r>
              <a:rPr lang="en-US" dirty="0"/>
              <a:t>Surviving Sepsis Campaign Guidelines 2016 </a:t>
            </a:r>
          </a:p>
        </p:txBody>
      </p:sp>
    </p:spTree>
    <p:extLst>
      <p:ext uri="{BB962C8B-B14F-4D97-AF65-F5344CB8AC3E}">
        <p14:creationId xmlns:p14="http://schemas.microsoft.com/office/powerpoint/2010/main" val="837828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270C7-5E33-7B40-BB71-A4DD5B6E7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Rationale for SS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CC59C-7892-304A-9F8E-6D75F811B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6"/>
            <a:ext cx="10810071" cy="3999609"/>
          </a:xfrm>
        </p:spPr>
        <p:txBody>
          <a:bodyPr>
            <a:normAutofit/>
          </a:bodyPr>
          <a:lstStyle/>
          <a:p>
            <a:r>
              <a:rPr lang="en-US" sz="2000" dirty="0"/>
              <a:t>CORTICUS Trial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Multicenter, randomized, double-blind, placebo-controlled trial</a:t>
            </a:r>
          </a:p>
          <a:p>
            <a:pPr lvl="1"/>
            <a:r>
              <a:rPr lang="en-US" sz="1800" dirty="0"/>
              <a:t>499 hypotensive septic patients despite fluid resuscitation and vasopressors </a:t>
            </a:r>
          </a:p>
          <a:p>
            <a:pPr lvl="1"/>
            <a:r>
              <a:rPr lang="en-US" sz="1800" dirty="0"/>
              <a:t>All had ACTH stim (46.7% did not have a response)</a:t>
            </a:r>
          </a:p>
          <a:p>
            <a:pPr lvl="1"/>
            <a:r>
              <a:rPr lang="en-US" sz="1800" dirty="0"/>
              <a:t>50 mg hydrocortisone q6h x 5 days (251) or placebo (248)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ACTH cannot be used to determine which patient should receive steroids</a:t>
            </a:r>
          </a:p>
          <a:p>
            <a:pPr lvl="1"/>
            <a:r>
              <a:rPr lang="en-US" sz="1800" dirty="0"/>
              <a:t>Mortality was not significantly different, hydrocortisone group shock reversed more quickly, however had more superinfection and new sepsis/septic shock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B48F9-3E22-5444-B8FA-9E069818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Sprung et al, NEJM, 2008</a:t>
            </a:r>
          </a:p>
        </p:txBody>
      </p:sp>
    </p:spTree>
    <p:extLst>
      <p:ext uri="{BB962C8B-B14F-4D97-AF65-F5344CB8AC3E}">
        <p14:creationId xmlns:p14="http://schemas.microsoft.com/office/powerpoint/2010/main" val="157306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4CB42-0495-6B4D-9849-F11B5B427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Question?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2ED02-B71F-3C44-B95A-86FD82B0C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7"/>
            <a:ext cx="10651045" cy="3636511"/>
          </a:xfrm>
        </p:spPr>
        <p:txBody>
          <a:bodyPr>
            <a:normAutofit/>
          </a:bodyPr>
          <a:lstStyle/>
          <a:p>
            <a:r>
              <a:rPr lang="en-US" sz="2400" dirty="0"/>
              <a:t>Does hydrocortisone reduce mortality in patients with septic shock?</a:t>
            </a:r>
          </a:p>
        </p:txBody>
      </p:sp>
    </p:spTree>
    <p:extLst>
      <p:ext uri="{BB962C8B-B14F-4D97-AF65-F5344CB8AC3E}">
        <p14:creationId xmlns:p14="http://schemas.microsoft.com/office/powerpoint/2010/main" val="422361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Study Design: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Double-blinded, Parallel-group, Randomized, Controlled Trial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Comparing IV infusions of hydrocortisone w/ matched placebo in patients w/septic shock undergoing MV</a:t>
            </a:r>
          </a:p>
        </p:txBody>
      </p:sp>
    </p:spTree>
    <p:extLst>
      <p:ext uri="{BB962C8B-B14F-4D97-AF65-F5344CB8AC3E}">
        <p14:creationId xmlns:p14="http://schemas.microsoft.com/office/powerpoint/2010/main" val="1743373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Patients:</a:t>
            </a:r>
          </a:p>
          <a:p>
            <a:pPr lvl="1"/>
            <a:r>
              <a:rPr lang="en-US" sz="2200" dirty="0"/>
              <a:t>Adults undergoing MV, with documented or suspected infection, fulfilling 2 or more SIRS criteria</a:t>
            </a:r>
          </a:p>
          <a:p>
            <a:pPr lvl="1"/>
            <a:r>
              <a:rPr lang="en-US" sz="2200" dirty="0"/>
              <a:t>On vasopressors or inotropic agents for at least 4 </a:t>
            </a:r>
            <a:r>
              <a:rPr lang="en-US" sz="2200" dirty="0" err="1"/>
              <a:t>hr</a:t>
            </a:r>
            <a:r>
              <a:rPr lang="en-US" sz="2200" dirty="0"/>
              <a:t> at the time of randomization</a:t>
            </a:r>
          </a:p>
          <a:p>
            <a:pPr lvl="1"/>
            <a:r>
              <a:rPr lang="en-US" sz="2200" dirty="0"/>
              <a:t>Exclusion: receiving steroids, etomidate, expected to die within 90 days from pre-existing disease, had treatment limitations  or had met inclusion criteria for &gt;24hr</a:t>
            </a:r>
          </a:p>
        </p:txBody>
      </p:sp>
    </p:spTree>
    <p:extLst>
      <p:ext uri="{BB962C8B-B14F-4D97-AF65-F5344CB8AC3E}">
        <p14:creationId xmlns:p14="http://schemas.microsoft.com/office/powerpoint/2010/main" val="338461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Randomization:</a:t>
            </a:r>
          </a:p>
          <a:p>
            <a:pPr lvl="1"/>
            <a:r>
              <a:rPr lang="en-US" sz="2000" dirty="0"/>
              <a:t>Hydrocortisone  200 mg/day </a:t>
            </a:r>
          </a:p>
          <a:p>
            <a:pPr lvl="1"/>
            <a:r>
              <a:rPr lang="en-US" sz="2000" dirty="0"/>
              <a:t>Placebo</a:t>
            </a:r>
          </a:p>
          <a:p>
            <a:pPr lvl="1"/>
            <a:r>
              <a:rPr lang="en-US" sz="2000" dirty="0"/>
              <a:t>Both CRI for a max of 7 days or until ICU discharge or death</a:t>
            </a:r>
          </a:p>
        </p:txBody>
      </p:sp>
    </p:spTree>
    <p:extLst>
      <p:ext uri="{BB962C8B-B14F-4D97-AF65-F5344CB8AC3E}">
        <p14:creationId xmlns:p14="http://schemas.microsoft.com/office/powerpoint/2010/main" val="3074278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{835835BE-4924-FA48-96F9-A19F2C4F2BB7}tf10001121</Template>
  <TotalTime>225</TotalTime>
  <Words>1083</Words>
  <Application>Microsoft Macintosh PowerPoint</Application>
  <PresentationFormat>Widescreen</PresentationFormat>
  <Paragraphs>133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Century Gothic</vt:lpstr>
      <vt:lpstr>Wingdings 2</vt:lpstr>
      <vt:lpstr>Quotable</vt:lpstr>
      <vt:lpstr>ADRENAL Trial: Adjunctive Glucocorticoid Therapy in Patients with Septic Shock</vt:lpstr>
      <vt:lpstr>Introduction</vt:lpstr>
      <vt:lpstr>Introduction</vt:lpstr>
      <vt:lpstr>Surviving Sepsis Campaign Guidelines 2016 </vt:lpstr>
      <vt:lpstr>Rationale for SS Guidelines</vt:lpstr>
      <vt:lpstr>Question?</vt:lpstr>
      <vt:lpstr>Methods</vt:lpstr>
      <vt:lpstr>Methods</vt:lpstr>
      <vt:lpstr>Methods</vt:lpstr>
      <vt:lpstr>Methods</vt:lpstr>
      <vt:lpstr> Statistical Analysis</vt:lpstr>
      <vt:lpstr> Statistical Analysis</vt:lpstr>
      <vt:lpstr> Statistical Analysis</vt:lpstr>
      <vt:lpstr>Statistical Analysis</vt:lpstr>
      <vt:lpstr>Statistical Analysis</vt:lpstr>
      <vt:lpstr>Statistical Analysis</vt:lpstr>
      <vt:lpstr> Statistical Analysis</vt:lpstr>
      <vt:lpstr>Results</vt:lpstr>
      <vt:lpstr>Results</vt:lpstr>
      <vt:lpstr>Results</vt:lpstr>
      <vt:lpstr>PowerPoint Presentation</vt:lpstr>
      <vt:lpstr>Results</vt:lpstr>
      <vt:lpstr>Limitations</vt:lpstr>
      <vt:lpstr>Discussion</vt:lpstr>
      <vt:lpstr>Potential Benefits of Hydrocortisone</vt:lpstr>
      <vt:lpstr>Conclusions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ADRENAL Trial: Adjunctive Glucocorticoid Therapy in Patients with Septic Shock</dc:title>
  <dc:creator>Mariana A Pardo</dc:creator>
  <cp:lastModifiedBy>Mariana A Pardo</cp:lastModifiedBy>
  <cp:revision>19</cp:revision>
  <dcterms:created xsi:type="dcterms:W3CDTF">2018-01-24T16:06:49Z</dcterms:created>
  <dcterms:modified xsi:type="dcterms:W3CDTF">2018-01-24T19:52:36Z</dcterms:modified>
</cp:coreProperties>
</file>