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2" r:id="rId1"/>
  </p:sldMasterIdLst>
  <p:notesMasterIdLst>
    <p:notesMasterId r:id="rId28"/>
  </p:notesMasterIdLst>
  <p:sldIdLst>
    <p:sldId id="256" r:id="rId2"/>
    <p:sldId id="257" r:id="rId3"/>
    <p:sldId id="263" r:id="rId4"/>
    <p:sldId id="264" r:id="rId5"/>
    <p:sldId id="265" r:id="rId6"/>
    <p:sldId id="262" r:id="rId7"/>
    <p:sldId id="258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59" r:id="rId19"/>
    <p:sldId id="276" r:id="rId20"/>
    <p:sldId id="277" r:id="rId21"/>
    <p:sldId id="279" r:id="rId22"/>
    <p:sldId id="278" r:id="rId23"/>
    <p:sldId id="280" r:id="rId24"/>
    <p:sldId id="260" r:id="rId25"/>
    <p:sldId id="281" r:id="rId26"/>
    <p:sldId id="261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na A Pardo" initials="MAP" lastIdx="0" clrIdx="0">
    <p:extLst>
      <p:ext uri="{19B8F6BF-5375-455C-9EA6-DF929625EA0E}">
        <p15:presenceInfo xmlns:p15="http://schemas.microsoft.com/office/powerpoint/2012/main" userId="75d99315-3757-4700-9961-8e44cb72612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77432"/>
  </p:normalViewPr>
  <p:slideViewPr>
    <p:cSldViewPr snapToGrid="0" snapToObjects="1">
      <p:cViewPr varScale="1">
        <p:scale>
          <a:sx n="71" d="100"/>
          <a:sy n="71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E662EB-2ACD-9E4E-9F65-FCC071763F3F}" type="datetimeFigureOut">
              <a:rPr lang="en-US" smtClean="0"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D3487-1255-4C44-877C-90C5675D9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095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Current SS guidelines state that hydrocortisone is suggested if a</a:t>
            </a:r>
            <a:r>
              <a:rPr lang="en-US" baseline="0" dirty="0" smtClean="0"/>
              <a:t> patient has refractory septic shock after adequate fluid resuscitation and </a:t>
            </a:r>
            <a:r>
              <a:rPr lang="en-US" baseline="0" dirty="0" err="1" smtClean="0"/>
              <a:t>pressors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6339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Hypothesis generating?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038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 inclusion criteria for &gt; 24h…. More sick?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766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 inclusion criteria for &gt; 24h…. More sick?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9127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Met inclusion criteria for &gt; 24h…. More sick?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389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3087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Higher lactate – steroid induced?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7819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368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6000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Recent study: Timing</a:t>
            </a: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method and discontinuation of hydrocortisone administration for septic shock patients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Compared bolus vs CRI of hydrocortisone, and effect of tapering steroids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SS guidelines recommend tapering,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main argument for this suggestion is a small crossover study in which shock relapse occurred in 30% of patients with sudden discontinuation, which was underpowered to come to that conclusion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Conclusion: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Continuous infusion of hydrocortisone could hasten the resolution of septic shock compared to bolus administration. Earlier initiation corresponds with a higher probability of shock reversal. Tapering strategy is unnecessary.</a:t>
            </a:r>
            <a:endParaRPr lang="en-US" sz="1200" b="1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D3487-1255-4C44-877C-90C5675D9C90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428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FC60D-DAFB-054D-A653-75BF771CCA73}" type="datetime1">
              <a:rPr lang="en-US" smtClean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9962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9BCC1-598A-B34D-BE0E-87B9A5BE8615}" type="datetime1">
              <a:rPr lang="en-US" smtClean="0"/>
              <a:t>2/20/2018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0515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5E0A-ED66-584B-B15A-A33E4D573209}" type="datetime1">
              <a:rPr lang="en-US" smtClean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2506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12437-BB6F-3048-B572-61C09077A11D}" type="datetime1">
              <a:rPr lang="en-US" smtClean="0"/>
              <a:t>2/20/2018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02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93D8E-9633-2C4F-9386-C4BEEC38224C}" type="datetime1">
              <a:rPr lang="en-US" smtClean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1617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5F03B5-0A42-6343-B8C9-026E423B5EB3}" type="datetime1">
              <a:rPr lang="en-US" smtClean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2761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19AF5E-AA9E-F64C-BBB4-2BBB0327E6B1}" type="datetime1">
              <a:rPr lang="en-US" smtClean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653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5D275-6E71-C447-A6C1-B8577F6DF11F}" type="datetime1">
              <a:rPr lang="en-US" smtClean="0"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024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CA780-20F4-BB49-80F9-131B1DC28D42}" type="datetime1">
              <a:rPr lang="en-US" smtClean="0"/>
              <a:t>2/20/2018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829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2E046-122E-E848-84CC-A7BACD6109F7}" type="datetime1">
              <a:rPr lang="en-US" smtClean="0"/>
              <a:t>2/20/2018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080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30C566-1FDB-DF4D-BB59-C69D4AA98422}" type="datetime1">
              <a:rPr lang="en-US" smtClean="0"/>
              <a:t>2/20/2018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7601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95A96-E56B-FD41-9C03-20DAE4808AB7}" type="datetime1">
              <a:rPr lang="en-US" smtClean="0"/>
              <a:t>2/20/2018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8721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5A3C8-DDB3-0E4E-A94D-0E9837EE1E35}" type="datetime1">
              <a:rPr lang="en-US" smtClean="0"/>
              <a:t>2/20/2018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540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7B57C7AE-1CF9-954A-BBC8-257E1D3D92A6}" type="datetime1">
              <a:rPr lang="en-US" smtClean="0"/>
              <a:t>2/20/2018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7709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Sprung et al, NEJM, 1984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7FA0A748-0E5F-3440-BB22-8CA9977F474B}" type="datetime1">
              <a:rPr lang="en-US" smtClean="0"/>
              <a:t>2/20/2018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8921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2DF4A8-A111-0C49-95B2-F6AB3CC3BC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01" y="715617"/>
            <a:ext cx="10572000" cy="3704581"/>
          </a:xfrm>
        </p:spPr>
        <p:txBody>
          <a:bodyPr anchor="ctr"/>
          <a:lstStyle/>
          <a:p>
            <a:pPr algn="ctr"/>
            <a:r>
              <a:rPr lang="en-US" dirty="0"/>
              <a:t>ADRENAL Trial:</a:t>
            </a:r>
            <a:br>
              <a:rPr lang="en-US" dirty="0"/>
            </a:br>
            <a:r>
              <a:rPr lang="en-US" dirty="0"/>
              <a:t>Adjunctive Glucocorticoid Therapy in Patients with Septic Shock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C1355F5-EEE5-7A44-AA78-EB7F5C2654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Venkatesh</a:t>
            </a:r>
            <a:r>
              <a:rPr lang="en-US" dirty="0"/>
              <a:t> et al, NEJM, 2018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xmlns="" id="{2856D367-36C1-8C45-A177-CBD426E203F0}"/>
              </a:ext>
            </a:extLst>
          </p:cNvPr>
          <p:cNvSpPr txBox="1">
            <a:spLocks/>
          </p:cNvSpPr>
          <p:nvPr/>
        </p:nvSpPr>
        <p:spPr>
          <a:xfrm>
            <a:off x="863010" y="5645426"/>
            <a:ext cx="10572000" cy="83488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/>
              <a:t>Mariana A. Pardo BVSC, MV</a:t>
            </a:r>
          </a:p>
          <a:p>
            <a:pPr algn="r"/>
            <a:r>
              <a:rPr lang="en-US" dirty="0"/>
              <a:t>Journal Club</a:t>
            </a:r>
          </a:p>
        </p:txBody>
      </p:sp>
    </p:spTree>
    <p:extLst>
      <p:ext uri="{BB962C8B-B14F-4D97-AF65-F5344CB8AC3E}">
        <p14:creationId xmlns:p14="http://schemas.microsoft.com/office/powerpoint/2010/main" val="2351347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BAF531-F5F4-CE40-AEC6-AD1DAC7A4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C4695D-C8FC-5348-B5DB-1C1C2F208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Outcomes:</a:t>
            </a:r>
          </a:p>
          <a:p>
            <a:pPr lvl="1"/>
            <a:r>
              <a:rPr lang="en-US" sz="2000" dirty="0"/>
              <a:t>1ary: 90 day all cause mortality</a:t>
            </a:r>
          </a:p>
          <a:p>
            <a:pPr lvl="1"/>
            <a:r>
              <a:rPr lang="en-US" sz="2000" dirty="0"/>
              <a:t>2ary: 28 day all cause mortality, time to resolution of shock, length of ICU stay, LOH, frequency and duration of MV, frequency and duration of RRT, incidence of new-onset bacteremia or fungemia between 2-14 days after randomization, receipt of blood transfusion</a:t>
            </a:r>
          </a:p>
        </p:txBody>
      </p:sp>
    </p:spTree>
    <p:extLst>
      <p:ext uri="{BB962C8B-B14F-4D97-AF65-F5344CB8AC3E}">
        <p14:creationId xmlns:p14="http://schemas.microsoft.com/office/powerpoint/2010/main" val="30935190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4C3459-A65A-B146-9313-54ECD7370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/>
              <a:t>Statistical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E7310A-0251-F742-83B6-1B1D7B55B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Logistic-regression model with adjustment for stratification </a:t>
            </a:r>
            <a:r>
              <a:rPr lang="en-US" sz="2400" dirty="0" smtClean="0"/>
              <a:t>variables</a:t>
            </a:r>
          </a:p>
          <a:p>
            <a:pPr lvl="1"/>
            <a:r>
              <a:rPr lang="en-US" sz="2200" dirty="0" smtClean="0"/>
              <a:t> </a:t>
            </a:r>
            <a:r>
              <a:rPr lang="en-US" sz="2200" dirty="0"/>
              <a:t>with admission type (medical or surgical) as a fixed </a:t>
            </a:r>
            <a:r>
              <a:rPr lang="en-US" sz="2200" dirty="0" smtClean="0"/>
              <a:t>effect</a:t>
            </a:r>
          </a:p>
          <a:p>
            <a:pPr lvl="1"/>
            <a:r>
              <a:rPr lang="en-US" sz="2200" dirty="0" smtClean="0"/>
              <a:t> and </a:t>
            </a:r>
            <a:r>
              <a:rPr lang="en-US" sz="2200" dirty="0" smtClean="0"/>
              <a:t>trial </a:t>
            </a:r>
            <a:r>
              <a:rPr lang="en-US" sz="2200" dirty="0"/>
              <a:t>site as a random effect</a:t>
            </a:r>
          </a:p>
        </p:txBody>
      </p:sp>
    </p:spTree>
    <p:extLst>
      <p:ext uri="{BB962C8B-B14F-4D97-AF65-F5344CB8AC3E}">
        <p14:creationId xmlns:p14="http://schemas.microsoft.com/office/powerpoint/2010/main" val="31117049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4C3459-A65A-B146-9313-54ECD7370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/>
              <a:t>Statistical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E7310A-0251-F742-83B6-1B1D7B55B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Logistic-regression model</a:t>
            </a:r>
          </a:p>
          <a:p>
            <a:pPr lvl="1">
              <a:lnSpc>
                <a:spcPct val="150000"/>
              </a:lnSpc>
            </a:pPr>
            <a:r>
              <a:rPr lang="en-US" sz="2000" dirty="0"/>
              <a:t>Regression model where the dependent variable is categorical (Live/Dead)</a:t>
            </a:r>
          </a:p>
          <a:p>
            <a:pPr lvl="1">
              <a:lnSpc>
                <a:spcPct val="150000"/>
              </a:lnSpc>
            </a:pPr>
            <a:r>
              <a:rPr lang="en-US" sz="2000" dirty="0"/>
              <a:t>Allows one to say that the presence of a risk factor increases the odds of a given outcome by a specific factor</a:t>
            </a:r>
          </a:p>
        </p:txBody>
      </p:sp>
    </p:spTree>
    <p:extLst>
      <p:ext uri="{BB962C8B-B14F-4D97-AF65-F5344CB8AC3E}">
        <p14:creationId xmlns:p14="http://schemas.microsoft.com/office/powerpoint/2010/main" val="875052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4C3459-A65A-B146-9313-54ECD7370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/>
              <a:t>Statistical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E7310A-0251-F742-83B6-1B1D7B55B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320" y="2321678"/>
            <a:ext cx="10554574" cy="39598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Example: Probability of passing an exam versus hours of study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Suppose we wish to answer the following question:</a:t>
            </a:r>
          </a:p>
          <a:p>
            <a:endParaRPr lang="en-US" sz="2000" dirty="0"/>
          </a:p>
          <a:p>
            <a:r>
              <a:rPr lang="en-US" sz="2000" dirty="0"/>
              <a:t>A group of 20 students spend between 0 and 6 hours studying for an exam. </a:t>
            </a:r>
          </a:p>
          <a:p>
            <a:endParaRPr lang="en-US" sz="2000" dirty="0"/>
          </a:p>
          <a:p>
            <a:r>
              <a:rPr lang="en-US" sz="2000" dirty="0"/>
              <a:t>How does the number of hours spent studying affect the probability that the student will pass the exam?</a:t>
            </a:r>
          </a:p>
        </p:txBody>
      </p:sp>
    </p:spTree>
    <p:extLst>
      <p:ext uri="{BB962C8B-B14F-4D97-AF65-F5344CB8AC3E}">
        <p14:creationId xmlns:p14="http://schemas.microsoft.com/office/powerpoint/2010/main" val="5168013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27CC00-A8DB-DD4A-90D3-B4ADAFE8E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Statistical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E402C-426F-D347-A351-57F93F344A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The table shows the number of hours each student spent studying, and whether they passed (1) or failed (0</a:t>
            </a:r>
          </a:p>
          <a:p>
            <a:endParaRPr lang="en-US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2F0E799-A093-C34A-82B3-243FF1C835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565" y="4646266"/>
            <a:ext cx="11479167" cy="87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10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E2264E67-6F59-4D8D-8E5F-8245B0FEAE7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573" y="0"/>
            <a:ext cx="1218742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23">
            <a:extLst>
              <a:ext uri="{FF2B5EF4-FFF2-40B4-BE49-F238E27FC236}">
                <a16:creationId xmlns:a16="http://schemas.microsoft.com/office/drawing/2014/main" xmlns="" id="{158E1C6E-D299-4F5D-B15B-155EBF7F62F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4637005" cy="6858000"/>
          </a:xfrm>
          <a:custGeom>
            <a:avLst/>
            <a:gdLst>
              <a:gd name="connsiteX0" fmla="*/ 0 w 4637005"/>
              <a:gd name="connsiteY0" fmla="*/ 0 h 6858000"/>
              <a:gd name="connsiteX1" fmla="*/ 4637005 w 4637005"/>
              <a:gd name="connsiteY1" fmla="*/ 0 h 6858000"/>
              <a:gd name="connsiteX2" fmla="*/ 4637005 w 4637005"/>
              <a:gd name="connsiteY2" fmla="*/ 1900238 h 6858000"/>
              <a:gd name="connsiteX3" fmla="*/ 4266589 w 4637005"/>
              <a:gd name="connsiteY3" fmla="*/ 2178050 h 6858000"/>
              <a:gd name="connsiteX4" fmla="*/ 4262355 w 4637005"/>
              <a:gd name="connsiteY4" fmla="*/ 2184400 h 6858000"/>
              <a:gd name="connsiteX5" fmla="*/ 4256005 w 4637005"/>
              <a:gd name="connsiteY5" fmla="*/ 2193925 h 6858000"/>
              <a:gd name="connsiteX6" fmla="*/ 4249655 w 4637005"/>
              <a:gd name="connsiteY6" fmla="*/ 2201863 h 6858000"/>
              <a:gd name="connsiteX7" fmla="*/ 4249655 w 4637005"/>
              <a:gd name="connsiteY7" fmla="*/ 2211388 h 6858000"/>
              <a:gd name="connsiteX8" fmla="*/ 4249655 w 4637005"/>
              <a:gd name="connsiteY8" fmla="*/ 2220913 h 6858000"/>
              <a:gd name="connsiteX9" fmla="*/ 4256005 w 4637005"/>
              <a:gd name="connsiteY9" fmla="*/ 2228850 h 6858000"/>
              <a:gd name="connsiteX10" fmla="*/ 4262355 w 4637005"/>
              <a:gd name="connsiteY10" fmla="*/ 2238375 h 6858000"/>
              <a:gd name="connsiteX11" fmla="*/ 4266589 w 4637005"/>
              <a:gd name="connsiteY11" fmla="*/ 2244725 h 6858000"/>
              <a:gd name="connsiteX12" fmla="*/ 4637005 w 4637005"/>
              <a:gd name="connsiteY12" fmla="*/ 2522538 h 6858000"/>
              <a:gd name="connsiteX13" fmla="*/ 4637005 w 4637005"/>
              <a:gd name="connsiteY13" fmla="*/ 6858000 h 6858000"/>
              <a:gd name="connsiteX14" fmla="*/ 0 w 4637005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4637005" h="6858000">
                <a:moveTo>
                  <a:pt x="0" y="0"/>
                </a:moveTo>
                <a:lnTo>
                  <a:pt x="4637005" y="0"/>
                </a:lnTo>
                <a:lnTo>
                  <a:pt x="4637005" y="1900238"/>
                </a:lnTo>
                <a:lnTo>
                  <a:pt x="4266589" y="2178050"/>
                </a:lnTo>
                <a:lnTo>
                  <a:pt x="4262355" y="2184400"/>
                </a:lnTo>
                <a:lnTo>
                  <a:pt x="4256005" y="2193925"/>
                </a:lnTo>
                <a:lnTo>
                  <a:pt x="4249655" y="2201863"/>
                </a:lnTo>
                <a:lnTo>
                  <a:pt x="4249655" y="2211388"/>
                </a:lnTo>
                <a:lnTo>
                  <a:pt x="4249655" y="2220913"/>
                </a:lnTo>
                <a:lnTo>
                  <a:pt x="4256005" y="2228850"/>
                </a:lnTo>
                <a:lnTo>
                  <a:pt x="4262355" y="2238375"/>
                </a:lnTo>
                <a:lnTo>
                  <a:pt x="4266589" y="2244725"/>
                </a:lnTo>
                <a:lnTo>
                  <a:pt x="4637005" y="2522538"/>
                </a:lnTo>
                <a:lnTo>
                  <a:pt x="463700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212121"/>
          </a:solidFill>
          <a:ln>
            <a:noFill/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83B8A1A-BDA2-E244-8FC2-F75902EF5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0588" y="658687"/>
            <a:ext cx="6846363" cy="5682478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27CC00-A8DB-DD4A-90D3-B4ADAFE8E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14" y="457201"/>
            <a:ext cx="3575737" cy="1729408"/>
          </a:xfrm>
        </p:spPr>
        <p:txBody>
          <a:bodyPr anchor="b">
            <a:normAutofit fontScale="90000"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</a:rPr>
              <a:t>Statistical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E402C-426F-D347-A351-57F93F344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514" y="2046514"/>
            <a:ext cx="3575737" cy="3994848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The graph shows the probability of passing the exam vs the # of </a:t>
            </a:r>
            <a:r>
              <a:rPr lang="en-US" sz="2000" dirty="0" err="1">
                <a:solidFill>
                  <a:schemeClr val="bg1"/>
                </a:solidFill>
              </a:rPr>
              <a:t>hrs</a:t>
            </a:r>
            <a:r>
              <a:rPr lang="en-US" sz="2000" dirty="0">
                <a:solidFill>
                  <a:schemeClr val="bg1"/>
                </a:solidFill>
              </a:rPr>
              <a:t> studying, with the logistic regression curve fitted to the data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550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D7C6EAE-E754-3143-8BED-F9D2D3A55A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1851" y="2505665"/>
            <a:ext cx="6277349" cy="3531007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27CC00-A8DB-DD4A-90D3-B4ADAFE8EC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>
            <a:normAutofit fontScale="90000"/>
          </a:bodyPr>
          <a:lstStyle/>
          <a:p>
            <a:r>
              <a:rPr lang="en-US" sz="6000" dirty="0"/>
              <a:t>Statistical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19E402C-426F-D347-A351-57F93F344A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3" y="2413000"/>
            <a:ext cx="3835583" cy="3632200"/>
          </a:xfrm>
        </p:spPr>
        <p:txBody>
          <a:bodyPr>
            <a:normAutofit/>
          </a:bodyPr>
          <a:lstStyle/>
          <a:p>
            <a:r>
              <a:rPr lang="en-US" sz="2000" dirty="0"/>
              <a:t>This table shows the probability of passing the exam for several values of hours studying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3238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A4C3459-A65A-B146-9313-54ECD7370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/>
            </a:r>
            <a:br>
              <a:rPr lang="en-US" sz="5400" dirty="0"/>
            </a:br>
            <a:r>
              <a:rPr lang="en-US" sz="5400" dirty="0"/>
              <a:t>Statistical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6E7310A-0251-F742-83B6-1B1D7B55B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Logistic-regression model with adjustment for stratification variables, with admission type (medical or surgical) as a fixed effect and trial site as a random effect</a:t>
            </a:r>
          </a:p>
          <a:p>
            <a:endParaRPr lang="en-US" sz="2400" dirty="0"/>
          </a:p>
          <a:p>
            <a:r>
              <a:rPr lang="en-US" sz="2400" dirty="0"/>
              <a:t>Additional sensitivity analyses were performed by adding the following covariates to the main logistic-regression model</a:t>
            </a:r>
          </a:p>
          <a:p>
            <a:pPr lvl="1"/>
            <a:r>
              <a:rPr lang="en-US" sz="2200" dirty="0"/>
              <a:t>Sex, age, APACHE score, time on onset of shock to randomization, RRT in the 24hr before randomization</a:t>
            </a:r>
          </a:p>
        </p:txBody>
      </p:sp>
    </p:spTree>
    <p:extLst>
      <p:ext uri="{BB962C8B-B14F-4D97-AF65-F5344CB8AC3E}">
        <p14:creationId xmlns:p14="http://schemas.microsoft.com/office/powerpoint/2010/main" val="12819079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AFD7D8-9510-CA4E-8FD5-25387AE28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3B1E58A-6D29-114D-9462-A9B5B071D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3800 patients were enrolled in 69 medical/surgical ICUs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Between day 1-7 hydrocortisone group had  higher MAP, higher lactate and lower HR compared to placebo group</a:t>
            </a:r>
          </a:p>
          <a:p>
            <a:endParaRPr lang="en-US" sz="2400" dirty="0"/>
          </a:p>
          <a:p>
            <a:r>
              <a:rPr lang="en-US" sz="2400" dirty="0"/>
              <a:t>No difference in peak dose of norepinephrine between days 1-14</a:t>
            </a:r>
          </a:p>
        </p:txBody>
      </p:sp>
    </p:spTree>
    <p:extLst>
      <p:ext uri="{BB962C8B-B14F-4D97-AF65-F5344CB8AC3E}">
        <p14:creationId xmlns:p14="http://schemas.microsoft.com/office/powerpoint/2010/main" val="90928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AFD7D8-9510-CA4E-8FD5-25387AE28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3B1E58A-6D29-114D-9462-A9B5B071D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1ary Outcome</a:t>
            </a:r>
          </a:p>
          <a:p>
            <a:pPr lvl="1"/>
            <a:r>
              <a:rPr lang="en-US" sz="2000" dirty="0"/>
              <a:t>90 day mortality</a:t>
            </a:r>
          </a:p>
          <a:p>
            <a:pPr lvl="2"/>
            <a:r>
              <a:rPr lang="en-US" sz="2000" dirty="0"/>
              <a:t>27.9% died in hydrocortisone and 28.8% in placebo group</a:t>
            </a:r>
          </a:p>
          <a:p>
            <a:pPr marL="457200" lvl="1" indent="0">
              <a:buNone/>
            </a:pPr>
            <a:endParaRPr lang="en-US" sz="22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19238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161E73-0127-A748-ACA4-D5CFFE1AF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F464DF-85BC-D24F-BC5E-A98A587E1E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4079122"/>
          </a:xfrm>
        </p:spPr>
        <p:txBody>
          <a:bodyPr>
            <a:normAutofit/>
          </a:bodyPr>
          <a:lstStyle/>
          <a:p>
            <a:r>
              <a:rPr lang="en-US" sz="2400" dirty="0"/>
              <a:t>Sepsis has no proven pharmacological treatment</a:t>
            </a:r>
          </a:p>
          <a:p>
            <a:pPr lvl="1"/>
            <a:r>
              <a:rPr lang="en-US" sz="2000" dirty="0"/>
              <a:t>Antibiotics, fluids and vasopressors as needed</a:t>
            </a:r>
          </a:p>
          <a:p>
            <a:endParaRPr lang="en-US" sz="2400" dirty="0"/>
          </a:p>
          <a:p>
            <a:r>
              <a:rPr lang="en-US" sz="2400" dirty="0"/>
              <a:t>Death rates in hospitalized patients 30-45%</a:t>
            </a:r>
          </a:p>
          <a:p>
            <a:endParaRPr lang="en-US" sz="2400" dirty="0"/>
          </a:p>
          <a:p>
            <a:r>
              <a:rPr lang="en-US" sz="2400" dirty="0"/>
              <a:t>Glucocorticoids have been used as an adjuvant therapy for 40 years without good evidence for or against it</a:t>
            </a:r>
          </a:p>
        </p:txBody>
      </p:sp>
    </p:spTree>
    <p:extLst>
      <p:ext uri="{BB962C8B-B14F-4D97-AF65-F5344CB8AC3E}">
        <p14:creationId xmlns:p14="http://schemas.microsoft.com/office/powerpoint/2010/main" val="2712642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AFD7D8-9510-CA4E-8FD5-25387AE28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3B1E58A-6D29-114D-9462-A9B5B071D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1" y="2385390"/>
            <a:ext cx="10849827" cy="4253949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2ary Outcome</a:t>
            </a:r>
          </a:p>
          <a:p>
            <a:pPr lvl="1"/>
            <a:r>
              <a:rPr lang="en-US" sz="2200" dirty="0"/>
              <a:t>No significant difference in 28 day mortality</a:t>
            </a:r>
          </a:p>
          <a:p>
            <a:pPr lvl="1"/>
            <a:r>
              <a:rPr lang="en-US" sz="2200" dirty="0"/>
              <a:t>Time to resolution of shock shorter in hydrocortisone group (3d vs 4d)</a:t>
            </a:r>
          </a:p>
          <a:p>
            <a:pPr lvl="1"/>
            <a:r>
              <a:rPr lang="en-US" sz="2200" dirty="0"/>
              <a:t>Time to ICU discharge shorter in hydrocortisone group (10d vs 12d)</a:t>
            </a:r>
          </a:p>
          <a:p>
            <a:pPr lvl="1"/>
            <a:r>
              <a:rPr lang="en-US" sz="2200" dirty="0"/>
              <a:t>Hydrocortisone group had fewer blood transfusions</a:t>
            </a:r>
          </a:p>
          <a:p>
            <a:pPr lvl="1"/>
            <a:r>
              <a:rPr lang="en-US" sz="2200" dirty="0"/>
              <a:t>Hydrocortisone group had initial shorter duration of MV, but taking into account recurrence, there was no ≠</a:t>
            </a:r>
          </a:p>
          <a:p>
            <a:pPr lvl="1"/>
            <a:r>
              <a:rPr lang="en-US" sz="2200" dirty="0"/>
              <a:t>No ≠ in rate of recurrence of shock, time to hospital discharge, # of days alive and out of the hospital, rate of recurrence of MV, rate of use of RRT and rate of development of bacteremia and fungemia</a:t>
            </a:r>
          </a:p>
        </p:txBody>
      </p:sp>
    </p:spTree>
    <p:extLst>
      <p:ext uri="{BB962C8B-B14F-4D97-AF65-F5344CB8AC3E}">
        <p14:creationId xmlns:p14="http://schemas.microsoft.com/office/powerpoint/2010/main" val="1641370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2FDB76D2-05D7-054E-B7B0-F6F3A99C98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163" r="6195"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C38ECCB5-3874-2E42-B965-AA8D4FFB4C5F}"/>
              </a:ext>
            </a:extLst>
          </p:cNvPr>
          <p:cNvSpPr/>
          <p:nvPr/>
        </p:nvSpPr>
        <p:spPr>
          <a:xfrm>
            <a:off x="79512" y="5068957"/>
            <a:ext cx="11946835" cy="278295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34EA35B8-E018-3D42-81F6-D363BF743406}"/>
              </a:ext>
            </a:extLst>
          </p:cNvPr>
          <p:cNvSpPr/>
          <p:nvPr/>
        </p:nvSpPr>
        <p:spPr>
          <a:xfrm>
            <a:off x="72888" y="3491949"/>
            <a:ext cx="11946835" cy="278295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AAAF6D87-9E29-5F4F-9BAC-D1FCF65983AE}"/>
              </a:ext>
            </a:extLst>
          </p:cNvPr>
          <p:cNvSpPr/>
          <p:nvPr/>
        </p:nvSpPr>
        <p:spPr>
          <a:xfrm>
            <a:off x="72888" y="2418523"/>
            <a:ext cx="11946835" cy="278295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D309560-E208-2F4F-8547-0C67F0BBB850}"/>
              </a:ext>
            </a:extLst>
          </p:cNvPr>
          <p:cNvSpPr/>
          <p:nvPr/>
        </p:nvSpPr>
        <p:spPr>
          <a:xfrm>
            <a:off x="72888" y="1881811"/>
            <a:ext cx="11946835" cy="278295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571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0C082D3-70A3-5744-8CBA-6AE372A5B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AE9E013-6AE9-1442-9E03-A67B93219A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6257949" cy="3638763"/>
          </a:xfrm>
        </p:spPr>
        <p:txBody>
          <a:bodyPr>
            <a:normAutofit/>
          </a:bodyPr>
          <a:lstStyle/>
          <a:p>
            <a:r>
              <a:rPr lang="en-US" sz="2400" dirty="0"/>
              <a:t>Hydrocortisone group had a higher incidence </a:t>
            </a:r>
            <a:r>
              <a:rPr lang="en-US" sz="2400" dirty="0" smtClean="0"/>
              <a:t>of adverse events 1.1</a:t>
            </a:r>
            <a:r>
              <a:rPr lang="en-US" sz="2400" dirty="0"/>
              <a:t>% vs 0.3% in the placebo group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11D9A59A-C624-7B45-B797-ABAB6986B6C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514373" y="0"/>
            <a:ext cx="4643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944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1A0416-EC7D-F84E-BD37-A52DA1298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Limitations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5FE2317-38EC-D443-8628-43E1DB6BB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Collected adverse events only judged by treating clinicians</a:t>
            </a:r>
          </a:p>
          <a:p>
            <a:endParaRPr lang="en-US" sz="2400" dirty="0"/>
          </a:p>
          <a:p>
            <a:r>
              <a:rPr lang="en-US" sz="2400" dirty="0"/>
              <a:t>Did not collect all possible 2ary infection data, only bacteremia and fungemia</a:t>
            </a:r>
          </a:p>
          <a:p>
            <a:endParaRPr lang="en-US" sz="2400" dirty="0"/>
          </a:p>
          <a:p>
            <a:r>
              <a:rPr lang="en-US" sz="2400" dirty="0"/>
              <a:t>Used recurrence of MV as surrogate for myopathy, did not assess long-term neuromuscular weakness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F088DEA-497E-2147-B399-CE726D037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Sprung et al, NEJM, 1984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49687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913068-8299-7F4C-BB3A-D655D8F3C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Discussion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CD8402-09B0-0D46-A8BC-365915760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Hydrocortisone CRI was chosen since this </a:t>
            </a:r>
            <a:r>
              <a:rPr lang="en-US" sz="2400" dirty="0" smtClean="0"/>
              <a:t>has </a:t>
            </a:r>
            <a:r>
              <a:rPr lang="en-US" sz="2400" dirty="0"/>
              <a:t>been </a:t>
            </a:r>
            <a:r>
              <a:rPr lang="en-US" sz="2400" dirty="0" smtClean="0"/>
              <a:t>show</a:t>
            </a:r>
            <a:r>
              <a:rPr lang="en-US" sz="2400" dirty="0" smtClean="0"/>
              <a:t>n </a:t>
            </a:r>
            <a:r>
              <a:rPr lang="en-US" sz="2400" dirty="0"/>
              <a:t>to attenuate inflammatory response and reverse shock, it may also minimize potentially harmful metabolic effects of steroids</a:t>
            </a:r>
          </a:p>
          <a:p>
            <a:endParaRPr lang="en-US" sz="2400" dirty="0"/>
          </a:p>
          <a:p>
            <a:r>
              <a:rPr lang="en-US" sz="2400" dirty="0"/>
              <a:t>Abrupt discontinuation was performed because a recent study</a:t>
            </a:r>
            <a:r>
              <a:rPr lang="en-US" sz="2400" baseline="30000" dirty="0"/>
              <a:t>1</a:t>
            </a:r>
            <a:r>
              <a:rPr lang="en-US" sz="2400" dirty="0"/>
              <a:t> showed no benefit from a tapering strategy of steroids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BD72888-8DA3-2449-8D5D-8221C0382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aseline="30000" dirty="0"/>
              <a:t>1</a:t>
            </a:r>
            <a:r>
              <a:rPr lang="en-US" dirty="0"/>
              <a:t>Ibarra-Estrada et al, World J </a:t>
            </a:r>
            <a:r>
              <a:rPr lang="en-US" dirty="0" err="1"/>
              <a:t>Crit</a:t>
            </a:r>
            <a:r>
              <a:rPr lang="en-US" dirty="0"/>
              <a:t> Med, 2017</a:t>
            </a:r>
          </a:p>
        </p:txBody>
      </p:sp>
    </p:spTree>
    <p:extLst>
      <p:ext uri="{BB962C8B-B14F-4D97-AF65-F5344CB8AC3E}">
        <p14:creationId xmlns:p14="http://schemas.microsoft.com/office/powerpoint/2010/main" val="6730880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182BB2-49A2-CF4F-B086-DBB0F8982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/>
              <a:t>Potential Benefits of Hydrocortisone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3FE2C2D-36BB-EF48-9EFF-3ED71F4D8B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Hydrocortisone group had a lower incidence of blood transfusions</a:t>
            </a:r>
          </a:p>
          <a:p>
            <a:endParaRPr lang="en-US" sz="2400" dirty="0"/>
          </a:p>
          <a:p>
            <a:r>
              <a:rPr lang="en-US" sz="2400" dirty="0"/>
              <a:t>Faster shock reversal</a:t>
            </a:r>
          </a:p>
        </p:txBody>
      </p:sp>
    </p:spTree>
    <p:extLst>
      <p:ext uri="{BB962C8B-B14F-4D97-AF65-F5344CB8AC3E}">
        <p14:creationId xmlns:p14="http://schemas.microsoft.com/office/powerpoint/2010/main" val="11987117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119D82-6DFD-2143-B569-9BCFECE804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580BDB6-4A79-5F46-9883-7856AF110E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 conclusion, in patients with septic shock who were undergoing mechanical ventilation, the administration of a continuous infusion of hydrocortisone did not result in lower mortality at 90 days than placebo.</a:t>
            </a:r>
          </a:p>
        </p:txBody>
      </p:sp>
    </p:spTree>
    <p:extLst>
      <p:ext uri="{BB962C8B-B14F-4D97-AF65-F5344CB8AC3E}">
        <p14:creationId xmlns:p14="http://schemas.microsoft.com/office/powerpoint/2010/main" val="24954143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6EC122-6E3B-A840-9E84-2686644B5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60CB28D-9DF3-EE46-BFE8-EF7B67F9D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1980</a:t>
            </a:r>
            <a:r>
              <a:rPr lang="en-US" sz="2000" baseline="30000" dirty="0"/>
              <a:t>1</a:t>
            </a:r>
            <a:endParaRPr lang="en-US" sz="2000" dirty="0"/>
          </a:p>
          <a:p>
            <a:pPr lvl="1"/>
            <a:r>
              <a:rPr lang="en-US" sz="1800" dirty="0"/>
              <a:t>Randomized controlled trials showed that high dose methylprednisolone (30 mg/kg) was associated with higher morbidity and mortality than control</a:t>
            </a:r>
          </a:p>
          <a:p>
            <a:pPr lvl="1"/>
            <a:endParaRPr lang="en-US" sz="1800" dirty="0"/>
          </a:p>
          <a:p>
            <a:r>
              <a:rPr lang="en-US" sz="2000" dirty="0"/>
              <a:t>2000</a:t>
            </a:r>
            <a:r>
              <a:rPr lang="en-US" sz="2000" baseline="30000" dirty="0"/>
              <a:t>2</a:t>
            </a:r>
            <a:endParaRPr lang="en-US" sz="2000" dirty="0"/>
          </a:p>
          <a:p>
            <a:pPr lvl="1"/>
            <a:r>
              <a:rPr lang="en-US" sz="1800" dirty="0"/>
              <a:t>Randomized controlled trials showed conflicting results of low dose hydrocortisone (200 mg/day) on mortality, but earlier reversal of shock was noted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763D41F-E387-A146-99C8-575632B759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baseline="30000" dirty="0"/>
              <a:t>1</a:t>
            </a:r>
            <a:r>
              <a:rPr lang="en-US" dirty="0"/>
              <a:t>Sprung et al, NEJM, 1984		</a:t>
            </a:r>
            <a:r>
              <a:rPr lang="en-US" baseline="30000" dirty="0"/>
              <a:t>2</a:t>
            </a:r>
            <a:r>
              <a:rPr lang="en-US" dirty="0"/>
              <a:t>Annane et al JAMA, 2002</a:t>
            </a:r>
          </a:p>
          <a:p>
            <a:r>
              <a:rPr lang="en-US" baseline="30000" dirty="0"/>
              <a:t>1</a:t>
            </a:r>
            <a:r>
              <a:rPr lang="en-US" dirty="0"/>
              <a:t>Bone et al, NEJM 1987			</a:t>
            </a:r>
            <a:r>
              <a:rPr lang="en-US" baseline="30000" dirty="0"/>
              <a:t>2</a:t>
            </a:r>
            <a:r>
              <a:rPr lang="en-US" dirty="0"/>
              <a:t>Sprung et al, NEJM, 2008</a:t>
            </a:r>
          </a:p>
        </p:txBody>
      </p:sp>
    </p:spTree>
    <p:extLst>
      <p:ext uri="{BB962C8B-B14F-4D97-AF65-F5344CB8AC3E}">
        <p14:creationId xmlns:p14="http://schemas.microsoft.com/office/powerpoint/2010/main" val="178882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9D336D4B-F9C3-4167-9191-8DA896C803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xmlns="" id="{069BF0B4-2BF1-40F2-8D8E-9CFCED97D981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auto">
          <a:xfrm flipV="1">
            <a:off x="0" y="4672012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solidFill>
            <a:srgbClr val="212121"/>
          </a:solidFill>
          <a:ln>
            <a:noFill/>
          </a:ln>
          <a:extLst>
            <a:ext uri="{91240B29-F687-4f45-9708-019B960494DF}">
              <a14:hiddenLine xmlns="" xmlns:p14="http://schemas.microsoft.com/office/powerpoint/2010/main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869AAEF4-CFFD-B740-A4D7-955D5D98E9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351" y="1265813"/>
            <a:ext cx="11163299" cy="2428015"/>
          </a:xfrm>
          <a:prstGeom prst="roundRect">
            <a:avLst>
              <a:gd name="adj" fmla="val 3876"/>
            </a:avLst>
          </a:prstGeom>
          <a:ln>
            <a:solidFill>
              <a:schemeClr val="accent1"/>
            </a:solidFill>
          </a:ln>
          <a:effectLst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6BA841-E3CE-ED4A-B370-81A5D5DAB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391" y="5434986"/>
            <a:ext cx="11157391" cy="970450"/>
          </a:xfrm>
        </p:spPr>
        <p:txBody>
          <a:bodyPr anchor="ctr">
            <a:noAutofit/>
          </a:bodyPr>
          <a:lstStyle/>
          <a:p>
            <a:r>
              <a:rPr lang="en-US" dirty="0"/>
              <a:t>Surviving Sepsis Campaign Guidelines 2016 </a:t>
            </a:r>
          </a:p>
        </p:txBody>
      </p:sp>
    </p:spTree>
    <p:extLst>
      <p:ext uri="{BB962C8B-B14F-4D97-AF65-F5344CB8AC3E}">
        <p14:creationId xmlns:p14="http://schemas.microsoft.com/office/powerpoint/2010/main" val="837828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5D270C7-5E33-7B40-BB71-A4DD5B6E7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Rationale for SS Guidelines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44CC59C-7892-304A-9F8E-6D75F811B9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1" y="2222286"/>
            <a:ext cx="10810071" cy="3999609"/>
          </a:xfrm>
        </p:spPr>
        <p:txBody>
          <a:bodyPr>
            <a:normAutofit/>
          </a:bodyPr>
          <a:lstStyle/>
          <a:p>
            <a:r>
              <a:rPr lang="en-US" sz="2000" dirty="0"/>
              <a:t>CORTICUS Trial</a:t>
            </a:r>
          </a:p>
          <a:p>
            <a:pPr lvl="1"/>
            <a:endParaRPr lang="en-US" sz="1800" dirty="0"/>
          </a:p>
          <a:p>
            <a:pPr lvl="1"/>
            <a:r>
              <a:rPr lang="en-US" sz="1800" dirty="0"/>
              <a:t>Multicenter, randomized, </a:t>
            </a:r>
            <a:r>
              <a:rPr lang="en-US" sz="1800" dirty="0" smtClean="0"/>
              <a:t>double-blinded, </a:t>
            </a:r>
            <a:r>
              <a:rPr lang="en-US" sz="1800" dirty="0"/>
              <a:t>placebo-controlled trial</a:t>
            </a:r>
          </a:p>
          <a:p>
            <a:pPr lvl="1"/>
            <a:r>
              <a:rPr lang="en-US" sz="1800" dirty="0"/>
              <a:t>499 hypotensive septic patients despite fluid resuscitation and vasopressors </a:t>
            </a:r>
          </a:p>
          <a:p>
            <a:pPr lvl="1"/>
            <a:r>
              <a:rPr lang="en-US" sz="1800" dirty="0" smtClean="0"/>
              <a:t>50 </a:t>
            </a:r>
            <a:r>
              <a:rPr lang="en-US" sz="1800" dirty="0"/>
              <a:t>mg hydrocortisone q6h x 5 days (251) or placebo (248</a:t>
            </a:r>
            <a:r>
              <a:rPr lang="en-US" sz="1800" dirty="0" smtClean="0"/>
              <a:t>)</a:t>
            </a:r>
          </a:p>
          <a:p>
            <a:pPr lvl="1"/>
            <a:r>
              <a:rPr lang="en-US" sz="1800" dirty="0"/>
              <a:t>All had ACTH stim (46.7% did not have a response</a:t>
            </a:r>
            <a:r>
              <a:rPr lang="en-US" sz="1800" dirty="0" smtClean="0"/>
              <a:t>)</a:t>
            </a:r>
            <a:endParaRPr lang="en-US" sz="1800" dirty="0"/>
          </a:p>
          <a:p>
            <a:pPr lvl="1"/>
            <a:endParaRPr lang="en-US" sz="1800" dirty="0"/>
          </a:p>
          <a:p>
            <a:pPr lvl="1"/>
            <a:r>
              <a:rPr lang="en-US" sz="1800" dirty="0"/>
              <a:t>ACTH cannot be used to determine which patient should receive steroids</a:t>
            </a:r>
          </a:p>
          <a:p>
            <a:pPr lvl="1"/>
            <a:r>
              <a:rPr lang="en-US" sz="1800" dirty="0"/>
              <a:t>Mortality was not significantly different, hydrocortisone group shock reversed more quickly, however had more superinfection and new sepsis/septic shock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69B48F9-3E22-5444-B8FA-9E0698181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Sprung et al, NEJM, 2008</a:t>
            </a:r>
          </a:p>
        </p:txBody>
      </p:sp>
    </p:spTree>
    <p:extLst>
      <p:ext uri="{BB962C8B-B14F-4D97-AF65-F5344CB8AC3E}">
        <p14:creationId xmlns:p14="http://schemas.microsoft.com/office/powerpoint/2010/main" val="15730657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24CB42-0495-6B4D-9849-F11B5B427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Question?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E12ED02-B71F-3C44-B95A-86FD82B0C2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711" y="2222287"/>
            <a:ext cx="10651045" cy="3636511"/>
          </a:xfrm>
        </p:spPr>
        <p:txBody>
          <a:bodyPr>
            <a:normAutofit/>
          </a:bodyPr>
          <a:lstStyle/>
          <a:p>
            <a:r>
              <a:rPr lang="en-US" sz="2400" dirty="0"/>
              <a:t>Does hydrocortisone reduce mortality in patients with septic shock?</a:t>
            </a:r>
          </a:p>
        </p:txBody>
      </p:sp>
    </p:spTree>
    <p:extLst>
      <p:ext uri="{BB962C8B-B14F-4D97-AF65-F5344CB8AC3E}">
        <p14:creationId xmlns:p14="http://schemas.microsoft.com/office/powerpoint/2010/main" val="42236115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BAF531-F5F4-CE40-AEC6-AD1DAC7A4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C4695D-C8FC-5348-B5DB-1C1C2F208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Study Design:</a:t>
            </a:r>
          </a:p>
          <a:p>
            <a:pPr lvl="1">
              <a:lnSpc>
                <a:spcPct val="150000"/>
              </a:lnSpc>
            </a:pPr>
            <a:r>
              <a:rPr lang="en-US" sz="2000" dirty="0"/>
              <a:t>Double-blinded, Parallel-group, Randomized, Controlled Trial</a:t>
            </a:r>
          </a:p>
          <a:p>
            <a:pPr lvl="1">
              <a:lnSpc>
                <a:spcPct val="150000"/>
              </a:lnSpc>
            </a:pPr>
            <a:r>
              <a:rPr lang="en-US" sz="2000" dirty="0"/>
              <a:t>Comparing IV infusions of hydrocortisone w/ matched placebo in patients w/septic shock undergoing MV</a:t>
            </a:r>
          </a:p>
        </p:txBody>
      </p:sp>
    </p:spTree>
    <p:extLst>
      <p:ext uri="{BB962C8B-B14F-4D97-AF65-F5344CB8AC3E}">
        <p14:creationId xmlns:p14="http://schemas.microsoft.com/office/powerpoint/2010/main" val="1743373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BAF531-F5F4-CE40-AEC6-AD1DAC7A4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C4695D-C8FC-5348-B5DB-1C1C2F208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Patients:</a:t>
            </a:r>
          </a:p>
          <a:p>
            <a:pPr lvl="1"/>
            <a:r>
              <a:rPr lang="en-US" sz="2200" dirty="0"/>
              <a:t>Adults undergoing MV, with documented or suspected infection, fulfilling 2 or more SIRS criteria</a:t>
            </a:r>
          </a:p>
          <a:p>
            <a:pPr lvl="1"/>
            <a:r>
              <a:rPr lang="en-US" sz="2200" dirty="0"/>
              <a:t>On vasopressors or inotropic agents for at least 4 </a:t>
            </a:r>
            <a:r>
              <a:rPr lang="en-US" sz="2200" dirty="0" err="1"/>
              <a:t>hr</a:t>
            </a:r>
            <a:r>
              <a:rPr lang="en-US" sz="2200" dirty="0"/>
              <a:t> at the time of randomization</a:t>
            </a:r>
          </a:p>
          <a:p>
            <a:pPr lvl="1"/>
            <a:r>
              <a:rPr lang="en-US" sz="2200" dirty="0"/>
              <a:t>Exclusion: receiving steroids, etomidate, expected to die within 90 days from pre-existing disease, had treatment limitations  or had met inclusion criteria for &gt;24hr</a:t>
            </a:r>
          </a:p>
        </p:txBody>
      </p:sp>
    </p:spTree>
    <p:extLst>
      <p:ext uri="{BB962C8B-B14F-4D97-AF65-F5344CB8AC3E}">
        <p14:creationId xmlns:p14="http://schemas.microsoft.com/office/powerpoint/2010/main" val="3384614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BAF531-F5F4-CE40-AEC6-AD1DAC7A40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5400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1C4695D-C8FC-5348-B5DB-1C1C2F208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Randomization:</a:t>
            </a:r>
          </a:p>
          <a:p>
            <a:pPr lvl="1"/>
            <a:r>
              <a:rPr lang="en-US" sz="2000" dirty="0"/>
              <a:t>Hydrocortisone  200 mg/day </a:t>
            </a:r>
          </a:p>
          <a:p>
            <a:pPr lvl="1"/>
            <a:r>
              <a:rPr lang="en-US" sz="2000" dirty="0"/>
              <a:t>Placebo</a:t>
            </a:r>
          </a:p>
          <a:p>
            <a:pPr lvl="1"/>
            <a:r>
              <a:rPr lang="en-US" sz="2000" dirty="0"/>
              <a:t>Both CRI for a max of 7 days or until ICU discharge or death</a:t>
            </a:r>
          </a:p>
        </p:txBody>
      </p:sp>
    </p:spTree>
    <p:extLst>
      <p:ext uri="{BB962C8B-B14F-4D97-AF65-F5344CB8AC3E}">
        <p14:creationId xmlns:p14="http://schemas.microsoft.com/office/powerpoint/2010/main" val="30742783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{835835BE-4924-FA48-96F9-A19F2C4F2BB7}tf10001121</Template>
  <TotalTime>260</TotalTime>
  <Words>1107</Words>
  <Application>Microsoft Office PowerPoint</Application>
  <PresentationFormat>Widescreen</PresentationFormat>
  <Paragraphs>139</Paragraphs>
  <Slides>26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Calibri</vt:lpstr>
      <vt:lpstr>Century Gothic</vt:lpstr>
      <vt:lpstr>Wingdings 2</vt:lpstr>
      <vt:lpstr>Quotable</vt:lpstr>
      <vt:lpstr>ADRENAL Trial: Adjunctive Glucocorticoid Therapy in Patients with Septic Shock</vt:lpstr>
      <vt:lpstr>Introduction</vt:lpstr>
      <vt:lpstr>Introduction</vt:lpstr>
      <vt:lpstr>Surviving Sepsis Campaign Guidelines 2016 </vt:lpstr>
      <vt:lpstr>Rationale for SS Guidelines</vt:lpstr>
      <vt:lpstr>Question?</vt:lpstr>
      <vt:lpstr>Methods</vt:lpstr>
      <vt:lpstr>Methods</vt:lpstr>
      <vt:lpstr>Methods</vt:lpstr>
      <vt:lpstr>Methods</vt:lpstr>
      <vt:lpstr> Statistical Analysis</vt:lpstr>
      <vt:lpstr> Statistical Analysis</vt:lpstr>
      <vt:lpstr> Statistical Analysis</vt:lpstr>
      <vt:lpstr>Statistical Analysis</vt:lpstr>
      <vt:lpstr>Statistical Analysis</vt:lpstr>
      <vt:lpstr>Statistical Analysis</vt:lpstr>
      <vt:lpstr> Statistical Analysis</vt:lpstr>
      <vt:lpstr>Results</vt:lpstr>
      <vt:lpstr>Results</vt:lpstr>
      <vt:lpstr>Results</vt:lpstr>
      <vt:lpstr>PowerPoint Presentation</vt:lpstr>
      <vt:lpstr>Results</vt:lpstr>
      <vt:lpstr>Limitations</vt:lpstr>
      <vt:lpstr>Discussion</vt:lpstr>
      <vt:lpstr>Potential Benefits of Hydrocortisone</vt:lpstr>
      <vt:lpstr>Conclusions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ADRENAL Trial: Adjunctive Glucocorticoid Therapy in Patients with Septic Shock</dc:title>
  <dc:creator>Mariana A Pardo</dc:creator>
  <cp:lastModifiedBy>Mariana A Pardo</cp:lastModifiedBy>
  <cp:revision>22</cp:revision>
  <dcterms:created xsi:type="dcterms:W3CDTF">2018-01-24T16:06:49Z</dcterms:created>
  <dcterms:modified xsi:type="dcterms:W3CDTF">2018-02-20T12:18:15Z</dcterms:modified>
</cp:coreProperties>
</file>