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6" r:id="rId3"/>
    <p:sldId id="257" r:id="rId4"/>
    <p:sldId id="263" r:id="rId5"/>
    <p:sldId id="258" r:id="rId6"/>
    <p:sldId id="262" r:id="rId7"/>
    <p:sldId id="261" r:id="rId8"/>
    <p:sldId id="260" r:id="rId9"/>
    <p:sldId id="26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4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9/21/2017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9/21/2017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9/21/2017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f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 smtClean="0"/>
              <a:t>Revised Starling Equation &amp; Glycocalyx Model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Jessica Wallis, BVSc (Hons)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2360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6840" t="17788" r="32037" b="63436"/>
          <a:stretch/>
        </p:blipFill>
        <p:spPr>
          <a:xfrm>
            <a:off x="615818" y="4422713"/>
            <a:ext cx="7520475" cy="19314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31565" t="40612" r="26956" b="46780"/>
          <a:stretch/>
        </p:blipFill>
        <p:spPr>
          <a:xfrm>
            <a:off x="2295329" y="2948475"/>
            <a:ext cx="7585789" cy="129695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rcRect l="30850" t="11769" r="31599" b="70090"/>
          <a:stretch/>
        </p:blipFill>
        <p:spPr>
          <a:xfrm>
            <a:off x="615818" y="905070"/>
            <a:ext cx="6867331" cy="1866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0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g</a:t>
            </a:r>
            <a:r>
              <a:rPr lang="en-US" dirty="0" smtClean="0"/>
              <a:t>lycocalyx as a separate ECF compartment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3 Intravascular volumes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/>
              <a:t>Plasma volume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/>
              <a:t>Red cell volume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 smtClean="0"/>
              <a:t>Non-circulating volume (endothelial </a:t>
            </a:r>
            <a:r>
              <a:rPr lang="en-US" dirty="0" err="1" smtClean="0"/>
              <a:t>glycolcalyx</a:t>
            </a:r>
            <a:r>
              <a:rPr lang="en-US" dirty="0" smtClean="0"/>
              <a:t>): can account for 1.5L human blood volume in health</a:t>
            </a:r>
          </a:p>
          <a:p>
            <a:pPr indent="-285750"/>
            <a:r>
              <a:rPr lang="en-US" dirty="0" smtClean="0"/>
              <a:t>Glycocalyx compartment is almost protein free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574" y="4413382"/>
            <a:ext cx="4270641" cy="2088756"/>
          </a:xfrm>
          <a:prstGeom prst="rect">
            <a:avLst/>
          </a:prstGeom>
          <a:ln w="19050"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1027316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Traditional Starling equation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18801"/>
          <a:stretch/>
        </p:blipFill>
        <p:spPr>
          <a:xfrm>
            <a:off x="1809298" y="2302236"/>
            <a:ext cx="6835861" cy="3017520"/>
          </a:xfrm>
          <a:prstGeom prst="rect">
            <a:avLst/>
          </a:prstGeom>
          <a:ln w="19050"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2283422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The revised starling principle (</a:t>
            </a:r>
            <a:r>
              <a:rPr lang="en-US" sz="2800" dirty="0" err="1" smtClean="0"/>
              <a:t>Levick</a:t>
            </a:r>
            <a:r>
              <a:rPr lang="en-US" sz="2800" dirty="0" smtClean="0"/>
              <a:t> &amp; Michel)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735495"/>
            <a:ext cx="3829352" cy="4305868"/>
          </a:xfrm>
        </p:spPr>
        <p:txBody>
          <a:bodyPr/>
          <a:lstStyle/>
          <a:p>
            <a:r>
              <a:rPr lang="en-US" dirty="0" smtClean="0"/>
              <a:t>Absorption dependent on gradient between interstitial space (high oncotic pressure) and sub-glycocalyx compartment (almost no oncotic pressure)</a:t>
            </a:r>
          </a:p>
          <a:p>
            <a:pPr lvl="1"/>
            <a:r>
              <a:rPr lang="en-US" dirty="0"/>
              <a:t>I</a:t>
            </a:r>
            <a:r>
              <a:rPr lang="en-US" dirty="0" smtClean="0"/>
              <a:t>ncreasing plasma oncotic pressure will not increase fluid resorption from </a:t>
            </a:r>
            <a:r>
              <a:rPr lang="en-US" dirty="0" err="1" smtClean="0"/>
              <a:t>intersitium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7463" t="36079" r="37330" b="15398"/>
          <a:stretch/>
        </p:blipFill>
        <p:spPr>
          <a:xfrm>
            <a:off x="4948195" y="1372637"/>
            <a:ext cx="3884298" cy="4206107"/>
          </a:xfrm>
          <a:prstGeom prst="rect">
            <a:avLst/>
          </a:prstGeom>
          <a:ln w="19050"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69958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Interstitial fluid circulation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Fluid is not resorbed into capillaries as previously thought</a:t>
            </a:r>
          </a:p>
          <a:p>
            <a:pPr lvl="1"/>
            <a:r>
              <a:rPr lang="en-US" dirty="0" smtClean="0"/>
              <a:t>100% of recirculation is via lymphatics in most tissues</a:t>
            </a:r>
          </a:p>
          <a:p>
            <a:pPr lvl="1"/>
            <a:r>
              <a:rPr lang="en-US" dirty="0" smtClean="0"/>
              <a:t>This is not true in certain tissues (</a:t>
            </a:r>
            <a:r>
              <a:rPr lang="en-US" dirty="0" err="1" smtClean="0"/>
              <a:t>eg</a:t>
            </a:r>
            <a:r>
              <a:rPr lang="en-US" dirty="0" smtClean="0"/>
              <a:t> kidney)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452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J Curve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l="40085" t="15669" r="40272" b="54490"/>
          <a:stretch/>
        </p:blipFill>
        <p:spPr>
          <a:xfrm>
            <a:off x="3338972" y="1539552"/>
            <a:ext cx="4750669" cy="4059661"/>
          </a:xfrm>
          <a:prstGeom prst="rect">
            <a:avLst/>
          </a:prstGeom>
          <a:ln w="19050">
            <a:solidFill>
              <a:schemeClr val="accent2"/>
            </a:solidFill>
          </a:ln>
        </p:spPr>
      </p:pic>
    </p:spTree>
    <p:extLst>
      <p:ext uri="{BB962C8B-B14F-4D97-AF65-F5344CB8AC3E}">
        <p14:creationId xmlns:p14="http://schemas.microsoft.com/office/powerpoint/2010/main" val="188159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 to fluid therapy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Administered crystalloids redistribute to both plasma volume and glycocalyx volume</a:t>
            </a:r>
          </a:p>
          <a:p>
            <a:r>
              <a:rPr lang="en-US" dirty="0" smtClean="0"/>
              <a:t>Colloids do not freely penetrate glycocalyx so volume of distribution is only plasma</a:t>
            </a:r>
          </a:p>
          <a:p>
            <a:pPr lvl="1"/>
            <a:r>
              <a:rPr lang="en-US" dirty="0" smtClean="0"/>
              <a:t>May account for increased volume response to administering equal volume of colloids</a:t>
            </a:r>
          </a:p>
        </p:txBody>
      </p:sp>
    </p:spTree>
    <p:extLst>
      <p:ext uri="{BB962C8B-B14F-4D97-AF65-F5344CB8AC3E}">
        <p14:creationId xmlns:p14="http://schemas.microsoft.com/office/powerpoint/2010/main" val="57603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 to fluid therapy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Increased capillary pressure (as seen during rapid boluses) will increase capillary pressure and thus </a:t>
            </a:r>
            <a:r>
              <a:rPr lang="en-US" dirty="0" err="1"/>
              <a:t>Jv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Slower fluid therapy minimized </a:t>
            </a:r>
            <a:r>
              <a:rPr lang="en-US" dirty="0" err="1"/>
              <a:t>hyperfiltration</a:t>
            </a:r>
            <a:r>
              <a:rPr lang="en-US" dirty="0"/>
              <a:t> and so maximizes intravascular volume</a:t>
            </a:r>
          </a:p>
          <a:p>
            <a:r>
              <a:rPr lang="en-US" dirty="0"/>
              <a:t>Vasopressors lower capillary pressure and so reduce filtration (</a:t>
            </a:r>
            <a:r>
              <a:rPr lang="en-US" dirty="0" err="1"/>
              <a:t>Jv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More of extracellular volume remains intravascular</a:t>
            </a:r>
          </a:p>
          <a:p>
            <a:pPr lvl="1"/>
            <a:r>
              <a:rPr lang="en-US" dirty="0"/>
              <a:t>Alpha1 agonists may be used as an anti-edema treatment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798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151</TotalTime>
  <Words>225</Words>
  <Application>Microsoft Office PowerPoint</Application>
  <PresentationFormat>Widescreen</PresentationFormat>
  <Paragraphs>27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Trebuchet MS</vt:lpstr>
      <vt:lpstr>Wingdings 3</vt:lpstr>
      <vt:lpstr>Facet</vt:lpstr>
      <vt:lpstr>Revised Starling Equation &amp; Glycocalyx Model</vt:lpstr>
      <vt:lpstr>PowerPoint Presentation</vt:lpstr>
      <vt:lpstr>The glycocalyx as a separate ECF compartment</vt:lpstr>
      <vt:lpstr>Traditional Starling equation</vt:lpstr>
      <vt:lpstr>The revised starling principle (Levick &amp; Michel)</vt:lpstr>
      <vt:lpstr>Interstitial fluid circulation</vt:lpstr>
      <vt:lpstr>The J Curve</vt:lpstr>
      <vt:lpstr>Application to fluid therapy</vt:lpstr>
      <vt:lpstr>Application to fluid therapy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 Learned at IVECCS 2017</dc:title>
  <dc:creator>Jessica L. Wallis</dc:creator>
  <cp:lastModifiedBy>Jessica L. Wallis</cp:lastModifiedBy>
  <cp:revision>13</cp:revision>
  <dcterms:created xsi:type="dcterms:W3CDTF">2017-09-21T17:20:17Z</dcterms:created>
  <dcterms:modified xsi:type="dcterms:W3CDTF">2017-09-21T19:52:05Z</dcterms:modified>
</cp:coreProperties>
</file>