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7" r:id="rId13"/>
    <p:sldId id="266" r:id="rId14"/>
    <p:sldId id="268" r:id="rId15"/>
    <p:sldId id="270" r:id="rId16"/>
    <p:sldId id="274" r:id="rId17"/>
    <p:sldId id="275" r:id="rId18"/>
    <p:sldId id="277" r:id="rId19"/>
    <p:sldId id="278" r:id="rId20"/>
    <p:sldId id="271" r:id="rId21"/>
    <p:sldId id="272" r:id="rId22"/>
    <p:sldId id="273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2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0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3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6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5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2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4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7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0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4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2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B84E6-6891-4BD4-AB95-0C66A981D13D}" type="datetimeFigureOut">
              <a:rPr lang="en-US" smtClean="0"/>
              <a:t>5/22/2018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5B2D0-1E7F-447A-B64A-F632592D2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Cochrane Review</a:t>
            </a:r>
            <a:br>
              <a:rPr lang="en-US" dirty="0" smtClean="0"/>
            </a:br>
            <a:r>
              <a:rPr lang="en-US" dirty="0" smtClean="0"/>
              <a:t>Corticosteroids for Pneumonia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60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Rates quality of evidence for each outcome from high – very low</a:t>
            </a:r>
          </a:p>
          <a:p>
            <a:r>
              <a:rPr lang="en-US" dirty="0" smtClean="0"/>
              <a:t>Baseline:</a:t>
            </a:r>
          </a:p>
          <a:p>
            <a:pPr lvl="1"/>
            <a:r>
              <a:rPr lang="en-US" dirty="0" smtClean="0"/>
              <a:t>RCT = high</a:t>
            </a:r>
          </a:p>
          <a:p>
            <a:pPr lvl="1"/>
            <a:r>
              <a:rPr lang="en-US" dirty="0" smtClean="0"/>
              <a:t>Non-RCT = low</a:t>
            </a:r>
          </a:p>
          <a:p>
            <a:r>
              <a:rPr lang="en-US" dirty="0" smtClean="0"/>
              <a:t>Then downgraded (or sometimes upgraded) from there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0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of bias</a:t>
            </a:r>
          </a:p>
          <a:p>
            <a:r>
              <a:rPr lang="en-US" dirty="0" smtClean="0"/>
              <a:t>Inconsistency</a:t>
            </a:r>
          </a:p>
          <a:p>
            <a:r>
              <a:rPr lang="en-US" dirty="0" smtClean="0"/>
              <a:t>Indirectness</a:t>
            </a:r>
          </a:p>
          <a:p>
            <a:r>
              <a:rPr lang="en-US" dirty="0" smtClean="0"/>
              <a:t>Imprecision</a:t>
            </a:r>
          </a:p>
          <a:p>
            <a:r>
              <a:rPr lang="en-US" dirty="0" smtClean="0"/>
              <a:t>Publication bias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973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of Bias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Done </a:t>
            </a:r>
            <a:r>
              <a:rPr lang="en-US" dirty="0"/>
              <a:t>by outcome, rather than by </a:t>
            </a:r>
            <a:r>
              <a:rPr lang="en-US" dirty="0" smtClean="0"/>
              <a:t>study</a:t>
            </a:r>
            <a:endParaRPr lang="en-US" dirty="0"/>
          </a:p>
          <a:p>
            <a:r>
              <a:rPr lang="en-US" dirty="0" smtClean="0"/>
              <a:t>Inadequate methods of sequence generation</a:t>
            </a:r>
          </a:p>
          <a:p>
            <a:r>
              <a:rPr lang="en-US" dirty="0" smtClean="0"/>
              <a:t>Lack of allocation concealment</a:t>
            </a:r>
          </a:p>
          <a:p>
            <a:r>
              <a:rPr lang="en-US" dirty="0" smtClean="0"/>
              <a:t>Lack of blinding</a:t>
            </a:r>
          </a:p>
          <a:p>
            <a:r>
              <a:rPr lang="en-US" dirty="0" smtClean="0"/>
              <a:t>Loss to follow-up</a:t>
            </a:r>
          </a:p>
          <a:p>
            <a:r>
              <a:rPr lang="en-US" dirty="0" smtClean="0"/>
              <a:t>Failure to follow intention to treat</a:t>
            </a:r>
          </a:p>
          <a:p>
            <a:r>
              <a:rPr lang="en-US" dirty="0" smtClean="0"/>
              <a:t>Selective outcome reporting</a:t>
            </a:r>
          </a:p>
        </p:txBody>
      </p:sp>
    </p:spTree>
    <p:extLst>
      <p:ext uri="{BB962C8B-B14F-4D97-AF65-F5344CB8AC3E}">
        <p14:creationId xmlns:p14="http://schemas.microsoft.com/office/powerpoint/2010/main" val="396877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magnitude of effect</a:t>
            </a:r>
          </a:p>
          <a:p>
            <a:r>
              <a:rPr lang="en-US" dirty="0" smtClean="0"/>
              <a:t>Dose response</a:t>
            </a:r>
          </a:p>
          <a:p>
            <a:r>
              <a:rPr lang="en-US" dirty="0" smtClean="0"/>
              <a:t>Effect of all plausible confounding factors would be to reduce the effect or suggest spurious effect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339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71" y="2667001"/>
            <a:ext cx="8542058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757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All-cause mortality significantly lower in patients who received corticosteriods</a:t>
            </a:r>
          </a:p>
          <a:p>
            <a:r>
              <a:rPr lang="en-US" dirty="0" smtClean="0"/>
              <a:t>Dose was 40-50mg of pred equivalent per day</a:t>
            </a:r>
          </a:p>
          <a:p>
            <a:pPr lvl="1"/>
            <a:r>
              <a:rPr lang="en-US" dirty="0" smtClean="0"/>
              <a:t>5-10 days</a:t>
            </a:r>
          </a:p>
          <a:p>
            <a:pPr lvl="1"/>
            <a:r>
              <a:rPr lang="en-US" dirty="0" smtClean="0"/>
              <a:t>Often 200mg/day hydrocortisone</a:t>
            </a:r>
          </a:p>
          <a:p>
            <a:r>
              <a:rPr lang="en-US" dirty="0" smtClean="0"/>
              <a:t>Subgroups</a:t>
            </a:r>
          </a:p>
          <a:p>
            <a:pPr lvl="1"/>
            <a:r>
              <a:rPr lang="en-US" dirty="0" smtClean="0"/>
              <a:t>4 trials with non-severe pneumonia</a:t>
            </a:r>
          </a:p>
          <a:p>
            <a:pPr lvl="2"/>
            <a:r>
              <a:rPr lang="en-US" dirty="0" smtClean="0"/>
              <a:t>No mortality difference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8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Pneumonia Severity Index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41912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319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3937715" cy="640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898213"/>
            <a:ext cx="51244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803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5791200" cy="423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7400" y="2820749"/>
            <a:ext cx="31356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 Minor or </a:t>
            </a:r>
          </a:p>
          <a:p>
            <a:r>
              <a:rPr lang="en-US" sz="3600" dirty="0" smtClean="0"/>
              <a:t>1 Major Criteria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588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5618862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27209" y="3810000"/>
            <a:ext cx="3295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 points or more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7155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Corticosteroids reduce inflammation, an important factor in pneumonia</a:t>
            </a:r>
          </a:p>
          <a:p>
            <a:pPr lvl="1"/>
            <a:r>
              <a:rPr lang="en-US" dirty="0" smtClean="0"/>
              <a:t>Reduce release of cytokines and inflammatory mediators (especially IL-6)</a:t>
            </a:r>
          </a:p>
          <a:p>
            <a:pPr lvl="1"/>
            <a:r>
              <a:rPr lang="en-US" dirty="0" smtClean="0"/>
              <a:t>Reduce BAL neutrophil count</a:t>
            </a:r>
          </a:p>
          <a:p>
            <a:r>
              <a:rPr lang="en-US" dirty="0" smtClean="0"/>
              <a:t>Adverse effects make steroid use controversial</a:t>
            </a:r>
          </a:p>
          <a:p>
            <a:pPr lvl="1"/>
            <a:r>
              <a:rPr lang="en-US" dirty="0" smtClean="0"/>
              <a:t>Hyperglycemia</a:t>
            </a:r>
          </a:p>
          <a:p>
            <a:pPr lvl="2"/>
            <a:r>
              <a:rPr lang="en-US" dirty="0" smtClean="0"/>
              <a:t>Associated with mortality</a:t>
            </a:r>
          </a:p>
          <a:p>
            <a:pPr lvl="1"/>
            <a:r>
              <a:rPr lang="en-US" dirty="0" err="1" smtClean="0"/>
              <a:t>Immunosupression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285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need for new non-invasive or invasive mechanical ventilation, not present at onset of pneumonia, </a:t>
            </a:r>
            <a:r>
              <a:rPr lang="en-US" dirty="0" smtClean="0"/>
              <a:t>was </a:t>
            </a:r>
            <a:r>
              <a:rPr lang="en-US" dirty="0"/>
              <a:t>significantly lower in the corticosteroid arm compared to the control </a:t>
            </a:r>
            <a:r>
              <a:rPr lang="en-US" dirty="0" smtClean="0"/>
              <a:t>arm</a:t>
            </a:r>
          </a:p>
          <a:p>
            <a:r>
              <a:rPr lang="en-US" dirty="0"/>
              <a:t>The development of shock not present initially was </a:t>
            </a:r>
            <a:r>
              <a:rPr lang="en-US" dirty="0" smtClean="0"/>
              <a:t>significantly </a:t>
            </a:r>
            <a:r>
              <a:rPr lang="en-US" dirty="0"/>
              <a:t>lower in the corticosteroid </a:t>
            </a:r>
            <a:r>
              <a:rPr lang="en-US" dirty="0" smtClean="0"/>
              <a:t>arm</a:t>
            </a:r>
          </a:p>
          <a:p>
            <a:r>
              <a:rPr lang="en-US" dirty="0"/>
              <a:t>The length of hospital stay was significantly shorter in the corticosteroid group compared to control </a:t>
            </a:r>
            <a:r>
              <a:rPr lang="en-US" dirty="0" smtClean="0"/>
              <a:t>(-</a:t>
            </a:r>
            <a:r>
              <a:rPr lang="en-US" dirty="0"/>
              <a:t>2.91 </a:t>
            </a:r>
            <a:r>
              <a:rPr lang="en-US" dirty="0" smtClean="0"/>
              <a:t>days)</a:t>
            </a:r>
          </a:p>
          <a:p>
            <a:r>
              <a:rPr lang="en-US" dirty="0"/>
              <a:t>The rate of pneumonia complications was significantly lower for the corticosteroid arm when compared to </a:t>
            </a:r>
            <a:r>
              <a:rPr lang="en-US" dirty="0" smtClean="0"/>
              <a:t>controls</a:t>
            </a:r>
          </a:p>
          <a:p>
            <a:r>
              <a:rPr lang="en-US" dirty="0"/>
              <a:t>For adults, we found no difference in the rate of secondary infections between the corticosteroid group and the control group</a:t>
            </a:r>
          </a:p>
        </p:txBody>
      </p:sp>
    </p:spTree>
    <p:extLst>
      <p:ext uri="{BB962C8B-B14F-4D97-AF65-F5344CB8AC3E}">
        <p14:creationId xmlns:p14="http://schemas.microsoft.com/office/powerpoint/2010/main" val="138758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Adverse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was a trend towards more adverse events in the corticosteroid arm compared to control, but with no statistical </a:t>
            </a:r>
            <a:r>
              <a:rPr lang="en-US" dirty="0" smtClean="0"/>
              <a:t>significance </a:t>
            </a:r>
          </a:p>
          <a:p>
            <a:r>
              <a:rPr lang="en-US" dirty="0" smtClean="0"/>
              <a:t>Hyperglycemia </a:t>
            </a:r>
            <a:r>
              <a:rPr lang="en-US" dirty="0"/>
              <a:t>developed significantly more frequently in the corticosteroid </a:t>
            </a:r>
            <a:r>
              <a:rPr lang="en-US" dirty="0" smtClean="0"/>
              <a:t>arm</a:t>
            </a:r>
          </a:p>
          <a:p>
            <a:r>
              <a:rPr lang="en-US" dirty="0" smtClean="0"/>
              <a:t>No </a:t>
            </a:r>
            <a:r>
              <a:rPr lang="en-US" dirty="0"/>
              <a:t>significant difference between the two arms for gastrointestinal bleeding</a:t>
            </a:r>
          </a:p>
        </p:txBody>
      </p:sp>
    </p:spTree>
    <p:extLst>
      <p:ext uri="{BB962C8B-B14F-4D97-AF65-F5344CB8AC3E}">
        <p14:creationId xmlns:p14="http://schemas.microsoft.com/office/powerpoint/2010/main" val="1912942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adults, corticosteroids significantly reduced mortality for participants with severe pneumonia </a:t>
            </a:r>
            <a:endParaRPr lang="en-US" dirty="0" smtClean="0"/>
          </a:p>
          <a:p>
            <a:pPr lvl="1"/>
            <a:r>
              <a:rPr lang="en-US" dirty="0" smtClean="0"/>
              <a:t>Number </a:t>
            </a:r>
            <a:r>
              <a:rPr lang="en-US" dirty="0"/>
              <a:t>needed to treat for an additional beneficial outcome </a:t>
            </a:r>
            <a:r>
              <a:rPr lang="en-US" dirty="0" smtClean="0"/>
              <a:t>=18 patients</a:t>
            </a:r>
          </a:p>
          <a:p>
            <a:r>
              <a:rPr lang="en-US" dirty="0"/>
              <a:t>There was no benefit or harm for steroids with non-severe </a:t>
            </a:r>
            <a:r>
              <a:rPr lang="en-US" dirty="0" smtClean="0"/>
              <a:t>pneumonia</a:t>
            </a:r>
          </a:p>
        </p:txBody>
      </p:sp>
    </p:spTree>
    <p:extLst>
      <p:ext uri="{BB962C8B-B14F-4D97-AF65-F5344CB8AC3E}">
        <p14:creationId xmlns:p14="http://schemas.microsoft.com/office/powerpoint/2010/main" val="1554961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Corticosteroids reduced the time to clinical cure, length of hospital stay, and length of ICU stay for participants admitted to the ICU.</a:t>
            </a:r>
          </a:p>
          <a:p>
            <a:r>
              <a:rPr lang="en-US" dirty="0" smtClean="0"/>
              <a:t>Similarly</a:t>
            </a:r>
            <a:r>
              <a:rPr lang="en-US" dirty="0"/>
              <a:t>, the development of respiratory failure necessitating mechanical ventilation, the development of shock not present at pneumonia onset, and the rate of pneumonia </a:t>
            </a:r>
            <a:r>
              <a:rPr lang="en-US" dirty="0" smtClean="0"/>
              <a:t>complications were </a:t>
            </a:r>
            <a:r>
              <a:rPr lang="en-US" dirty="0"/>
              <a:t>reduced among corticosteroid-treated </a:t>
            </a:r>
            <a:r>
              <a:rPr lang="en-US" dirty="0" smtClean="0"/>
              <a:t>participants</a:t>
            </a:r>
          </a:p>
          <a:p>
            <a:r>
              <a:rPr lang="en-US" dirty="0" smtClean="0"/>
              <a:t>People with non-severe CAP may benefit from corticosteroid therapy as well, but with no survival advantage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95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Clearly stated at beginning of article</a:t>
            </a:r>
          </a:p>
          <a:p>
            <a:pPr lvl="1"/>
            <a:r>
              <a:rPr lang="en-US" dirty="0" smtClean="0"/>
              <a:t>In particular, we aimed to answer whether systemic steroid treatment:</a:t>
            </a:r>
          </a:p>
          <a:p>
            <a:pPr marL="457200" lvl="1" indent="0">
              <a:buNone/>
            </a:pPr>
            <a:r>
              <a:rPr lang="en-US" dirty="0" smtClean="0"/>
              <a:t>	1. reduces all-cause mortality among people with 	pneumonia</a:t>
            </a:r>
          </a:p>
          <a:p>
            <a:pPr marL="457200" lvl="1" indent="0">
              <a:buNone/>
            </a:pPr>
            <a:r>
              <a:rPr lang="en-US" dirty="0" smtClean="0"/>
              <a:t>	2. reduces morbidity among people with 	pneumonia</a:t>
            </a:r>
          </a:p>
          <a:p>
            <a:pPr marL="457200" lvl="1" indent="0">
              <a:buNone/>
            </a:pPr>
            <a:r>
              <a:rPr lang="en-US" dirty="0" smtClean="0"/>
              <a:t>	3. increases complication rates among people 	with pneumonia.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3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Cochrane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randomized control trials (RCTs) only</a:t>
            </a:r>
          </a:p>
          <a:p>
            <a:r>
              <a:rPr lang="en-US" dirty="0" smtClean="0"/>
              <a:t>Database searches and verification by primary authors</a:t>
            </a:r>
          </a:p>
          <a:p>
            <a:pPr lvl="1"/>
            <a:r>
              <a:rPr lang="en-US" dirty="0" smtClean="0"/>
              <a:t>Ensuring appropriate end-point measurements and interventions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3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Assessment of bias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sequence generation</a:t>
            </a:r>
          </a:p>
          <a:p>
            <a:r>
              <a:rPr lang="en-US" dirty="0" smtClean="0"/>
              <a:t>Allocation concealment</a:t>
            </a:r>
          </a:p>
          <a:p>
            <a:r>
              <a:rPr lang="en-US" dirty="0" smtClean="0"/>
              <a:t>Blinding of participants and personnel</a:t>
            </a:r>
          </a:p>
          <a:p>
            <a:r>
              <a:rPr lang="en-US" dirty="0" smtClean="0"/>
              <a:t>Blinding of outcome assessment</a:t>
            </a:r>
          </a:p>
          <a:p>
            <a:r>
              <a:rPr lang="en-US" dirty="0" smtClean="0"/>
              <a:t>Incomplete outcome data</a:t>
            </a:r>
          </a:p>
          <a:p>
            <a:r>
              <a:rPr lang="en-US" dirty="0" smtClean="0"/>
              <a:t>Selective outcome reporting</a:t>
            </a:r>
          </a:p>
          <a:p>
            <a:r>
              <a:rPr lang="en-US" dirty="0" smtClean="0"/>
              <a:t>Other bias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9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Selective outcome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important factor:</a:t>
            </a:r>
          </a:p>
          <a:p>
            <a:pPr lvl="1"/>
            <a:r>
              <a:rPr lang="en-US" dirty="0" smtClean="0"/>
              <a:t>Did authors register their hypotheses in database prior to performing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87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Assessment of heterogeneity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more heterogeneous the RCTs are with regards to experimental protocols (different patient pop, outcomes) the more difficult it is to combine the results into an ‘overall effect’</a:t>
            </a:r>
          </a:p>
        </p:txBody>
      </p:sp>
    </p:spTree>
    <p:extLst>
      <p:ext uri="{BB962C8B-B14F-4D97-AF65-F5344CB8AC3E}">
        <p14:creationId xmlns:p14="http://schemas.microsoft.com/office/powerpoint/2010/main" val="257927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of reporting biases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r>
              <a:rPr lang="en-US" dirty="0" smtClean="0"/>
              <a:t>Used of a funnel plot to ensure that imprecise studies (studies </a:t>
            </a:r>
            <a:r>
              <a:rPr lang="en-US" dirty="0" smtClean="0"/>
              <a:t>with few patients, few events, large variation in effects) </a:t>
            </a:r>
            <a:r>
              <a:rPr lang="en-US" dirty="0" smtClean="0"/>
              <a:t>do not have oversized effects on intervention effect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47800"/>
            <a:ext cx="3352800" cy="532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671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40" y="990601"/>
            <a:ext cx="7562120" cy="57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021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594</Words>
  <Application>Microsoft Office PowerPoint</Application>
  <PresentationFormat>On-screen Show (4:3)</PresentationFormat>
  <Paragraphs>87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Cochrane Review Corticosteroids for Pneumonia </vt:lpstr>
      <vt:lpstr>Background</vt:lpstr>
      <vt:lpstr>Objectives</vt:lpstr>
      <vt:lpstr>Methods of Cochrane Review</vt:lpstr>
      <vt:lpstr>Assessment of bias</vt:lpstr>
      <vt:lpstr>Selective outcome reporting</vt:lpstr>
      <vt:lpstr>Assessment of heterogeneity</vt:lpstr>
      <vt:lpstr>Assessment of reporting biases</vt:lpstr>
      <vt:lpstr>PowerPoint Presentation</vt:lpstr>
      <vt:lpstr>GRADE System</vt:lpstr>
      <vt:lpstr>Downgrading</vt:lpstr>
      <vt:lpstr>Risk of Bias</vt:lpstr>
      <vt:lpstr>Upgrading</vt:lpstr>
      <vt:lpstr>PowerPoint Presentation</vt:lpstr>
      <vt:lpstr>Results</vt:lpstr>
      <vt:lpstr>Pneumonia Severity Index</vt:lpstr>
      <vt:lpstr>PowerPoint Presentation</vt:lpstr>
      <vt:lpstr>PowerPoint Presentation</vt:lpstr>
      <vt:lpstr>PowerPoint Presentation</vt:lpstr>
      <vt:lpstr>Secondary Results</vt:lpstr>
      <vt:lpstr>Adverse events</vt:lpstr>
      <vt:lpstr>Discussion</vt:lpstr>
      <vt:lpstr>PowerPoint Presentation</vt:lpstr>
    </vt:vector>
  </TitlesOfParts>
  <Company>Cornell Veterinary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Cochrane Review Corticosteroids for Pneumonia </dc:title>
  <dc:creator>Erik Zager</dc:creator>
  <cp:lastModifiedBy>Erik Zager</cp:lastModifiedBy>
  <cp:revision>17</cp:revision>
  <dcterms:created xsi:type="dcterms:W3CDTF">2018-05-21T19:33:34Z</dcterms:created>
  <dcterms:modified xsi:type="dcterms:W3CDTF">2018-05-22T19:10:48Z</dcterms:modified>
</cp:coreProperties>
</file>