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54"/>
  </p:notesMasterIdLst>
  <p:handoutMasterIdLst>
    <p:handoutMasterId r:id="rId55"/>
  </p:handoutMasterIdLst>
  <p:sldIdLst>
    <p:sldId id="256" r:id="rId2"/>
    <p:sldId id="265" r:id="rId3"/>
    <p:sldId id="270" r:id="rId4"/>
    <p:sldId id="274" r:id="rId5"/>
    <p:sldId id="286" r:id="rId6"/>
    <p:sldId id="284" r:id="rId7"/>
    <p:sldId id="294" r:id="rId8"/>
    <p:sldId id="296" r:id="rId9"/>
    <p:sldId id="267" r:id="rId10"/>
    <p:sldId id="302" r:id="rId11"/>
    <p:sldId id="298" r:id="rId12"/>
    <p:sldId id="299" r:id="rId13"/>
    <p:sldId id="305" r:id="rId14"/>
    <p:sldId id="300" r:id="rId15"/>
    <p:sldId id="303" r:id="rId16"/>
    <p:sldId id="307" r:id="rId17"/>
    <p:sldId id="304" r:id="rId18"/>
    <p:sldId id="306" r:id="rId19"/>
    <p:sldId id="258" r:id="rId20"/>
    <p:sldId id="266" r:id="rId21"/>
    <p:sldId id="272" r:id="rId22"/>
    <p:sldId id="268" r:id="rId23"/>
    <p:sldId id="283" r:id="rId24"/>
    <p:sldId id="262" r:id="rId25"/>
    <p:sldId id="310" r:id="rId26"/>
    <p:sldId id="263" r:id="rId27"/>
    <p:sldId id="308" r:id="rId28"/>
    <p:sldId id="324" r:id="rId29"/>
    <p:sldId id="301" r:id="rId30"/>
    <p:sldId id="261" r:id="rId31"/>
    <p:sldId id="271" r:id="rId32"/>
    <p:sldId id="323" r:id="rId33"/>
    <p:sldId id="273" r:id="rId34"/>
    <p:sldId id="269" r:id="rId35"/>
    <p:sldId id="289" r:id="rId36"/>
    <p:sldId id="290" r:id="rId37"/>
    <p:sldId id="318" r:id="rId38"/>
    <p:sldId id="319" r:id="rId39"/>
    <p:sldId id="292" r:id="rId40"/>
    <p:sldId id="320" r:id="rId41"/>
    <p:sldId id="321" r:id="rId42"/>
    <p:sldId id="293" r:id="rId43"/>
    <p:sldId id="322" r:id="rId44"/>
    <p:sldId id="311" r:id="rId45"/>
    <p:sldId id="312" r:id="rId46"/>
    <p:sldId id="313" r:id="rId47"/>
    <p:sldId id="314" r:id="rId48"/>
    <p:sldId id="315" r:id="rId49"/>
    <p:sldId id="316" r:id="rId50"/>
    <p:sldId id="317" r:id="rId51"/>
    <p:sldId id="325" r:id="rId52"/>
    <p:sldId id="291" r:id="rId53"/>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CC"/>
    <a:srgbClr val="0066FF"/>
    <a:srgbClr val="E86C20"/>
    <a:srgbClr val="CDD115"/>
    <a:srgbClr val="A1BDD7"/>
    <a:srgbClr val="C9D9E8"/>
    <a:srgbClr val="FFFFFF"/>
    <a:srgbClr val="B0320A"/>
    <a:srgbClr val="006600"/>
    <a:srgbClr val="E3E8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snapToGrid="0">
      <p:cViewPr varScale="1">
        <p:scale>
          <a:sx n="84" d="100"/>
          <a:sy n="84" d="100"/>
        </p:scale>
        <p:origin x="518" y="82"/>
      </p:cViewPr>
      <p:guideLst/>
    </p:cSldViewPr>
  </p:slideViewPr>
  <p:notesTextViewPr>
    <p:cViewPr>
      <p:scale>
        <a:sx n="1" d="1"/>
        <a:sy n="1" d="1"/>
      </p:scale>
      <p:origin x="0" y="0"/>
    </p:cViewPr>
  </p:notesTextViewPr>
  <p:sorterViewPr>
    <p:cViewPr>
      <p:scale>
        <a:sx n="100" d="100"/>
        <a:sy n="100" d="100"/>
      </p:scale>
      <p:origin x="0" y="-4932"/>
    </p:cViewPr>
  </p:sorterViewPr>
  <p:notesViewPr>
    <p:cSldViewPr snapToGrid="0">
      <p:cViewPr varScale="1">
        <p:scale>
          <a:sx n="84" d="100"/>
          <a:sy n="84" d="100"/>
        </p:scale>
        <p:origin x="217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D2BFB1C2-38C9-402F-BF7E-64938C12B871}" type="datetimeFigureOut">
              <a:rPr lang="en-US" smtClean="0"/>
              <a:t>6/1/2017</a:t>
            </a:fld>
            <a:endParaRPr lang="en-US" dirty="0"/>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55A7F957-0192-48C6-9103-FBF199F3D153}" type="slidenum">
              <a:rPr lang="en-US" smtClean="0"/>
              <a:t>‹#›</a:t>
            </a:fld>
            <a:endParaRPr lang="en-US" dirty="0"/>
          </a:p>
        </p:txBody>
      </p:sp>
    </p:spTree>
    <p:extLst>
      <p:ext uri="{BB962C8B-B14F-4D97-AF65-F5344CB8AC3E}">
        <p14:creationId xmlns:p14="http://schemas.microsoft.com/office/powerpoint/2010/main" val="1803511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4048A0D6-7C1A-451E-B326-087767BB65AD}" type="datetimeFigureOut">
              <a:rPr lang="en-US" smtClean="0"/>
              <a:t>6/1/2017</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379FCD1-FA1A-4418-BE92-D3B3835EC6C9}" type="slidenum">
              <a:rPr lang="en-US" smtClean="0"/>
              <a:t>‹#›</a:t>
            </a:fld>
            <a:endParaRPr lang="en-US"/>
          </a:p>
        </p:txBody>
      </p:sp>
    </p:spTree>
    <p:extLst>
      <p:ext uri="{BB962C8B-B14F-4D97-AF65-F5344CB8AC3E}">
        <p14:creationId xmlns:p14="http://schemas.microsoft.com/office/powerpoint/2010/main" val="132049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a:t>
            </a:fld>
            <a:endParaRPr lang="en-US" dirty="0"/>
          </a:p>
        </p:txBody>
      </p:sp>
    </p:spTree>
    <p:extLst>
      <p:ext uri="{BB962C8B-B14F-4D97-AF65-F5344CB8AC3E}">
        <p14:creationId xmlns:p14="http://schemas.microsoft.com/office/powerpoint/2010/main" val="3766244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10</a:t>
            </a:fld>
            <a:endParaRPr lang="en-US"/>
          </a:p>
        </p:txBody>
      </p:sp>
    </p:spTree>
    <p:extLst>
      <p:ext uri="{BB962C8B-B14F-4D97-AF65-F5344CB8AC3E}">
        <p14:creationId xmlns:p14="http://schemas.microsoft.com/office/powerpoint/2010/main" val="103875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Accompanying</a:t>
            </a:r>
            <a:r>
              <a:rPr lang="en-US" baseline="0" dirty="0" smtClean="0"/>
              <a:t> material, </a:t>
            </a:r>
            <a:r>
              <a:rPr lang="en-US" baseline="0" dirty="0" err="1" smtClean="0"/>
              <a:t>multivols</a:t>
            </a:r>
            <a:r>
              <a:rPr lang="en-US" baseline="0" dirty="0" smtClean="0"/>
              <a:t>, non-book formats, errata slips, these are all automatic rejects.</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11</a:t>
            </a:fld>
            <a:endParaRPr lang="en-US"/>
          </a:p>
        </p:txBody>
      </p:sp>
    </p:spTree>
    <p:extLst>
      <p:ext uri="{BB962C8B-B14F-4D97-AF65-F5344CB8AC3E}">
        <p14:creationId xmlns:p14="http://schemas.microsoft.com/office/powerpoint/2010/main" val="1469292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12</a:t>
            </a:fld>
            <a:endParaRPr lang="en-US"/>
          </a:p>
        </p:txBody>
      </p:sp>
    </p:spTree>
    <p:extLst>
      <p:ext uri="{BB962C8B-B14F-4D97-AF65-F5344CB8AC3E}">
        <p14:creationId xmlns:p14="http://schemas.microsoft.com/office/powerpoint/2010/main" val="2969621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13</a:t>
            </a:fld>
            <a:endParaRPr lang="en-US"/>
          </a:p>
        </p:txBody>
      </p:sp>
    </p:spTree>
    <p:extLst>
      <p:ext uri="{BB962C8B-B14F-4D97-AF65-F5344CB8AC3E}">
        <p14:creationId xmlns:p14="http://schemas.microsoft.com/office/powerpoint/2010/main" val="3787543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search for the record, type in the title from title page.  Verify</a:t>
            </a:r>
            <a:r>
              <a:rPr lang="en-US" baseline="0" dirty="0" smtClean="0"/>
              <a:t> that 245 matches, place of publication, publication date and the language it’s written in.</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14</a:t>
            </a:fld>
            <a:endParaRPr lang="en-US"/>
          </a:p>
        </p:txBody>
      </p:sp>
    </p:spTree>
    <p:extLst>
      <p:ext uri="{BB962C8B-B14F-4D97-AF65-F5344CB8AC3E}">
        <p14:creationId xmlns:p14="http://schemas.microsoft.com/office/powerpoint/2010/main" val="3000998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you know, the CIP is usually on the back of the title page and looks like an old catalog card.  </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15</a:t>
            </a:fld>
            <a:endParaRPr lang="en-US"/>
          </a:p>
        </p:txBody>
      </p:sp>
    </p:spTree>
    <p:extLst>
      <p:ext uri="{BB962C8B-B14F-4D97-AF65-F5344CB8AC3E}">
        <p14:creationId xmlns:p14="http://schemas.microsoft.com/office/powerpoint/2010/main" val="1271165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CIP on the </a:t>
            </a:r>
            <a:r>
              <a:rPr lang="en-US" dirty="0" err="1" smtClean="0"/>
              <a:t>tp</a:t>
            </a:r>
            <a:r>
              <a:rPr lang="en-US" dirty="0" smtClean="0"/>
              <a:t> verso of Microeconomics pulled up The Customer-funded</a:t>
            </a:r>
            <a:r>
              <a:rPr lang="en-US" baseline="0" dirty="0" smtClean="0"/>
              <a:t> business when I searched it.</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16</a:t>
            </a:fld>
            <a:endParaRPr lang="en-US"/>
          </a:p>
        </p:txBody>
      </p:sp>
    </p:spTree>
    <p:extLst>
      <p:ext uri="{BB962C8B-B14F-4D97-AF65-F5344CB8AC3E}">
        <p14:creationId xmlns:p14="http://schemas.microsoft.com/office/powerpoint/2010/main" val="461613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17</a:t>
            </a:fld>
            <a:endParaRPr lang="en-US"/>
          </a:p>
        </p:txBody>
      </p:sp>
    </p:spTree>
    <p:extLst>
      <p:ext uri="{BB962C8B-B14F-4D97-AF65-F5344CB8AC3E}">
        <p14:creationId xmlns:p14="http://schemas.microsoft.com/office/powerpoint/2010/main" val="1180620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18</a:t>
            </a:fld>
            <a:endParaRPr lang="en-US"/>
          </a:p>
        </p:txBody>
      </p:sp>
    </p:spTree>
    <p:extLst>
      <p:ext uri="{BB962C8B-B14F-4D97-AF65-F5344CB8AC3E}">
        <p14:creationId xmlns:p14="http://schemas.microsoft.com/office/powerpoint/2010/main" val="213199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19</a:t>
            </a:fld>
            <a:endParaRPr lang="en-US"/>
          </a:p>
        </p:txBody>
      </p:sp>
    </p:spTree>
    <p:extLst>
      <p:ext uri="{BB962C8B-B14F-4D97-AF65-F5344CB8AC3E}">
        <p14:creationId xmlns:p14="http://schemas.microsoft.com/office/powerpoint/2010/main" val="3853754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4379FCD1-FA1A-4418-BE92-D3B3835EC6C9}" type="slidenum">
              <a:rPr lang="en-US" smtClean="0"/>
              <a:t>2</a:t>
            </a:fld>
            <a:endParaRPr lang="en-US"/>
          </a:p>
        </p:txBody>
      </p:sp>
    </p:spTree>
    <p:extLst>
      <p:ext uri="{BB962C8B-B14F-4D97-AF65-F5344CB8AC3E}">
        <p14:creationId xmlns:p14="http://schemas.microsoft.com/office/powerpoint/2010/main" val="2391230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it’s true, the ISBN is not always correct and certainly not the best way to search a title.  Even our eyes</a:t>
            </a:r>
            <a:r>
              <a:rPr lang="en-US" baseline="0" dirty="0" smtClean="0"/>
              <a:t> can trick us when it comes to looking at titles.  The correct and best thing to do is type the title into the search box and see what happens.  This book could have potentially been lost in the stacks forever and inaccessible to anyone. </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20</a:t>
            </a:fld>
            <a:endParaRPr lang="en-US"/>
          </a:p>
        </p:txBody>
      </p:sp>
    </p:spTree>
    <p:extLst>
      <p:ext uri="{BB962C8B-B14F-4D97-AF65-F5344CB8AC3E}">
        <p14:creationId xmlns:p14="http://schemas.microsoft.com/office/powerpoint/2010/main" val="4270333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21</a:t>
            </a:fld>
            <a:endParaRPr lang="en-US"/>
          </a:p>
        </p:txBody>
      </p:sp>
    </p:spTree>
    <p:extLst>
      <p:ext uri="{BB962C8B-B14F-4D97-AF65-F5344CB8AC3E}">
        <p14:creationId xmlns:p14="http://schemas.microsoft.com/office/powerpoint/2010/main" val="698909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22</a:t>
            </a:fld>
            <a:endParaRPr lang="en-US"/>
          </a:p>
        </p:txBody>
      </p:sp>
    </p:spTree>
    <p:extLst>
      <p:ext uri="{BB962C8B-B14F-4D97-AF65-F5344CB8AC3E}">
        <p14:creationId xmlns:p14="http://schemas.microsoft.com/office/powerpoint/2010/main" val="2370717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23</a:t>
            </a:fld>
            <a:endParaRPr lang="en-US"/>
          </a:p>
        </p:txBody>
      </p:sp>
    </p:spTree>
    <p:extLst>
      <p:ext uri="{BB962C8B-B14F-4D97-AF65-F5344CB8AC3E}">
        <p14:creationId xmlns:p14="http://schemas.microsoft.com/office/powerpoint/2010/main" val="2095893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24</a:t>
            </a:fld>
            <a:endParaRPr lang="en-US"/>
          </a:p>
        </p:txBody>
      </p:sp>
    </p:spTree>
    <p:extLst>
      <p:ext uri="{BB962C8B-B14F-4D97-AF65-F5344CB8AC3E}">
        <p14:creationId xmlns:p14="http://schemas.microsoft.com/office/powerpoint/2010/main" val="1726201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25</a:t>
            </a:fld>
            <a:endParaRPr lang="en-US"/>
          </a:p>
        </p:txBody>
      </p:sp>
    </p:spTree>
    <p:extLst>
      <p:ext uri="{BB962C8B-B14F-4D97-AF65-F5344CB8AC3E}">
        <p14:creationId xmlns:p14="http://schemas.microsoft.com/office/powerpoint/2010/main" val="2891070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26</a:t>
            </a:fld>
            <a:endParaRPr lang="en-US"/>
          </a:p>
        </p:txBody>
      </p:sp>
    </p:spTree>
    <p:extLst>
      <p:ext uri="{BB962C8B-B14F-4D97-AF65-F5344CB8AC3E}">
        <p14:creationId xmlns:p14="http://schemas.microsoft.com/office/powerpoint/2010/main" val="850005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a:latin typeface="Calibri" panose="020F0502020204030204" pitchFamily="34" charset="0"/>
                <a:ea typeface="Calibri" panose="020F0502020204030204" pitchFamily="34" charset="0"/>
                <a:cs typeface="Times New Roman" panose="02020603050405020304" pitchFamily="18" charset="0"/>
              </a:rPr>
              <a:t>Fortunately, Physical Processing while stiffening books caught many of the discs which had been missed and therefore hadn’t been addressed in the holdings.  Discs tended to be missed in hard covers however and now that many books are no longer being stiffened more discs may not be discovered in their books</a:t>
            </a:r>
            <a:r>
              <a:rPr lang="en-US" dirty="0" smtClean="0">
                <a:latin typeface="Calibri" panose="020F0502020204030204" pitchFamily="34" charset="0"/>
                <a:ea typeface="Calibri" panose="020F0502020204030204" pitchFamily="34" charset="0"/>
                <a:cs typeface="Times New Roman" panose="02020603050405020304" pitchFamily="18" charset="0"/>
              </a:rPr>
              <a:t>.  And always examine books, I’ve seen records where there was no mention of a disc in the book and there’s been one.  Also, errata are only</a:t>
            </a:r>
            <a:r>
              <a:rPr lang="en-US" baseline="0" dirty="0" smtClean="0">
                <a:latin typeface="Calibri" panose="020F0502020204030204" pitchFamily="34" charset="0"/>
                <a:ea typeface="Calibri" panose="020F0502020204030204" pitchFamily="34" charset="0"/>
                <a:cs typeface="Times New Roman" panose="02020603050405020304" pitchFamily="18" charset="0"/>
              </a:rPr>
              <a:t> on the bib if they’ve been glued in by the publisher, so please examine the book.</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27</a:t>
            </a:fld>
            <a:endParaRPr lang="en-US"/>
          </a:p>
        </p:txBody>
      </p:sp>
    </p:spTree>
    <p:extLst>
      <p:ext uri="{BB962C8B-B14F-4D97-AF65-F5344CB8AC3E}">
        <p14:creationId xmlns:p14="http://schemas.microsoft.com/office/powerpoint/2010/main" val="3415877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28</a:t>
            </a:fld>
            <a:endParaRPr lang="en-US"/>
          </a:p>
        </p:txBody>
      </p:sp>
    </p:spTree>
    <p:extLst>
      <p:ext uri="{BB962C8B-B14F-4D97-AF65-F5344CB8AC3E}">
        <p14:creationId xmlns:p14="http://schemas.microsoft.com/office/powerpoint/2010/main" val="10171836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Book detectives.</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29</a:t>
            </a:fld>
            <a:endParaRPr lang="en-US"/>
          </a:p>
        </p:txBody>
      </p:sp>
    </p:spTree>
    <p:extLst>
      <p:ext uri="{BB962C8B-B14F-4D97-AF65-F5344CB8AC3E}">
        <p14:creationId xmlns:p14="http://schemas.microsoft.com/office/powerpoint/2010/main" val="3746636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a:t>
            </a:fld>
            <a:endParaRPr lang="en-US"/>
          </a:p>
        </p:txBody>
      </p:sp>
    </p:spTree>
    <p:extLst>
      <p:ext uri="{BB962C8B-B14F-4D97-AF65-F5344CB8AC3E}">
        <p14:creationId xmlns:p14="http://schemas.microsoft.com/office/powerpoint/2010/main" val="1739770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30</a:t>
            </a:fld>
            <a:endParaRPr lang="en-US"/>
          </a:p>
        </p:txBody>
      </p:sp>
    </p:spTree>
    <p:extLst>
      <p:ext uri="{BB962C8B-B14F-4D97-AF65-F5344CB8AC3E}">
        <p14:creationId xmlns:p14="http://schemas.microsoft.com/office/powerpoint/2010/main" val="727990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can be diacritic or punctuation coding.  You can remerge with a record from OCLC and fastcat accordingly.  Or if easier replace just that field or the correct diacritic if not too overwhelming and you feel confident.  This is not really a d NIC situation because it’s a glitch in our database and not a problem with the cataloging.  Batch Processing is working on this.</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31</a:t>
            </a:fld>
            <a:endParaRPr lang="en-US"/>
          </a:p>
        </p:txBody>
      </p:sp>
    </p:spTree>
    <p:extLst>
      <p:ext uri="{BB962C8B-B14F-4D97-AF65-F5344CB8AC3E}">
        <p14:creationId xmlns:p14="http://schemas.microsoft.com/office/powerpoint/2010/main" val="3168278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32</a:t>
            </a:fld>
            <a:endParaRPr lang="en-US"/>
          </a:p>
        </p:txBody>
      </p:sp>
    </p:spTree>
    <p:extLst>
      <p:ext uri="{BB962C8B-B14F-4D97-AF65-F5344CB8AC3E}">
        <p14:creationId xmlns:p14="http://schemas.microsoft.com/office/powerpoint/2010/main" val="16152425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use a foreign language record, our holdings in OCLC are then attached to that record and there’s an LC record available.</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33</a:t>
            </a:fld>
            <a:endParaRPr lang="en-US"/>
          </a:p>
        </p:txBody>
      </p:sp>
    </p:spTree>
    <p:extLst>
      <p:ext uri="{BB962C8B-B14F-4D97-AF65-F5344CB8AC3E}">
        <p14:creationId xmlns:p14="http://schemas.microsoft.com/office/powerpoint/2010/main" val="6822446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Lots of RDA elements but AACR2</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34</a:t>
            </a:fld>
            <a:endParaRPr lang="en-US"/>
          </a:p>
        </p:txBody>
      </p:sp>
    </p:spTree>
    <p:extLst>
      <p:ext uri="{BB962C8B-B14F-4D97-AF65-F5344CB8AC3E}">
        <p14:creationId xmlns:p14="http://schemas.microsoft.com/office/powerpoint/2010/main" val="441238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35</a:t>
            </a:fld>
            <a:endParaRPr lang="en-US"/>
          </a:p>
        </p:txBody>
      </p:sp>
    </p:spTree>
    <p:extLst>
      <p:ext uri="{BB962C8B-B14F-4D97-AF65-F5344CB8AC3E}">
        <p14:creationId xmlns:p14="http://schemas.microsoft.com/office/powerpoint/2010/main" val="3990008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Back to call numbers. In this case the title is the main entry.  </a:t>
            </a:r>
            <a:r>
              <a:rPr lang="en-US" u="none" dirty="0" smtClean="0"/>
              <a:t>Q=Science  QD=Chemistry</a:t>
            </a:r>
            <a:endParaRPr lang="en-US" u="none" dirty="0"/>
          </a:p>
        </p:txBody>
      </p:sp>
      <p:sp>
        <p:nvSpPr>
          <p:cNvPr id="4" name="Slide Number Placeholder 3"/>
          <p:cNvSpPr>
            <a:spLocks noGrp="1"/>
          </p:cNvSpPr>
          <p:nvPr>
            <p:ph type="sldNum" sz="quarter" idx="10"/>
          </p:nvPr>
        </p:nvSpPr>
        <p:spPr/>
        <p:txBody>
          <a:bodyPr/>
          <a:lstStyle/>
          <a:p>
            <a:fld id="{4379FCD1-FA1A-4418-BE92-D3B3835EC6C9}" type="slidenum">
              <a:rPr lang="en-US" smtClean="0"/>
              <a:t>36</a:t>
            </a:fld>
            <a:endParaRPr lang="en-US"/>
          </a:p>
        </p:txBody>
      </p:sp>
    </p:spTree>
    <p:extLst>
      <p:ext uri="{BB962C8B-B14F-4D97-AF65-F5344CB8AC3E}">
        <p14:creationId xmlns:p14="http://schemas.microsoft.com/office/powerpoint/2010/main" val="2914338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37</a:t>
            </a:fld>
            <a:endParaRPr lang="en-US"/>
          </a:p>
        </p:txBody>
      </p:sp>
    </p:spTree>
    <p:extLst>
      <p:ext uri="{BB962C8B-B14F-4D97-AF65-F5344CB8AC3E}">
        <p14:creationId xmlns:p14="http://schemas.microsoft.com/office/powerpoint/2010/main" val="2200690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 marks, e.g.</a:t>
            </a:r>
            <a:r>
              <a:rPr lang="en-US" baseline="0" dirty="0" smtClean="0"/>
              <a:t> we used to add “x” for example when fastcatting; a is used for photocopies and is not a work mark.</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38</a:t>
            </a:fld>
            <a:endParaRPr lang="en-US"/>
          </a:p>
        </p:txBody>
      </p:sp>
    </p:spTree>
    <p:extLst>
      <p:ext uri="{BB962C8B-B14F-4D97-AF65-F5344CB8AC3E}">
        <p14:creationId xmlns:p14="http://schemas.microsoft.com/office/powerpoint/2010/main" val="37338058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39</a:t>
            </a:fld>
            <a:endParaRPr lang="en-US" dirty="0"/>
          </a:p>
        </p:txBody>
      </p:sp>
    </p:spTree>
    <p:extLst>
      <p:ext uri="{BB962C8B-B14F-4D97-AF65-F5344CB8AC3E}">
        <p14:creationId xmlns:p14="http://schemas.microsoft.com/office/powerpoint/2010/main" val="4078621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encoding</a:t>
            </a:r>
            <a:r>
              <a:rPr lang="en-US" baseline="0" dirty="0" smtClean="0"/>
              <a:t> levels we are currently fastcatting.</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a:t>
            </a:fld>
            <a:endParaRPr lang="en-US"/>
          </a:p>
        </p:txBody>
      </p:sp>
    </p:spTree>
    <p:extLst>
      <p:ext uri="{BB962C8B-B14F-4D97-AF65-F5344CB8AC3E}">
        <p14:creationId xmlns:p14="http://schemas.microsoft.com/office/powerpoint/2010/main" val="28933780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40</a:t>
            </a:fld>
            <a:endParaRPr lang="en-US" dirty="0"/>
          </a:p>
        </p:txBody>
      </p:sp>
    </p:spTree>
    <p:extLst>
      <p:ext uri="{BB962C8B-B14F-4D97-AF65-F5344CB8AC3E}">
        <p14:creationId xmlns:p14="http://schemas.microsoft.com/office/powerpoint/2010/main" val="2957083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41</a:t>
            </a:fld>
            <a:endParaRPr lang="en-US" dirty="0"/>
          </a:p>
        </p:txBody>
      </p:sp>
    </p:spTree>
    <p:extLst>
      <p:ext uri="{BB962C8B-B14F-4D97-AF65-F5344CB8AC3E}">
        <p14:creationId xmlns:p14="http://schemas.microsoft.com/office/powerpoint/2010/main" val="862078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42</a:t>
            </a:fld>
            <a:endParaRPr lang="en-US" dirty="0"/>
          </a:p>
        </p:txBody>
      </p:sp>
    </p:spTree>
    <p:extLst>
      <p:ext uri="{BB962C8B-B14F-4D97-AF65-F5344CB8AC3E}">
        <p14:creationId xmlns:p14="http://schemas.microsoft.com/office/powerpoint/2010/main" val="42440061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43</a:t>
            </a:fld>
            <a:endParaRPr lang="en-US" dirty="0"/>
          </a:p>
        </p:txBody>
      </p:sp>
    </p:spTree>
    <p:extLst>
      <p:ext uri="{BB962C8B-B14F-4D97-AF65-F5344CB8AC3E}">
        <p14:creationId xmlns:p14="http://schemas.microsoft.com/office/powerpoint/2010/main" val="40325299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44</a:t>
            </a:fld>
            <a:endParaRPr lang="en-US" dirty="0"/>
          </a:p>
        </p:txBody>
      </p:sp>
    </p:spTree>
    <p:extLst>
      <p:ext uri="{BB962C8B-B14F-4D97-AF65-F5344CB8AC3E}">
        <p14:creationId xmlns:p14="http://schemas.microsoft.com/office/powerpoint/2010/main" val="4248309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45</a:t>
            </a:fld>
            <a:endParaRPr lang="en-US" dirty="0"/>
          </a:p>
        </p:txBody>
      </p:sp>
    </p:spTree>
    <p:extLst>
      <p:ext uri="{BB962C8B-B14F-4D97-AF65-F5344CB8AC3E}">
        <p14:creationId xmlns:p14="http://schemas.microsoft.com/office/powerpoint/2010/main" val="40246350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non-Romanized fields.</a:t>
            </a:r>
            <a:r>
              <a:rPr lang="en-US" baseline="0" dirty="0" smtClean="0"/>
              <a:t>  </a:t>
            </a:r>
            <a:r>
              <a:rPr lang="en-US" dirty="0" smtClean="0"/>
              <a:t>Sometimes it’s impossible because of some of the characters</a:t>
            </a:r>
            <a:r>
              <a:rPr lang="en-US" baseline="0" dirty="0" smtClean="0"/>
              <a:t> but try to keep them if possible.</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46</a:t>
            </a:fld>
            <a:endParaRPr lang="en-US" dirty="0"/>
          </a:p>
        </p:txBody>
      </p:sp>
    </p:spTree>
    <p:extLst>
      <p:ext uri="{BB962C8B-B14F-4D97-AF65-F5344CB8AC3E}">
        <p14:creationId xmlns:p14="http://schemas.microsoft.com/office/powerpoint/2010/main" val="3348501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47</a:t>
            </a:fld>
            <a:endParaRPr lang="en-US" dirty="0"/>
          </a:p>
        </p:txBody>
      </p:sp>
    </p:spTree>
    <p:extLst>
      <p:ext uri="{BB962C8B-B14F-4D97-AF65-F5344CB8AC3E}">
        <p14:creationId xmlns:p14="http://schemas.microsoft.com/office/powerpoint/2010/main" val="9140497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48</a:t>
            </a:fld>
            <a:endParaRPr lang="en-US" dirty="0"/>
          </a:p>
        </p:txBody>
      </p:sp>
    </p:spTree>
    <p:extLst>
      <p:ext uri="{BB962C8B-B14F-4D97-AF65-F5344CB8AC3E}">
        <p14:creationId xmlns:p14="http://schemas.microsoft.com/office/powerpoint/2010/main" val="7915677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careful</a:t>
            </a:r>
            <a:r>
              <a:rPr lang="en-US" baseline="0" dirty="0" smtClean="0"/>
              <a:t> when merging.</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49</a:t>
            </a:fld>
            <a:endParaRPr lang="en-US"/>
          </a:p>
        </p:txBody>
      </p:sp>
    </p:spTree>
    <p:extLst>
      <p:ext uri="{BB962C8B-B14F-4D97-AF65-F5344CB8AC3E}">
        <p14:creationId xmlns:p14="http://schemas.microsoft.com/office/powerpoint/2010/main" val="1879187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book on education</a:t>
            </a:r>
            <a:r>
              <a:rPr lang="en-US" baseline="0" dirty="0" smtClean="0"/>
              <a:t> so it’s an L classification, LB is </a:t>
            </a:r>
            <a:r>
              <a:rPr lang="en-US" dirty="0" smtClean="0"/>
              <a:t>theory and practice</a:t>
            </a:r>
            <a:r>
              <a:rPr lang="en-US" baseline="0" dirty="0" smtClean="0"/>
              <a:t> of education</a:t>
            </a:r>
            <a:r>
              <a:rPr lang="en-US" dirty="0" smtClean="0"/>
              <a:t> including philosophy</a:t>
            </a:r>
          </a:p>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5</a:t>
            </a:fld>
            <a:endParaRPr lang="en-US"/>
          </a:p>
        </p:txBody>
      </p:sp>
    </p:spTree>
    <p:extLst>
      <p:ext uri="{BB962C8B-B14F-4D97-AF65-F5344CB8AC3E}">
        <p14:creationId xmlns:p14="http://schemas.microsoft.com/office/powerpoint/2010/main" val="24060506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latest version is only a few clicks away.</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50</a:t>
            </a:fld>
            <a:endParaRPr lang="en-US"/>
          </a:p>
        </p:txBody>
      </p:sp>
    </p:spTree>
    <p:extLst>
      <p:ext uri="{BB962C8B-B14F-4D97-AF65-F5344CB8AC3E}">
        <p14:creationId xmlns:p14="http://schemas.microsoft.com/office/powerpoint/2010/main" val="21454777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51</a:t>
            </a:fld>
            <a:endParaRPr lang="en-US"/>
          </a:p>
        </p:txBody>
      </p:sp>
    </p:spTree>
    <p:extLst>
      <p:ext uri="{BB962C8B-B14F-4D97-AF65-F5344CB8AC3E}">
        <p14:creationId xmlns:p14="http://schemas.microsoft.com/office/powerpoint/2010/main" val="708396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52</a:t>
            </a:fld>
            <a:endParaRPr lang="en-US"/>
          </a:p>
        </p:txBody>
      </p:sp>
    </p:spTree>
    <p:extLst>
      <p:ext uri="{BB962C8B-B14F-4D97-AF65-F5344CB8AC3E}">
        <p14:creationId xmlns:p14="http://schemas.microsoft.com/office/powerpoint/2010/main" val="4267751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6</a:t>
            </a:fld>
            <a:endParaRPr lang="en-US"/>
          </a:p>
        </p:txBody>
      </p:sp>
    </p:spTree>
    <p:extLst>
      <p:ext uri="{BB962C8B-B14F-4D97-AF65-F5344CB8AC3E}">
        <p14:creationId xmlns:p14="http://schemas.microsoft.com/office/powerpoint/2010/main" val="3981203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smtClean="0"/>
              <a:t>We’re working with OCLC on this project. Our</a:t>
            </a:r>
            <a:r>
              <a:rPr lang="en-US" baseline="0" dirty="0" smtClean="0"/>
              <a:t> original catalogers who create these records give them an encoding level of 7, a minimal level record.</a:t>
            </a:r>
            <a:endParaRPr lang="en-US" dirty="0" smtClean="0"/>
          </a:p>
          <a:p>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7</a:t>
            </a:fld>
            <a:endParaRPr lang="en-US"/>
          </a:p>
        </p:txBody>
      </p:sp>
    </p:spTree>
    <p:extLst>
      <p:ext uri="{BB962C8B-B14F-4D97-AF65-F5344CB8AC3E}">
        <p14:creationId xmlns:p14="http://schemas.microsoft.com/office/powerpoint/2010/main" val="2306634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79FCD1-FA1A-4418-BE92-D3B3835EC6C9}" type="slidenum">
              <a:rPr lang="en-US" smtClean="0"/>
              <a:t>8</a:t>
            </a:fld>
            <a:endParaRPr lang="en-US"/>
          </a:p>
        </p:txBody>
      </p:sp>
    </p:spTree>
    <p:extLst>
      <p:ext uri="{BB962C8B-B14F-4D97-AF65-F5344CB8AC3E}">
        <p14:creationId xmlns:p14="http://schemas.microsoft.com/office/powerpoint/2010/main" val="93718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careful, a query was run</a:t>
            </a:r>
            <a:r>
              <a:rPr lang="en-US" baseline="0" dirty="0" smtClean="0"/>
              <a:t> to look at the encoding level “M’s” that were being </a:t>
            </a:r>
            <a:r>
              <a:rPr lang="en-US" baseline="0" dirty="0" err="1" smtClean="0"/>
              <a:t>fastcatted</a:t>
            </a:r>
            <a:r>
              <a:rPr lang="en-US" baseline="0" dirty="0" smtClean="0"/>
              <a:t> and there were quite a few with 653’s and no valid subject headings. Notice all the delimiter “a’s.” </a:t>
            </a:r>
            <a:endParaRPr lang="en-US" dirty="0"/>
          </a:p>
        </p:txBody>
      </p:sp>
      <p:sp>
        <p:nvSpPr>
          <p:cNvPr id="4" name="Slide Number Placeholder 3"/>
          <p:cNvSpPr>
            <a:spLocks noGrp="1"/>
          </p:cNvSpPr>
          <p:nvPr>
            <p:ph type="sldNum" sz="quarter" idx="10"/>
          </p:nvPr>
        </p:nvSpPr>
        <p:spPr/>
        <p:txBody>
          <a:bodyPr/>
          <a:lstStyle/>
          <a:p>
            <a:fld id="{4379FCD1-FA1A-4418-BE92-D3B3835EC6C9}" type="slidenum">
              <a:rPr lang="en-US" smtClean="0"/>
              <a:t>9</a:t>
            </a:fld>
            <a:endParaRPr lang="en-US"/>
          </a:p>
        </p:txBody>
      </p:sp>
    </p:spTree>
    <p:extLst>
      <p:ext uri="{BB962C8B-B14F-4D97-AF65-F5344CB8AC3E}">
        <p14:creationId xmlns:p14="http://schemas.microsoft.com/office/powerpoint/2010/main" val="729388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7E89F7-8C06-471D-B122-3F06FFBF5070}" type="datetimeFigureOut">
              <a:rPr lang="en-US" smtClean="0"/>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3360806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371748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315019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1384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1017596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A7E89F7-8C06-471D-B122-3F06FFBF5070}" type="datetimeFigureOut">
              <a:rPr lang="en-US" smtClean="0"/>
              <a:t>6/1/2017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1282468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A7E89F7-8C06-471D-B122-3F06FFBF5070}" type="datetimeFigureOut">
              <a:rPr lang="en-US" smtClean="0"/>
              <a:t>6/1/2017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581523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E89F7-8C06-471D-B122-3F06FFBF5070}" type="datetimeFigureOut">
              <a:rPr lang="en-US" smtClean="0"/>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1631618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E89F7-8C06-471D-B122-3F06FFBF5070}" type="datetimeFigureOut">
              <a:rPr lang="en-US" smtClean="0"/>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418371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E89F7-8C06-471D-B122-3F06FFBF5070}" type="datetimeFigureOut">
              <a:rPr lang="en-US" smtClean="0"/>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2329532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7E89F7-8C06-471D-B122-3F06FFBF5070}" type="datetimeFigureOut">
              <a:rPr lang="en-US" smtClean="0"/>
              <a:t>6/1/2017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222641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998588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7E89F7-8C06-471D-B122-3F06FFBF5070}" type="datetimeFigureOut">
              <a:rPr lang="en-US" smtClean="0"/>
              <a:t>6/1/2017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4221659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7E89F7-8C06-471D-B122-3F06FFBF5070}" type="datetimeFigureOut">
              <a:rPr lang="en-US" smtClean="0"/>
              <a:t>6/1/2017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2206834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A7E89F7-8C06-471D-B122-3F06FFBF5070}" type="datetimeFigureOut">
              <a:rPr lang="en-US" smtClean="0"/>
              <a:t>6/1/2017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64757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345654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E89F7-8C06-471D-B122-3F06FFBF5070}" type="datetimeFigureOut">
              <a:rPr lang="en-US" smtClean="0"/>
              <a:t>6/1/2017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834E2-D09B-4E7C-A9BD-D6E4689E7FAE}" type="slidenum">
              <a:rPr lang="en-US" smtClean="0"/>
              <a:t>‹#›</a:t>
            </a:fld>
            <a:endParaRPr lang="en-US"/>
          </a:p>
        </p:txBody>
      </p:sp>
    </p:spTree>
    <p:extLst>
      <p:ext uri="{BB962C8B-B14F-4D97-AF65-F5344CB8AC3E}">
        <p14:creationId xmlns:p14="http://schemas.microsoft.com/office/powerpoint/2010/main" val="228627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tint val="90000"/>
                <a:lumMod val="110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3A7E89F7-8C06-471D-B122-3F06FFBF5070}" type="datetimeFigureOut">
              <a:rPr lang="en-US" smtClean="0"/>
              <a:t>6/1/2017</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19834E2-D09B-4E7C-A9BD-D6E4689E7FAE}" type="slidenum">
              <a:rPr lang="en-US" smtClean="0"/>
              <a:t>‹#›</a:t>
            </a:fld>
            <a:endParaRPr lang="en-US"/>
          </a:p>
        </p:txBody>
      </p:sp>
    </p:spTree>
    <p:extLst>
      <p:ext uri="{BB962C8B-B14F-4D97-AF65-F5344CB8AC3E}">
        <p14:creationId xmlns:p14="http://schemas.microsoft.com/office/powerpoint/2010/main" val="151666106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4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57163"/>
            <a:ext cx="8605771" cy="1568918"/>
          </a:xfrm>
        </p:spPr>
        <p:txBody>
          <a:bodyPr/>
          <a:lstStyle/>
          <a:p>
            <a:r>
              <a:rPr lang="en-US" dirty="0"/>
              <a:t>Fastcatting</a:t>
            </a:r>
            <a:r>
              <a:rPr lang="en-US" dirty="0" smtClean="0"/>
              <a:t/>
            </a:r>
            <a:br>
              <a:rPr lang="en-US" dirty="0" smtClean="0"/>
            </a:br>
            <a:r>
              <a:rPr lang="en-US" dirty="0" smtClean="0"/>
              <a:t>Re-view</a:t>
            </a:r>
            <a:endParaRPr lang="en-US" dirty="0"/>
          </a:p>
        </p:txBody>
      </p:sp>
      <p:sp>
        <p:nvSpPr>
          <p:cNvPr id="3" name="Subtitle 2"/>
          <p:cNvSpPr>
            <a:spLocks noGrp="1"/>
          </p:cNvSpPr>
          <p:nvPr>
            <p:ph type="subTitle" idx="1"/>
          </p:nvPr>
        </p:nvSpPr>
        <p:spPr>
          <a:xfrm>
            <a:off x="1666807" y="3231683"/>
            <a:ext cx="8689976" cy="1371599"/>
          </a:xfrm>
        </p:spPr>
        <p:txBody>
          <a:bodyPr/>
          <a:lstStyle/>
          <a:p>
            <a:r>
              <a:rPr lang="en-US" dirty="0" smtClean="0"/>
              <a:t>Or</a:t>
            </a:r>
            <a:endParaRPr lang="en-US" dirty="0"/>
          </a:p>
          <a:p>
            <a:r>
              <a:rPr lang="en-US" dirty="0" smtClean="0"/>
              <a:t>A Fastcatting refresher</a:t>
            </a:r>
          </a:p>
        </p:txBody>
      </p:sp>
    </p:spTree>
    <p:extLst>
      <p:ext uri="{BB962C8B-B14F-4D97-AF65-F5344CB8AC3E}">
        <p14:creationId xmlns:p14="http://schemas.microsoft.com/office/powerpoint/2010/main" val="3440105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46397" y="201626"/>
            <a:ext cx="10364451" cy="799402"/>
          </a:xfrm>
        </p:spPr>
        <p:txBody>
          <a:bodyPr/>
          <a:lstStyle/>
          <a:p>
            <a:r>
              <a:rPr lang="en-US" dirty="0" smtClean="0"/>
              <a:t>You have to examine the record and the book</a:t>
            </a:r>
            <a:endParaRPr lang="en-US" dirty="0"/>
          </a:p>
        </p:txBody>
      </p:sp>
      <p:pic>
        <p:nvPicPr>
          <p:cNvPr id="5" name="Picture 4"/>
          <p:cNvPicPr>
            <a:picLocks noChangeAspect="1"/>
          </p:cNvPicPr>
          <p:nvPr/>
        </p:nvPicPr>
        <p:blipFill>
          <a:blip r:embed="rId3"/>
          <a:stretch>
            <a:fillRect/>
          </a:stretch>
        </p:blipFill>
        <p:spPr>
          <a:xfrm>
            <a:off x="709111" y="1243388"/>
            <a:ext cx="4565534" cy="5244585"/>
          </a:xfrm>
          <a:prstGeom prst="rect">
            <a:avLst/>
          </a:prstGeom>
        </p:spPr>
      </p:pic>
      <p:pic>
        <p:nvPicPr>
          <p:cNvPr id="3" name="Picture 2"/>
          <p:cNvPicPr>
            <a:picLocks noChangeAspect="1"/>
          </p:cNvPicPr>
          <p:nvPr/>
        </p:nvPicPr>
        <p:blipFill>
          <a:blip r:embed="rId4"/>
          <a:stretch>
            <a:fillRect/>
          </a:stretch>
        </p:blipFill>
        <p:spPr>
          <a:xfrm>
            <a:off x="5672940" y="856649"/>
            <a:ext cx="5605286" cy="5745213"/>
          </a:xfrm>
          <a:prstGeom prst="rect">
            <a:avLst/>
          </a:prstGeom>
        </p:spPr>
      </p:pic>
    </p:spTree>
    <p:extLst>
      <p:ext uri="{BB962C8B-B14F-4D97-AF65-F5344CB8AC3E}">
        <p14:creationId xmlns:p14="http://schemas.microsoft.com/office/powerpoint/2010/main" val="3361587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Automatic rejects</a:t>
            </a:r>
            <a:endParaRPr lang="en-US" b="1" dirty="0"/>
          </a:p>
        </p:txBody>
      </p:sp>
      <p:sp>
        <p:nvSpPr>
          <p:cNvPr id="3" name="Content Placeholder 2"/>
          <p:cNvSpPr>
            <a:spLocks noGrp="1"/>
          </p:cNvSpPr>
          <p:nvPr>
            <p:ph sz="quarter" idx="13"/>
          </p:nvPr>
        </p:nvSpPr>
        <p:spPr/>
        <p:txBody>
          <a:bodyPr/>
          <a:lstStyle/>
          <a:p>
            <a:r>
              <a:rPr lang="en-US" b="1" dirty="0" smtClean="0"/>
              <a:t>Accompanying material</a:t>
            </a:r>
            <a:r>
              <a:rPr lang="en-US" dirty="0" smtClean="0"/>
              <a:t>: is </a:t>
            </a:r>
            <a:r>
              <a:rPr lang="en-US" dirty="0" smtClean="0">
                <a:latin typeface="Tw Cen MT" panose="020B0602020104020603" pitchFamily="34" charset="0"/>
              </a:rPr>
              <a:t>there</a:t>
            </a:r>
            <a:r>
              <a:rPr lang="en-US" dirty="0" smtClean="0"/>
              <a:t> a </a:t>
            </a:r>
            <a:r>
              <a:rPr lang="en-US" sz="2400" b="1" dirty="0">
                <a:latin typeface="Browallia New" panose="020B0604020202020204" pitchFamily="34" charset="-34"/>
                <a:cs typeface="Browallia New" panose="020B0604020202020204" pitchFamily="34" charset="-34"/>
              </a:rPr>
              <a:t>‡</a:t>
            </a:r>
            <a:r>
              <a:rPr lang="en-US" sz="2400" b="1" cap="none" dirty="0">
                <a:latin typeface="Calibri" panose="020F0502020204030204" pitchFamily="34" charset="0"/>
                <a:cs typeface="Browallia New" panose="020B0604020202020204" pitchFamily="34" charset="-34"/>
              </a:rPr>
              <a:t>e</a:t>
            </a:r>
            <a:r>
              <a:rPr lang="en-US" dirty="0"/>
              <a:t> in the 300 field</a:t>
            </a:r>
            <a:r>
              <a:rPr lang="en-US" sz="1800" dirty="0">
                <a:latin typeface="Arial Narrow" panose="020B0606020202030204" pitchFamily="34" charset="0"/>
              </a:rPr>
              <a:t>?</a:t>
            </a:r>
            <a:r>
              <a:rPr lang="en-US" dirty="0"/>
              <a:t> Errata</a:t>
            </a:r>
            <a:r>
              <a:rPr lang="en-US" sz="1800" dirty="0">
                <a:latin typeface="Arial Narrow" panose="020B0606020202030204" pitchFamily="34" charset="0"/>
              </a:rPr>
              <a:t>?</a:t>
            </a:r>
            <a:r>
              <a:rPr lang="en-US" dirty="0"/>
              <a:t> Disc</a:t>
            </a:r>
            <a:r>
              <a:rPr lang="en-US" sz="1800" dirty="0">
                <a:latin typeface="Arial Narrow" panose="020B0606020202030204" pitchFamily="34" charset="0"/>
              </a:rPr>
              <a:t>?</a:t>
            </a:r>
            <a:r>
              <a:rPr lang="en-US" dirty="0"/>
              <a:t> Always flip through </a:t>
            </a:r>
            <a:r>
              <a:rPr lang="en-US" dirty="0" smtClean="0"/>
              <a:t>text to check for Extra items.</a:t>
            </a:r>
          </a:p>
          <a:p>
            <a:r>
              <a:rPr lang="en-US" b="1" dirty="0" err="1" smtClean="0"/>
              <a:t>Multivols</a:t>
            </a:r>
            <a:r>
              <a:rPr lang="en-US" dirty="0" smtClean="0"/>
              <a:t>:  is there a volume designation in the 300 field</a:t>
            </a:r>
            <a:r>
              <a:rPr lang="en-US" dirty="0" smtClean="0">
                <a:latin typeface="Arial Narrow" panose="020B0606020202030204" pitchFamily="34" charset="0"/>
              </a:rPr>
              <a:t> ?</a:t>
            </a:r>
          </a:p>
          <a:p>
            <a:r>
              <a:rPr lang="en-US" b="1" dirty="0" smtClean="0"/>
              <a:t>Non-book formats</a:t>
            </a:r>
            <a:r>
              <a:rPr lang="en-US" dirty="0" smtClean="0"/>
              <a:t>: DVD</a:t>
            </a:r>
            <a:r>
              <a:rPr lang="en-US" cap="none" dirty="0" smtClean="0">
                <a:latin typeface="Calibri" panose="020F0502020204030204" pitchFamily="34" charset="0"/>
                <a:cs typeface="Browallia New" panose="020B0604020202020204" pitchFamily="34" charset="-34"/>
              </a:rPr>
              <a:t>s, CD-ROMs, SOUND DISCS, etc.</a:t>
            </a:r>
            <a:endParaRPr lang="en-US" dirty="0"/>
          </a:p>
        </p:txBody>
      </p:sp>
      <p:pic>
        <p:nvPicPr>
          <p:cNvPr id="6" name="Picture 5"/>
          <p:cNvPicPr>
            <a:picLocks noChangeAspect="1"/>
          </p:cNvPicPr>
          <p:nvPr/>
        </p:nvPicPr>
        <p:blipFill>
          <a:blip r:embed="rId3"/>
          <a:stretch>
            <a:fillRect/>
          </a:stretch>
        </p:blipFill>
        <p:spPr>
          <a:xfrm>
            <a:off x="6230916" y="4527587"/>
            <a:ext cx="1185584" cy="1688331"/>
          </a:xfrm>
          <a:prstGeom prst="rect">
            <a:avLst/>
          </a:prstGeom>
        </p:spPr>
      </p:pic>
      <p:pic>
        <p:nvPicPr>
          <p:cNvPr id="7" name="Picture 6"/>
          <p:cNvPicPr>
            <a:picLocks noChangeAspect="1"/>
          </p:cNvPicPr>
          <p:nvPr/>
        </p:nvPicPr>
        <p:blipFill>
          <a:blip r:embed="rId4"/>
          <a:stretch>
            <a:fillRect/>
          </a:stretch>
        </p:blipFill>
        <p:spPr>
          <a:xfrm rot="20658181">
            <a:off x="624943" y="4853832"/>
            <a:ext cx="3052303" cy="1136093"/>
          </a:xfrm>
          <a:prstGeom prst="rect">
            <a:avLst/>
          </a:prstGeom>
        </p:spPr>
      </p:pic>
      <p:pic>
        <p:nvPicPr>
          <p:cNvPr id="8" name="Picture 7"/>
          <p:cNvPicPr>
            <a:picLocks noChangeAspect="1"/>
          </p:cNvPicPr>
          <p:nvPr/>
        </p:nvPicPr>
        <p:blipFill>
          <a:blip r:embed="rId5"/>
          <a:stretch>
            <a:fillRect/>
          </a:stretch>
        </p:blipFill>
        <p:spPr>
          <a:xfrm>
            <a:off x="4023501" y="4462116"/>
            <a:ext cx="1781175" cy="1819275"/>
          </a:xfrm>
          <a:prstGeom prst="rect">
            <a:avLst/>
          </a:prstGeom>
        </p:spPr>
      </p:pic>
      <p:pic>
        <p:nvPicPr>
          <p:cNvPr id="10" name="Picture 9"/>
          <p:cNvPicPr>
            <a:picLocks noChangeAspect="1"/>
          </p:cNvPicPr>
          <p:nvPr/>
        </p:nvPicPr>
        <p:blipFill>
          <a:blip r:embed="rId6"/>
          <a:stretch>
            <a:fillRect/>
          </a:stretch>
        </p:blipFill>
        <p:spPr>
          <a:xfrm>
            <a:off x="7842740" y="4520817"/>
            <a:ext cx="1710539" cy="1686016"/>
          </a:xfrm>
          <a:prstGeom prst="rect">
            <a:avLst/>
          </a:prstGeom>
        </p:spPr>
      </p:pic>
      <p:pic>
        <p:nvPicPr>
          <p:cNvPr id="11" name="Picture 10"/>
          <p:cNvPicPr>
            <a:picLocks noChangeAspect="1"/>
          </p:cNvPicPr>
          <p:nvPr/>
        </p:nvPicPr>
        <p:blipFill>
          <a:blip r:embed="rId7"/>
          <a:stretch>
            <a:fillRect/>
          </a:stretch>
        </p:blipFill>
        <p:spPr>
          <a:xfrm>
            <a:off x="9802766" y="3185451"/>
            <a:ext cx="1394905" cy="1787388"/>
          </a:xfrm>
          <a:prstGeom prst="rect">
            <a:avLst/>
          </a:prstGeom>
        </p:spPr>
      </p:pic>
      <p:pic>
        <p:nvPicPr>
          <p:cNvPr id="9" name="Picture 8"/>
          <p:cNvPicPr>
            <a:picLocks noChangeAspect="1"/>
          </p:cNvPicPr>
          <p:nvPr/>
        </p:nvPicPr>
        <p:blipFill>
          <a:blip r:embed="rId8"/>
          <a:stretch>
            <a:fillRect/>
          </a:stretch>
        </p:blipFill>
        <p:spPr>
          <a:xfrm rot="1211029">
            <a:off x="8561996" y="880655"/>
            <a:ext cx="3352800" cy="819150"/>
          </a:xfrm>
          <a:prstGeom prst="rect">
            <a:avLst/>
          </a:prstGeom>
        </p:spPr>
      </p:pic>
    </p:spTree>
    <p:extLst>
      <p:ext uri="{BB962C8B-B14F-4D97-AF65-F5344CB8AC3E}">
        <p14:creationId xmlns:p14="http://schemas.microsoft.com/office/powerpoint/2010/main" val="2800317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9481509" cy="469138"/>
          </a:xfrm>
        </p:spPr>
        <p:txBody>
          <a:bodyPr>
            <a:normAutofit fontScale="90000"/>
          </a:bodyPr>
          <a:lstStyle/>
          <a:p>
            <a:r>
              <a:rPr lang="en-US" dirty="0" smtClean="0"/>
              <a:t>Upon closer inspection …</a:t>
            </a:r>
            <a:endParaRPr lang="en-US" dirty="0"/>
          </a:p>
        </p:txBody>
      </p:sp>
      <p:sp>
        <p:nvSpPr>
          <p:cNvPr id="5" name="TextBox 4"/>
          <p:cNvSpPr txBox="1"/>
          <p:nvPr/>
        </p:nvSpPr>
        <p:spPr>
          <a:xfrm>
            <a:off x="7324825" y="1337912"/>
            <a:ext cx="3397718" cy="4031873"/>
          </a:xfrm>
          <a:prstGeom prst="rect">
            <a:avLst/>
          </a:prstGeom>
          <a:noFill/>
        </p:spPr>
        <p:txBody>
          <a:bodyPr wrap="square" rtlCol="0">
            <a:spAutoFit/>
          </a:bodyPr>
          <a:lstStyle/>
          <a:p>
            <a:r>
              <a:rPr lang="en-US" sz="3200" dirty="0" smtClean="0"/>
              <a:t>Scan the fields for problems with filing indicators, typographical errors, anything that doesn’t look right.  We’re all detectives.</a:t>
            </a:r>
            <a:endParaRPr lang="en-US" sz="3200" dirty="0"/>
          </a:p>
        </p:txBody>
      </p:sp>
      <p:pic>
        <p:nvPicPr>
          <p:cNvPr id="6" name="Picture 5"/>
          <p:cNvPicPr>
            <a:picLocks noChangeAspect="1"/>
          </p:cNvPicPr>
          <p:nvPr/>
        </p:nvPicPr>
        <p:blipFill>
          <a:blip r:embed="rId3"/>
          <a:stretch>
            <a:fillRect/>
          </a:stretch>
        </p:blipFill>
        <p:spPr>
          <a:xfrm>
            <a:off x="1310841" y="1213987"/>
            <a:ext cx="5219700" cy="5257800"/>
          </a:xfrm>
          <a:prstGeom prst="rect">
            <a:avLst/>
          </a:prstGeom>
        </p:spPr>
      </p:pic>
    </p:spTree>
    <p:extLst>
      <p:ext uri="{BB962C8B-B14F-4D97-AF65-F5344CB8AC3E}">
        <p14:creationId xmlns:p14="http://schemas.microsoft.com/office/powerpoint/2010/main" val="3587919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510563" y="395888"/>
            <a:ext cx="3980455" cy="6168542"/>
          </a:xfrm>
          <a:prstGeom prst="rect">
            <a:avLst/>
          </a:prstGeom>
        </p:spPr>
      </p:pic>
      <p:sp>
        <p:nvSpPr>
          <p:cNvPr id="2" name="TextBox 1"/>
          <p:cNvSpPr txBox="1"/>
          <p:nvPr/>
        </p:nvSpPr>
        <p:spPr>
          <a:xfrm>
            <a:off x="818147" y="1857677"/>
            <a:ext cx="1819175" cy="2092881"/>
          </a:xfrm>
          <a:prstGeom prst="rect">
            <a:avLst/>
          </a:prstGeom>
          <a:noFill/>
        </p:spPr>
        <p:txBody>
          <a:bodyPr wrap="square" rtlCol="0">
            <a:spAutoFit/>
          </a:bodyPr>
          <a:lstStyle/>
          <a:p>
            <a:pPr algn="ctr"/>
            <a:r>
              <a:rPr lang="en-US" sz="2800" dirty="0" smtClean="0"/>
              <a:t>The title </a:t>
            </a:r>
            <a:r>
              <a:rPr lang="en-US" sz="2800" dirty="0"/>
              <a:t>page is our source, not the </a:t>
            </a:r>
            <a:r>
              <a:rPr lang="en-US" sz="2800" dirty="0" smtClean="0"/>
              <a:t>cover.</a:t>
            </a:r>
            <a:endParaRPr lang="en-US" sz="2800" dirty="0"/>
          </a:p>
          <a:p>
            <a:pPr algn="ctr"/>
            <a:endParaRPr lang="en-US" dirty="0"/>
          </a:p>
        </p:txBody>
      </p:sp>
    </p:spTree>
    <p:extLst>
      <p:ext uri="{BB962C8B-B14F-4D97-AF65-F5344CB8AC3E}">
        <p14:creationId xmlns:p14="http://schemas.microsoft.com/office/powerpoint/2010/main" val="3741693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17523" y="210396"/>
            <a:ext cx="10364451" cy="565390"/>
          </a:xfrm>
        </p:spPr>
        <p:txBody>
          <a:bodyPr>
            <a:normAutofit fontScale="90000"/>
          </a:bodyPr>
          <a:lstStyle/>
          <a:p>
            <a:r>
              <a:rPr lang="en-US" dirty="0" smtClean="0"/>
              <a:t>Fixed Fields</a:t>
            </a:r>
            <a:endParaRPr lang="en-US" dirty="0"/>
          </a:p>
        </p:txBody>
      </p:sp>
      <p:pic>
        <p:nvPicPr>
          <p:cNvPr id="3" name="Picture 2"/>
          <p:cNvPicPr>
            <a:picLocks noChangeAspect="1"/>
          </p:cNvPicPr>
          <p:nvPr/>
        </p:nvPicPr>
        <p:blipFill>
          <a:blip r:embed="rId3"/>
          <a:stretch>
            <a:fillRect/>
          </a:stretch>
        </p:blipFill>
        <p:spPr>
          <a:xfrm>
            <a:off x="6096000" y="4054287"/>
            <a:ext cx="5764333" cy="2075160"/>
          </a:xfrm>
          <a:prstGeom prst="rect">
            <a:avLst/>
          </a:prstGeom>
        </p:spPr>
      </p:pic>
      <p:pic>
        <p:nvPicPr>
          <p:cNvPr id="8" name="Picture 7"/>
          <p:cNvPicPr/>
          <p:nvPr/>
        </p:nvPicPr>
        <p:blipFill>
          <a:blip r:embed="rId4"/>
          <a:stretch>
            <a:fillRect/>
          </a:stretch>
        </p:blipFill>
        <p:spPr>
          <a:xfrm>
            <a:off x="6265143" y="1373359"/>
            <a:ext cx="5342924" cy="487356"/>
          </a:xfrm>
          <a:prstGeom prst="rect">
            <a:avLst/>
          </a:prstGeom>
        </p:spPr>
      </p:pic>
      <p:pic>
        <p:nvPicPr>
          <p:cNvPr id="9" name="Picture 8"/>
          <p:cNvPicPr/>
          <p:nvPr/>
        </p:nvPicPr>
        <p:blipFill>
          <a:blip r:embed="rId5"/>
          <a:stretch>
            <a:fillRect/>
          </a:stretch>
        </p:blipFill>
        <p:spPr>
          <a:xfrm>
            <a:off x="6265144" y="2013118"/>
            <a:ext cx="5468052" cy="1435401"/>
          </a:xfrm>
          <a:prstGeom prst="rect">
            <a:avLst/>
          </a:prstGeom>
        </p:spPr>
      </p:pic>
      <p:pic>
        <p:nvPicPr>
          <p:cNvPr id="10" name="Picture 9"/>
          <p:cNvPicPr/>
          <p:nvPr/>
        </p:nvPicPr>
        <p:blipFill>
          <a:blip r:embed="rId6"/>
          <a:stretch>
            <a:fillRect/>
          </a:stretch>
        </p:blipFill>
        <p:spPr>
          <a:xfrm>
            <a:off x="6265144" y="3522195"/>
            <a:ext cx="5468052" cy="305621"/>
          </a:xfrm>
          <a:prstGeom prst="rect">
            <a:avLst/>
          </a:prstGeom>
        </p:spPr>
      </p:pic>
      <p:pic>
        <p:nvPicPr>
          <p:cNvPr id="13" name="Picture 12"/>
          <p:cNvPicPr>
            <a:picLocks noChangeAspect="1"/>
          </p:cNvPicPr>
          <p:nvPr/>
        </p:nvPicPr>
        <p:blipFill>
          <a:blip r:embed="rId7"/>
          <a:stretch>
            <a:fillRect/>
          </a:stretch>
        </p:blipFill>
        <p:spPr>
          <a:xfrm>
            <a:off x="699333" y="5974982"/>
            <a:ext cx="4324350" cy="302826"/>
          </a:xfrm>
          <a:prstGeom prst="rect">
            <a:avLst/>
          </a:prstGeom>
        </p:spPr>
      </p:pic>
      <p:pic>
        <p:nvPicPr>
          <p:cNvPr id="14" name="Picture 13"/>
          <p:cNvPicPr>
            <a:picLocks noChangeAspect="1"/>
          </p:cNvPicPr>
          <p:nvPr/>
        </p:nvPicPr>
        <p:blipFill>
          <a:blip r:embed="rId8"/>
          <a:stretch>
            <a:fillRect/>
          </a:stretch>
        </p:blipFill>
        <p:spPr>
          <a:xfrm>
            <a:off x="699333" y="775786"/>
            <a:ext cx="4324350" cy="5210175"/>
          </a:xfrm>
          <a:prstGeom prst="rect">
            <a:avLst/>
          </a:prstGeom>
        </p:spPr>
      </p:pic>
      <p:sp>
        <p:nvSpPr>
          <p:cNvPr id="15" name="Rounded Rectangle 14"/>
          <p:cNvSpPr/>
          <p:nvPr/>
        </p:nvSpPr>
        <p:spPr>
          <a:xfrm>
            <a:off x="7536581" y="5621154"/>
            <a:ext cx="962526" cy="27913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9440778" y="3206225"/>
            <a:ext cx="1474269" cy="27913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8056345" y="1478855"/>
            <a:ext cx="308009" cy="30510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173705" y="5706829"/>
            <a:ext cx="962526" cy="27913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475747" y="6004610"/>
            <a:ext cx="547936" cy="279132"/>
          </a:xfrm>
          <a:prstGeom prst="round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9440778" y="5881822"/>
            <a:ext cx="598371" cy="279132"/>
          </a:xfrm>
          <a:prstGeom prst="round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9440778" y="2871757"/>
            <a:ext cx="547936" cy="279132"/>
          </a:xfrm>
          <a:prstGeom prst="round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7280924" y="1466960"/>
            <a:ext cx="547936" cy="279132"/>
          </a:xfrm>
          <a:prstGeom prst="round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10039149" y="1518219"/>
            <a:ext cx="547936" cy="279132"/>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9182501" y="3518275"/>
            <a:ext cx="806213" cy="279132"/>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3445843" y="4405344"/>
            <a:ext cx="1472665" cy="324232"/>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532471" y="4360244"/>
            <a:ext cx="1735755" cy="369332"/>
          </a:xfrm>
          <a:prstGeom prst="rect">
            <a:avLst/>
          </a:prstGeom>
          <a:noFill/>
        </p:spPr>
        <p:txBody>
          <a:bodyPr wrap="square" rtlCol="0">
            <a:spAutoFit/>
          </a:bodyPr>
          <a:lstStyle/>
          <a:p>
            <a:r>
              <a:rPr lang="en-US" dirty="0" smtClean="0">
                <a:solidFill>
                  <a:schemeClr val="accent5">
                    <a:lumMod val="75000"/>
                  </a:schemeClr>
                </a:solidFill>
              </a:rPr>
              <a:t>It’s in English</a:t>
            </a:r>
            <a:endParaRPr lang="en-US" dirty="0">
              <a:solidFill>
                <a:schemeClr val="accent5">
                  <a:lumMod val="75000"/>
                </a:schemeClr>
              </a:solidFill>
            </a:endParaRPr>
          </a:p>
        </p:txBody>
      </p:sp>
      <p:sp>
        <p:nvSpPr>
          <p:cNvPr id="27" name="Rounded Rectangle 26"/>
          <p:cNvSpPr/>
          <p:nvPr/>
        </p:nvSpPr>
        <p:spPr>
          <a:xfrm>
            <a:off x="8835090" y="5621153"/>
            <a:ext cx="1338813" cy="225241"/>
          </a:xfrm>
          <a:prstGeom prst="roundRect">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973178" y="5132850"/>
            <a:ext cx="1472665" cy="324232"/>
          </a:xfrm>
          <a:prstGeom prst="roundRect">
            <a:avLst/>
          </a:prstGeom>
          <a:no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99333" y="775786"/>
            <a:ext cx="4392431" cy="55961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241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51098" y="272007"/>
            <a:ext cx="5121265" cy="1045801"/>
          </a:xfrm>
        </p:spPr>
        <p:txBody>
          <a:bodyPr>
            <a:normAutofit fontScale="90000"/>
          </a:bodyPr>
          <a:lstStyle/>
          <a:p>
            <a:r>
              <a:rPr lang="en-US" dirty="0" smtClean="0"/>
              <a:t>Verify </a:t>
            </a:r>
            <a:r>
              <a:rPr lang="en-US" dirty="0" err="1" smtClean="0"/>
              <a:t>Isbn</a:t>
            </a:r>
            <a:r>
              <a:rPr lang="en-US" dirty="0" smtClean="0"/>
              <a:t> numbers</a:t>
            </a:r>
            <a:br>
              <a:rPr lang="en-US" dirty="0" smtClean="0"/>
            </a:br>
            <a:r>
              <a:rPr lang="en-US" dirty="0" smtClean="0"/>
              <a:t>(020)</a:t>
            </a:r>
            <a:endParaRPr lang="en-US" dirty="0"/>
          </a:p>
        </p:txBody>
      </p:sp>
      <p:pic>
        <p:nvPicPr>
          <p:cNvPr id="4" name="Content Placeholder 3"/>
          <p:cNvPicPr>
            <a:picLocks noGrp="1" noChangeAspect="1"/>
          </p:cNvPicPr>
          <p:nvPr>
            <p:ph sz="quarter" idx="13"/>
          </p:nvPr>
        </p:nvPicPr>
        <p:blipFill>
          <a:blip r:embed="rId3"/>
          <a:stretch>
            <a:fillRect/>
          </a:stretch>
        </p:blipFill>
        <p:spPr>
          <a:xfrm>
            <a:off x="483477" y="1317808"/>
            <a:ext cx="5805362" cy="4823110"/>
          </a:xfrm>
          <a:prstGeom prst="rect">
            <a:avLst/>
          </a:prstGeom>
        </p:spPr>
      </p:pic>
      <p:sp>
        <p:nvSpPr>
          <p:cNvPr id="5" name="Rounded Rectangle 4"/>
          <p:cNvSpPr/>
          <p:nvPr/>
        </p:nvSpPr>
        <p:spPr>
          <a:xfrm>
            <a:off x="1180870" y="1317808"/>
            <a:ext cx="4225489" cy="27913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1874992" y="3147461"/>
            <a:ext cx="3022331" cy="240632"/>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99514" y="2435635"/>
            <a:ext cx="1885083" cy="2308324"/>
          </a:xfrm>
          <a:prstGeom prst="rect">
            <a:avLst/>
          </a:prstGeom>
          <a:noFill/>
        </p:spPr>
        <p:txBody>
          <a:bodyPr wrap="square" rtlCol="0">
            <a:spAutoFit/>
          </a:bodyPr>
          <a:lstStyle/>
          <a:p>
            <a:pPr algn="ctr"/>
            <a:r>
              <a:rPr lang="en-US" sz="2400" dirty="0" smtClean="0">
                <a:solidFill>
                  <a:schemeClr val="accent2">
                    <a:lumMod val="75000"/>
                  </a:schemeClr>
                </a:solidFill>
              </a:rPr>
              <a:t>CIP is not a valid source for anything EXCEPT the LCCN number (010)</a:t>
            </a:r>
            <a:endParaRPr lang="en-US" sz="2400" dirty="0">
              <a:solidFill>
                <a:schemeClr val="accent2">
                  <a:lumMod val="75000"/>
                </a:schemeClr>
              </a:solidFill>
            </a:endParaRPr>
          </a:p>
        </p:txBody>
      </p:sp>
      <p:sp>
        <p:nvSpPr>
          <p:cNvPr id="8" name="Oval 7"/>
          <p:cNvSpPr/>
          <p:nvPr/>
        </p:nvSpPr>
        <p:spPr>
          <a:xfrm>
            <a:off x="2598821" y="5823284"/>
            <a:ext cx="1511166" cy="317634"/>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292866" y="5539339"/>
            <a:ext cx="1617045" cy="646331"/>
          </a:xfrm>
          <a:prstGeom prst="rect">
            <a:avLst/>
          </a:prstGeom>
          <a:noFill/>
        </p:spPr>
        <p:txBody>
          <a:bodyPr wrap="square" rtlCol="0">
            <a:spAutoFit/>
          </a:bodyPr>
          <a:lstStyle/>
          <a:p>
            <a:r>
              <a:rPr lang="en-US" dirty="0" smtClean="0">
                <a:solidFill>
                  <a:schemeClr val="accent6">
                    <a:lumMod val="75000"/>
                  </a:schemeClr>
                </a:solidFill>
              </a:rPr>
              <a:t>Only the LCCN is valid in CIP</a:t>
            </a:r>
            <a:endParaRPr lang="en-US" dirty="0">
              <a:solidFill>
                <a:schemeClr val="accent6">
                  <a:lumMod val="75000"/>
                </a:schemeClr>
              </a:solidFill>
            </a:endParaRPr>
          </a:p>
        </p:txBody>
      </p:sp>
      <p:pic>
        <p:nvPicPr>
          <p:cNvPr id="11" name="Picture 10"/>
          <p:cNvPicPr>
            <a:picLocks noChangeAspect="1"/>
          </p:cNvPicPr>
          <p:nvPr/>
        </p:nvPicPr>
        <p:blipFill>
          <a:blip r:embed="rId4"/>
          <a:stretch>
            <a:fillRect/>
          </a:stretch>
        </p:blipFill>
        <p:spPr>
          <a:xfrm>
            <a:off x="7875207" y="844310"/>
            <a:ext cx="2524515" cy="3875874"/>
          </a:xfrm>
          <a:prstGeom prst="rect">
            <a:avLst/>
          </a:prstGeom>
        </p:spPr>
      </p:pic>
      <p:sp>
        <p:nvSpPr>
          <p:cNvPr id="12" name="Oval 11"/>
          <p:cNvSpPr/>
          <p:nvPr/>
        </p:nvSpPr>
        <p:spPr>
          <a:xfrm>
            <a:off x="9134782" y="3886591"/>
            <a:ext cx="1155032" cy="666158"/>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13" name="TextBox 12"/>
          <p:cNvSpPr txBox="1"/>
          <p:nvPr/>
        </p:nvSpPr>
        <p:spPr>
          <a:xfrm>
            <a:off x="7142352" y="4735302"/>
            <a:ext cx="3984859" cy="646331"/>
          </a:xfrm>
          <a:prstGeom prst="rect">
            <a:avLst/>
          </a:prstGeom>
          <a:noFill/>
        </p:spPr>
        <p:txBody>
          <a:bodyPr wrap="square" rtlCol="0">
            <a:spAutoFit/>
          </a:bodyPr>
          <a:lstStyle/>
          <a:p>
            <a:pPr algn="ctr"/>
            <a:r>
              <a:rPr lang="en-US" dirty="0" smtClean="0"/>
              <a:t>Try to verify with barcode number on  back cover</a:t>
            </a:r>
            <a:endParaRPr lang="en-US" dirty="0"/>
          </a:p>
        </p:txBody>
      </p:sp>
    </p:spTree>
    <p:extLst>
      <p:ext uri="{BB962C8B-B14F-4D97-AF65-F5344CB8AC3E}">
        <p14:creationId xmlns:p14="http://schemas.microsoft.com/office/powerpoint/2010/main" val="3188017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1383" y="133842"/>
            <a:ext cx="10364451" cy="819059"/>
          </a:xfrm>
        </p:spPr>
        <p:txBody>
          <a:bodyPr/>
          <a:lstStyle/>
          <a:p>
            <a:r>
              <a:rPr lang="en-US" dirty="0" smtClean="0"/>
              <a:t>An example of an LCCN error from a cip</a:t>
            </a:r>
            <a:endParaRPr lang="en-US" dirty="0"/>
          </a:p>
        </p:txBody>
      </p:sp>
      <p:pic>
        <p:nvPicPr>
          <p:cNvPr id="4" name="Content Placeholder 3"/>
          <p:cNvPicPr>
            <a:picLocks noGrp="1" noChangeAspect="1"/>
          </p:cNvPicPr>
          <p:nvPr>
            <p:ph sz="quarter" idx="13"/>
          </p:nvPr>
        </p:nvPicPr>
        <p:blipFill>
          <a:blip r:embed="rId3"/>
          <a:stretch>
            <a:fillRect/>
          </a:stretch>
        </p:blipFill>
        <p:spPr>
          <a:xfrm>
            <a:off x="162457" y="2907907"/>
            <a:ext cx="3007994" cy="3820152"/>
          </a:xfrm>
          <a:prstGeom prst="rect">
            <a:avLst/>
          </a:prstGeom>
        </p:spPr>
      </p:pic>
      <p:pic>
        <p:nvPicPr>
          <p:cNvPr id="5" name="Picture 4"/>
          <p:cNvPicPr>
            <a:picLocks noChangeAspect="1"/>
          </p:cNvPicPr>
          <p:nvPr/>
        </p:nvPicPr>
        <p:blipFill>
          <a:blip r:embed="rId4"/>
          <a:stretch>
            <a:fillRect/>
          </a:stretch>
        </p:blipFill>
        <p:spPr>
          <a:xfrm>
            <a:off x="2734627" y="998226"/>
            <a:ext cx="6051755" cy="775511"/>
          </a:xfrm>
          <a:prstGeom prst="rect">
            <a:avLst/>
          </a:prstGeom>
        </p:spPr>
      </p:pic>
      <p:pic>
        <p:nvPicPr>
          <p:cNvPr id="6" name="Picture 5"/>
          <p:cNvPicPr>
            <a:picLocks noChangeAspect="1"/>
          </p:cNvPicPr>
          <p:nvPr/>
        </p:nvPicPr>
        <p:blipFill>
          <a:blip r:embed="rId5"/>
          <a:stretch>
            <a:fillRect/>
          </a:stretch>
        </p:blipFill>
        <p:spPr>
          <a:xfrm>
            <a:off x="3493815" y="2907907"/>
            <a:ext cx="2585065" cy="3820152"/>
          </a:xfrm>
          <a:prstGeom prst="rect">
            <a:avLst/>
          </a:prstGeom>
        </p:spPr>
      </p:pic>
      <p:pic>
        <p:nvPicPr>
          <p:cNvPr id="7" name="Picture 6"/>
          <p:cNvPicPr>
            <a:picLocks noChangeAspect="1"/>
          </p:cNvPicPr>
          <p:nvPr/>
        </p:nvPicPr>
        <p:blipFill>
          <a:blip r:embed="rId6"/>
          <a:stretch>
            <a:fillRect/>
          </a:stretch>
        </p:blipFill>
        <p:spPr>
          <a:xfrm>
            <a:off x="6320979" y="3221240"/>
            <a:ext cx="5186019" cy="2130407"/>
          </a:xfrm>
          <a:prstGeom prst="rect">
            <a:avLst/>
          </a:prstGeom>
        </p:spPr>
      </p:pic>
      <p:pic>
        <p:nvPicPr>
          <p:cNvPr id="3" name="Picture 2"/>
          <p:cNvPicPr>
            <a:picLocks noChangeAspect="1"/>
          </p:cNvPicPr>
          <p:nvPr/>
        </p:nvPicPr>
        <p:blipFill>
          <a:blip r:embed="rId7"/>
          <a:stretch>
            <a:fillRect/>
          </a:stretch>
        </p:blipFill>
        <p:spPr>
          <a:xfrm>
            <a:off x="2734627" y="1728412"/>
            <a:ext cx="6688506" cy="1044197"/>
          </a:xfrm>
          <a:prstGeom prst="rect">
            <a:avLst/>
          </a:prstGeom>
        </p:spPr>
      </p:pic>
      <p:sp>
        <p:nvSpPr>
          <p:cNvPr id="8" name="Oval 7"/>
          <p:cNvSpPr/>
          <p:nvPr/>
        </p:nvSpPr>
        <p:spPr>
          <a:xfrm>
            <a:off x="10472694" y="5070498"/>
            <a:ext cx="1155032" cy="358149"/>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Tree>
    <p:extLst>
      <p:ext uri="{BB962C8B-B14F-4D97-AF65-F5344CB8AC3E}">
        <p14:creationId xmlns:p14="http://schemas.microsoft.com/office/powerpoint/2010/main" val="3410246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040 Field</a:t>
            </a:r>
            <a:endParaRPr lang="en-US" dirty="0"/>
          </a:p>
        </p:txBody>
      </p:sp>
      <p:sp>
        <p:nvSpPr>
          <p:cNvPr id="3" name="Content Placeholder 2"/>
          <p:cNvSpPr>
            <a:spLocks noGrp="1"/>
          </p:cNvSpPr>
          <p:nvPr>
            <p:ph sz="quarter" idx="13"/>
          </p:nvPr>
        </p:nvSpPr>
        <p:spPr>
          <a:xfrm>
            <a:off x="807896" y="4167018"/>
            <a:ext cx="10363826" cy="1579266"/>
          </a:xfrm>
        </p:spPr>
        <p:txBody>
          <a:bodyPr>
            <a:normAutofit/>
          </a:bodyPr>
          <a:lstStyle/>
          <a:p>
            <a:pPr marL="0" indent="0" algn="ctr">
              <a:buNone/>
            </a:pPr>
            <a:r>
              <a:rPr lang="en-US" sz="4000" cap="none" dirty="0">
                <a:latin typeface="Calibri" panose="020F0502020204030204" pitchFamily="34" charset="0"/>
                <a:cs typeface="Browallia New" panose="020B0604020202020204" pitchFamily="34" charset="-34"/>
              </a:rPr>
              <a:t>Add </a:t>
            </a:r>
            <a:r>
              <a:rPr lang="en-US" sz="4000" cap="none" dirty="0" smtClean="0">
                <a:latin typeface="Calibri" panose="020F0502020204030204" pitchFamily="34" charset="0"/>
                <a:cs typeface="Browallia New" panose="020B0604020202020204" pitchFamily="34" charset="-34"/>
              </a:rPr>
              <a:t>a </a:t>
            </a:r>
            <a:r>
              <a:rPr lang="en-US" sz="4000" b="1" dirty="0" smtClean="0">
                <a:latin typeface="Browallia New" panose="020B0604020202020204" pitchFamily="34" charset="-34"/>
                <a:cs typeface="Browallia New" panose="020B0604020202020204" pitchFamily="34" charset="-34"/>
              </a:rPr>
              <a:t>‡</a:t>
            </a:r>
            <a:r>
              <a:rPr lang="en-US" sz="4000" cap="none" dirty="0" smtClean="0">
                <a:latin typeface="Calibri" panose="020F0502020204030204" pitchFamily="34" charset="0"/>
                <a:cs typeface="Browallia New" panose="020B0604020202020204" pitchFamily="34" charset="-34"/>
              </a:rPr>
              <a:t>d</a:t>
            </a:r>
            <a:r>
              <a:rPr lang="en-US" sz="4000" b="1" cap="none" dirty="0" smtClean="0">
                <a:latin typeface="Calibri" panose="020F0502020204030204" pitchFamily="34" charset="0"/>
                <a:cs typeface="Browallia New" panose="020B0604020202020204" pitchFamily="34" charset="-34"/>
              </a:rPr>
              <a:t> </a:t>
            </a:r>
            <a:r>
              <a:rPr lang="en-US" sz="4000" cap="none" dirty="0" smtClean="0">
                <a:latin typeface="Calibri" panose="020F0502020204030204" pitchFamily="34" charset="0"/>
                <a:cs typeface="Browallia New" panose="020B0604020202020204" pitchFamily="34" charset="-34"/>
              </a:rPr>
              <a:t>NIC if you change </a:t>
            </a:r>
            <a:r>
              <a:rPr lang="en-US" sz="4000" i="1" cap="none" dirty="0" smtClean="0">
                <a:latin typeface="Calibri" panose="020F0502020204030204" pitchFamily="34" charset="0"/>
                <a:cs typeface="Browallia New" panose="020B0604020202020204" pitchFamily="34" charset="-34"/>
              </a:rPr>
              <a:t>anything at all </a:t>
            </a:r>
            <a:r>
              <a:rPr lang="en-US" sz="4000" cap="none" dirty="0" smtClean="0">
                <a:latin typeface="Calibri" panose="020F0502020204030204" pitchFamily="34" charset="0"/>
                <a:cs typeface="Browallia New" panose="020B0604020202020204" pitchFamily="34" charset="-34"/>
              </a:rPr>
              <a:t>on the record, even if you just add a period “ . ”</a:t>
            </a:r>
            <a:endParaRPr lang="en-US" sz="4000" dirty="0"/>
          </a:p>
        </p:txBody>
      </p:sp>
      <p:pic>
        <p:nvPicPr>
          <p:cNvPr id="4" name="Picture 3"/>
          <p:cNvPicPr>
            <a:picLocks noChangeAspect="1"/>
          </p:cNvPicPr>
          <p:nvPr/>
        </p:nvPicPr>
        <p:blipFill>
          <a:blip r:embed="rId3"/>
          <a:stretch>
            <a:fillRect/>
          </a:stretch>
        </p:blipFill>
        <p:spPr>
          <a:xfrm>
            <a:off x="2205939" y="1079783"/>
            <a:ext cx="2466975" cy="2619375"/>
          </a:xfrm>
          <a:prstGeom prst="rect">
            <a:avLst/>
          </a:prstGeom>
        </p:spPr>
      </p:pic>
    </p:spTree>
    <p:extLst>
      <p:ext uri="{BB962C8B-B14F-4D97-AF65-F5344CB8AC3E}">
        <p14:creationId xmlns:p14="http://schemas.microsoft.com/office/powerpoint/2010/main" val="2125006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483316" y="0"/>
            <a:ext cx="6737685" cy="2308324"/>
          </a:xfrm>
          <a:prstGeom prst="rect">
            <a:avLst/>
          </a:prstGeom>
          <a:noFill/>
        </p:spPr>
        <p:txBody>
          <a:bodyPr wrap="square" rtlCol="0">
            <a:spAutoFit/>
          </a:bodyPr>
          <a:lstStyle/>
          <a:p>
            <a:pPr algn="ctr"/>
            <a:r>
              <a:rPr lang="en-US" sz="3600" dirty="0"/>
              <a:t>Descriptive fields  considered "core" </a:t>
            </a:r>
            <a:endParaRPr lang="en-US" sz="3600" dirty="0" smtClean="0"/>
          </a:p>
          <a:p>
            <a:pPr algn="ctr"/>
            <a:r>
              <a:rPr lang="en-US" sz="3600" dirty="0"/>
              <a:t>245, 250, 260, 362, 440, </a:t>
            </a:r>
            <a:r>
              <a:rPr lang="en-US" sz="3600" dirty="0" smtClean="0"/>
              <a:t>490</a:t>
            </a:r>
          </a:p>
          <a:p>
            <a:pPr algn="ctr"/>
            <a:r>
              <a:rPr lang="en-US" sz="3600" dirty="0" smtClean="0"/>
              <a:t>and need to </a:t>
            </a:r>
          </a:p>
          <a:p>
            <a:pPr algn="ctr"/>
            <a:r>
              <a:rPr lang="en-US" sz="3600" b="1" dirty="0" smtClean="0"/>
              <a:t>match</a:t>
            </a:r>
            <a:r>
              <a:rPr lang="en-US" sz="3600" dirty="0" smtClean="0"/>
              <a:t> </a:t>
            </a:r>
            <a:endParaRPr lang="en-US" sz="3600" dirty="0"/>
          </a:p>
        </p:txBody>
      </p:sp>
      <p:sp>
        <p:nvSpPr>
          <p:cNvPr id="3" name="TextBox 2"/>
          <p:cNvSpPr txBox="1"/>
          <p:nvPr/>
        </p:nvSpPr>
        <p:spPr>
          <a:xfrm>
            <a:off x="423512" y="2143604"/>
            <a:ext cx="11656193" cy="5663089"/>
          </a:xfrm>
          <a:prstGeom prst="rect">
            <a:avLst/>
          </a:prstGeom>
          <a:noFill/>
        </p:spPr>
        <p:txBody>
          <a:bodyPr wrap="square" rtlCol="0">
            <a:spAutoFit/>
          </a:bodyPr>
          <a:lstStyle/>
          <a:p>
            <a:r>
              <a:rPr lang="en-US" sz="2800" b="1" dirty="0"/>
              <a:t>245 - Title </a:t>
            </a:r>
            <a:r>
              <a:rPr lang="en-US" sz="2800" b="1" dirty="0" smtClean="0"/>
              <a:t>Statement: </a:t>
            </a:r>
            <a:r>
              <a:rPr lang="en-US" sz="2800" dirty="0"/>
              <a:t>Title and statement of responsibility area of the bibliographic description of a work</a:t>
            </a:r>
            <a:r>
              <a:rPr lang="en-US" sz="2800" dirty="0" smtClean="0"/>
              <a:t>.</a:t>
            </a:r>
          </a:p>
          <a:p>
            <a:r>
              <a:rPr lang="en-US" sz="2800" b="1" dirty="0"/>
              <a:t>250 - Edition </a:t>
            </a:r>
            <a:r>
              <a:rPr lang="en-US" sz="2800" b="1" dirty="0" smtClean="0"/>
              <a:t>Statement</a:t>
            </a:r>
            <a:r>
              <a:rPr lang="en-US" sz="2800" dirty="0"/>
              <a:t>:  Information relating to the edition of a work as determined by applicable cataloging rules. </a:t>
            </a:r>
          </a:p>
          <a:p>
            <a:r>
              <a:rPr lang="fr-FR" sz="2800" b="1" dirty="0"/>
              <a:t>260 - Publication, Distribution, etc. (Imprint</a:t>
            </a:r>
            <a:r>
              <a:rPr lang="fr-FR" sz="2800" b="1" dirty="0" smtClean="0"/>
              <a:t>):  </a:t>
            </a:r>
            <a:r>
              <a:rPr lang="en-US" sz="2800" dirty="0"/>
              <a:t>Information relating to the publication, printing, distribution, issue, release, or production of a work. </a:t>
            </a:r>
            <a:endParaRPr lang="en-US" sz="2800" dirty="0" smtClean="0"/>
          </a:p>
          <a:p>
            <a:r>
              <a:rPr lang="en-US" sz="2800" b="1" dirty="0"/>
              <a:t>362 - Dates of Publication and/or Sequential </a:t>
            </a:r>
            <a:r>
              <a:rPr lang="en-US" sz="2800" b="1" dirty="0" smtClean="0"/>
              <a:t>Designation</a:t>
            </a:r>
            <a:r>
              <a:rPr lang="en-US" sz="2800" dirty="0"/>
              <a:t>: Beginning/ending date(s) of an item and/or the sequential designations used on each part. </a:t>
            </a:r>
            <a:r>
              <a:rPr lang="en-US" sz="2800" dirty="0" smtClean="0"/>
              <a:t>(We see this with serials.)</a:t>
            </a:r>
          </a:p>
          <a:p>
            <a:r>
              <a:rPr lang="en-US" sz="2800" b="1" dirty="0"/>
              <a:t>490 - Series </a:t>
            </a:r>
            <a:r>
              <a:rPr lang="en-US" sz="2800" b="1" dirty="0" smtClean="0"/>
              <a:t>Statement </a:t>
            </a:r>
            <a:r>
              <a:rPr lang="en-US" sz="2800" dirty="0" smtClean="0"/>
              <a:t>(440 is obsolete but still used by some institutions):  </a:t>
            </a:r>
            <a:r>
              <a:rPr lang="en-US" sz="2800" dirty="0"/>
              <a:t>Series statement for a series title.</a:t>
            </a:r>
            <a:endParaRPr lang="en-US" sz="2800" dirty="0" smtClean="0"/>
          </a:p>
          <a:p>
            <a:endParaRPr lang="en-US" dirty="0"/>
          </a:p>
          <a:p>
            <a:r>
              <a:rPr lang="en-US" dirty="0" smtClean="0"/>
              <a:t> </a:t>
            </a:r>
            <a:endParaRPr lang="en-US" b="1" dirty="0"/>
          </a:p>
          <a:p>
            <a:endParaRPr lang="en-US" dirty="0"/>
          </a:p>
        </p:txBody>
      </p:sp>
      <p:sp>
        <p:nvSpPr>
          <p:cNvPr id="4" name="Rounded Rectangle 3"/>
          <p:cNvSpPr/>
          <p:nvPr/>
        </p:nvSpPr>
        <p:spPr>
          <a:xfrm>
            <a:off x="5149516" y="1832987"/>
            <a:ext cx="1515977" cy="362930"/>
          </a:xfrm>
          <a:prstGeom prst="round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062888" y="1730507"/>
            <a:ext cx="1684421" cy="56789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236268" y="109777"/>
            <a:ext cx="1914525" cy="1924050"/>
          </a:xfrm>
          <a:prstGeom prst="rect">
            <a:avLst/>
          </a:prstGeom>
        </p:spPr>
      </p:pic>
      <p:pic>
        <p:nvPicPr>
          <p:cNvPr id="7" name="Picture 6"/>
          <p:cNvPicPr>
            <a:picLocks noChangeAspect="1"/>
          </p:cNvPicPr>
          <p:nvPr/>
        </p:nvPicPr>
        <p:blipFill>
          <a:blip r:embed="rId3"/>
          <a:stretch>
            <a:fillRect/>
          </a:stretch>
        </p:blipFill>
        <p:spPr>
          <a:xfrm>
            <a:off x="9999495" y="109777"/>
            <a:ext cx="1914525" cy="1924050"/>
          </a:xfrm>
          <a:prstGeom prst="rect">
            <a:avLst/>
          </a:prstGeom>
        </p:spPr>
      </p:pic>
    </p:spTree>
    <p:extLst>
      <p:ext uri="{BB962C8B-B14F-4D97-AF65-F5344CB8AC3E}">
        <p14:creationId xmlns:p14="http://schemas.microsoft.com/office/powerpoint/2010/main" val="16657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150" y="800970"/>
            <a:ext cx="10364451" cy="430508"/>
          </a:xfrm>
        </p:spPr>
        <p:txBody>
          <a:bodyPr>
            <a:normAutofit fontScale="90000"/>
          </a:bodyPr>
          <a:lstStyle/>
          <a:p>
            <a:r>
              <a:rPr lang="en-US" dirty="0" smtClean="0"/>
              <a:t>Another reminder</a:t>
            </a:r>
            <a:br>
              <a:rPr lang="en-US" dirty="0" smtClean="0"/>
            </a:br>
            <a:endParaRPr lang="en-US" dirty="0"/>
          </a:p>
        </p:txBody>
      </p:sp>
      <p:pic>
        <p:nvPicPr>
          <p:cNvPr id="4" name="Picture 3"/>
          <p:cNvPicPr>
            <a:picLocks noChangeAspect="1"/>
          </p:cNvPicPr>
          <p:nvPr/>
        </p:nvPicPr>
        <p:blipFill>
          <a:blip r:embed="rId3"/>
          <a:stretch>
            <a:fillRect/>
          </a:stretch>
        </p:blipFill>
        <p:spPr>
          <a:xfrm>
            <a:off x="4661183" y="4636569"/>
            <a:ext cx="2619375" cy="1905000"/>
          </a:xfrm>
          <a:prstGeom prst="rect">
            <a:avLst/>
          </a:prstGeom>
        </p:spPr>
      </p:pic>
      <p:sp>
        <p:nvSpPr>
          <p:cNvPr id="5" name="TextBox 4"/>
          <p:cNvSpPr txBox="1"/>
          <p:nvPr/>
        </p:nvSpPr>
        <p:spPr>
          <a:xfrm>
            <a:off x="1453415" y="585146"/>
            <a:ext cx="2098308" cy="646331"/>
          </a:xfrm>
          <a:prstGeom prst="rect">
            <a:avLst/>
          </a:prstGeom>
          <a:noFill/>
        </p:spPr>
        <p:txBody>
          <a:bodyPr wrap="square" rtlCol="0">
            <a:spAutoFit/>
          </a:bodyPr>
          <a:lstStyle/>
          <a:p>
            <a:r>
              <a:rPr lang="en-US" sz="3600" dirty="0" smtClean="0"/>
              <a:t>245 Field:</a:t>
            </a:r>
            <a:endParaRPr lang="en-US" sz="3600" dirty="0"/>
          </a:p>
        </p:txBody>
      </p:sp>
      <p:sp>
        <p:nvSpPr>
          <p:cNvPr id="6" name="TextBox 5"/>
          <p:cNvSpPr txBox="1"/>
          <p:nvPr/>
        </p:nvSpPr>
        <p:spPr>
          <a:xfrm>
            <a:off x="4643238" y="1016224"/>
            <a:ext cx="2904274" cy="584775"/>
          </a:xfrm>
          <a:prstGeom prst="rect">
            <a:avLst/>
          </a:prstGeom>
          <a:noFill/>
        </p:spPr>
        <p:txBody>
          <a:bodyPr wrap="square" rtlCol="0">
            <a:spAutoFit/>
          </a:bodyPr>
          <a:lstStyle/>
          <a:p>
            <a:pPr algn="ctr"/>
            <a:r>
              <a:rPr lang="en-US" sz="3200" dirty="0" smtClean="0"/>
              <a:t>ALWAYS …</a:t>
            </a:r>
            <a:endParaRPr lang="en-US" sz="3200" dirty="0"/>
          </a:p>
        </p:txBody>
      </p:sp>
      <p:sp>
        <p:nvSpPr>
          <p:cNvPr id="8" name="Content Placeholder 2"/>
          <p:cNvSpPr txBox="1">
            <a:spLocks/>
          </p:cNvSpPr>
          <p:nvPr/>
        </p:nvSpPr>
        <p:spPr>
          <a:xfrm>
            <a:off x="788957" y="1816253"/>
            <a:ext cx="10363826" cy="395176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buFont typeface="Arial" panose="020B0604020202020204" pitchFamily="34" charset="0"/>
              <a:buNone/>
            </a:pPr>
            <a:r>
              <a:rPr lang="en-US" sz="3600" i="1" smtClean="0">
                <a:solidFill>
                  <a:schemeClr val="accent6">
                    <a:lumMod val="75000"/>
                  </a:schemeClr>
                </a:solidFill>
              </a:rPr>
              <a:t>Yes, always </a:t>
            </a:r>
          </a:p>
          <a:p>
            <a:pPr marL="0" indent="0" algn="ctr">
              <a:buFont typeface="Arial" panose="020B0604020202020204" pitchFamily="34" charset="0"/>
              <a:buNone/>
            </a:pPr>
            <a:r>
              <a:rPr lang="en-US" sz="3600" smtClean="0"/>
              <a:t>search by the title</a:t>
            </a:r>
            <a:r>
              <a:rPr lang="en-US" sz="1050" smtClean="0"/>
              <a:t> </a:t>
            </a:r>
            <a:r>
              <a:rPr lang="en-US" sz="3600" smtClean="0"/>
              <a:t/>
            </a:r>
            <a:br>
              <a:rPr lang="en-US" sz="3600" smtClean="0"/>
            </a:br>
            <a:r>
              <a:rPr lang="en-US" sz="3600" smtClean="0"/>
              <a:t>~using the title page!~</a:t>
            </a:r>
          </a:p>
          <a:p>
            <a:pPr marL="0" indent="0" algn="ctr">
              <a:buFont typeface="Arial" panose="020B0604020202020204" pitchFamily="34" charset="0"/>
              <a:buNone/>
            </a:pPr>
            <a:r>
              <a:rPr lang="en-US" sz="2400" b="1" smtClean="0"/>
              <a:t>(</a:t>
            </a:r>
            <a:r>
              <a:rPr lang="en-US" sz="2400" b="1" smtClean="0">
                <a:solidFill>
                  <a:schemeClr val="accent6">
                    <a:lumMod val="75000"/>
                  </a:schemeClr>
                </a:solidFill>
              </a:rPr>
              <a:t>yes, you Really have to key it in.</a:t>
            </a:r>
            <a:r>
              <a:rPr lang="en-US" sz="2400" b="1" smtClean="0"/>
              <a:t>)</a:t>
            </a:r>
          </a:p>
          <a:p>
            <a:pPr marL="0" indent="0" algn="ctr">
              <a:buFont typeface="Arial" panose="020B0604020202020204" pitchFamily="34" charset="0"/>
              <a:buNone/>
            </a:pPr>
            <a:endParaRPr lang="en-US" sz="3600" dirty="0"/>
          </a:p>
        </p:txBody>
      </p:sp>
    </p:spTree>
    <p:extLst>
      <p:ext uri="{BB962C8B-B14F-4D97-AF65-F5344CB8AC3E}">
        <p14:creationId xmlns:p14="http://schemas.microsoft.com/office/powerpoint/2010/main" val="168452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1000"/>
                                        <p:tgtEl>
                                          <p:spTgt spid="8">
                                            <p:txEl>
                                              <p:pRg st="0" end="0"/>
                                            </p:txEl>
                                          </p:spTgt>
                                        </p:tgtEl>
                                      </p:cBhvr>
                                    </p:animEffect>
                                    <p:anim calcmode="lin" valueType="num">
                                      <p:cBhvr>
                                        <p:cTn id="1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fade">
                                      <p:cBhvr>
                                        <p:cTn id="25" dur="1000"/>
                                        <p:tgtEl>
                                          <p:spTgt spid="8">
                                            <p:txEl>
                                              <p:pRg st="1" end="1"/>
                                            </p:txEl>
                                          </p:spTgt>
                                        </p:tgtEl>
                                      </p:cBhvr>
                                    </p:animEffect>
                                    <p:anim calcmode="lin" valueType="num">
                                      <p:cBhvr>
                                        <p:cTn id="26"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1000"/>
                                        <p:tgtEl>
                                          <p:spTgt spid="8">
                                            <p:txEl>
                                              <p:pRg st="2" end="2"/>
                                            </p:txEl>
                                          </p:spTgt>
                                        </p:tgtEl>
                                      </p:cBhvr>
                                    </p:animEffect>
                                    <p:anim calcmode="lin" valueType="num">
                                      <p:cBhvr>
                                        <p:cTn id="33"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472665" y="1376413"/>
            <a:ext cx="2964581" cy="2123658"/>
          </a:xfrm>
          <a:prstGeom prst="rect">
            <a:avLst/>
          </a:prstGeom>
          <a:noFill/>
        </p:spPr>
        <p:txBody>
          <a:bodyPr wrap="square" rtlCol="0">
            <a:spAutoFit/>
          </a:bodyPr>
          <a:lstStyle/>
          <a:p>
            <a:r>
              <a:rPr lang="en-US" sz="4400" dirty="0" smtClean="0"/>
              <a:t>The Fastcat Procedure made easy.</a:t>
            </a:r>
            <a:endParaRPr lang="en-US" sz="4400" dirty="0"/>
          </a:p>
        </p:txBody>
      </p:sp>
      <p:pic>
        <p:nvPicPr>
          <p:cNvPr id="2" name="Picture 1"/>
          <p:cNvPicPr>
            <a:picLocks noChangeAspect="1"/>
          </p:cNvPicPr>
          <p:nvPr/>
        </p:nvPicPr>
        <p:blipFill>
          <a:blip r:embed="rId3"/>
          <a:stretch>
            <a:fillRect/>
          </a:stretch>
        </p:blipFill>
        <p:spPr>
          <a:xfrm>
            <a:off x="4636018" y="77002"/>
            <a:ext cx="3806482" cy="6015789"/>
          </a:xfrm>
          <a:prstGeom prst="rect">
            <a:avLst/>
          </a:prstGeom>
        </p:spPr>
      </p:pic>
      <p:sp>
        <p:nvSpPr>
          <p:cNvPr id="4" name="Right Arrow 3"/>
          <p:cNvSpPr/>
          <p:nvPr/>
        </p:nvSpPr>
        <p:spPr>
          <a:xfrm>
            <a:off x="3259605" y="192505"/>
            <a:ext cx="1376412" cy="2791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 name="Rounded Rectangle 6"/>
          <p:cNvSpPr/>
          <p:nvPr/>
        </p:nvSpPr>
        <p:spPr>
          <a:xfrm>
            <a:off x="4552749" y="365760"/>
            <a:ext cx="3984859" cy="914400"/>
          </a:xfrm>
          <a:prstGeom prst="roundRect">
            <a:avLst/>
          </a:prstGeom>
          <a:noFill/>
          <a:ln w="57150">
            <a:solidFill>
              <a:schemeClr val="tx2">
                <a:lumMod val="60000"/>
                <a:lumOff val="4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4"/>
          <a:stretch>
            <a:fillRect/>
          </a:stretch>
        </p:blipFill>
        <p:spPr>
          <a:xfrm>
            <a:off x="4636017" y="6117413"/>
            <a:ext cx="3806483" cy="675457"/>
          </a:xfrm>
          <a:prstGeom prst="rect">
            <a:avLst/>
          </a:prstGeom>
        </p:spPr>
      </p:pic>
    </p:spTree>
    <p:extLst>
      <p:ext uri="{BB962C8B-B14F-4D97-AF65-F5344CB8AC3E}">
        <p14:creationId xmlns:p14="http://schemas.microsoft.com/office/powerpoint/2010/main" val="151703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04226" y="134190"/>
            <a:ext cx="6584304" cy="1386101"/>
          </a:xfrm>
        </p:spPr>
        <p:txBody>
          <a:bodyPr>
            <a:normAutofit fontScale="90000"/>
          </a:bodyPr>
          <a:lstStyle/>
          <a:p>
            <a:r>
              <a:rPr lang="en-US" b="1" dirty="0" smtClean="0"/>
              <a:t>And this is why! </a:t>
            </a:r>
            <a:br>
              <a:rPr lang="en-US" b="1" dirty="0" smtClean="0"/>
            </a:br>
            <a:r>
              <a:rPr lang="en-US" b="1" dirty="0" smtClean="0"/>
              <a:t>Don’t trust the ISBN</a:t>
            </a:r>
            <a:br>
              <a:rPr lang="en-US" b="1" dirty="0" smtClean="0"/>
            </a:br>
            <a:r>
              <a:rPr lang="en-US" b="1" dirty="0" smtClean="0"/>
              <a:t>Don’t trust the Encoding level</a:t>
            </a:r>
            <a:endParaRPr lang="en-US" b="1" dirty="0"/>
          </a:p>
        </p:txBody>
      </p:sp>
      <p:pic>
        <p:nvPicPr>
          <p:cNvPr id="4" name="Content Placeholder 3"/>
          <p:cNvPicPr>
            <a:picLocks noGrp="1" noChangeAspect="1"/>
          </p:cNvPicPr>
          <p:nvPr>
            <p:ph sz="quarter" idx="13"/>
          </p:nvPr>
        </p:nvPicPr>
        <p:blipFill>
          <a:blip r:embed="rId3"/>
          <a:stretch>
            <a:fillRect/>
          </a:stretch>
        </p:blipFill>
        <p:spPr>
          <a:xfrm>
            <a:off x="276035" y="1875422"/>
            <a:ext cx="4660400" cy="4481153"/>
          </a:xfrm>
          <a:prstGeom prst="rect">
            <a:avLst/>
          </a:prstGeom>
        </p:spPr>
      </p:pic>
      <p:pic>
        <p:nvPicPr>
          <p:cNvPr id="5" name="Picture 4"/>
          <p:cNvPicPr>
            <a:picLocks noChangeAspect="1"/>
          </p:cNvPicPr>
          <p:nvPr/>
        </p:nvPicPr>
        <p:blipFill>
          <a:blip r:embed="rId4"/>
          <a:stretch>
            <a:fillRect/>
          </a:stretch>
        </p:blipFill>
        <p:spPr>
          <a:xfrm>
            <a:off x="5696151" y="1875422"/>
            <a:ext cx="5715000" cy="1057275"/>
          </a:xfrm>
          <a:prstGeom prst="rect">
            <a:avLst/>
          </a:prstGeom>
        </p:spPr>
      </p:pic>
      <p:pic>
        <p:nvPicPr>
          <p:cNvPr id="6" name="Picture 5"/>
          <p:cNvPicPr>
            <a:picLocks noChangeAspect="1"/>
          </p:cNvPicPr>
          <p:nvPr/>
        </p:nvPicPr>
        <p:blipFill>
          <a:blip r:embed="rId5"/>
          <a:stretch>
            <a:fillRect/>
          </a:stretch>
        </p:blipFill>
        <p:spPr>
          <a:xfrm>
            <a:off x="5581851" y="3882007"/>
            <a:ext cx="5943600" cy="1714500"/>
          </a:xfrm>
          <a:prstGeom prst="rect">
            <a:avLst/>
          </a:prstGeom>
        </p:spPr>
      </p:pic>
      <p:pic>
        <p:nvPicPr>
          <p:cNvPr id="7" name="Picture 6"/>
          <p:cNvPicPr>
            <a:picLocks noChangeAspect="1"/>
          </p:cNvPicPr>
          <p:nvPr/>
        </p:nvPicPr>
        <p:blipFill>
          <a:blip r:embed="rId6"/>
          <a:stretch>
            <a:fillRect/>
          </a:stretch>
        </p:blipFill>
        <p:spPr>
          <a:xfrm>
            <a:off x="5581851" y="3556835"/>
            <a:ext cx="704850" cy="314325"/>
          </a:xfrm>
          <a:prstGeom prst="rect">
            <a:avLst/>
          </a:prstGeom>
          <a:ln>
            <a:solidFill>
              <a:schemeClr val="accent6">
                <a:lumMod val="75000"/>
              </a:schemeClr>
            </a:solidFill>
          </a:ln>
        </p:spPr>
      </p:pic>
      <p:sp>
        <p:nvSpPr>
          <p:cNvPr id="8" name="TextBox 7"/>
          <p:cNvSpPr txBox="1"/>
          <p:nvPr/>
        </p:nvSpPr>
        <p:spPr>
          <a:xfrm>
            <a:off x="2599519" y="1546596"/>
            <a:ext cx="728276" cy="369332"/>
          </a:xfrm>
          <a:prstGeom prst="rect">
            <a:avLst/>
          </a:prstGeom>
          <a:noFill/>
        </p:spPr>
        <p:txBody>
          <a:bodyPr wrap="none" rtlCol="0">
            <a:spAutoFit/>
          </a:bodyPr>
          <a:lstStyle/>
          <a:p>
            <a:r>
              <a:rPr lang="en-US" dirty="0" smtClean="0"/>
              <a:t>Cover</a:t>
            </a:r>
            <a:endParaRPr lang="en-US" dirty="0"/>
          </a:p>
        </p:txBody>
      </p:sp>
      <p:sp>
        <p:nvSpPr>
          <p:cNvPr id="9" name="TextBox 8"/>
          <p:cNvSpPr txBox="1"/>
          <p:nvPr/>
        </p:nvSpPr>
        <p:spPr>
          <a:xfrm>
            <a:off x="7716453" y="1565609"/>
            <a:ext cx="1482291" cy="369332"/>
          </a:xfrm>
          <a:prstGeom prst="rect">
            <a:avLst/>
          </a:prstGeom>
          <a:noFill/>
        </p:spPr>
        <p:txBody>
          <a:bodyPr wrap="square" rtlCol="0">
            <a:spAutoFit/>
          </a:bodyPr>
          <a:lstStyle/>
          <a:p>
            <a:r>
              <a:rPr lang="en-US" dirty="0" smtClean="0"/>
              <a:t>On title page</a:t>
            </a:r>
            <a:endParaRPr lang="en-US" dirty="0"/>
          </a:p>
        </p:txBody>
      </p:sp>
      <p:sp>
        <p:nvSpPr>
          <p:cNvPr id="10" name="Oval 9"/>
          <p:cNvSpPr/>
          <p:nvPr/>
        </p:nvSpPr>
        <p:spPr>
          <a:xfrm>
            <a:off x="6361898" y="3882007"/>
            <a:ext cx="568291"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505248" y="3536080"/>
            <a:ext cx="856650"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551416" y="2572614"/>
            <a:ext cx="649064" cy="446754"/>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294345" y="2491741"/>
            <a:ext cx="856650" cy="440956"/>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8457598" y="4283442"/>
            <a:ext cx="856650"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57464" y="3057844"/>
            <a:ext cx="1646797" cy="369332"/>
          </a:xfrm>
          <a:prstGeom prst="rect">
            <a:avLst/>
          </a:prstGeom>
          <a:noFill/>
        </p:spPr>
        <p:txBody>
          <a:bodyPr wrap="none" rtlCol="0">
            <a:spAutoFit/>
          </a:bodyPr>
          <a:lstStyle/>
          <a:p>
            <a:r>
              <a:rPr lang="en-US" dirty="0" smtClean="0"/>
              <a:t>Full level record</a:t>
            </a:r>
            <a:endParaRPr lang="en-US" dirty="0"/>
          </a:p>
        </p:txBody>
      </p:sp>
      <p:sp>
        <p:nvSpPr>
          <p:cNvPr id="19" name="Bent Arrow 18"/>
          <p:cNvSpPr/>
          <p:nvPr/>
        </p:nvSpPr>
        <p:spPr>
          <a:xfrm rot="10800000">
            <a:off x="6443197" y="3361496"/>
            <a:ext cx="231007" cy="388345"/>
          </a:xfrm>
          <a:prstGeom prst="ben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7080864" y="3019368"/>
            <a:ext cx="4031010" cy="830997"/>
          </a:xfrm>
          <a:prstGeom prst="rect">
            <a:avLst/>
          </a:prstGeom>
          <a:noFill/>
        </p:spPr>
        <p:txBody>
          <a:bodyPr wrap="square" rtlCol="0">
            <a:spAutoFit/>
          </a:bodyPr>
          <a:lstStyle/>
          <a:p>
            <a:pPr algn="ctr"/>
            <a:r>
              <a:rPr lang="en-US" sz="2400" dirty="0" smtClean="0"/>
              <a:t>Cover and title page don’t match on an LC record!!!</a:t>
            </a:r>
            <a:endParaRPr lang="en-US" sz="2400" dirty="0"/>
          </a:p>
        </p:txBody>
      </p:sp>
      <p:sp>
        <p:nvSpPr>
          <p:cNvPr id="21" name="Bent Arrow 20"/>
          <p:cNvSpPr/>
          <p:nvPr/>
        </p:nvSpPr>
        <p:spPr>
          <a:xfrm>
            <a:off x="5226519" y="5131160"/>
            <a:ext cx="339718" cy="634373"/>
          </a:xfrm>
          <a:prstGeom prst="bentArrow">
            <a:avLst>
              <a:gd name="adj1" fmla="val 25000"/>
              <a:gd name="adj2" fmla="val 25000"/>
              <a:gd name="adj3" fmla="val 25000"/>
              <a:gd name="adj4" fmla="val 75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p:cNvSpPr txBox="1"/>
          <p:nvPr/>
        </p:nvSpPr>
        <p:spPr>
          <a:xfrm>
            <a:off x="3750844" y="5660850"/>
            <a:ext cx="7931217" cy="1077218"/>
          </a:xfrm>
          <a:prstGeom prst="rect">
            <a:avLst/>
          </a:prstGeom>
          <a:noFill/>
        </p:spPr>
        <p:txBody>
          <a:bodyPr wrap="square" rtlCol="0">
            <a:spAutoFit/>
          </a:bodyPr>
          <a:lstStyle/>
          <a:p>
            <a:pPr algn="ctr"/>
            <a:r>
              <a:rPr lang="en-US" sz="3200" b="1" dirty="0" smtClean="0"/>
              <a:t>And there’s not even a 246 for the title variation!!!  </a:t>
            </a:r>
            <a:endParaRPr lang="en-US" sz="3200" b="1" dirty="0"/>
          </a:p>
        </p:txBody>
      </p:sp>
      <p:sp>
        <p:nvSpPr>
          <p:cNvPr id="23" name="TextBox 22"/>
          <p:cNvSpPr txBox="1"/>
          <p:nvPr/>
        </p:nvSpPr>
        <p:spPr>
          <a:xfrm>
            <a:off x="3818299" y="2375075"/>
            <a:ext cx="3185962" cy="1446550"/>
          </a:xfrm>
          <a:prstGeom prst="rect">
            <a:avLst/>
          </a:prstGeom>
          <a:noFill/>
        </p:spPr>
        <p:txBody>
          <a:bodyPr wrap="square" rtlCol="0">
            <a:spAutoFit/>
          </a:bodyPr>
          <a:lstStyle/>
          <a:p>
            <a:r>
              <a:rPr lang="en-US" sz="4400" b="1" dirty="0">
                <a:solidFill>
                  <a:srgbClr val="7030A0"/>
                </a:solidFill>
              </a:rPr>
              <a:t>SHOCKING!!!</a:t>
            </a:r>
          </a:p>
          <a:p>
            <a:endParaRPr lang="en-US" sz="4400" b="1" dirty="0"/>
          </a:p>
        </p:txBody>
      </p:sp>
    </p:spTree>
    <p:extLst>
      <p:ext uri="{BB962C8B-B14F-4D97-AF65-F5344CB8AC3E}">
        <p14:creationId xmlns:p14="http://schemas.microsoft.com/office/powerpoint/2010/main" val="15466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mph" presetSubtype="0" fill="hold" grpId="0" nodeType="clickEffect">
                                  <p:stCondLst>
                                    <p:cond delay="0"/>
                                  </p:stCondLst>
                                  <p:iterate type="lt">
                                    <p:tmPct val="4000"/>
                                  </p:iterate>
                                  <p:childTnLst>
                                    <p:set>
                                      <p:cBhvr override="childStyle">
                                        <p:cTn id="10" dur="500" fill="hold"/>
                                        <p:tgtEl>
                                          <p:spTgt spid="23"/>
                                        </p:tgtEl>
                                        <p:attrNameLst>
                                          <p:attrName>style.color</p:attrName>
                                        </p:attrNameLst>
                                      </p:cBhvr>
                                      <p:to>
                                        <p:clrVal>
                                          <a:srgbClr val="FF0000"/>
                                        </p:clrVal>
                                      </p:to>
                                    </p:set>
                                    <p:set>
                                      <p:cBhvr>
                                        <p:cTn id="11" dur="500" fill="hold"/>
                                        <p:tgtEl>
                                          <p:spTgt spid="23"/>
                                        </p:tgtEl>
                                        <p:attrNameLst>
                                          <p:attrName>fillcolor</p:attrName>
                                        </p:attrNameLst>
                                      </p:cBhvr>
                                      <p:to>
                                        <p:clrVal>
                                          <a:srgbClr val="FF0000"/>
                                        </p:clrVal>
                                      </p:to>
                                    </p:set>
                                    <p:set>
                                      <p:cBhvr>
                                        <p:cTn id="12" dur="500" fill="hold"/>
                                        <p:tgtEl>
                                          <p:spTgt spid="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b="1" dirty="0" smtClean="0">
                <a:solidFill>
                  <a:srgbClr val="7030A0"/>
                </a:solidFill>
              </a:rPr>
              <a:t>book</a:t>
            </a:r>
            <a:r>
              <a:rPr lang="en-US" dirty="0" smtClean="0"/>
              <a:t> </a:t>
            </a:r>
            <a:r>
              <a:rPr lang="en-US" b="1" i="1" u="sng" dirty="0" smtClean="0"/>
              <a:t>has to match</a:t>
            </a:r>
            <a:r>
              <a:rPr lang="en-US" b="1" i="1" dirty="0" smtClean="0"/>
              <a:t> </a:t>
            </a:r>
            <a:r>
              <a:rPr lang="en-US" dirty="0" smtClean="0"/>
              <a:t>what is in the </a:t>
            </a:r>
            <a:r>
              <a:rPr lang="en-US" b="1" dirty="0" smtClean="0">
                <a:solidFill>
                  <a:srgbClr val="7030A0"/>
                </a:solidFill>
              </a:rPr>
              <a:t>record</a:t>
            </a:r>
            <a:r>
              <a:rPr lang="en-US" dirty="0" smtClean="0"/>
              <a:t>.</a:t>
            </a:r>
            <a:br>
              <a:rPr lang="en-US" dirty="0" smtClean="0"/>
            </a:br>
            <a:r>
              <a:rPr lang="en-US" dirty="0" smtClean="0"/>
              <a:t>It’s as easy as </a:t>
            </a:r>
            <a:r>
              <a:rPr lang="en-US" b="1" i="1" dirty="0" smtClean="0"/>
              <a:t>Proofreading</a:t>
            </a:r>
            <a:r>
              <a:rPr lang="en-US" dirty="0" smtClean="0"/>
              <a:t>.</a:t>
            </a:r>
            <a:br>
              <a:rPr lang="en-US" dirty="0" smtClean="0"/>
            </a:br>
            <a:endParaRPr lang="en-US" dirty="0"/>
          </a:p>
        </p:txBody>
      </p:sp>
      <p:pic>
        <p:nvPicPr>
          <p:cNvPr id="4" name="Content Placeholder 3"/>
          <p:cNvPicPr>
            <a:picLocks noGrp="1" noChangeAspect="1"/>
          </p:cNvPicPr>
          <p:nvPr>
            <p:ph sz="quarter" idx="13"/>
          </p:nvPr>
        </p:nvPicPr>
        <p:blipFill>
          <a:blip r:embed="rId3"/>
          <a:stretch>
            <a:fillRect/>
          </a:stretch>
        </p:blipFill>
        <p:spPr>
          <a:xfrm>
            <a:off x="3099336" y="1811001"/>
            <a:ext cx="5819118" cy="4220831"/>
          </a:xfrm>
          <a:prstGeom prst="rect">
            <a:avLst/>
          </a:prstGeom>
        </p:spPr>
      </p:pic>
    </p:spTree>
    <p:extLst>
      <p:ext uri="{BB962C8B-B14F-4D97-AF65-F5344CB8AC3E}">
        <p14:creationId xmlns:p14="http://schemas.microsoft.com/office/powerpoint/2010/main" val="36469205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4764505" y="731520"/>
            <a:ext cx="2627697" cy="830997"/>
          </a:xfrm>
          <a:prstGeom prst="rect">
            <a:avLst/>
          </a:prstGeom>
          <a:noFill/>
        </p:spPr>
        <p:txBody>
          <a:bodyPr wrap="square" rtlCol="0">
            <a:spAutoFit/>
          </a:bodyPr>
          <a:lstStyle/>
          <a:p>
            <a:r>
              <a:rPr lang="en-US" sz="4800" dirty="0" smtClean="0"/>
              <a:t>245 </a:t>
            </a:r>
            <a:r>
              <a:rPr lang="en-US" sz="4800" dirty="0" smtClean="0">
                <a:latin typeface="Browallia New" panose="020B0604020202020204" pitchFamily="34" charset="-34"/>
                <a:cs typeface="Browallia New" panose="020B0604020202020204" pitchFamily="34" charset="-34"/>
              </a:rPr>
              <a:t>‡n, ‡p</a:t>
            </a:r>
            <a:endParaRPr lang="en-US" sz="4800" dirty="0"/>
          </a:p>
        </p:txBody>
      </p:sp>
      <p:sp>
        <p:nvSpPr>
          <p:cNvPr id="2" name="TextBox 1"/>
          <p:cNvSpPr txBox="1"/>
          <p:nvPr/>
        </p:nvSpPr>
        <p:spPr>
          <a:xfrm>
            <a:off x="192505" y="1973180"/>
            <a:ext cx="11829449" cy="1754326"/>
          </a:xfrm>
          <a:prstGeom prst="rect">
            <a:avLst/>
          </a:prstGeom>
          <a:noFill/>
        </p:spPr>
        <p:txBody>
          <a:bodyPr wrap="square" rtlCol="0">
            <a:spAutoFit/>
          </a:bodyPr>
          <a:lstStyle/>
          <a:p>
            <a:pPr algn="ctr"/>
            <a:r>
              <a:rPr lang="en-US" sz="3600" dirty="0"/>
              <a:t>REJECT &amp; </a:t>
            </a:r>
            <a:r>
              <a:rPr lang="en-US" sz="3600" dirty="0" smtClean="0"/>
              <a:t>CONSULT</a:t>
            </a:r>
          </a:p>
          <a:p>
            <a:pPr algn="ctr"/>
            <a:r>
              <a:rPr lang="en-US" sz="3600" dirty="0" smtClean="0"/>
              <a:t> </a:t>
            </a:r>
            <a:r>
              <a:rPr lang="en-US" sz="3600" dirty="0"/>
              <a:t>a cataloger or </a:t>
            </a:r>
            <a:r>
              <a:rPr lang="en-US" sz="3600" dirty="0" smtClean="0"/>
              <a:t>trainer</a:t>
            </a:r>
            <a:r>
              <a:rPr lang="en-US" sz="3600" dirty="0"/>
              <a:t> !</a:t>
            </a:r>
          </a:p>
          <a:p>
            <a:pPr algn="ctr"/>
            <a:endParaRPr lang="en-US" sz="3600" dirty="0" smtClean="0"/>
          </a:p>
        </p:txBody>
      </p:sp>
      <p:pic>
        <p:nvPicPr>
          <p:cNvPr id="4" name="Picture 3"/>
          <p:cNvPicPr>
            <a:picLocks noChangeAspect="1"/>
          </p:cNvPicPr>
          <p:nvPr/>
        </p:nvPicPr>
        <p:blipFill>
          <a:blip r:embed="rId3"/>
          <a:stretch>
            <a:fillRect/>
          </a:stretch>
        </p:blipFill>
        <p:spPr>
          <a:xfrm>
            <a:off x="1164654" y="3467391"/>
            <a:ext cx="9885149" cy="1341556"/>
          </a:xfrm>
          <a:prstGeom prst="rect">
            <a:avLst/>
          </a:prstGeom>
        </p:spPr>
      </p:pic>
      <p:sp>
        <p:nvSpPr>
          <p:cNvPr id="5" name="TextBox 4"/>
          <p:cNvSpPr txBox="1"/>
          <p:nvPr/>
        </p:nvSpPr>
        <p:spPr>
          <a:xfrm>
            <a:off x="433138" y="5274644"/>
            <a:ext cx="11588816" cy="1846659"/>
          </a:xfrm>
          <a:prstGeom prst="rect">
            <a:avLst/>
          </a:prstGeom>
          <a:noFill/>
        </p:spPr>
        <p:txBody>
          <a:bodyPr wrap="square" rtlCol="0">
            <a:spAutoFit/>
          </a:bodyPr>
          <a:lstStyle/>
          <a:p>
            <a:r>
              <a:rPr lang="en-US" sz="2400" dirty="0"/>
              <a:t>Exceptions: television seasons </a:t>
            </a:r>
            <a:r>
              <a:rPr lang="en-US" sz="2400" dirty="0" smtClean="0"/>
              <a:t>(DVD), </a:t>
            </a:r>
            <a:r>
              <a:rPr lang="en-US" sz="2400" dirty="0"/>
              <a:t>some religious texts and classics.  Can lose richness of subject headings so it’s tricky.  </a:t>
            </a:r>
          </a:p>
          <a:p>
            <a:r>
              <a:rPr lang="en-US" sz="2400" dirty="0" smtClean="0"/>
              <a:t>We may </a:t>
            </a:r>
            <a:r>
              <a:rPr lang="en-US" sz="2400" dirty="0"/>
              <a:t>already have a multivol bib record and then need to delete a record, or may need to import multivol record from OCLC.  You’re welcome to </a:t>
            </a:r>
            <a:r>
              <a:rPr lang="en-US" sz="2400" dirty="0" smtClean="0"/>
              <a:t>ask.</a:t>
            </a:r>
            <a:endParaRPr lang="en-US" sz="2400" dirty="0"/>
          </a:p>
          <a:p>
            <a:endParaRPr lang="en-US" dirty="0"/>
          </a:p>
        </p:txBody>
      </p:sp>
    </p:spTree>
    <p:extLst>
      <p:ext uri="{BB962C8B-B14F-4D97-AF65-F5344CB8AC3E}">
        <p14:creationId xmlns:p14="http://schemas.microsoft.com/office/powerpoint/2010/main" val="27128303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93871" y="118004"/>
            <a:ext cx="4803631" cy="526889"/>
          </a:xfrm>
        </p:spPr>
        <p:txBody>
          <a:bodyPr>
            <a:normAutofit fontScale="90000"/>
          </a:bodyPr>
          <a:lstStyle/>
          <a:p>
            <a:r>
              <a:rPr lang="en-US" dirty="0" smtClean="0"/>
              <a:t>250 - Edition statement</a:t>
            </a:r>
            <a:endParaRPr lang="en-US" dirty="0"/>
          </a:p>
        </p:txBody>
      </p:sp>
      <p:sp>
        <p:nvSpPr>
          <p:cNvPr id="3" name="Content Placeholder 2"/>
          <p:cNvSpPr>
            <a:spLocks noGrp="1"/>
          </p:cNvSpPr>
          <p:nvPr>
            <p:ph sz="quarter" idx="13"/>
          </p:nvPr>
        </p:nvSpPr>
        <p:spPr>
          <a:xfrm>
            <a:off x="1648501" y="644893"/>
            <a:ext cx="8894369" cy="587864"/>
          </a:xfrm>
        </p:spPr>
        <p:txBody>
          <a:bodyPr>
            <a:normAutofit lnSpcReduction="10000"/>
          </a:bodyPr>
          <a:lstStyle/>
          <a:p>
            <a:pPr marL="0" indent="0" algn="ctr">
              <a:buNone/>
            </a:pPr>
            <a:r>
              <a:rPr lang="en-US" sz="2800" cap="none" dirty="0" smtClean="0"/>
              <a:t>The edition statement in the book and bib record must match.</a:t>
            </a:r>
            <a:endParaRPr lang="en-US" sz="2800" cap="none" dirty="0"/>
          </a:p>
        </p:txBody>
      </p:sp>
      <p:pic>
        <p:nvPicPr>
          <p:cNvPr id="6" name="Picture 5"/>
          <p:cNvPicPr>
            <a:picLocks noChangeAspect="1"/>
          </p:cNvPicPr>
          <p:nvPr/>
        </p:nvPicPr>
        <p:blipFill>
          <a:blip r:embed="rId3"/>
          <a:stretch>
            <a:fillRect/>
          </a:stretch>
        </p:blipFill>
        <p:spPr>
          <a:xfrm>
            <a:off x="764378" y="1232757"/>
            <a:ext cx="5162278" cy="4447023"/>
          </a:xfrm>
          <a:prstGeom prst="rect">
            <a:avLst/>
          </a:prstGeom>
        </p:spPr>
      </p:pic>
      <p:pic>
        <p:nvPicPr>
          <p:cNvPr id="7" name="Picture 6"/>
          <p:cNvPicPr>
            <a:picLocks noChangeAspect="1"/>
          </p:cNvPicPr>
          <p:nvPr/>
        </p:nvPicPr>
        <p:blipFill>
          <a:blip r:embed="rId4"/>
          <a:stretch>
            <a:fillRect/>
          </a:stretch>
        </p:blipFill>
        <p:spPr>
          <a:xfrm>
            <a:off x="6021002" y="1232757"/>
            <a:ext cx="5304886" cy="4254518"/>
          </a:xfrm>
          <a:prstGeom prst="rect">
            <a:avLst/>
          </a:prstGeom>
        </p:spPr>
      </p:pic>
      <p:sp>
        <p:nvSpPr>
          <p:cNvPr id="4" name="TextBox 3"/>
          <p:cNvSpPr txBox="1"/>
          <p:nvPr/>
        </p:nvSpPr>
        <p:spPr>
          <a:xfrm>
            <a:off x="764378" y="5832909"/>
            <a:ext cx="10561510" cy="954107"/>
          </a:xfrm>
          <a:prstGeom prst="rect">
            <a:avLst/>
          </a:prstGeom>
          <a:noFill/>
        </p:spPr>
        <p:txBody>
          <a:bodyPr wrap="square" rtlCol="0">
            <a:spAutoFit/>
          </a:bodyPr>
          <a:lstStyle/>
          <a:p>
            <a:pPr algn="ctr"/>
            <a:r>
              <a:rPr lang="en-US" sz="2800" dirty="0" smtClean="0"/>
              <a:t>Scan  cover, title page or </a:t>
            </a:r>
            <a:r>
              <a:rPr lang="en-US" sz="2800" dirty="0" err="1" smtClean="0"/>
              <a:t>t.p</a:t>
            </a:r>
            <a:r>
              <a:rPr lang="en-US" sz="2800" dirty="0" smtClean="0"/>
              <a:t>. verso for edition statement.  RDA reflects exactly what is printed in the text.</a:t>
            </a:r>
            <a:endParaRPr lang="en-US" sz="2800" dirty="0"/>
          </a:p>
        </p:txBody>
      </p:sp>
    </p:spTree>
    <p:extLst>
      <p:ext uri="{BB962C8B-B14F-4D97-AF65-F5344CB8AC3E}">
        <p14:creationId xmlns:p14="http://schemas.microsoft.com/office/powerpoint/2010/main" val="2050664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85273" y="580017"/>
            <a:ext cx="2820827" cy="421010"/>
          </a:xfrm>
        </p:spPr>
        <p:txBody>
          <a:bodyPr>
            <a:normAutofit fontScale="90000"/>
          </a:bodyPr>
          <a:lstStyle/>
          <a:p>
            <a:r>
              <a:rPr lang="en-US" dirty="0" smtClean="0"/>
              <a:t>260/264 Field</a:t>
            </a:r>
            <a:endParaRPr lang="en-US" dirty="0"/>
          </a:p>
        </p:txBody>
      </p:sp>
      <p:sp>
        <p:nvSpPr>
          <p:cNvPr id="4" name="TextBox 3"/>
          <p:cNvSpPr txBox="1"/>
          <p:nvPr/>
        </p:nvSpPr>
        <p:spPr>
          <a:xfrm>
            <a:off x="2832722" y="1130061"/>
            <a:ext cx="6525928" cy="461665"/>
          </a:xfrm>
          <a:prstGeom prst="rect">
            <a:avLst/>
          </a:prstGeom>
          <a:noFill/>
        </p:spPr>
        <p:txBody>
          <a:bodyPr wrap="square" rtlCol="0">
            <a:spAutoFit/>
          </a:bodyPr>
          <a:lstStyle/>
          <a:p>
            <a:pPr algn="ctr"/>
            <a:r>
              <a:rPr lang="en-US" sz="2400" dirty="0"/>
              <a:t>Place of publication and date match 008 and book</a:t>
            </a:r>
          </a:p>
        </p:txBody>
      </p:sp>
      <p:pic>
        <p:nvPicPr>
          <p:cNvPr id="5" name="Picture 4"/>
          <p:cNvPicPr>
            <a:picLocks noChangeAspect="1"/>
          </p:cNvPicPr>
          <p:nvPr/>
        </p:nvPicPr>
        <p:blipFill>
          <a:blip r:embed="rId3"/>
          <a:stretch>
            <a:fillRect/>
          </a:stretch>
        </p:blipFill>
        <p:spPr>
          <a:xfrm>
            <a:off x="4082465" y="1893820"/>
            <a:ext cx="6048375" cy="1838325"/>
          </a:xfrm>
          <a:prstGeom prst="rect">
            <a:avLst/>
          </a:prstGeom>
        </p:spPr>
      </p:pic>
      <p:pic>
        <p:nvPicPr>
          <p:cNvPr id="8" name="Picture 7"/>
          <p:cNvPicPr>
            <a:picLocks noChangeAspect="1"/>
          </p:cNvPicPr>
          <p:nvPr/>
        </p:nvPicPr>
        <p:blipFill>
          <a:blip r:embed="rId4"/>
          <a:stretch>
            <a:fillRect/>
          </a:stretch>
        </p:blipFill>
        <p:spPr>
          <a:xfrm>
            <a:off x="383406" y="1893820"/>
            <a:ext cx="3577421" cy="3217195"/>
          </a:xfrm>
          <a:prstGeom prst="rect">
            <a:avLst/>
          </a:prstGeom>
        </p:spPr>
      </p:pic>
      <p:pic>
        <p:nvPicPr>
          <p:cNvPr id="9" name="Picture 8"/>
          <p:cNvPicPr>
            <a:picLocks noChangeAspect="1"/>
          </p:cNvPicPr>
          <p:nvPr/>
        </p:nvPicPr>
        <p:blipFill>
          <a:blip r:embed="rId5"/>
          <a:stretch>
            <a:fillRect/>
          </a:stretch>
        </p:blipFill>
        <p:spPr>
          <a:xfrm>
            <a:off x="1517018" y="3939894"/>
            <a:ext cx="1315704" cy="1171121"/>
          </a:xfrm>
          <a:prstGeom prst="rect">
            <a:avLst/>
          </a:prstGeom>
        </p:spPr>
      </p:pic>
      <p:pic>
        <p:nvPicPr>
          <p:cNvPr id="10" name="Picture 9"/>
          <p:cNvPicPr>
            <a:picLocks noChangeAspect="1"/>
          </p:cNvPicPr>
          <p:nvPr/>
        </p:nvPicPr>
        <p:blipFill>
          <a:blip r:embed="rId6"/>
          <a:stretch>
            <a:fillRect/>
          </a:stretch>
        </p:blipFill>
        <p:spPr>
          <a:xfrm>
            <a:off x="4121117" y="4034239"/>
            <a:ext cx="6075884" cy="1943049"/>
          </a:xfrm>
          <a:prstGeom prst="rect">
            <a:avLst/>
          </a:prstGeom>
        </p:spPr>
      </p:pic>
      <p:sp>
        <p:nvSpPr>
          <p:cNvPr id="11" name="Rounded Rectangle 10"/>
          <p:cNvSpPr/>
          <p:nvPr/>
        </p:nvSpPr>
        <p:spPr>
          <a:xfrm>
            <a:off x="5534526" y="3513221"/>
            <a:ext cx="943276" cy="28875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151163" y="4525454"/>
            <a:ext cx="1662496" cy="28875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1700478" y="4699008"/>
            <a:ext cx="943276" cy="28875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5625164" y="1884506"/>
            <a:ext cx="376990" cy="28875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5152410" y="5421380"/>
            <a:ext cx="3943464" cy="288758"/>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751499" y="4175071"/>
            <a:ext cx="804008" cy="400687"/>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6771372" y="3513221"/>
            <a:ext cx="2587278" cy="288758"/>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5104709" y="4094759"/>
            <a:ext cx="582015" cy="288758"/>
          </a:xfrm>
          <a:prstGeom prst="roundRect">
            <a:avLst>
              <a:gd name="adj" fmla="val 50000"/>
            </a:avLst>
          </a:prstGeom>
          <a:noFill/>
          <a:ln w="38100">
            <a:solidFill>
              <a:srgbClr val="B03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5127833" y="1841508"/>
            <a:ext cx="291008" cy="288758"/>
          </a:xfrm>
          <a:prstGeom prst="roundRect">
            <a:avLst>
              <a:gd name="adj" fmla="val 50000"/>
            </a:avLst>
          </a:prstGeom>
          <a:noFill/>
          <a:ln w="38100">
            <a:solidFill>
              <a:srgbClr val="B032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56615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719507" y="50649"/>
            <a:ext cx="4822154" cy="584775"/>
          </a:xfrm>
          <a:prstGeom prst="rect">
            <a:avLst/>
          </a:prstGeom>
        </p:spPr>
        <p:txBody>
          <a:bodyPr wrap="none">
            <a:spAutoFit/>
          </a:bodyPr>
          <a:lstStyle/>
          <a:p>
            <a:r>
              <a:rPr lang="en-US" sz="3200" dirty="0"/>
              <a:t>260/264 </a:t>
            </a:r>
            <a:r>
              <a:rPr lang="en-US" sz="3200" dirty="0" smtClean="0"/>
              <a:t>Field continued …</a:t>
            </a:r>
            <a:endParaRPr lang="en-US" sz="3200" dirty="0"/>
          </a:p>
        </p:txBody>
      </p:sp>
      <p:sp>
        <p:nvSpPr>
          <p:cNvPr id="3" name="TextBox 2"/>
          <p:cNvSpPr txBox="1"/>
          <p:nvPr/>
        </p:nvSpPr>
        <p:spPr>
          <a:xfrm>
            <a:off x="123329" y="6303909"/>
            <a:ext cx="6928584" cy="369332"/>
          </a:xfrm>
          <a:prstGeom prst="rect">
            <a:avLst/>
          </a:prstGeom>
          <a:noFill/>
        </p:spPr>
        <p:txBody>
          <a:bodyPr wrap="square" rtlCol="0">
            <a:spAutoFit/>
          </a:bodyPr>
          <a:lstStyle/>
          <a:p>
            <a:r>
              <a:rPr lang="en-US" dirty="0" smtClean="0"/>
              <a:t>Note: You may see both 260’s and 264’s in the same record.  That’s ok!</a:t>
            </a:r>
            <a:endParaRPr lang="en-US" dirty="0"/>
          </a:p>
        </p:txBody>
      </p:sp>
      <p:pic>
        <p:nvPicPr>
          <p:cNvPr id="4" name="Picture 3"/>
          <p:cNvPicPr>
            <a:picLocks noChangeAspect="1"/>
          </p:cNvPicPr>
          <p:nvPr/>
        </p:nvPicPr>
        <p:blipFill>
          <a:blip r:embed="rId3"/>
          <a:stretch>
            <a:fillRect/>
          </a:stretch>
        </p:blipFill>
        <p:spPr>
          <a:xfrm>
            <a:off x="293801" y="3801566"/>
            <a:ext cx="4981564" cy="592772"/>
          </a:xfrm>
          <a:prstGeom prst="rect">
            <a:avLst/>
          </a:prstGeom>
        </p:spPr>
      </p:pic>
      <p:pic>
        <p:nvPicPr>
          <p:cNvPr id="5" name="Picture 4"/>
          <p:cNvPicPr>
            <a:picLocks noChangeAspect="1"/>
          </p:cNvPicPr>
          <p:nvPr/>
        </p:nvPicPr>
        <p:blipFill>
          <a:blip r:embed="rId4"/>
          <a:stretch>
            <a:fillRect/>
          </a:stretch>
        </p:blipFill>
        <p:spPr>
          <a:xfrm>
            <a:off x="1069306" y="5235521"/>
            <a:ext cx="10361564" cy="928091"/>
          </a:xfrm>
          <a:prstGeom prst="rect">
            <a:avLst/>
          </a:prstGeom>
        </p:spPr>
      </p:pic>
      <p:pic>
        <p:nvPicPr>
          <p:cNvPr id="6" name="Picture 5"/>
          <p:cNvPicPr>
            <a:picLocks noChangeAspect="1"/>
          </p:cNvPicPr>
          <p:nvPr/>
        </p:nvPicPr>
        <p:blipFill>
          <a:blip r:embed="rId5"/>
          <a:stretch>
            <a:fillRect/>
          </a:stretch>
        </p:blipFill>
        <p:spPr>
          <a:xfrm>
            <a:off x="6269727" y="3839163"/>
            <a:ext cx="5704009" cy="644801"/>
          </a:xfrm>
          <a:prstGeom prst="rect">
            <a:avLst/>
          </a:prstGeom>
        </p:spPr>
      </p:pic>
      <p:pic>
        <p:nvPicPr>
          <p:cNvPr id="8" name="Picture 7"/>
          <p:cNvPicPr>
            <a:picLocks noChangeAspect="1"/>
          </p:cNvPicPr>
          <p:nvPr/>
        </p:nvPicPr>
        <p:blipFill>
          <a:blip r:embed="rId6"/>
          <a:stretch>
            <a:fillRect/>
          </a:stretch>
        </p:blipFill>
        <p:spPr>
          <a:xfrm>
            <a:off x="9054461" y="1113411"/>
            <a:ext cx="1952625" cy="1181100"/>
          </a:xfrm>
          <a:prstGeom prst="rect">
            <a:avLst/>
          </a:prstGeom>
        </p:spPr>
      </p:pic>
      <p:sp>
        <p:nvSpPr>
          <p:cNvPr id="9" name="TextBox 8"/>
          <p:cNvSpPr txBox="1"/>
          <p:nvPr/>
        </p:nvSpPr>
        <p:spPr>
          <a:xfrm>
            <a:off x="9784259" y="1059437"/>
            <a:ext cx="2189477" cy="646331"/>
          </a:xfrm>
          <a:prstGeom prst="rect">
            <a:avLst/>
          </a:prstGeom>
          <a:noFill/>
        </p:spPr>
        <p:txBody>
          <a:bodyPr wrap="square" rtlCol="0">
            <a:spAutoFit/>
          </a:bodyPr>
          <a:lstStyle/>
          <a:p>
            <a:r>
              <a:rPr lang="en-US" dirty="0"/>
              <a:t>264 </a:t>
            </a:r>
            <a:r>
              <a:rPr lang="en-US" dirty="0" smtClean="0"/>
              <a:t>- 2</a:t>
            </a:r>
            <a:r>
              <a:rPr lang="en-US" baseline="30000" dirty="0" smtClean="0"/>
              <a:t>nd</a:t>
            </a:r>
            <a:r>
              <a:rPr lang="en-US" dirty="0" smtClean="0"/>
              <a:t> </a:t>
            </a:r>
            <a:r>
              <a:rPr lang="en-US" dirty="0"/>
              <a:t>indicator</a:t>
            </a:r>
          </a:p>
          <a:p>
            <a:endParaRPr lang="en-US" dirty="0"/>
          </a:p>
        </p:txBody>
      </p:sp>
      <p:pic>
        <p:nvPicPr>
          <p:cNvPr id="10" name="Picture 9"/>
          <p:cNvPicPr>
            <a:picLocks noChangeAspect="1"/>
          </p:cNvPicPr>
          <p:nvPr/>
        </p:nvPicPr>
        <p:blipFill>
          <a:blip r:embed="rId7"/>
          <a:stretch>
            <a:fillRect/>
          </a:stretch>
        </p:blipFill>
        <p:spPr>
          <a:xfrm>
            <a:off x="168211" y="1160589"/>
            <a:ext cx="4105275" cy="876300"/>
          </a:xfrm>
          <a:prstGeom prst="rect">
            <a:avLst/>
          </a:prstGeom>
        </p:spPr>
      </p:pic>
      <p:sp>
        <p:nvSpPr>
          <p:cNvPr id="11" name="TextBox 10"/>
          <p:cNvSpPr txBox="1"/>
          <p:nvPr/>
        </p:nvSpPr>
        <p:spPr>
          <a:xfrm>
            <a:off x="946234" y="1142303"/>
            <a:ext cx="1918591" cy="646331"/>
          </a:xfrm>
          <a:prstGeom prst="rect">
            <a:avLst/>
          </a:prstGeom>
          <a:noFill/>
        </p:spPr>
        <p:txBody>
          <a:bodyPr wrap="square" rtlCol="0">
            <a:spAutoFit/>
          </a:bodyPr>
          <a:lstStyle/>
          <a:p>
            <a:r>
              <a:rPr lang="en-US" dirty="0"/>
              <a:t>260 </a:t>
            </a:r>
            <a:r>
              <a:rPr lang="en-US" dirty="0" smtClean="0"/>
              <a:t>- 2</a:t>
            </a:r>
            <a:r>
              <a:rPr lang="en-US" baseline="30000" dirty="0" smtClean="0"/>
              <a:t>nd</a:t>
            </a:r>
            <a:r>
              <a:rPr lang="en-US" dirty="0" smtClean="0"/>
              <a:t> </a:t>
            </a:r>
            <a:r>
              <a:rPr lang="en-US" dirty="0"/>
              <a:t>indicator</a:t>
            </a:r>
          </a:p>
          <a:p>
            <a:endParaRPr lang="en-US" dirty="0"/>
          </a:p>
        </p:txBody>
      </p:sp>
      <p:sp>
        <p:nvSpPr>
          <p:cNvPr id="12" name="Rounded Rectangle 11"/>
          <p:cNvSpPr/>
          <p:nvPr/>
        </p:nvSpPr>
        <p:spPr>
          <a:xfrm>
            <a:off x="3615246" y="1699250"/>
            <a:ext cx="671112" cy="35613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8"/>
          <a:stretch>
            <a:fillRect/>
          </a:stretch>
        </p:blipFill>
        <p:spPr>
          <a:xfrm>
            <a:off x="6245848" y="2574732"/>
            <a:ext cx="5185022" cy="851825"/>
          </a:xfrm>
          <a:prstGeom prst="rect">
            <a:avLst/>
          </a:prstGeom>
        </p:spPr>
      </p:pic>
      <p:pic>
        <p:nvPicPr>
          <p:cNvPr id="14" name="Picture 13"/>
          <p:cNvPicPr>
            <a:picLocks noChangeAspect="1"/>
          </p:cNvPicPr>
          <p:nvPr/>
        </p:nvPicPr>
        <p:blipFill>
          <a:blip r:embed="rId9"/>
          <a:stretch>
            <a:fillRect/>
          </a:stretch>
        </p:blipFill>
        <p:spPr>
          <a:xfrm>
            <a:off x="6260436" y="3396100"/>
            <a:ext cx="2985410" cy="462978"/>
          </a:xfrm>
          <a:prstGeom prst="rect">
            <a:avLst/>
          </a:prstGeom>
        </p:spPr>
      </p:pic>
      <p:sp>
        <p:nvSpPr>
          <p:cNvPr id="15" name="Oval 14"/>
          <p:cNvSpPr/>
          <p:nvPr/>
        </p:nvSpPr>
        <p:spPr>
          <a:xfrm>
            <a:off x="7762432" y="3466170"/>
            <a:ext cx="1289136" cy="3228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6" name="Oval 15"/>
          <p:cNvSpPr/>
          <p:nvPr/>
        </p:nvSpPr>
        <p:spPr>
          <a:xfrm>
            <a:off x="9051569" y="2590630"/>
            <a:ext cx="2540034" cy="2884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7" name="Picture 16"/>
          <p:cNvPicPr>
            <a:picLocks noChangeAspect="1"/>
          </p:cNvPicPr>
          <p:nvPr/>
        </p:nvPicPr>
        <p:blipFill>
          <a:blip r:embed="rId10"/>
          <a:stretch>
            <a:fillRect/>
          </a:stretch>
        </p:blipFill>
        <p:spPr>
          <a:xfrm>
            <a:off x="1069306" y="4805303"/>
            <a:ext cx="3232383" cy="433206"/>
          </a:xfrm>
          <a:prstGeom prst="rect">
            <a:avLst/>
          </a:prstGeom>
        </p:spPr>
      </p:pic>
      <p:sp>
        <p:nvSpPr>
          <p:cNvPr id="19" name="Oval 18"/>
          <p:cNvSpPr/>
          <p:nvPr/>
        </p:nvSpPr>
        <p:spPr>
          <a:xfrm>
            <a:off x="2131852" y="5882227"/>
            <a:ext cx="281167" cy="2742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20" name="Oval 19"/>
          <p:cNvSpPr/>
          <p:nvPr/>
        </p:nvSpPr>
        <p:spPr>
          <a:xfrm>
            <a:off x="2704341" y="4882080"/>
            <a:ext cx="160484" cy="2742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21" name="Picture 20"/>
          <p:cNvPicPr>
            <a:picLocks noChangeAspect="1"/>
          </p:cNvPicPr>
          <p:nvPr/>
        </p:nvPicPr>
        <p:blipFill>
          <a:blip r:embed="rId11"/>
          <a:stretch>
            <a:fillRect/>
          </a:stretch>
        </p:blipFill>
        <p:spPr>
          <a:xfrm>
            <a:off x="293801" y="3379686"/>
            <a:ext cx="3468621" cy="447564"/>
          </a:xfrm>
          <a:prstGeom prst="rect">
            <a:avLst/>
          </a:prstGeom>
        </p:spPr>
      </p:pic>
      <p:sp>
        <p:nvSpPr>
          <p:cNvPr id="22" name="TextBox 21"/>
          <p:cNvSpPr txBox="1"/>
          <p:nvPr/>
        </p:nvSpPr>
        <p:spPr>
          <a:xfrm>
            <a:off x="1753304" y="842809"/>
            <a:ext cx="904775" cy="369332"/>
          </a:xfrm>
          <a:prstGeom prst="rect">
            <a:avLst/>
          </a:prstGeom>
          <a:noFill/>
        </p:spPr>
        <p:txBody>
          <a:bodyPr wrap="square" rtlCol="0">
            <a:spAutoFit/>
          </a:bodyPr>
          <a:lstStyle/>
          <a:p>
            <a:r>
              <a:rPr lang="en-US" dirty="0" smtClean="0"/>
              <a:t>AACR2</a:t>
            </a:r>
            <a:endParaRPr lang="en-US" dirty="0"/>
          </a:p>
        </p:txBody>
      </p:sp>
      <p:sp>
        <p:nvSpPr>
          <p:cNvPr id="23" name="TextBox 22"/>
          <p:cNvSpPr txBox="1"/>
          <p:nvPr/>
        </p:nvSpPr>
        <p:spPr>
          <a:xfrm>
            <a:off x="9255137" y="794414"/>
            <a:ext cx="1551271" cy="369332"/>
          </a:xfrm>
          <a:prstGeom prst="rect">
            <a:avLst/>
          </a:prstGeom>
          <a:noFill/>
        </p:spPr>
        <p:txBody>
          <a:bodyPr wrap="square" rtlCol="0">
            <a:spAutoFit/>
          </a:bodyPr>
          <a:lstStyle/>
          <a:p>
            <a:r>
              <a:rPr lang="en-US" dirty="0" smtClean="0"/>
              <a:t>RDA &amp; AACR2</a:t>
            </a:r>
            <a:endParaRPr lang="en-US" dirty="0"/>
          </a:p>
        </p:txBody>
      </p:sp>
      <p:sp>
        <p:nvSpPr>
          <p:cNvPr id="25" name="Right Arrow 24"/>
          <p:cNvSpPr/>
          <p:nvPr/>
        </p:nvSpPr>
        <p:spPr>
          <a:xfrm>
            <a:off x="8739875" y="1710378"/>
            <a:ext cx="567891" cy="45719"/>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a:off x="8739876" y="2193410"/>
            <a:ext cx="567891" cy="45719"/>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20357470">
            <a:off x="10731894" y="4301597"/>
            <a:ext cx="768868" cy="47978"/>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Arrow 27"/>
          <p:cNvSpPr/>
          <p:nvPr/>
        </p:nvSpPr>
        <p:spPr>
          <a:xfrm rot="11051497">
            <a:off x="8706603" y="4375319"/>
            <a:ext cx="2031404" cy="45719"/>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720013" y="4494440"/>
            <a:ext cx="4471987" cy="646331"/>
          </a:xfrm>
          <a:prstGeom prst="rect">
            <a:avLst/>
          </a:prstGeom>
          <a:noFill/>
        </p:spPr>
        <p:txBody>
          <a:bodyPr wrap="square" rtlCol="0">
            <a:spAutoFit/>
          </a:bodyPr>
          <a:lstStyle/>
          <a:p>
            <a:r>
              <a:rPr lang="en-US" dirty="0" smtClean="0"/>
              <a:t>Bracketed - old RDA rules, no publication date on book so established by copyright date</a:t>
            </a:r>
            <a:endParaRPr lang="en-US" dirty="0"/>
          </a:p>
        </p:txBody>
      </p:sp>
      <p:sp>
        <p:nvSpPr>
          <p:cNvPr id="31" name="Oval 30"/>
          <p:cNvSpPr/>
          <p:nvPr/>
        </p:nvSpPr>
        <p:spPr>
          <a:xfrm>
            <a:off x="4563336" y="3810099"/>
            <a:ext cx="702738" cy="33802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2" name="Right Arrow 31"/>
          <p:cNvSpPr/>
          <p:nvPr/>
        </p:nvSpPr>
        <p:spPr>
          <a:xfrm rot="20357470">
            <a:off x="3901925" y="4283150"/>
            <a:ext cx="768868" cy="46910"/>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72745" y="4356745"/>
            <a:ext cx="4629751" cy="369332"/>
          </a:xfrm>
          <a:prstGeom prst="rect">
            <a:avLst/>
          </a:prstGeom>
          <a:noFill/>
        </p:spPr>
        <p:txBody>
          <a:bodyPr wrap="square" rtlCol="0">
            <a:spAutoFit/>
          </a:bodyPr>
          <a:lstStyle/>
          <a:p>
            <a:r>
              <a:rPr lang="en-US" dirty="0" smtClean="0"/>
              <a:t>Not bracketed so publication date was on piece</a:t>
            </a:r>
            <a:endParaRPr lang="en-US" dirty="0"/>
          </a:p>
        </p:txBody>
      </p:sp>
      <p:pic>
        <p:nvPicPr>
          <p:cNvPr id="34" name="Picture 33"/>
          <p:cNvPicPr>
            <a:picLocks noChangeAspect="1"/>
          </p:cNvPicPr>
          <p:nvPr/>
        </p:nvPicPr>
        <p:blipFill>
          <a:blip r:embed="rId12"/>
          <a:stretch>
            <a:fillRect/>
          </a:stretch>
        </p:blipFill>
        <p:spPr>
          <a:xfrm>
            <a:off x="142113" y="2100063"/>
            <a:ext cx="4404416" cy="337935"/>
          </a:xfrm>
          <a:prstGeom prst="rect">
            <a:avLst/>
          </a:prstGeom>
          <a:ln>
            <a:solidFill>
              <a:schemeClr val="accent1"/>
            </a:solidFill>
          </a:ln>
        </p:spPr>
      </p:pic>
      <p:pic>
        <p:nvPicPr>
          <p:cNvPr id="36" name="Picture 35"/>
          <p:cNvPicPr>
            <a:picLocks noChangeAspect="1"/>
          </p:cNvPicPr>
          <p:nvPr/>
        </p:nvPicPr>
        <p:blipFill>
          <a:blip r:embed="rId13"/>
          <a:stretch>
            <a:fillRect/>
          </a:stretch>
        </p:blipFill>
        <p:spPr>
          <a:xfrm>
            <a:off x="123329" y="2497011"/>
            <a:ext cx="5849741" cy="343381"/>
          </a:xfrm>
          <a:prstGeom prst="rect">
            <a:avLst/>
          </a:prstGeom>
        </p:spPr>
      </p:pic>
      <p:pic>
        <p:nvPicPr>
          <p:cNvPr id="37" name="Picture 36"/>
          <p:cNvPicPr>
            <a:picLocks noChangeAspect="1"/>
          </p:cNvPicPr>
          <p:nvPr/>
        </p:nvPicPr>
        <p:blipFill>
          <a:blip r:embed="rId14"/>
          <a:stretch>
            <a:fillRect/>
          </a:stretch>
        </p:blipFill>
        <p:spPr>
          <a:xfrm>
            <a:off x="4419068" y="669485"/>
            <a:ext cx="3047460" cy="1738484"/>
          </a:xfrm>
          <a:prstGeom prst="rect">
            <a:avLst/>
          </a:prstGeom>
        </p:spPr>
      </p:pic>
      <p:sp>
        <p:nvSpPr>
          <p:cNvPr id="40" name="TextBox 39"/>
          <p:cNvSpPr txBox="1"/>
          <p:nvPr/>
        </p:nvSpPr>
        <p:spPr>
          <a:xfrm>
            <a:off x="5264792" y="635424"/>
            <a:ext cx="1348588" cy="400110"/>
          </a:xfrm>
          <a:prstGeom prst="rect">
            <a:avLst/>
          </a:prstGeom>
          <a:noFill/>
        </p:spPr>
        <p:txBody>
          <a:bodyPr wrap="square" rtlCol="0">
            <a:spAutoFit/>
          </a:bodyPr>
          <a:lstStyle/>
          <a:p>
            <a:r>
              <a:rPr lang="en-US" dirty="0" smtClean="0"/>
              <a:t>260 </a:t>
            </a:r>
            <a:r>
              <a:rPr lang="en-US" sz="2000" dirty="0">
                <a:latin typeface="Browallia New" panose="020B0604020202020204" pitchFamily="34" charset="-34"/>
                <a:cs typeface="Browallia New" panose="020B0604020202020204" pitchFamily="34" charset="-34"/>
              </a:rPr>
              <a:t>‡</a:t>
            </a:r>
            <a:endParaRPr lang="en-US" dirty="0"/>
          </a:p>
        </p:txBody>
      </p:sp>
      <p:sp>
        <p:nvSpPr>
          <p:cNvPr id="41" name="Right Arrow 40"/>
          <p:cNvSpPr/>
          <p:nvPr/>
        </p:nvSpPr>
        <p:spPr>
          <a:xfrm rot="10800000">
            <a:off x="1181560" y="1634021"/>
            <a:ext cx="567891" cy="45719"/>
          </a:xfrm>
          <a:prstGeom prst="rightArrow">
            <a:avLst/>
          </a:prstGeom>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1797702" y="822621"/>
            <a:ext cx="762618" cy="35613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9158665" y="808508"/>
            <a:ext cx="1647743" cy="3228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2" name="Rounded Rectangle 41"/>
          <p:cNvSpPr/>
          <p:nvPr/>
        </p:nvSpPr>
        <p:spPr>
          <a:xfrm rot="5400000">
            <a:off x="849846" y="2310587"/>
            <a:ext cx="762618" cy="32901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p:nvPr/>
        </p:nvCxnSpPr>
        <p:spPr>
          <a:xfrm flipV="1">
            <a:off x="168211" y="3041583"/>
            <a:ext cx="5895705" cy="3850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063916" y="2497011"/>
            <a:ext cx="1" cy="58307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6063916" y="2497011"/>
            <a:ext cx="2483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8547234" y="413887"/>
            <a:ext cx="0" cy="20831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ounded Rectangle 55"/>
          <p:cNvSpPr/>
          <p:nvPr/>
        </p:nvSpPr>
        <p:spPr>
          <a:xfrm>
            <a:off x="5752231" y="590259"/>
            <a:ext cx="220839" cy="46917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0289968" y="1081571"/>
            <a:ext cx="1481168" cy="3228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5" name="Oval 54"/>
          <p:cNvSpPr/>
          <p:nvPr/>
        </p:nvSpPr>
        <p:spPr>
          <a:xfrm flipH="1" flipV="1">
            <a:off x="131155" y="3034359"/>
            <a:ext cx="69783" cy="11382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flipH="1" flipV="1">
            <a:off x="8512342" y="363731"/>
            <a:ext cx="69783" cy="11382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6691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20026" y="339514"/>
            <a:ext cx="2551320" cy="498014"/>
          </a:xfrm>
        </p:spPr>
        <p:txBody>
          <a:bodyPr>
            <a:normAutofit fontScale="90000"/>
          </a:bodyPr>
          <a:lstStyle/>
          <a:p>
            <a:r>
              <a:rPr lang="en-US" dirty="0" smtClean="0"/>
              <a:t>300 Field</a:t>
            </a:r>
            <a:endParaRPr lang="en-US" dirty="0"/>
          </a:p>
        </p:txBody>
      </p:sp>
      <p:sp>
        <p:nvSpPr>
          <p:cNvPr id="3" name="Content Placeholder 2"/>
          <p:cNvSpPr>
            <a:spLocks noGrp="1"/>
          </p:cNvSpPr>
          <p:nvPr>
            <p:ph sz="quarter" idx="13"/>
          </p:nvPr>
        </p:nvSpPr>
        <p:spPr>
          <a:xfrm>
            <a:off x="365759" y="5156126"/>
            <a:ext cx="11608068" cy="1166995"/>
          </a:xfrm>
        </p:spPr>
        <p:txBody>
          <a:bodyPr>
            <a:noAutofit/>
          </a:bodyPr>
          <a:lstStyle/>
          <a:p>
            <a:pPr marL="0" indent="0" algn="ctr">
              <a:buNone/>
            </a:pPr>
            <a:r>
              <a:rPr lang="en-US" sz="2400" cap="none" dirty="0" smtClean="0"/>
              <a:t>Items for O/K/U stacks which have a width greater than </a:t>
            </a:r>
            <a:r>
              <a:rPr lang="en-US" sz="3200" b="1" cap="none" dirty="0" smtClean="0"/>
              <a:t>20 cm. </a:t>
            </a:r>
            <a:r>
              <a:rPr lang="en-US" sz="2400" cap="none" dirty="0" smtClean="0"/>
              <a:t>require an oversize designation.  Library "regular-size" shelves will handle no more than 20 cm. in width.  </a:t>
            </a:r>
            <a:endParaRPr lang="en-US" sz="2400" cap="none" dirty="0"/>
          </a:p>
        </p:txBody>
      </p:sp>
      <p:sp>
        <p:nvSpPr>
          <p:cNvPr id="4" name="Rectangle 3"/>
          <p:cNvSpPr/>
          <p:nvPr/>
        </p:nvSpPr>
        <p:spPr>
          <a:xfrm>
            <a:off x="2933089" y="627484"/>
            <a:ext cx="6325193" cy="461665"/>
          </a:xfrm>
          <a:prstGeom prst="rect">
            <a:avLst/>
          </a:prstGeom>
        </p:spPr>
        <p:txBody>
          <a:bodyPr wrap="none">
            <a:spAutoFit/>
          </a:bodyPr>
          <a:lstStyle/>
          <a:p>
            <a:r>
              <a:rPr lang="en-US" sz="2400" dirty="0"/>
              <a:t>Verify pagination and dimension(s) for full records</a:t>
            </a:r>
          </a:p>
        </p:txBody>
      </p:sp>
      <p:pic>
        <p:nvPicPr>
          <p:cNvPr id="7" name="Picture 6"/>
          <p:cNvPicPr>
            <a:picLocks noChangeAspect="1"/>
          </p:cNvPicPr>
          <p:nvPr/>
        </p:nvPicPr>
        <p:blipFill>
          <a:blip r:embed="rId3"/>
          <a:stretch>
            <a:fillRect/>
          </a:stretch>
        </p:blipFill>
        <p:spPr>
          <a:xfrm>
            <a:off x="4293904" y="1729650"/>
            <a:ext cx="7258050" cy="1628775"/>
          </a:xfrm>
          <a:prstGeom prst="rect">
            <a:avLst/>
          </a:prstGeom>
        </p:spPr>
      </p:pic>
      <p:pic>
        <p:nvPicPr>
          <p:cNvPr id="8" name="Picture 7"/>
          <p:cNvPicPr>
            <a:picLocks noChangeAspect="1"/>
          </p:cNvPicPr>
          <p:nvPr/>
        </p:nvPicPr>
        <p:blipFill>
          <a:blip r:embed="rId4"/>
          <a:stretch>
            <a:fillRect/>
          </a:stretch>
        </p:blipFill>
        <p:spPr>
          <a:xfrm>
            <a:off x="1510575" y="1579820"/>
            <a:ext cx="2671311" cy="2289695"/>
          </a:xfrm>
          <a:prstGeom prst="rect">
            <a:avLst/>
          </a:prstGeom>
        </p:spPr>
      </p:pic>
      <p:sp>
        <p:nvSpPr>
          <p:cNvPr id="9" name="TextBox 8"/>
          <p:cNvSpPr txBox="1"/>
          <p:nvPr/>
        </p:nvSpPr>
        <p:spPr>
          <a:xfrm>
            <a:off x="1001027" y="1124581"/>
            <a:ext cx="10550927" cy="369332"/>
          </a:xfrm>
          <a:prstGeom prst="rect">
            <a:avLst/>
          </a:prstGeom>
          <a:noFill/>
        </p:spPr>
        <p:txBody>
          <a:bodyPr wrap="square" rtlCol="0">
            <a:spAutoFit/>
          </a:bodyPr>
          <a:lstStyle/>
          <a:p>
            <a:pPr algn="ctr"/>
            <a:r>
              <a:rPr lang="en-US" dirty="0" smtClean="0"/>
              <a:t>We all know in Olin/Kroch/Uris libraries for example, if the width is over 26 cm. the book is considered oversize. </a:t>
            </a:r>
            <a:endParaRPr lang="en-US" dirty="0"/>
          </a:p>
        </p:txBody>
      </p:sp>
      <p:cxnSp>
        <p:nvCxnSpPr>
          <p:cNvPr id="11" name="Straight Arrow Connector 10"/>
          <p:cNvCxnSpPr/>
          <p:nvPr/>
        </p:nvCxnSpPr>
        <p:spPr>
          <a:xfrm>
            <a:off x="1398556" y="1729650"/>
            <a:ext cx="0" cy="2194560"/>
          </a:xfrm>
          <a:prstGeom prst="straightConnector1">
            <a:avLst/>
          </a:prstGeom>
          <a:ln w="28575">
            <a:headEnd type="triangle"/>
            <a:tailEnd type="triangle"/>
          </a:ln>
        </p:spPr>
        <p:style>
          <a:lnRef idx="1">
            <a:schemeClr val="accent4"/>
          </a:lnRef>
          <a:fillRef idx="0">
            <a:schemeClr val="accent4"/>
          </a:fillRef>
          <a:effectRef idx="0">
            <a:schemeClr val="accent4"/>
          </a:effectRef>
          <a:fontRef idx="minor">
            <a:schemeClr val="tx1"/>
          </a:fontRef>
        </p:style>
      </p:cxnSp>
      <p:cxnSp>
        <p:nvCxnSpPr>
          <p:cNvPr id="12" name="Straight Arrow Connector 11"/>
          <p:cNvCxnSpPr/>
          <p:nvPr/>
        </p:nvCxnSpPr>
        <p:spPr>
          <a:xfrm>
            <a:off x="1488706" y="3947519"/>
            <a:ext cx="2671311" cy="20855"/>
          </a:xfrm>
          <a:prstGeom prst="straightConnector1">
            <a:avLst/>
          </a:prstGeom>
          <a:ln w="28575">
            <a:headEnd type="triangle"/>
            <a:tailEnd type="triangle"/>
          </a:ln>
        </p:spPr>
        <p:style>
          <a:lnRef idx="1">
            <a:schemeClr val="accent4"/>
          </a:lnRef>
          <a:fillRef idx="0">
            <a:schemeClr val="accent4"/>
          </a:fillRef>
          <a:effectRef idx="0">
            <a:schemeClr val="accent4"/>
          </a:effectRef>
          <a:fontRef idx="minor">
            <a:schemeClr val="tx1"/>
          </a:fontRef>
        </p:style>
      </p:cxnSp>
      <p:sp>
        <p:nvSpPr>
          <p:cNvPr id="15" name="TextBox 14"/>
          <p:cNvSpPr txBox="1"/>
          <p:nvPr/>
        </p:nvSpPr>
        <p:spPr>
          <a:xfrm>
            <a:off x="656296" y="2765975"/>
            <a:ext cx="798269" cy="369332"/>
          </a:xfrm>
          <a:prstGeom prst="rect">
            <a:avLst/>
          </a:prstGeom>
          <a:noFill/>
        </p:spPr>
        <p:txBody>
          <a:bodyPr wrap="square" rtlCol="0">
            <a:spAutoFit/>
          </a:bodyPr>
          <a:lstStyle/>
          <a:p>
            <a:r>
              <a:rPr lang="en-US" dirty="0" smtClean="0"/>
              <a:t>24 cm.</a:t>
            </a:r>
            <a:endParaRPr lang="en-US" dirty="0"/>
          </a:p>
        </p:txBody>
      </p:sp>
      <p:sp>
        <p:nvSpPr>
          <p:cNvPr id="16" name="TextBox 15"/>
          <p:cNvSpPr txBox="1"/>
          <p:nvPr/>
        </p:nvSpPr>
        <p:spPr>
          <a:xfrm>
            <a:off x="2425228" y="3957947"/>
            <a:ext cx="798269" cy="369332"/>
          </a:xfrm>
          <a:prstGeom prst="rect">
            <a:avLst/>
          </a:prstGeom>
          <a:noFill/>
        </p:spPr>
        <p:txBody>
          <a:bodyPr wrap="square" rtlCol="0">
            <a:spAutoFit/>
          </a:bodyPr>
          <a:lstStyle/>
          <a:p>
            <a:r>
              <a:rPr lang="en-US" dirty="0" smtClean="0"/>
              <a:t>28 cm.</a:t>
            </a:r>
            <a:endParaRPr lang="en-US" dirty="0"/>
          </a:p>
        </p:txBody>
      </p:sp>
      <p:sp>
        <p:nvSpPr>
          <p:cNvPr id="17" name="TextBox 16"/>
          <p:cNvSpPr txBox="1"/>
          <p:nvPr/>
        </p:nvSpPr>
        <p:spPr>
          <a:xfrm>
            <a:off x="4820026" y="3663000"/>
            <a:ext cx="1820291" cy="1631216"/>
          </a:xfrm>
          <a:prstGeom prst="rect">
            <a:avLst/>
          </a:prstGeom>
          <a:noFill/>
        </p:spPr>
        <p:txBody>
          <a:bodyPr wrap="square" rtlCol="0">
            <a:spAutoFit/>
          </a:bodyPr>
          <a:lstStyle/>
          <a:p>
            <a:pPr algn="ctr"/>
            <a:r>
              <a:rPr lang="en-US" sz="3200" b="1" dirty="0">
                <a:solidFill>
                  <a:srgbClr val="E86C20"/>
                </a:solidFill>
                <a:latin typeface="Algerian" panose="04020705040A02060702" pitchFamily="82" charset="0"/>
              </a:rPr>
              <a:t>But </a:t>
            </a:r>
            <a:r>
              <a:rPr lang="en-US" sz="3200" b="1" dirty="0" smtClean="0">
                <a:solidFill>
                  <a:srgbClr val="E86C20"/>
                </a:solidFill>
                <a:latin typeface="Algerian" panose="04020705040A02060702" pitchFamily="82" charset="0"/>
              </a:rPr>
              <a:t>did </a:t>
            </a:r>
            <a:r>
              <a:rPr lang="en-US" sz="3200" b="1" dirty="0">
                <a:solidFill>
                  <a:srgbClr val="E86C20"/>
                </a:solidFill>
                <a:latin typeface="Algerian" panose="04020705040A02060702" pitchFamily="82" charset="0"/>
              </a:rPr>
              <a:t>you </a:t>
            </a:r>
            <a:r>
              <a:rPr lang="en-US" sz="3200" b="1" dirty="0" smtClean="0">
                <a:solidFill>
                  <a:srgbClr val="E86C20"/>
                </a:solidFill>
                <a:latin typeface="Algerian" panose="04020705040A02060702" pitchFamily="82" charset="0"/>
              </a:rPr>
              <a:t>know</a:t>
            </a:r>
            <a:r>
              <a:rPr lang="en-US" sz="800" b="1" dirty="0" smtClean="0">
                <a:solidFill>
                  <a:srgbClr val="E86C20"/>
                </a:solidFill>
                <a:latin typeface="Algerian" panose="04020705040A02060702" pitchFamily="82" charset="0"/>
              </a:rPr>
              <a:t> </a:t>
            </a:r>
            <a:r>
              <a:rPr lang="en-US" sz="3600" b="1" dirty="0" smtClean="0">
                <a:solidFill>
                  <a:srgbClr val="E86C20"/>
                </a:solidFill>
                <a:latin typeface="Algerian" panose="04020705040A02060702" pitchFamily="82" charset="0"/>
              </a:rPr>
              <a:t>?</a:t>
            </a:r>
            <a:endParaRPr lang="en-US" sz="3600" b="1" dirty="0">
              <a:solidFill>
                <a:srgbClr val="E86C20"/>
              </a:solidFill>
              <a:latin typeface="Algerian" panose="04020705040A02060702" pitchFamily="82" charset="0"/>
            </a:endParaRPr>
          </a:p>
        </p:txBody>
      </p:sp>
    </p:spTree>
    <p:extLst>
      <p:ext uri="{BB962C8B-B14F-4D97-AF65-F5344CB8AC3E}">
        <p14:creationId xmlns:p14="http://schemas.microsoft.com/office/powerpoint/2010/main" val="420261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41782" y="1914300"/>
            <a:ext cx="4338411" cy="844523"/>
          </a:xfrm>
        </p:spPr>
        <p:txBody>
          <a:bodyPr>
            <a:normAutofit fontScale="90000"/>
          </a:bodyPr>
          <a:lstStyle/>
          <a:p>
            <a:r>
              <a:rPr lang="en-US" dirty="0" smtClean="0"/>
              <a:t>300 </a:t>
            </a:r>
            <a:r>
              <a:rPr lang="en-US" dirty="0" smtClean="0">
                <a:latin typeface="Browallia New" panose="020B0604020202020204" pitchFamily="34" charset="-34"/>
                <a:cs typeface="Browallia New" panose="020B0604020202020204" pitchFamily="34" charset="-34"/>
              </a:rPr>
              <a:t>‡</a:t>
            </a:r>
            <a:r>
              <a:rPr lang="en-US" cap="none" dirty="0" smtClean="0">
                <a:latin typeface="Browallia New" panose="020B0604020202020204" pitchFamily="34" charset="-34"/>
                <a:cs typeface="Browallia New" panose="020B0604020202020204" pitchFamily="34" charset="-34"/>
              </a:rPr>
              <a:t>e</a:t>
            </a:r>
            <a:r>
              <a:rPr lang="en-US" dirty="0" smtClean="0">
                <a:latin typeface="Browallia New" panose="020B0604020202020204" pitchFamily="34" charset="-34"/>
                <a:cs typeface="Browallia New" panose="020B0604020202020204" pitchFamily="34" charset="-34"/>
              </a:rPr>
              <a:t> </a:t>
            </a:r>
            <a:r>
              <a:rPr lang="en-US" dirty="0"/>
              <a:t/>
            </a:r>
            <a:br>
              <a:rPr lang="en-US" dirty="0"/>
            </a:br>
            <a:r>
              <a:rPr lang="en-US" cap="none" dirty="0" smtClean="0"/>
              <a:t>Accompanying Material</a:t>
            </a:r>
            <a:endParaRPr lang="en-US" cap="none" dirty="0"/>
          </a:p>
        </p:txBody>
      </p:sp>
      <p:sp>
        <p:nvSpPr>
          <p:cNvPr id="5" name="Rectangle 4"/>
          <p:cNvSpPr/>
          <p:nvPr/>
        </p:nvSpPr>
        <p:spPr>
          <a:xfrm>
            <a:off x="340092" y="2746854"/>
            <a:ext cx="11354602" cy="2839239"/>
          </a:xfrm>
          <a:prstGeom prst="rect">
            <a:avLst/>
          </a:prstGeom>
        </p:spPr>
        <p:txBody>
          <a:bodyPr wrap="square">
            <a:spAutoFit/>
          </a:bodyPr>
          <a:lstStyle/>
          <a:p>
            <a:pPr algn="ct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smtClean="0">
                <a:latin typeface="Calibri" panose="020F0502020204030204" pitchFamily="34" charset="0"/>
                <a:ea typeface="Calibri" panose="020F0502020204030204" pitchFamily="34" charset="0"/>
                <a:cs typeface="Times New Roman" panose="02020603050405020304" pitchFamily="18" charset="0"/>
              </a:rPr>
              <a:t>An Access query of OKU bib </a:t>
            </a:r>
            <a:r>
              <a:rPr lang="en-US" sz="2400" dirty="0">
                <a:latin typeface="Calibri" panose="020F0502020204030204" pitchFamily="34" charset="0"/>
                <a:ea typeface="Calibri" panose="020F0502020204030204" pitchFamily="34" charset="0"/>
                <a:cs typeface="Times New Roman" panose="02020603050405020304" pitchFamily="18" charset="0"/>
              </a:rPr>
              <a:t>records with a disc-type mention in the </a:t>
            </a:r>
            <a:r>
              <a:rPr lang="en-US" sz="2400" dirty="0" smtClean="0">
                <a:latin typeface="Browallia New" panose="020B0604020202020204" pitchFamily="34" charset="-34"/>
                <a:cs typeface="Browallia New" panose="020B0604020202020204" pitchFamily="34" charset="-34"/>
              </a:rPr>
              <a:t>‡</a:t>
            </a:r>
            <a:r>
              <a:rPr lang="en-US" sz="2400" dirty="0" smtClean="0">
                <a:latin typeface="Calibri" panose="020F0502020204030204" pitchFamily="34" charset="0"/>
                <a:ea typeface="Calibri" panose="020F0502020204030204" pitchFamily="34" charset="0"/>
                <a:cs typeface="Times New Roman" panose="02020603050405020304" pitchFamily="18" charset="0"/>
              </a:rPr>
              <a:t>e </a:t>
            </a:r>
            <a:r>
              <a:rPr lang="en-US" sz="2400" dirty="0">
                <a:latin typeface="Calibri" panose="020F0502020204030204" pitchFamily="34" charset="0"/>
                <a:ea typeface="Calibri" panose="020F0502020204030204" pitchFamily="34" charset="0"/>
                <a:cs typeface="Times New Roman" panose="02020603050405020304" pitchFamily="18" charset="0"/>
              </a:rPr>
              <a:t>in the 300 field but no </a:t>
            </a:r>
            <a:r>
              <a:rPr lang="en-US" sz="2400" dirty="0" smtClean="0">
                <a:latin typeface="Calibri" panose="020F0502020204030204" pitchFamily="34" charset="0"/>
                <a:ea typeface="Calibri" panose="020F0502020204030204" pitchFamily="34" charset="0"/>
                <a:cs typeface="Times New Roman" panose="02020603050405020304" pitchFamily="18" charset="0"/>
              </a:rPr>
              <a:t>867 for supplemental material </a:t>
            </a:r>
            <a:r>
              <a:rPr lang="en-US" sz="2400" dirty="0">
                <a:latin typeface="Calibri" panose="020F0502020204030204" pitchFamily="34" charset="0"/>
                <a:ea typeface="Calibri" panose="020F0502020204030204" pitchFamily="34" charset="0"/>
                <a:cs typeface="Times New Roman" panose="02020603050405020304" pitchFamily="18" charset="0"/>
              </a:rPr>
              <a:t>in the holdings.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r>
              <a:rPr lang="en-US" sz="2400" dirty="0" smtClean="0">
                <a:latin typeface="Calibri" panose="020F0502020204030204" pitchFamily="34" charset="0"/>
                <a:ea typeface="Calibri" panose="020F0502020204030204" pitchFamily="34" charset="0"/>
                <a:cs typeface="Times New Roman" panose="02020603050405020304" pitchFamily="18" charset="0"/>
              </a:rPr>
              <a:t>Of </a:t>
            </a:r>
            <a:r>
              <a:rPr lang="en-US" sz="2400" dirty="0">
                <a:latin typeface="Calibri" panose="020F0502020204030204" pitchFamily="34" charset="0"/>
                <a:ea typeface="Calibri" panose="020F0502020204030204" pitchFamily="34" charset="0"/>
                <a:cs typeface="Times New Roman" panose="02020603050405020304" pitchFamily="18" charset="0"/>
              </a:rPr>
              <a:t>the </a:t>
            </a:r>
            <a:r>
              <a:rPr lang="en-US" sz="2400" b="1" dirty="0">
                <a:latin typeface="Calibri" panose="020F0502020204030204" pitchFamily="34" charset="0"/>
                <a:ea typeface="Calibri" panose="020F0502020204030204" pitchFamily="34" charset="0"/>
                <a:cs typeface="Times New Roman" panose="02020603050405020304" pitchFamily="18" charset="0"/>
              </a:rPr>
              <a:t>218 </a:t>
            </a:r>
            <a:r>
              <a:rPr lang="en-US" sz="2400" dirty="0">
                <a:latin typeface="Calibri" panose="020F0502020204030204" pitchFamily="34" charset="0"/>
                <a:ea typeface="Calibri" panose="020F0502020204030204" pitchFamily="34" charset="0"/>
                <a:cs typeface="Times New Roman" panose="02020603050405020304" pitchFamily="18" charset="0"/>
              </a:rPr>
              <a:t>records addressed </a:t>
            </a:r>
            <a:r>
              <a:rPr lang="en-US" sz="2400" b="1" dirty="0" smtClean="0">
                <a:solidFill>
                  <a:srgbClr val="B0320A"/>
                </a:solidFill>
                <a:latin typeface="Calibri" panose="020F0502020204030204" pitchFamily="34" charset="0"/>
                <a:ea typeface="Calibri" panose="020F0502020204030204" pitchFamily="34" charset="0"/>
                <a:cs typeface="Times New Roman" panose="02020603050405020304" pitchFamily="18" charset="0"/>
              </a:rPr>
              <a:t>10</a:t>
            </a:r>
            <a:r>
              <a:rPr lang="en-US" sz="2400" b="1" dirty="0">
                <a:solidFill>
                  <a:srgbClr val="B0320A"/>
                </a:solidFill>
                <a:latin typeface="Calibri" panose="020F0502020204030204" pitchFamily="34" charset="0"/>
                <a:ea typeface="Calibri" panose="020F0502020204030204" pitchFamily="34" charset="0"/>
                <a:cs typeface="Times New Roman" panose="02020603050405020304" pitchFamily="18" charset="0"/>
              </a:rPr>
              <a:t>%</a:t>
            </a:r>
            <a:r>
              <a:rPr lang="en-US" sz="2400" dirty="0">
                <a:solidFill>
                  <a:srgbClr val="B0320A"/>
                </a:solidFill>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had</a:t>
            </a:r>
            <a:r>
              <a:rPr lang="en-US" sz="2400" dirty="0">
                <a:solidFill>
                  <a:srgbClr val="B0320A"/>
                </a:solidFill>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issues:</a:t>
            </a:r>
          </a:p>
          <a:p>
            <a:pPr marL="914400" marR="0" lvl="1" indent="-457200">
              <a:spcBef>
                <a:spcPts val="0"/>
              </a:spcBef>
              <a:spcAft>
                <a:spcPts val="0"/>
              </a:spcAft>
              <a:buFont typeface="Arial" panose="020B0604020202020204" pitchFamily="34" charset="0"/>
              <a:buChar char="•"/>
            </a:pPr>
            <a:r>
              <a:rPr lang="en-US" sz="2800" dirty="0" smtClean="0">
                <a:latin typeface="Calibri" panose="020F0502020204030204" pitchFamily="34" charset="0"/>
                <a:ea typeface="Calibri" panose="020F0502020204030204" pitchFamily="34" charset="0"/>
                <a:cs typeface="Times New Roman" panose="02020603050405020304" pitchFamily="18" charset="0"/>
              </a:rPr>
              <a:t>Thirteen </a:t>
            </a:r>
            <a:r>
              <a:rPr lang="en-US" sz="2800" dirty="0">
                <a:latin typeface="Calibri" panose="020F0502020204030204" pitchFamily="34" charset="0"/>
                <a:ea typeface="Calibri" panose="020F0502020204030204" pitchFamily="34" charset="0"/>
                <a:cs typeface="Times New Roman" panose="02020603050405020304" pitchFamily="18" charset="0"/>
              </a:rPr>
              <a:t>or </a:t>
            </a:r>
            <a:r>
              <a:rPr lang="en-US" sz="2800" dirty="0" smtClean="0">
                <a:solidFill>
                  <a:srgbClr val="B0320A"/>
                </a:solidFill>
                <a:latin typeface="Calibri" panose="020F0502020204030204" pitchFamily="34" charset="0"/>
                <a:ea typeface="Calibri" panose="020F0502020204030204" pitchFamily="34" charset="0"/>
                <a:cs typeface="Times New Roman" panose="02020603050405020304" pitchFamily="18" charset="0"/>
              </a:rPr>
              <a:t>5.96% </a:t>
            </a:r>
            <a:r>
              <a:rPr lang="en-US" sz="2800" dirty="0">
                <a:solidFill>
                  <a:srgbClr val="B0320A"/>
                </a:solidFill>
                <a:latin typeface="Calibri" panose="020F0502020204030204" pitchFamily="34" charset="0"/>
                <a:ea typeface="Calibri" panose="020F0502020204030204" pitchFamily="34" charset="0"/>
                <a:cs typeface="Times New Roman" panose="02020603050405020304" pitchFamily="18" charset="0"/>
              </a:rPr>
              <a:t>were lacking marking and tattle tape</a:t>
            </a:r>
          </a:p>
          <a:p>
            <a:pPr marL="914400" marR="0" lvl="1" indent="-457200">
              <a:spcBef>
                <a:spcPts val="0"/>
              </a:spcBef>
              <a:spcAft>
                <a:spcPts val="0"/>
              </a:spcAft>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Nine or </a:t>
            </a:r>
            <a:r>
              <a:rPr lang="en-US" sz="2800" dirty="0">
                <a:solidFill>
                  <a:srgbClr val="B0320A"/>
                </a:solidFill>
                <a:latin typeface="Calibri" panose="020F0502020204030204" pitchFamily="34" charset="0"/>
                <a:ea typeface="Calibri" panose="020F0502020204030204" pitchFamily="34" charset="0"/>
                <a:cs typeface="Times New Roman" panose="02020603050405020304" pitchFamily="18" charset="0"/>
              </a:rPr>
              <a:t>4.13% were now lacking the disc which may have needed to be claimed or has now gone </a:t>
            </a:r>
            <a:r>
              <a:rPr lang="en-US" sz="2800" dirty="0" smtClean="0">
                <a:solidFill>
                  <a:srgbClr val="B0320A"/>
                </a:solidFill>
                <a:latin typeface="Calibri" panose="020F0502020204030204" pitchFamily="34" charset="0"/>
                <a:ea typeface="Calibri" panose="020F0502020204030204" pitchFamily="34" charset="0"/>
                <a:cs typeface="Times New Roman" panose="02020603050405020304" pitchFamily="18" charset="0"/>
              </a:rPr>
              <a:t>missing!</a:t>
            </a:r>
          </a:p>
          <a:p>
            <a:pPr marR="0" lvl="1">
              <a:spcBef>
                <a:spcPts val="0"/>
              </a:spcBef>
              <a:spcAft>
                <a:spcPts val="0"/>
              </a:spcAft>
            </a:pPr>
            <a:endParaRPr lang="en-US"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357738" y="5216044"/>
            <a:ext cx="11319310" cy="1077218"/>
          </a:xfrm>
          <a:prstGeom prst="rect">
            <a:avLst/>
          </a:prstGeom>
          <a:noFill/>
        </p:spPr>
        <p:txBody>
          <a:bodyPr wrap="square" rtlCol="0">
            <a:spAutoFit/>
          </a:bodyPr>
          <a:lstStyle/>
          <a:p>
            <a:pPr algn="ctr"/>
            <a:r>
              <a:rPr lang="en-US" sz="3200" dirty="0" smtClean="0"/>
              <a:t>Let’s examine the book regardless of whether or not there’s a </a:t>
            </a:r>
            <a:r>
              <a:rPr lang="en-US" sz="3200" dirty="0">
                <a:latin typeface="Browallia New" panose="020B0604020202020204" pitchFamily="34" charset="-34"/>
                <a:cs typeface="Browallia New" panose="020B0604020202020204" pitchFamily="34" charset="-34"/>
              </a:rPr>
              <a:t>‡</a:t>
            </a:r>
            <a:r>
              <a:rPr lang="en-US" sz="3200" dirty="0" smtClean="0">
                <a:cs typeface="Browallia New" panose="020B0604020202020204" pitchFamily="34" charset="-34"/>
              </a:rPr>
              <a:t>e.  Discs in the back of a hardcover book get missed the most.  </a:t>
            </a:r>
            <a:endParaRPr lang="en-US" sz="3200" dirty="0" smtClean="0"/>
          </a:p>
        </p:txBody>
      </p:sp>
      <p:pic>
        <p:nvPicPr>
          <p:cNvPr id="3" name="Picture 2"/>
          <p:cNvPicPr>
            <a:picLocks noChangeAspect="1"/>
          </p:cNvPicPr>
          <p:nvPr/>
        </p:nvPicPr>
        <p:blipFill>
          <a:blip r:embed="rId3"/>
          <a:stretch>
            <a:fillRect/>
          </a:stretch>
        </p:blipFill>
        <p:spPr>
          <a:xfrm>
            <a:off x="3101338" y="113727"/>
            <a:ext cx="2609649" cy="1647074"/>
          </a:xfrm>
          <a:prstGeom prst="rect">
            <a:avLst/>
          </a:prstGeom>
        </p:spPr>
      </p:pic>
      <p:sp>
        <p:nvSpPr>
          <p:cNvPr id="4" name="TextBox 3"/>
          <p:cNvSpPr txBox="1"/>
          <p:nvPr/>
        </p:nvSpPr>
        <p:spPr>
          <a:xfrm>
            <a:off x="5710987" y="160752"/>
            <a:ext cx="2165684" cy="1446550"/>
          </a:xfrm>
          <a:prstGeom prst="rect">
            <a:avLst/>
          </a:prstGeom>
          <a:noFill/>
        </p:spPr>
        <p:txBody>
          <a:bodyPr wrap="square" rtlCol="0">
            <a:spAutoFit/>
          </a:bodyPr>
          <a:lstStyle/>
          <a:p>
            <a:pPr algn="ctr"/>
            <a:r>
              <a:rPr lang="en-US" sz="4400" b="1" dirty="0" smtClean="0">
                <a:latin typeface="Baskerville Old Face" panose="02020602080505020303" pitchFamily="18" charset="0"/>
              </a:rPr>
              <a:t>Keep an eye out</a:t>
            </a:r>
            <a:r>
              <a:rPr lang="en-US" sz="4400" dirty="0" smtClean="0">
                <a:latin typeface="Baskerville Old Face" panose="02020602080505020303" pitchFamily="18" charset="0"/>
              </a:rPr>
              <a:t>!</a:t>
            </a:r>
            <a:endParaRPr lang="en-US" sz="4400" dirty="0">
              <a:latin typeface="Baskerville Old Face" panose="02020602080505020303" pitchFamily="18" charset="0"/>
            </a:endParaRPr>
          </a:p>
        </p:txBody>
      </p:sp>
    </p:spTree>
    <p:extLst>
      <p:ext uri="{BB962C8B-B14F-4D97-AF65-F5344CB8AC3E}">
        <p14:creationId xmlns:p14="http://schemas.microsoft.com/office/powerpoint/2010/main" val="588579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100763" y="456126"/>
            <a:ext cx="1989847" cy="382510"/>
          </a:xfrm>
        </p:spPr>
        <p:txBody>
          <a:bodyPr>
            <a:normAutofit fontScale="90000"/>
          </a:bodyPr>
          <a:lstStyle/>
          <a:p>
            <a:r>
              <a:rPr lang="en-US" dirty="0" smtClean="0"/>
              <a:t>490/440</a:t>
            </a:r>
            <a:endParaRPr lang="en-US" dirty="0"/>
          </a:p>
        </p:txBody>
      </p:sp>
      <p:sp>
        <p:nvSpPr>
          <p:cNvPr id="3" name="Content Placeholder 2"/>
          <p:cNvSpPr>
            <a:spLocks noGrp="1"/>
          </p:cNvSpPr>
          <p:nvPr>
            <p:ph sz="quarter" idx="13"/>
          </p:nvPr>
        </p:nvSpPr>
        <p:spPr>
          <a:xfrm>
            <a:off x="3146835" y="1007523"/>
            <a:ext cx="5679532" cy="1327306"/>
          </a:xfrm>
        </p:spPr>
        <p:txBody>
          <a:bodyPr>
            <a:normAutofit fontScale="85000" lnSpcReduction="10000"/>
          </a:bodyPr>
          <a:lstStyle/>
          <a:p>
            <a:pPr marL="0" indent="0" algn="ctr">
              <a:buNone/>
            </a:pPr>
            <a:r>
              <a:rPr lang="en-US" sz="3200" dirty="0" smtClean="0"/>
              <a:t>Watch for Series statements</a:t>
            </a:r>
          </a:p>
          <a:p>
            <a:pPr marL="0" indent="0" algn="ctr">
              <a:buNone/>
            </a:pPr>
            <a:r>
              <a:rPr lang="en-US" sz="3200" dirty="0" smtClean="0"/>
              <a:t>They can be hiding in plain site</a:t>
            </a:r>
            <a:endParaRPr lang="en-US" sz="3200" dirty="0"/>
          </a:p>
        </p:txBody>
      </p:sp>
      <p:pic>
        <p:nvPicPr>
          <p:cNvPr id="4" name="Picture 3"/>
          <p:cNvPicPr>
            <a:picLocks noChangeAspect="1"/>
          </p:cNvPicPr>
          <p:nvPr/>
        </p:nvPicPr>
        <p:blipFill>
          <a:blip r:embed="rId3"/>
          <a:stretch>
            <a:fillRect/>
          </a:stretch>
        </p:blipFill>
        <p:spPr>
          <a:xfrm>
            <a:off x="8006401" y="2334829"/>
            <a:ext cx="3648075" cy="4371975"/>
          </a:xfrm>
          <a:prstGeom prst="rect">
            <a:avLst/>
          </a:prstGeom>
        </p:spPr>
      </p:pic>
      <p:pic>
        <p:nvPicPr>
          <p:cNvPr id="5" name="Picture 4"/>
          <p:cNvPicPr>
            <a:picLocks noChangeAspect="1"/>
          </p:cNvPicPr>
          <p:nvPr/>
        </p:nvPicPr>
        <p:blipFill>
          <a:blip r:embed="rId4"/>
          <a:stretch>
            <a:fillRect/>
          </a:stretch>
        </p:blipFill>
        <p:spPr>
          <a:xfrm>
            <a:off x="387906" y="3322419"/>
            <a:ext cx="2905125" cy="1762125"/>
          </a:xfrm>
          <a:prstGeom prst="rect">
            <a:avLst/>
          </a:prstGeom>
        </p:spPr>
      </p:pic>
      <p:pic>
        <p:nvPicPr>
          <p:cNvPr id="7" name="Picture 6"/>
          <p:cNvPicPr>
            <a:picLocks noChangeAspect="1"/>
          </p:cNvPicPr>
          <p:nvPr/>
        </p:nvPicPr>
        <p:blipFill>
          <a:blip r:embed="rId5"/>
          <a:stretch>
            <a:fillRect/>
          </a:stretch>
        </p:blipFill>
        <p:spPr>
          <a:xfrm>
            <a:off x="3544691" y="2334829"/>
            <a:ext cx="4210050" cy="4314825"/>
          </a:xfrm>
          <a:prstGeom prst="rect">
            <a:avLst/>
          </a:prstGeom>
        </p:spPr>
      </p:pic>
    </p:spTree>
    <p:extLst>
      <p:ext uri="{BB962C8B-B14F-4D97-AF65-F5344CB8AC3E}">
        <p14:creationId xmlns:p14="http://schemas.microsoft.com/office/powerpoint/2010/main" val="18934800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663941" y="155658"/>
            <a:ext cx="3533775" cy="2581275"/>
          </a:xfrm>
          <a:prstGeom prst="rect">
            <a:avLst/>
          </a:prstGeom>
        </p:spPr>
      </p:pic>
      <p:sp>
        <p:nvSpPr>
          <p:cNvPr id="5" name="TextBox 4"/>
          <p:cNvSpPr txBox="1"/>
          <p:nvPr/>
        </p:nvSpPr>
        <p:spPr>
          <a:xfrm>
            <a:off x="6197716" y="292133"/>
            <a:ext cx="3830856" cy="2308324"/>
          </a:xfrm>
          <a:prstGeom prst="rect">
            <a:avLst/>
          </a:prstGeom>
          <a:noFill/>
        </p:spPr>
        <p:txBody>
          <a:bodyPr wrap="square" rtlCol="0">
            <a:spAutoFit/>
          </a:bodyPr>
          <a:lstStyle/>
          <a:p>
            <a:pPr algn="ctr"/>
            <a:r>
              <a:rPr lang="en-US" sz="7200" dirty="0" smtClean="0"/>
              <a:t>It’s our job.</a:t>
            </a:r>
            <a:endParaRPr lang="en-US" sz="7200" dirty="0"/>
          </a:p>
        </p:txBody>
      </p:sp>
      <p:sp>
        <p:nvSpPr>
          <p:cNvPr id="2" name="TextBox 1"/>
          <p:cNvSpPr txBox="1"/>
          <p:nvPr/>
        </p:nvSpPr>
        <p:spPr>
          <a:xfrm>
            <a:off x="1097280" y="3311091"/>
            <a:ext cx="9827394" cy="2585323"/>
          </a:xfrm>
          <a:prstGeom prst="rect">
            <a:avLst/>
          </a:prstGeom>
          <a:noFill/>
        </p:spPr>
        <p:txBody>
          <a:bodyPr wrap="square" rtlCol="0">
            <a:spAutoFit/>
          </a:bodyPr>
          <a:lstStyle/>
          <a:p>
            <a:pPr lvl="0"/>
            <a:r>
              <a:rPr lang="en-US" sz="3600" dirty="0"/>
              <a:t>Scan the fields for problems with filing indicators or typographical errors. Correct </a:t>
            </a:r>
            <a:r>
              <a:rPr lang="en-US" sz="3600" b="1" dirty="0"/>
              <a:t>obvious</a:t>
            </a:r>
            <a:r>
              <a:rPr lang="en-US" sz="3600" dirty="0"/>
              <a:t> </a:t>
            </a:r>
            <a:r>
              <a:rPr lang="en-US" sz="3600" dirty="0" smtClean="0"/>
              <a:t>typos and </a:t>
            </a:r>
          </a:p>
          <a:p>
            <a:pPr lvl="0"/>
            <a:r>
              <a:rPr lang="en-US" sz="3600" dirty="0" smtClean="0"/>
              <a:t>d NIC. </a:t>
            </a:r>
            <a:r>
              <a:rPr lang="en-US" sz="3600" dirty="0"/>
              <a:t>Reject questionable items (and annotate </a:t>
            </a:r>
            <a:r>
              <a:rPr lang="en-US" sz="3600" dirty="0" smtClean="0"/>
              <a:t>flyer or printout</a:t>
            </a:r>
            <a:r>
              <a:rPr lang="en-US" sz="3600" dirty="0"/>
              <a:t>) or return to supervisor for clarification.</a:t>
            </a:r>
          </a:p>
          <a:p>
            <a:endParaRPr lang="en-US" dirty="0"/>
          </a:p>
        </p:txBody>
      </p:sp>
    </p:spTree>
    <p:extLst>
      <p:ext uri="{BB962C8B-B14F-4D97-AF65-F5344CB8AC3E}">
        <p14:creationId xmlns:p14="http://schemas.microsoft.com/office/powerpoint/2010/main" val="3323556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t>Looking more closely …</a:t>
            </a:r>
            <a:r>
              <a:rPr lang="en-US" dirty="0" smtClean="0"/>
              <a:t/>
            </a:r>
            <a:br>
              <a:rPr lang="en-US" dirty="0" smtClean="0"/>
            </a:br>
            <a:r>
              <a:rPr lang="en-US" dirty="0" smtClean="0"/>
              <a:t>FastcatTable</a:t>
            </a:r>
            <a:r>
              <a:rPr lang="en-US" dirty="0" smtClean="0">
                <a:latin typeface="Cambria" panose="02040503050406030204" pitchFamily="18" charset="0"/>
              </a:rPr>
              <a:t>?</a:t>
            </a:r>
            <a:endParaRPr lang="en-US" dirty="0">
              <a:latin typeface="Cambria" panose="02040503050406030204" pitchFamily="18" charset="0"/>
            </a:endParaRPr>
          </a:p>
        </p:txBody>
      </p:sp>
      <p:sp>
        <p:nvSpPr>
          <p:cNvPr id="3" name="Content Placeholder 2"/>
          <p:cNvSpPr>
            <a:spLocks noGrp="1"/>
          </p:cNvSpPr>
          <p:nvPr>
            <p:ph sz="quarter" idx="13"/>
          </p:nvPr>
        </p:nvSpPr>
        <p:spPr>
          <a:xfrm>
            <a:off x="913774" y="2367093"/>
            <a:ext cx="10363826" cy="2464789"/>
          </a:xfrm>
        </p:spPr>
        <p:txBody>
          <a:bodyPr/>
          <a:lstStyle/>
          <a:p>
            <a:r>
              <a:rPr lang="en-US" dirty="0" smtClean="0"/>
              <a:t>encoding level: </a:t>
            </a:r>
            <a:r>
              <a:rPr lang="en-US" sz="2400" dirty="0"/>
              <a:t>blank, 1, 4, 8, I, L, </a:t>
            </a:r>
            <a:r>
              <a:rPr lang="en-US" sz="2400" dirty="0" smtClean="0"/>
              <a:t>M</a:t>
            </a:r>
          </a:p>
          <a:p>
            <a:r>
              <a:rPr lang="en-US" dirty="0" smtClean="0"/>
              <a:t>normal looking call number</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n-US" dirty="0" smtClean="0"/>
              <a:t>Real (Authorized) subject headings, 600, 610, 630, 650, 651, second indicator </a:t>
            </a:r>
            <a:r>
              <a:rPr lang="en-US" b="1" dirty="0" smtClean="0"/>
              <a:t>“0”</a:t>
            </a:r>
            <a:r>
              <a:rPr lang="en-US" dirty="0" smtClean="0"/>
              <a:t> or </a:t>
            </a:r>
            <a:r>
              <a:rPr lang="en-US" dirty="0"/>
              <a:t>second indicator</a:t>
            </a:r>
            <a:r>
              <a:rPr lang="en-US" b="1" dirty="0"/>
              <a:t> </a:t>
            </a:r>
            <a:r>
              <a:rPr lang="en-US" b="1" dirty="0" smtClean="0"/>
              <a:t>“7” </a:t>
            </a:r>
            <a:r>
              <a:rPr lang="en-US" dirty="0"/>
              <a:t>and</a:t>
            </a:r>
            <a:r>
              <a:rPr lang="en-US" b="1" dirty="0"/>
              <a:t> $2 fast </a:t>
            </a:r>
            <a:r>
              <a:rPr lang="en-US" b="1" dirty="0" smtClean="0"/>
              <a:t>(</a:t>
            </a:r>
            <a:r>
              <a:rPr lang="en-US" dirty="0" smtClean="0"/>
              <a:t>unless </a:t>
            </a:r>
            <a:r>
              <a:rPr lang="en-US" dirty="0"/>
              <a:t>it is a work of fiction, such as a novel, poetry, short stories, etc</a:t>
            </a:r>
            <a:r>
              <a:rPr lang="en-US" dirty="0" smtClean="0"/>
              <a:t>.</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endParaRPr lang="en-US" dirty="0" smtClean="0"/>
          </a:p>
        </p:txBody>
      </p:sp>
      <p:pic>
        <p:nvPicPr>
          <p:cNvPr id="4" name="Picture 3"/>
          <p:cNvPicPr>
            <a:picLocks noChangeAspect="1"/>
          </p:cNvPicPr>
          <p:nvPr/>
        </p:nvPicPr>
        <p:blipFill>
          <a:blip r:embed="rId3"/>
          <a:stretch>
            <a:fillRect/>
          </a:stretch>
        </p:blipFill>
        <p:spPr>
          <a:xfrm>
            <a:off x="8561972" y="618517"/>
            <a:ext cx="2190750" cy="1895475"/>
          </a:xfrm>
          <a:prstGeom prst="rect">
            <a:avLst/>
          </a:prstGeom>
        </p:spPr>
      </p:pic>
    </p:spTree>
    <p:extLst>
      <p:ext uri="{BB962C8B-B14F-4D97-AF65-F5344CB8AC3E}">
        <p14:creationId xmlns:p14="http://schemas.microsoft.com/office/powerpoint/2010/main" val="13435933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5736656" y="3469205"/>
            <a:ext cx="4437247" cy="3139321"/>
          </a:xfrm>
          <a:prstGeom prst="rect">
            <a:avLst/>
          </a:prstGeom>
          <a:noFill/>
        </p:spPr>
        <p:txBody>
          <a:bodyPr wrap="square" rtlCol="0">
            <a:spAutoFit/>
          </a:bodyPr>
          <a:lstStyle/>
          <a:p>
            <a:pPr marL="285750" lvl="0" indent="-285750">
              <a:buFont typeface="Arial" panose="020B0604020202020204" pitchFamily="34" charset="0"/>
              <a:buChar char="•"/>
            </a:pPr>
            <a:r>
              <a:rPr lang="en-US" sz="2000" b="1" dirty="0"/>
              <a:t>Title variation?</a:t>
            </a:r>
            <a:endParaRPr lang="en-US" sz="2000" dirty="0"/>
          </a:p>
          <a:p>
            <a:pPr marL="285750" lvl="0" indent="-285750">
              <a:buFont typeface="Arial" panose="020B0604020202020204" pitchFamily="34" charset="0"/>
              <a:buChar char="•"/>
            </a:pPr>
            <a:r>
              <a:rPr lang="en-US" sz="2000" b="1" dirty="0"/>
              <a:t>Different statement of responsibility?</a:t>
            </a:r>
            <a:endParaRPr lang="en-US" sz="2000" dirty="0"/>
          </a:p>
          <a:p>
            <a:pPr marL="285750" lvl="0" indent="-285750">
              <a:buFont typeface="Arial" panose="020B0604020202020204" pitchFamily="34" charset="0"/>
              <a:buChar char="•"/>
            </a:pPr>
            <a:r>
              <a:rPr lang="en-US" sz="2000" b="1" dirty="0"/>
              <a:t>Different place of publication?</a:t>
            </a:r>
            <a:endParaRPr lang="en-US" sz="2000" dirty="0"/>
          </a:p>
          <a:p>
            <a:pPr marL="285750" lvl="0" indent="-285750">
              <a:buFont typeface="Arial" panose="020B0604020202020204" pitchFamily="34" charset="0"/>
              <a:buChar char="•"/>
            </a:pPr>
            <a:r>
              <a:rPr lang="en-US" sz="2000" b="1" dirty="0"/>
              <a:t>Different publisher?</a:t>
            </a:r>
            <a:endParaRPr lang="en-US" sz="2000" dirty="0"/>
          </a:p>
          <a:p>
            <a:pPr marL="285750" lvl="0" indent="-285750">
              <a:buFont typeface="Arial" panose="020B0604020202020204" pitchFamily="34" charset="0"/>
              <a:buChar char="•"/>
            </a:pPr>
            <a:r>
              <a:rPr lang="en-US" sz="2000" b="1" dirty="0"/>
              <a:t>Different publication date?</a:t>
            </a:r>
            <a:endParaRPr lang="en-US" sz="2000" dirty="0"/>
          </a:p>
          <a:p>
            <a:pPr marL="285750" lvl="0" indent="-285750">
              <a:buFont typeface="Arial" panose="020B0604020202020204" pitchFamily="34" charset="0"/>
              <a:buChar char="•"/>
            </a:pPr>
            <a:r>
              <a:rPr lang="en-US" sz="2000" b="1" dirty="0"/>
              <a:t>Different edition?</a:t>
            </a:r>
            <a:endParaRPr lang="en-US" sz="2000" dirty="0"/>
          </a:p>
          <a:p>
            <a:pPr marL="285750" lvl="0" indent="-285750">
              <a:buFont typeface="Arial" panose="020B0604020202020204" pitchFamily="34" charset="0"/>
              <a:buChar char="•"/>
            </a:pPr>
            <a:r>
              <a:rPr lang="en-US" sz="2000" b="1" dirty="0"/>
              <a:t>Different pagination?</a:t>
            </a:r>
            <a:endParaRPr lang="en-US" sz="2000" dirty="0"/>
          </a:p>
          <a:p>
            <a:pPr marL="285750" lvl="0" indent="-285750">
              <a:buFont typeface="Arial" panose="020B0604020202020204" pitchFamily="34" charset="0"/>
              <a:buChar char="•"/>
            </a:pPr>
            <a:r>
              <a:rPr lang="en-US" sz="2000" b="1" dirty="0"/>
              <a:t>Different size?</a:t>
            </a:r>
            <a:endParaRPr lang="en-US" sz="2000" dirty="0"/>
          </a:p>
          <a:p>
            <a:pPr marL="285750" indent="-285750">
              <a:buFont typeface="Arial" panose="020B0604020202020204" pitchFamily="34" charset="0"/>
              <a:buChar char="•"/>
            </a:pPr>
            <a:r>
              <a:rPr lang="en-US" sz="2000" b="1" dirty="0"/>
              <a:t>Differing series statement</a:t>
            </a:r>
            <a:r>
              <a:rPr lang="en-US" sz="2000" b="1" dirty="0" smtClean="0"/>
              <a:t>?</a:t>
            </a:r>
          </a:p>
          <a:p>
            <a:r>
              <a:rPr lang="en-US" b="1" dirty="0" smtClean="0"/>
              <a:t>  </a:t>
            </a:r>
            <a:endParaRPr lang="en-US" sz="2400" dirty="0"/>
          </a:p>
        </p:txBody>
      </p:sp>
      <p:sp>
        <p:nvSpPr>
          <p:cNvPr id="7" name="TextBox 6"/>
          <p:cNvSpPr txBox="1"/>
          <p:nvPr/>
        </p:nvSpPr>
        <p:spPr>
          <a:xfrm>
            <a:off x="157410" y="2668986"/>
            <a:ext cx="5603308" cy="1231106"/>
          </a:xfrm>
          <a:prstGeom prst="rect">
            <a:avLst/>
          </a:prstGeom>
          <a:noFill/>
        </p:spPr>
        <p:txBody>
          <a:bodyPr wrap="square" rtlCol="0">
            <a:spAutoFit/>
          </a:bodyPr>
          <a:lstStyle/>
          <a:p>
            <a:r>
              <a:rPr lang="en-US" sz="2800" b="1" dirty="0"/>
              <a:t>Look in OCLC for a matching </a:t>
            </a:r>
            <a:r>
              <a:rPr lang="en-US" sz="2800" b="1" dirty="0" smtClean="0"/>
              <a:t>record or ask if uncertain.</a:t>
            </a:r>
            <a:endParaRPr lang="en-US" sz="2800" dirty="0"/>
          </a:p>
          <a:p>
            <a:endParaRPr lang="en-US" dirty="0"/>
          </a:p>
        </p:txBody>
      </p:sp>
      <p:sp>
        <p:nvSpPr>
          <p:cNvPr id="2" name="TextBox 1"/>
          <p:cNvSpPr txBox="1"/>
          <p:nvPr/>
        </p:nvSpPr>
        <p:spPr>
          <a:xfrm>
            <a:off x="394635" y="1386038"/>
            <a:ext cx="5342021" cy="1200329"/>
          </a:xfrm>
          <a:prstGeom prst="rect">
            <a:avLst/>
          </a:prstGeom>
          <a:noFill/>
        </p:spPr>
        <p:txBody>
          <a:bodyPr wrap="square" rtlCol="0">
            <a:spAutoFit/>
          </a:bodyPr>
          <a:lstStyle/>
          <a:p>
            <a:r>
              <a:rPr lang="en-US" sz="3600" i="1" dirty="0" smtClean="0"/>
              <a:t>And if something in the book doesn’t match the record:</a:t>
            </a:r>
            <a:endParaRPr lang="en-US" sz="3600" i="1" dirty="0"/>
          </a:p>
        </p:txBody>
      </p:sp>
      <p:pic>
        <p:nvPicPr>
          <p:cNvPr id="3" name="Picture 2"/>
          <p:cNvPicPr>
            <a:picLocks noChangeAspect="1"/>
          </p:cNvPicPr>
          <p:nvPr/>
        </p:nvPicPr>
        <p:blipFill>
          <a:blip r:embed="rId3"/>
          <a:stretch>
            <a:fillRect/>
          </a:stretch>
        </p:blipFill>
        <p:spPr>
          <a:xfrm>
            <a:off x="5978693" y="235117"/>
            <a:ext cx="3143750" cy="3234088"/>
          </a:xfrm>
          <a:prstGeom prst="rect">
            <a:avLst/>
          </a:prstGeom>
        </p:spPr>
      </p:pic>
    </p:spTree>
    <p:extLst>
      <p:ext uri="{BB962C8B-B14F-4D97-AF65-F5344CB8AC3E}">
        <p14:creationId xmlns:p14="http://schemas.microsoft.com/office/powerpoint/2010/main" val="33829856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17634" y="100601"/>
            <a:ext cx="11752446" cy="1155600"/>
          </a:xfrm>
        </p:spPr>
        <p:txBody>
          <a:bodyPr>
            <a:normAutofit/>
          </a:bodyPr>
          <a:lstStyle/>
          <a:p>
            <a:r>
              <a:rPr lang="en-US" sz="2800" dirty="0" smtClean="0"/>
              <a:t>It May be an encoding level “m” but it also may be a lousy record. Coding Mess.  Look over the record.</a:t>
            </a:r>
            <a:endParaRPr lang="en-US" sz="2800" dirty="0"/>
          </a:p>
        </p:txBody>
      </p:sp>
      <p:pic>
        <p:nvPicPr>
          <p:cNvPr id="6" name="Picture 5"/>
          <p:cNvPicPr>
            <a:picLocks noChangeAspect="1"/>
          </p:cNvPicPr>
          <p:nvPr/>
        </p:nvPicPr>
        <p:blipFill>
          <a:blip r:embed="rId3"/>
          <a:stretch>
            <a:fillRect/>
          </a:stretch>
        </p:blipFill>
        <p:spPr>
          <a:xfrm>
            <a:off x="179520" y="1093420"/>
            <a:ext cx="8810625" cy="5210175"/>
          </a:xfrm>
          <a:prstGeom prst="rect">
            <a:avLst/>
          </a:prstGeom>
        </p:spPr>
      </p:pic>
      <p:sp>
        <p:nvSpPr>
          <p:cNvPr id="7" name="TextBox 6"/>
          <p:cNvSpPr txBox="1"/>
          <p:nvPr/>
        </p:nvSpPr>
        <p:spPr>
          <a:xfrm>
            <a:off x="9293266" y="1127213"/>
            <a:ext cx="2473693" cy="5632311"/>
          </a:xfrm>
          <a:prstGeom prst="rect">
            <a:avLst/>
          </a:prstGeom>
          <a:noFill/>
        </p:spPr>
        <p:txBody>
          <a:bodyPr wrap="square" rtlCol="0">
            <a:spAutoFit/>
          </a:bodyPr>
          <a:lstStyle/>
          <a:p>
            <a:r>
              <a:rPr lang="en-US" sz="2000" dirty="0" smtClean="0"/>
              <a:t>There can be diacritic or punctuation coding issues. You can remerge with the record or a field from OCLC and fastcat accordingly.  Or if easier </a:t>
            </a:r>
            <a:r>
              <a:rPr lang="en-US" sz="2000" dirty="0"/>
              <a:t>replace with the correct diacritic if not too overwhelming and you feel confident.  This </a:t>
            </a:r>
            <a:r>
              <a:rPr lang="en-US" sz="2000" dirty="0" smtClean="0"/>
              <a:t>is </a:t>
            </a:r>
            <a:r>
              <a:rPr lang="en-US" sz="2000" dirty="0"/>
              <a:t>not really a </a:t>
            </a:r>
            <a:r>
              <a:rPr lang="en-US" sz="2000" dirty="0" err="1" smtClean="0"/>
              <a:t>dNIC</a:t>
            </a:r>
            <a:r>
              <a:rPr lang="en-US" sz="2000" dirty="0" smtClean="0"/>
              <a:t> </a:t>
            </a:r>
            <a:r>
              <a:rPr lang="en-US" sz="2000" dirty="0"/>
              <a:t>situation because it’s a glitch in our database, not a problem with the </a:t>
            </a:r>
            <a:r>
              <a:rPr lang="en-US" sz="2000" dirty="0" smtClean="0"/>
              <a:t>record.  </a:t>
            </a:r>
            <a:endParaRPr lang="en-US" sz="2000" dirty="0"/>
          </a:p>
          <a:p>
            <a:r>
              <a:rPr lang="en-US" sz="2000" dirty="0" smtClean="0"/>
              <a:t>We’re working on this.</a:t>
            </a:r>
            <a:endParaRPr lang="en-US" sz="2000" dirty="0"/>
          </a:p>
        </p:txBody>
      </p:sp>
    </p:spTree>
    <p:extLst>
      <p:ext uri="{BB962C8B-B14F-4D97-AF65-F5344CB8AC3E}">
        <p14:creationId xmlns:p14="http://schemas.microsoft.com/office/powerpoint/2010/main" val="39657224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Got a Lousy record</a:t>
            </a:r>
            <a:r>
              <a:rPr lang="en-US" dirty="0" smtClean="0">
                <a:latin typeface="Arial Narrow" panose="020B0606020202030204" pitchFamily="34" charset="0"/>
              </a:rPr>
              <a:t>?</a:t>
            </a:r>
            <a:br>
              <a:rPr lang="en-US" dirty="0" smtClean="0">
                <a:latin typeface="Arial Narrow" panose="020B0606020202030204" pitchFamily="34" charset="0"/>
              </a:rPr>
            </a:br>
            <a:r>
              <a:rPr lang="en-US" dirty="0" smtClean="0"/>
              <a:t>Dig in OCLC for a better one.</a:t>
            </a:r>
            <a:endParaRPr lang="en-US" dirty="0"/>
          </a:p>
        </p:txBody>
      </p:sp>
      <p:pic>
        <p:nvPicPr>
          <p:cNvPr id="8" name="Picture 7"/>
          <p:cNvPicPr>
            <a:picLocks noChangeAspect="1"/>
          </p:cNvPicPr>
          <p:nvPr/>
        </p:nvPicPr>
        <p:blipFill>
          <a:blip r:embed="rId3"/>
          <a:stretch>
            <a:fillRect/>
          </a:stretch>
        </p:blipFill>
        <p:spPr>
          <a:xfrm>
            <a:off x="3912870" y="1954811"/>
            <a:ext cx="4366260" cy="4499921"/>
          </a:xfrm>
          <a:prstGeom prst="rect">
            <a:avLst/>
          </a:prstGeom>
        </p:spPr>
      </p:pic>
    </p:spTree>
    <p:extLst>
      <p:ext uri="{BB962C8B-B14F-4D97-AF65-F5344CB8AC3E}">
        <p14:creationId xmlns:p14="http://schemas.microsoft.com/office/powerpoint/2010/main" val="26405400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166129"/>
            <a:ext cx="10364451" cy="421011"/>
          </a:xfrm>
        </p:spPr>
        <p:txBody>
          <a:bodyPr>
            <a:normAutofit fontScale="90000"/>
          </a:bodyPr>
          <a:lstStyle/>
          <a:p>
            <a:r>
              <a:rPr lang="en-US" dirty="0" smtClean="0"/>
              <a:t>Foreign language records – Bad Because …</a:t>
            </a:r>
            <a:endParaRPr lang="en-US" dirty="0"/>
          </a:p>
        </p:txBody>
      </p:sp>
      <p:pic>
        <p:nvPicPr>
          <p:cNvPr id="4" name="Picture 3"/>
          <p:cNvPicPr>
            <a:picLocks noChangeAspect="1"/>
          </p:cNvPicPr>
          <p:nvPr/>
        </p:nvPicPr>
        <p:blipFill>
          <a:blip r:embed="rId3"/>
          <a:stretch>
            <a:fillRect/>
          </a:stretch>
        </p:blipFill>
        <p:spPr>
          <a:xfrm>
            <a:off x="615215" y="587140"/>
            <a:ext cx="6559616" cy="6129784"/>
          </a:xfrm>
          <a:prstGeom prst="rect">
            <a:avLst/>
          </a:prstGeom>
        </p:spPr>
      </p:pic>
      <p:sp>
        <p:nvSpPr>
          <p:cNvPr id="5" name="Oval 4"/>
          <p:cNvSpPr/>
          <p:nvPr/>
        </p:nvSpPr>
        <p:spPr>
          <a:xfrm>
            <a:off x="1963553" y="850236"/>
            <a:ext cx="259883"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455468" y="2271562"/>
            <a:ext cx="317634" cy="317634"/>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511166" y="5072514"/>
            <a:ext cx="279132" cy="1511166"/>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5200850" y="1493967"/>
            <a:ext cx="5829300" cy="1638300"/>
          </a:xfrm>
          <a:prstGeom prst="rect">
            <a:avLst/>
          </a:prstGeom>
        </p:spPr>
      </p:pic>
      <p:sp>
        <p:nvSpPr>
          <p:cNvPr id="9" name="Oval 8"/>
          <p:cNvSpPr/>
          <p:nvPr/>
        </p:nvSpPr>
        <p:spPr>
          <a:xfrm>
            <a:off x="10008669" y="2797187"/>
            <a:ext cx="896754"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849852" y="2473615"/>
            <a:ext cx="317634"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549288" y="2506469"/>
            <a:ext cx="356135"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643613" y="1032302"/>
            <a:ext cx="6321214" cy="461665"/>
          </a:xfrm>
          <a:prstGeom prst="rect">
            <a:avLst/>
          </a:prstGeom>
          <a:noFill/>
        </p:spPr>
        <p:txBody>
          <a:bodyPr wrap="square" rtlCol="0">
            <a:spAutoFit/>
          </a:bodyPr>
          <a:lstStyle/>
          <a:p>
            <a:r>
              <a:rPr lang="en-US" sz="2400" dirty="0" smtClean="0">
                <a:solidFill>
                  <a:schemeClr val="accent6">
                    <a:lumMod val="75000"/>
                  </a:schemeClr>
                </a:solidFill>
              </a:rPr>
              <a:t>Our holdings are on a foreign language record</a:t>
            </a:r>
            <a:endParaRPr lang="en-US" sz="2400" dirty="0">
              <a:solidFill>
                <a:schemeClr val="accent6">
                  <a:lumMod val="75000"/>
                </a:schemeClr>
              </a:solidFill>
            </a:endParaRPr>
          </a:p>
        </p:txBody>
      </p:sp>
      <p:sp>
        <p:nvSpPr>
          <p:cNvPr id="13" name="TextBox 12"/>
          <p:cNvSpPr txBox="1"/>
          <p:nvPr/>
        </p:nvSpPr>
        <p:spPr>
          <a:xfrm>
            <a:off x="3267775" y="4595904"/>
            <a:ext cx="8840806" cy="830997"/>
          </a:xfrm>
          <a:prstGeom prst="rect">
            <a:avLst/>
          </a:prstGeom>
          <a:noFill/>
        </p:spPr>
        <p:txBody>
          <a:bodyPr wrap="square" rtlCol="0">
            <a:spAutoFit/>
          </a:bodyPr>
          <a:lstStyle/>
          <a:p>
            <a:r>
              <a:rPr lang="en-US" sz="2400" b="1" dirty="0" smtClean="0">
                <a:solidFill>
                  <a:srgbClr val="7030A0"/>
                </a:solidFill>
              </a:rPr>
              <a:t>… NO ENGLISH SUBJECT HEADINGS FOR </a:t>
            </a:r>
            <a:r>
              <a:rPr lang="en-US" sz="2400" b="1" dirty="0">
                <a:solidFill>
                  <a:srgbClr val="7030A0"/>
                </a:solidFill>
              </a:rPr>
              <a:t>SEARCHING PURPOSES!!!</a:t>
            </a:r>
          </a:p>
          <a:p>
            <a:endParaRPr lang="en-US" sz="2400" b="1" dirty="0">
              <a:solidFill>
                <a:srgbClr val="7030A0"/>
              </a:solidFill>
            </a:endParaRPr>
          </a:p>
        </p:txBody>
      </p:sp>
      <p:sp>
        <p:nvSpPr>
          <p:cNvPr id="14" name="Bent Arrow 13"/>
          <p:cNvSpPr/>
          <p:nvPr/>
        </p:nvSpPr>
        <p:spPr>
          <a:xfrm rot="10800000">
            <a:off x="11013381" y="1387962"/>
            <a:ext cx="339718" cy="1597110"/>
          </a:xfrm>
          <a:prstGeom prst="bentArrow">
            <a:avLst>
              <a:gd name="adj1" fmla="val 25000"/>
              <a:gd name="adj2" fmla="val 25000"/>
              <a:gd name="adj3" fmla="val 25000"/>
              <a:gd name="adj4" fmla="val 75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Left Arrow 15"/>
          <p:cNvSpPr/>
          <p:nvPr/>
        </p:nvSpPr>
        <p:spPr>
          <a:xfrm>
            <a:off x="5805437" y="5204764"/>
            <a:ext cx="2310063" cy="257208"/>
          </a:xfrm>
          <a:prstGeom prst="leftArrow">
            <a:avLst/>
          </a:prstGeom>
          <a:solidFill>
            <a:schemeClr val="accent6">
              <a:lumMod val="7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Bent Arrow 14"/>
          <p:cNvSpPr/>
          <p:nvPr/>
        </p:nvSpPr>
        <p:spPr>
          <a:xfrm>
            <a:off x="9357044" y="2589196"/>
            <a:ext cx="339718" cy="721895"/>
          </a:xfrm>
          <a:prstGeom prst="bentArrow">
            <a:avLst>
              <a:gd name="adj1" fmla="val 25000"/>
              <a:gd name="adj2" fmla="val 25000"/>
              <a:gd name="adj3" fmla="val 25000"/>
              <a:gd name="adj4" fmla="val 75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p:cNvSpPr txBox="1"/>
          <p:nvPr/>
        </p:nvSpPr>
        <p:spPr>
          <a:xfrm>
            <a:off x="6960468" y="3313008"/>
            <a:ext cx="3969441" cy="461665"/>
          </a:xfrm>
          <a:prstGeom prst="rect">
            <a:avLst/>
          </a:prstGeom>
          <a:noFill/>
        </p:spPr>
        <p:txBody>
          <a:bodyPr wrap="square" rtlCol="0">
            <a:spAutoFit/>
          </a:bodyPr>
          <a:lstStyle/>
          <a:p>
            <a:r>
              <a:rPr lang="en-US" sz="2400" b="1" dirty="0" smtClean="0">
                <a:solidFill>
                  <a:srgbClr val="7030A0"/>
                </a:solidFill>
              </a:rPr>
              <a:t>… but here is the LC record </a:t>
            </a:r>
            <a:r>
              <a:rPr lang="en-US" sz="2400" b="1" dirty="0" smtClean="0">
                <a:solidFill>
                  <a:srgbClr val="7030A0"/>
                </a:solidFill>
                <a:sym typeface="Wingdings" panose="05000000000000000000" pitchFamily="2" charset="2"/>
              </a:rPr>
              <a:t></a:t>
            </a:r>
            <a:endParaRPr lang="en-US" sz="2400" b="1" dirty="0">
              <a:solidFill>
                <a:srgbClr val="7030A0"/>
              </a:solidFill>
            </a:endParaRPr>
          </a:p>
        </p:txBody>
      </p:sp>
      <p:sp>
        <p:nvSpPr>
          <p:cNvPr id="3" name="TextBox 2"/>
          <p:cNvSpPr txBox="1"/>
          <p:nvPr/>
        </p:nvSpPr>
        <p:spPr>
          <a:xfrm>
            <a:off x="2210602" y="571068"/>
            <a:ext cx="3368842" cy="369332"/>
          </a:xfrm>
          <a:prstGeom prst="rect">
            <a:avLst/>
          </a:prstGeom>
          <a:noFill/>
        </p:spPr>
        <p:txBody>
          <a:bodyPr wrap="square" rtlCol="0">
            <a:spAutoFit/>
          </a:bodyPr>
          <a:lstStyle/>
          <a:p>
            <a:r>
              <a:rPr lang="en-US" dirty="0" smtClean="0">
                <a:solidFill>
                  <a:schemeClr val="accent6">
                    <a:lumMod val="75000"/>
                  </a:schemeClr>
                </a:solidFill>
              </a:rPr>
              <a:t>It’s only full if you’re French.</a:t>
            </a:r>
            <a:endParaRPr lang="en-US" dirty="0">
              <a:solidFill>
                <a:schemeClr val="accent6">
                  <a:lumMod val="75000"/>
                </a:schemeClr>
              </a:solidFill>
            </a:endParaRPr>
          </a:p>
        </p:txBody>
      </p:sp>
    </p:spTree>
    <p:extLst>
      <p:ext uri="{BB962C8B-B14F-4D97-AF65-F5344CB8AC3E}">
        <p14:creationId xmlns:p14="http://schemas.microsoft.com/office/powerpoint/2010/main" val="12964027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75274" y="223882"/>
            <a:ext cx="10364451" cy="392136"/>
          </a:xfrm>
        </p:spPr>
        <p:txBody>
          <a:bodyPr>
            <a:normAutofit fontScale="90000"/>
          </a:bodyPr>
          <a:lstStyle/>
          <a:p>
            <a:r>
              <a:rPr lang="en-US" dirty="0" smtClean="0"/>
              <a:t>Bad British records, look like rda but …</a:t>
            </a:r>
            <a:endParaRPr lang="en-US" dirty="0"/>
          </a:p>
        </p:txBody>
      </p:sp>
      <p:pic>
        <p:nvPicPr>
          <p:cNvPr id="4" name="Content Placeholder 3"/>
          <p:cNvPicPr>
            <a:picLocks noGrp="1" noChangeAspect="1"/>
          </p:cNvPicPr>
          <p:nvPr>
            <p:ph sz="quarter" idx="13"/>
          </p:nvPr>
        </p:nvPicPr>
        <p:blipFill>
          <a:blip r:embed="rId3"/>
          <a:stretch>
            <a:fillRect/>
          </a:stretch>
        </p:blipFill>
        <p:spPr>
          <a:xfrm>
            <a:off x="2510304" y="631767"/>
            <a:ext cx="7094389" cy="6102416"/>
          </a:xfrm>
          <a:prstGeom prst="rect">
            <a:avLst/>
          </a:prstGeom>
        </p:spPr>
      </p:pic>
      <p:sp>
        <p:nvSpPr>
          <p:cNvPr id="5" name="Oval 4"/>
          <p:cNvSpPr/>
          <p:nvPr/>
        </p:nvSpPr>
        <p:spPr>
          <a:xfrm>
            <a:off x="3878981" y="631767"/>
            <a:ext cx="288758" cy="376387"/>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023360" y="4753877"/>
            <a:ext cx="856650" cy="376387"/>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080184" y="4753877"/>
            <a:ext cx="485273" cy="376387"/>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ent Arrow 8"/>
          <p:cNvSpPr/>
          <p:nvPr/>
        </p:nvSpPr>
        <p:spPr>
          <a:xfrm rot="16027287" flipH="1">
            <a:off x="5025892" y="2702830"/>
            <a:ext cx="310662" cy="587568"/>
          </a:xfrm>
          <a:prstGeom prst="bentArrow">
            <a:avLst>
              <a:gd name="adj1" fmla="val 25000"/>
              <a:gd name="adj2" fmla="val 25000"/>
              <a:gd name="adj3" fmla="val 25000"/>
              <a:gd name="adj4" fmla="val 75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5482437" y="2642059"/>
            <a:ext cx="1155032" cy="369332"/>
          </a:xfrm>
          <a:prstGeom prst="rect">
            <a:avLst/>
          </a:prstGeom>
          <a:noFill/>
        </p:spPr>
        <p:txBody>
          <a:bodyPr wrap="square" rtlCol="0">
            <a:spAutoFit/>
          </a:bodyPr>
          <a:lstStyle/>
          <a:p>
            <a:r>
              <a:rPr lang="en-US" b="1" dirty="0">
                <a:solidFill>
                  <a:schemeClr val="accent6">
                    <a:lumMod val="75000"/>
                  </a:schemeClr>
                </a:solidFill>
              </a:rPr>
              <a:t>No </a:t>
            </a:r>
            <a:r>
              <a:rPr lang="en-US" b="1" dirty="0" smtClean="0">
                <a:solidFill>
                  <a:schemeClr val="accent6">
                    <a:lumMod val="75000"/>
                  </a:schemeClr>
                </a:solidFill>
                <a:latin typeface="Browallia New" panose="020B0604020202020204" pitchFamily="34" charset="-34"/>
                <a:cs typeface="Browallia New" panose="020B0604020202020204" pitchFamily="34" charset="-34"/>
              </a:rPr>
              <a:t>‡</a:t>
            </a:r>
            <a:r>
              <a:rPr lang="en-US" b="1" dirty="0" smtClean="0">
                <a:solidFill>
                  <a:schemeClr val="accent6">
                    <a:lumMod val="75000"/>
                  </a:schemeClr>
                </a:solidFill>
              </a:rPr>
              <a:t>e rda</a:t>
            </a:r>
            <a:endParaRPr lang="en-US" b="1" dirty="0">
              <a:solidFill>
                <a:schemeClr val="accent6">
                  <a:lumMod val="75000"/>
                </a:schemeClr>
              </a:solidFill>
            </a:endParaRPr>
          </a:p>
        </p:txBody>
      </p:sp>
      <p:sp>
        <p:nvSpPr>
          <p:cNvPr id="3" name="TextBox 2"/>
          <p:cNvSpPr txBox="1"/>
          <p:nvPr/>
        </p:nvSpPr>
        <p:spPr>
          <a:xfrm>
            <a:off x="7478829" y="1183907"/>
            <a:ext cx="3128211" cy="1200329"/>
          </a:xfrm>
          <a:prstGeom prst="rect">
            <a:avLst/>
          </a:prstGeom>
          <a:noFill/>
        </p:spPr>
        <p:txBody>
          <a:bodyPr wrap="square" rtlCol="0">
            <a:spAutoFit/>
          </a:bodyPr>
          <a:lstStyle/>
          <a:p>
            <a:pPr algn="ctr"/>
            <a:r>
              <a:rPr lang="en-US" sz="2400" dirty="0" smtClean="0"/>
              <a:t>If they’re </a:t>
            </a:r>
            <a:r>
              <a:rPr lang="en-US" sz="2400" dirty="0" err="1" smtClean="0"/>
              <a:t>fastcattable</a:t>
            </a:r>
            <a:r>
              <a:rPr lang="en-US" sz="2400" dirty="0" smtClean="0"/>
              <a:t>, that’s ok, just leave them as they are because …</a:t>
            </a:r>
            <a:endParaRPr lang="en-US" sz="2400" dirty="0"/>
          </a:p>
        </p:txBody>
      </p:sp>
      <p:sp>
        <p:nvSpPr>
          <p:cNvPr id="11" name="Oval 10"/>
          <p:cNvSpPr/>
          <p:nvPr/>
        </p:nvSpPr>
        <p:spPr>
          <a:xfrm>
            <a:off x="5409398" y="4753876"/>
            <a:ext cx="1299410" cy="376387"/>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97911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51964" y="105391"/>
            <a:ext cx="10364451" cy="732008"/>
          </a:xfrm>
        </p:spPr>
        <p:txBody>
          <a:bodyPr/>
          <a:lstStyle/>
          <a:p>
            <a:r>
              <a:rPr lang="en-US" dirty="0" smtClean="0"/>
              <a:t>It’s not just Bad British records Anymore</a:t>
            </a:r>
            <a:endParaRPr lang="en-US" dirty="0"/>
          </a:p>
        </p:txBody>
      </p:sp>
      <p:sp>
        <p:nvSpPr>
          <p:cNvPr id="3" name="Text Placeholder 2"/>
          <p:cNvSpPr>
            <a:spLocks noGrp="1"/>
          </p:cNvSpPr>
          <p:nvPr>
            <p:ph type="body" idx="1"/>
          </p:nvPr>
        </p:nvSpPr>
        <p:spPr>
          <a:xfrm>
            <a:off x="2781462" y="691508"/>
            <a:ext cx="5554015" cy="502025"/>
          </a:xfrm>
        </p:spPr>
        <p:txBody>
          <a:bodyPr/>
          <a:lstStyle/>
          <a:p>
            <a:pPr algn="ctr"/>
            <a:r>
              <a:rPr lang="en-US" sz="2800" dirty="0" smtClean="0"/>
              <a:t>OCLC Has gotten in on the act</a:t>
            </a:r>
            <a:endParaRPr lang="en-US" sz="2800" b="1" dirty="0">
              <a:solidFill>
                <a:srgbClr val="00B050"/>
              </a:solidFill>
            </a:endParaRPr>
          </a:p>
        </p:txBody>
      </p:sp>
      <p:sp>
        <p:nvSpPr>
          <p:cNvPr id="4" name="Content Placeholder 3"/>
          <p:cNvSpPr>
            <a:spLocks noGrp="1"/>
          </p:cNvSpPr>
          <p:nvPr>
            <p:ph sz="quarter" idx="13"/>
          </p:nvPr>
        </p:nvSpPr>
        <p:spPr>
          <a:xfrm>
            <a:off x="1063278" y="1934480"/>
            <a:ext cx="10087902" cy="4370067"/>
          </a:xfrm>
        </p:spPr>
        <p:txBody>
          <a:bodyPr>
            <a:normAutofit fontScale="92500"/>
          </a:bodyPr>
          <a:lstStyle/>
          <a:p>
            <a:pPr marL="0" lvl="0" indent="0">
              <a:buNone/>
            </a:pPr>
            <a:r>
              <a:rPr lang="en-US" b="1" dirty="0"/>
              <a:t>Machine Manipulation of Existing WorldCat </a:t>
            </a:r>
            <a:r>
              <a:rPr lang="en-US" b="1" dirty="0" smtClean="0"/>
              <a:t>Records as of March 3</a:t>
            </a:r>
            <a:r>
              <a:rPr lang="en-US" b="1" dirty="0"/>
              <a:t>1</a:t>
            </a:r>
            <a:r>
              <a:rPr lang="en-US" b="1" dirty="0" smtClean="0"/>
              <a:t>, 2013</a:t>
            </a:r>
          </a:p>
          <a:p>
            <a:pPr marL="0" lvl="0" indent="0">
              <a:buNone/>
            </a:pPr>
            <a:r>
              <a:rPr lang="en-US" dirty="0" smtClean="0"/>
              <a:t>Among the changes:</a:t>
            </a:r>
            <a:endParaRPr lang="en-US" dirty="0"/>
          </a:p>
          <a:p>
            <a:pPr lvl="0"/>
            <a:r>
              <a:rPr lang="en-US" dirty="0"/>
              <a:t>Adding 336, 337, 338 fields</a:t>
            </a:r>
          </a:p>
          <a:p>
            <a:pPr lvl="0"/>
            <a:r>
              <a:rPr lang="en-US" dirty="0"/>
              <a:t>Spelling out non-transcribed abbreviations in </a:t>
            </a:r>
            <a:r>
              <a:rPr lang="en-US" dirty="0" smtClean="0"/>
              <a:t>300</a:t>
            </a:r>
            <a:r>
              <a:rPr lang="en-US" dirty="0"/>
              <a:t>, 500, 504 and other fields</a:t>
            </a:r>
          </a:p>
          <a:p>
            <a:pPr lvl="0"/>
            <a:r>
              <a:rPr lang="en-US" dirty="0"/>
              <a:t>Converting Latin abbreviations to English equivalents in 245, 260, and other fields</a:t>
            </a:r>
          </a:p>
          <a:p>
            <a:pPr lvl="0"/>
            <a:r>
              <a:rPr lang="en-US" dirty="0"/>
              <a:t>Converting dissertation notes in 502 field to multiple subfields</a:t>
            </a:r>
          </a:p>
          <a:p>
            <a:pPr lvl="0"/>
            <a:r>
              <a:rPr lang="en-US" dirty="0" smtClean="0"/>
              <a:t>Heading </a:t>
            </a:r>
            <a:r>
              <a:rPr lang="en-US" dirty="0"/>
              <a:t>changes in accordance with RDA</a:t>
            </a:r>
          </a:p>
          <a:p>
            <a:r>
              <a:rPr lang="en-US" dirty="0"/>
              <a:t>Heading changes are anticipated to spell out abbreviations in headings like "Dept." and to change Bible and Koran headings in accordance with RDA practice</a:t>
            </a:r>
            <a:r>
              <a:rPr lang="en-US" dirty="0" smtClean="0"/>
              <a:t>.</a:t>
            </a:r>
            <a:endParaRPr lang="en-US" dirty="0"/>
          </a:p>
          <a:p>
            <a:pPr marL="0" lvl="0" indent="0">
              <a:buNone/>
            </a:pPr>
            <a:endParaRPr lang="en-US" dirty="0"/>
          </a:p>
        </p:txBody>
      </p:sp>
      <p:sp>
        <p:nvSpPr>
          <p:cNvPr id="5" name="TextBox 4"/>
          <p:cNvSpPr txBox="1"/>
          <p:nvPr/>
        </p:nvSpPr>
        <p:spPr>
          <a:xfrm>
            <a:off x="231006" y="1028442"/>
            <a:ext cx="11752447" cy="1600438"/>
          </a:xfrm>
          <a:prstGeom prst="rect">
            <a:avLst/>
          </a:prstGeom>
          <a:noFill/>
        </p:spPr>
        <p:txBody>
          <a:bodyPr wrap="square" rtlCol="0">
            <a:spAutoFit/>
          </a:bodyPr>
          <a:lstStyle/>
          <a:p>
            <a:pPr algn="ctr"/>
            <a:r>
              <a:rPr lang="en-US" sz="4400" b="1" dirty="0">
                <a:solidFill>
                  <a:srgbClr val="00B050"/>
                </a:solidFill>
              </a:rPr>
              <a:t>It’s </a:t>
            </a:r>
            <a:r>
              <a:rPr lang="en-US" sz="4400" b="1" dirty="0" smtClean="0">
                <a:solidFill>
                  <a:srgbClr val="00B050"/>
                </a:solidFill>
              </a:rPr>
              <a:t>ok to have mixed AACR2 and RDA elements.</a:t>
            </a:r>
            <a:endParaRPr lang="en-US" sz="4400" b="1" dirty="0">
              <a:solidFill>
                <a:srgbClr val="00B050"/>
              </a:solidFill>
            </a:endParaRPr>
          </a:p>
          <a:p>
            <a:pPr algn="ctr"/>
            <a:endParaRPr lang="en-US" sz="5400" dirty="0"/>
          </a:p>
        </p:txBody>
      </p:sp>
    </p:spTree>
    <p:extLst>
      <p:ext uri="{BB962C8B-B14F-4D97-AF65-F5344CB8AC3E}">
        <p14:creationId xmlns:p14="http://schemas.microsoft.com/office/powerpoint/2010/main" val="5811777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87416" y="513338"/>
            <a:ext cx="6709433" cy="1032214"/>
          </a:xfrm>
        </p:spPr>
        <p:txBody>
          <a:bodyPr>
            <a:normAutofit fontScale="90000"/>
          </a:bodyPr>
          <a:lstStyle/>
          <a:p>
            <a:r>
              <a:rPr lang="en-US" dirty="0" smtClean="0"/>
              <a:t>Call Numbers </a:t>
            </a:r>
            <a:br>
              <a:rPr lang="en-US" dirty="0" smtClean="0"/>
            </a:br>
            <a:r>
              <a:rPr lang="en-US" dirty="0" smtClean="0"/>
              <a:t>&amp;</a:t>
            </a:r>
            <a:r>
              <a:rPr lang="en-US" dirty="0"/>
              <a:t> </a:t>
            </a:r>
            <a:r>
              <a:rPr lang="en-US" dirty="0" smtClean="0"/>
              <a:t>How they work </a:t>
            </a:r>
            <a:r>
              <a:rPr lang="en-US" sz="1800" dirty="0" smtClean="0">
                <a:latin typeface="Calibri" panose="020F0502020204030204" pitchFamily="34" charset="0"/>
              </a:rPr>
              <a:t>(in general)</a:t>
            </a:r>
            <a:endParaRPr lang="en-US" sz="1800" dirty="0">
              <a:latin typeface="Calibri" panose="020F0502020204030204" pitchFamily="34" charset="0"/>
            </a:endParaRPr>
          </a:p>
        </p:txBody>
      </p:sp>
      <p:graphicFrame>
        <p:nvGraphicFramePr>
          <p:cNvPr id="4" name="Content Placeholder 3"/>
          <p:cNvGraphicFramePr>
            <a:graphicFrameLocks noGrp="1"/>
          </p:cNvGraphicFramePr>
          <p:nvPr>
            <p:ph sz="quarter" idx="13"/>
            <p:extLst/>
          </p:nvPr>
        </p:nvGraphicFramePr>
        <p:xfrm>
          <a:off x="597168" y="2243680"/>
          <a:ext cx="4953000" cy="1809750"/>
        </p:xfrm>
        <a:graphic>
          <a:graphicData uri="http://schemas.openxmlformats.org/drawingml/2006/table">
            <a:tbl>
              <a:tblPr/>
              <a:tblGrid>
                <a:gridCol w="3873500"/>
                <a:gridCol w="1079500"/>
              </a:tblGrid>
              <a:tr h="361950">
                <a:tc>
                  <a:txBody>
                    <a:bodyPr/>
                    <a:lstStyle/>
                    <a:p>
                      <a:pPr algn="l" fontAlgn="b"/>
                      <a:r>
                        <a:rPr lang="en-US" sz="2200" b="0" i="0" u="none" strike="noStrike" dirty="0">
                          <a:solidFill>
                            <a:srgbClr val="000000"/>
                          </a:solidFill>
                          <a:effectLst/>
                          <a:latin typeface="Calibri" panose="020F0502020204030204" pitchFamily="34" charset="0"/>
                        </a:rPr>
                        <a:t>Subject letter with subclass </a:t>
                      </a:r>
                    </a:p>
                  </a:txBody>
                  <a:tcPr marL="9525" marR="9525" marT="9525" marB="0" anchor="b">
                    <a:lnL>
                      <a:noFill/>
                    </a:lnL>
                    <a:lnR>
                      <a:noFill/>
                    </a:lnR>
                    <a:lnT>
                      <a:noFill/>
                    </a:lnT>
                    <a:lnB>
                      <a:noFill/>
                    </a:lnB>
                  </a:tcPr>
                </a:tc>
                <a:tc>
                  <a:txBody>
                    <a:bodyPr/>
                    <a:lstStyle/>
                    <a:p>
                      <a:pPr algn="ctr" fontAlgn="b"/>
                      <a:r>
                        <a:rPr lang="en-US" sz="2200" b="0" i="0" u="none" strike="noStrike" dirty="0">
                          <a:solidFill>
                            <a:srgbClr val="000000"/>
                          </a:solidFill>
                          <a:effectLst/>
                          <a:latin typeface="Calibri" panose="020F0502020204030204" pitchFamily="34" charset="0"/>
                        </a:rPr>
                        <a:t>QD</a:t>
                      </a:r>
                    </a:p>
                  </a:txBody>
                  <a:tcPr marL="9525" marR="9525" marT="9525" marB="0" anchor="b">
                    <a:lnL>
                      <a:noFill/>
                    </a:lnL>
                    <a:lnR>
                      <a:noFill/>
                    </a:lnR>
                    <a:lnT>
                      <a:noFill/>
                    </a:lnT>
                    <a:lnB>
                      <a:noFill/>
                    </a:lnB>
                  </a:tcPr>
                </a:tc>
              </a:tr>
              <a:tr h="361950">
                <a:tc>
                  <a:txBody>
                    <a:bodyPr/>
                    <a:lstStyle/>
                    <a:p>
                      <a:pPr algn="l" fontAlgn="b"/>
                      <a:r>
                        <a:rPr lang="en-US" sz="2200" b="0" i="0" u="none" strike="noStrike">
                          <a:solidFill>
                            <a:srgbClr val="000000"/>
                          </a:solidFill>
                          <a:effectLst/>
                          <a:latin typeface="Calibri" panose="020F0502020204030204" pitchFamily="34" charset="0"/>
                        </a:rPr>
                        <a:t>Number division</a:t>
                      </a:r>
                    </a:p>
                  </a:txBody>
                  <a:tcPr marL="9525" marR="9525" marT="9525" marB="0" anchor="b">
                    <a:lnL>
                      <a:noFill/>
                    </a:lnL>
                    <a:lnR>
                      <a:noFill/>
                    </a:lnR>
                    <a:lnT>
                      <a:noFill/>
                    </a:lnT>
                    <a:lnB>
                      <a:noFill/>
                    </a:lnB>
                  </a:tcPr>
                </a:tc>
                <a:tc>
                  <a:txBody>
                    <a:bodyPr/>
                    <a:lstStyle/>
                    <a:p>
                      <a:pPr algn="ctr" fontAlgn="b"/>
                      <a:r>
                        <a:rPr lang="en-US" sz="2200" b="0" i="0" u="none" strike="noStrike">
                          <a:solidFill>
                            <a:srgbClr val="000000"/>
                          </a:solidFill>
                          <a:effectLst/>
                          <a:latin typeface="Calibri" panose="020F0502020204030204" pitchFamily="34" charset="0"/>
                        </a:rPr>
                        <a:t>23</a:t>
                      </a:r>
                    </a:p>
                  </a:txBody>
                  <a:tcPr marL="9525" marR="9525" marT="9525" marB="0" anchor="b">
                    <a:lnL>
                      <a:noFill/>
                    </a:lnL>
                    <a:lnR>
                      <a:noFill/>
                    </a:lnR>
                    <a:lnT>
                      <a:noFill/>
                    </a:lnT>
                    <a:lnB>
                      <a:noFill/>
                    </a:lnB>
                  </a:tcPr>
                </a:tc>
              </a:tr>
              <a:tr h="361950">
                <a:tc>
                  <a:txBody>
                    <a:bodyPr/>
                    <a:lstStyle/>
                    <a:p>
                      <a:pPr algn="l" fontAlgn="b"/>
                      <a:r>
                        <a:rPr lang="en-US" sz="2200" b="0" i="0" u="none" strike="noStrike">
                          <a:solidFill>
                            <a:srgbClr val="000000"/>
                          </a:solidFill>
                          <a:effectLst/>
                          <a:latin typeface="Calibri" panose="020F0502020204030204" pitchFamily="34" charset="0"/>
                        </a:rPr>
                        <a:t>Number division with decimal    </a:t>
                      </a:r>
                    </a:p>
                  </a:txBody>
                  <a:tcPr marL="9525" marR="9525" marT="9525" marB="0" anchor="b">
                    <a:lnL>
                      <a:noFill/>
                    </a:lnL>
                    <a:lnR>
                      <a:noFill/>
                    </a:lnR>
                    <a:lnT>
                      <a:noFill/>
                    </a:lnT>
                    <a:lnB>
                      <a:noFill/>
                    </a:lnB>
                  </a:tcPr>
                </a:tc>
                <a:tc>
                  <a:txBody>
                    <a:bodyPr/>
                    <a:lstStyle/>
                    <a:p>
                      <a:pPr algn="ctr" fontAlgn="b"/>
                      <a:r>
                        <a:rPr lang="en-US" sz="2200" b="0" i="0" u="none" strike="noStrike">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tr>
              <a:tr h="361950">
                <a:tc>
                  <a:txBody>
                    <a:bodyPr/>
                    <a:lstStyle/>
                    <a:p>
                      <a:pPr algn="l" fontAlgn="b"/>
                      <a:r>
                        <a:rPr lang="en-US" sz="2200" b="0" i="0" u="none" strike="noStrike" dirty="0" smtClean="0">
                          <a:solidFill>
                            <a:srgbClr val="000000"/>
                          </a:solidFill>
                          <a:effectLst/>
                          <a:latin typeface="Calibri" panose="020F0502020204030204" pitchFamily="34" charset="0"/>
                        </a:rPr>
                        <a:t>Cutter for main entry</a:t>
                      </a:r>
                      <a:endParaRPr lang="en-US" sz="2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2200" b="0" i="0" u="none" strike="noStrike">
                          <a:solidFill>
                            <a:srgbClr val="000000"/>
                          </a:solidFill>
                          <a:effectLst/>
                          <a:latin typeface="Calibri" panose="020F0502020204030204" pitchFamily="34" charset="0"/>
                        </a:rPr>
                        <a:t>.A43</a:t>
                      </a:r>
                    </a:p>
                  </a:txBody>
                  <a:tcPr marL="9525" marR="9525" marT="9525" marB="0" anchor="b">
                    <a:lnL>
                      <a:noFill/>
                    </a:lnL>
                    <a:lnR>
                      <a:noFill/>
                    </a:lnR>
                    <a:lnT>
                      <a:noFill/>
                    </a:lnT>
                    <a:lnB>
                      <a:noFill/>
                    </a:lnB>
                  </a:tcPr>
                </a:tc>
              </a:tr>
              <a:tr h="361950">
                <a:tc>
                  <a:txBody>
                    <a:bodyPr/>
                    <a:lstStyle/>
                    <a:p>
                      <a:pPr algn="l" fontAlgn="b"/>
                      <a:r>
                        <a:rPr lang="en-US" sz="2200" b="0" i="0" u="none" strike="noStrike">
                          <a:solidFill>
                            <a:srgbClr val="000000"/>
                          </a:solidFill>
                          <a:effectLst/>
                          <a:latin typeface="Calibri" panose="020F0502020204030204" pitchFamily="34" charset="0"/>
                        </a:rPr>
                        <a:t>Publication date (optional)      </a:t>
                      </a:r>
                    </a:p>
                  </a:txBody>
                  <a:tcPr marL="9525" marR="9525" marT="9525" marB="0" anchor="b">
                    <a:lnL>
                      <a:noFill/>
                    </a:lnL>
                    <a:lnR>
                      <a:noFill/>
                    </a:lnR>
                    <a:lnT>
                      <a:noFill/>
                    </a:lnT>
                    <a:lnB>
                      <a:noFill/>
                    </a:lnB>
                  </a:tcPr>
                </a:tc>
                <a:tc>
                  <a:txBody>
                    <a:bodyPr/>
                    <a:lstStyle/>
                    <a:p>
                      <a:pPr algn="ctr" fontAlgn="b"/>
                      <a:r>
                        <a:rPr lang="en-US" sz="2200" b="0" i="0" u="none" strike="noStrike" dirty="0">
                          <a:solidFill>
                            <a:srgbClr val="000000"/>
                          </a:solidFill>
                          <a:effectLst/>
                          <a:latin typeface="Calibri" panose="020F0502020204030204" pitchFamily="34" charset="0"/>
                        </a:rPr>
                        <a:t>1990</a:t>
                      </a:r>
                    </a:p>
                  </a:txBody>
                  <a:tcPr marL="9525" marR="9525" marT="9525" marB="0" anchor="b">
                    <a:lnL>
                      <a:noFill/>
                    </a:lnL>
                    <a:lnR>
                      <a:noFill/>
                    </a:lnR>
                    <a:lnT>
                      <a:noFill/>
                    </a:lnT>
                    <a:lnB>
                      <a:noFill/>
                    </a:lnB>
                  </a:tcPr>
                </a:tc>
              </a:tr>
            </a:tbl>
          </a:graphicData>
        </a:graphic>
      </p:graphicFrame>
      <p:pic>
        <p:nvPicPr>
          <p:cNvPr id="9" name="Picture 8"/>
          <p:cNvPicPr>
            <a:picLocks noChangeAspect="1"/>
          </p:cNvPicPr>
          <p:nvPr/>
        </p:nvPicPr>
        <p:blipFill>
          <a:blip r:embed="rId3"/>
          <a:stretch>
            <a:fillRect/>
          </a:stretch>
        </p:blipFill>
        <p:spPr>
          <a:xfrm>
            <a:off x="6058701" y="1545552"/>
            <a:ext cx="5638800" cy="3829050"/>
          </a:xfrm>
          <a:prstGeom prst="rect">
            <a:avLst/>
          </a:prstGeom>
        </p:spPr>
      </p:pic>
      <p:sp>
        <p:nvSpPr>
          <p:cNvPr id="5" name="Oval 4"/>
          <p:cNvSpPr/>
          <p:nvPr/>
        </p:nvSpPr>
        <p:spPr>
          <a:xfrm>
            <a:off x="5976887" y="2957457"/>
            <a:ext cx="856650"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372010" y="4581020"/>
            <a:ext cx="5470123" cy="556958"/>
          </a:xfrm>
          <a:prstGeom prst="rect">
            <a:avLst/>
          </a:prstGeom>
        </p:spPr>
      </p:pic>
      <p:pic>
        <p:nvPicPr>
          <p:cNvPr id="3" name="Picture 2"/>
          <p:cNvPicPr>
            <a:picLocks noChangeAspect="1"/>
          </p:cNvPicPr>
          <p:nvPr/>
        </p:nvPicPr>
        <p:blipFill>
          <a:blip r:embed="rId5"/>
          <a:stretch>
            <a:fillRect/>
          </a:stretch>
        </p:blipFill>
        <p:spPr>
          <a:xfrm>
            <a:off x="179504" y="5377607"/>
            <a:ext cx="6846989" cy="536210"/>
          </a:xfrm>
          <a:prstGeom prst="rect">
            <a:avLst/>
          </a:prstGeom>
        </p:spPr>
      </p:pic>
      <p:sp>
        <p:nvSpPr>
          <p:cNvPr id="11" name="Oval 10"/>
          <p:cNvSpPr/>
          <p:nvPr/>
        </p:nvSpPr>
        <p:spPr>
          <a:xfrm>
            <a:off x="7727081" y="2577766"/>
            <a:ext cx="856650"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8879" y="3000566"/>
            <a:ext cx="856650" cy="335080"/>
          </a:xfrm>
          <a:prstGeom prst="ellipse">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3489934" y="3630622"/>
            <a:ext cx="1266435" cy="112656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4267887" y="2957457"/>
            <a:ext cx="3647455" cy="260924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486509" y="3335646"/>
            <a:ext cx="2992370" cy="2231054"/>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982694" y="5645712"/>
            <a:ext cx="2906830" cy="954107"/>
          </a:xfrm>
          <a:prstGeom prst="rect">
            <a:avLst/>
          </a:prstGeom>
          <a:noFill/>
        </p:spPr>
        <p:txBody>
          <a:bodyPr wrap="square" rtlCol="0">
            <a:spAutoFit/>
          </a:bodyPr>
          <a:lstStyle/>
          <a:p>
            <a:r>
              <a:rPr lang="en-US" sz="2800" dirty="0" smtClean="0"/>
              <a:t>Q=Science   QD=Chemistry</a:t>
            </a:r>
            <a:endParaRPr lang="en-US" sz="2800" dirty="0"/>
          </a:p>
        </p:txBody>
      </p:sp>
    </p:spTree>
    <p:extLst>
      <p:ext uri="{BB962C8B-B14F-4D97-AF65-F5344CB8AC3E}">
        <p14:creationId xmlns:p14="http://schemas.microsoft.com/office/powerpoint/2010/main" val="9547482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210381" y="644891"/>
            <a:ext cx="7472633" cy="5332528"/>
          </a:xfrm>
          <a:prstGeom prst="rect">
            <a:avLst/>
          </a:prstGeom>
        </p:spPr>
      </p:pic>
      <p:sp>
        <p:nvSpPr>
          <p:cNvPr id="6" name="TextBox 5"/>
          <p:cNvSpPr txBox="1"/>
          <p:nvPr/>
        </p:nvSpPr>
        <p:spPr>
          <a:xfrm>
            <a:off x="8345103" y="6420051"/>
            <a:ext cx="3846897" cy="369332"/>
          </a:xfrm>
          <a:prstGeom prst="rect">
            <a:avLst/>
          </a:prstGeom>
          <a:noFill/>
        </p:spPr>
        <p:txBody>
          <a:bodyPr wrap="square" rtlCol="0">
            <a:spAutoFit/>
          </a:bodyPr>
          <a:lstStyle/>
          <a:p>
            <a:r>
              <a:rPr lang="en-US" dirty="0"/>
              <a:t>Cheryl Tarsala </a:t>
            </a:r>
            <a:r>
              <a:rPr lang="en-US" dirty="0" smtClean="0"/>
              <a:t>- Building </a:t>
            </a:r>
            <a:r>
              <a:rPr lang="en-US" dirty="0"/>
              <a:t>cutter numbers</a:t>
            </a:r>
          </a:p>
        </p:txBody>
      </p:sp>
      <p:sp>
        <p:nvSpPr>
          <p:cNvPr id="7" name="TextBox 6"/>
          <p:cNvSpPr txBox="1"/>
          <p:nvPr/>
        </p:nvSpPr>
        <p:spPr>
          <a:xfrm>
            <a:off x="7680960" y="1386038"/>
            <a:ext cx="3465095" cy="646331"/>
          </a:xfrm>
          <a:prstGeom prst="rect">
            <a:avLst/>
          </a:prstGeom>
          <a:noFill/>
        </p:spPr>
        <p:txBody>
          <a:bodyPr wrap="square" rtlCol="0">
            <a:spAutoFit/>
          </a:bodyPr>
          <a:lstStyle/>
          <a:p>
            <a:r>
              <a:rPr lang="en-US" dirty="0" smtClean="0"/>
              <a:t>(Library </a:t>
            </a:r>
            <a:r>
              <a:rPr lang="en-US" dirty="0"/>
              <a:t>of Congress </a:t>
            </a:r>
            <a:r>
              <a:rPr lang="en-US" dirty="0" smtClean="0"/>
              <a:t>Classification)</a:t>
            </a:r>
            <a:endParaRPr lang="en-US" dirty="0"/>
          </a:p>
          <a:p>
            <a:endParaRPr lang="en-US" dirty="0"/>
          </a:p>
        </p:txBody>
      </p:sp>
      <p:pic>
        <p:nvPicPr>
          <p:cNvPr id="8" name="Picture 7"/>
          <p:cNvPicPr>
            <a:picLocks noChangeAspect="1"/>
          </p:cNvPicPr>
          <p:nvPr/>
        </p:nvPicPr>
        <p:blipFill>
          <a:blip r:embed="rId4"/>
          <a:stretch>
            <a:fillRect/>
          </a:stretch>
        </p:blipFill>
        <p:spPr>
          <a:xfrm>
            <a:off x="5138687" y="2194332"/>
            <a:ext cx="590550" cy="428625"/>
          </a:xfrm>
          <a:prstGeom prst="rect">
            <a:avLst/>
          </a:prstGeom>
        </p:spPr>
      </p:pic>
      <p:pic>
        <p:nvPicPr>
          <p:cNvPr id="10" name="Picture 9"/>
          <p:cNvPicPr>
            <a:picLocks noChangeAspect="1"/>
          </p:cNvPicPr>
          <p:nvPr/>
        </p:nvPicPr>
        <p:blipFill>
          <a:blip r:embed="rId5"/>
          <a:stretch>
            <a:fillRect/>
          </a:stretch>
        </p:blipFill>
        <p:spPr>
          <a:xfrm>
            <a:off x="5186813" y="2195772"/>
            <a:ext cx="619125" cy="314325"/>
          </a:xfrm>
          <a:prstGeom prst="rect">
            <a:avLst/>
          </a:prstGeom>
        </p:spPr>
      </p:pic>
      <p:sp>
        <p:nvSpPr>
          <p:cNvPr id="2" name="TextBox 1"/>
          <p:cNvSpPr txBox="1"/>
          <p:nvPr/>
        </p:nvSpPr>
        <p:spPr>
          <a:xfrm>
            <a:off x="8258475" y="1872638"/>
            <a:ext cx="1934678" cy="646331"/>
          </a:xfrm>
          <a:prstGeom prst="rect">
            <a:avLst/>
          </a:prstGeom>
          <a:noFill/>
        </p:spPr>
        <p:txBody>
          <a:bodyPr wrap="square" rtlCol="0">
            <a:spAutoFit/>
          </a:bodyPr>
          <a:lstStyle/>
          <a:p>
            <a:r>
              <a:rPr lang="en-US" dirty="0" smtClean="0"/>
              <a:t>U=Military science</a:t>
            </a:r>
          </a:p>
          <a:p>
            <a:r>
              <a:rPr lang="en-US" dirty="0" smtClean="0"/>
              <a:t>UH=Other services</a:t>
            </a:r>
            <a:endParaRPr lang="en-US" dirty="0"/>
          </a:p>
        </p:txBody>
      </p:sp>
      <p:sp>
        <p:nvSpPr>
          <p:cNvPr id="3" name="TextBox 2"/>
          <p:cNvSpPr txBox="1"/>
          <p:nvPr/>
        </p:nvSpPr>
        <p:spPr>
          <a:xfrm>
            <a:off x="7324825" y="2868329"/>
            <a:ext cx="2569945" cy="646331"/>
          </a:xfrm>
          <a:prstGeom prst="rect">
            <a:avLst/>
          </a:prstGeom>
          <a:noFill/>
        </p:spPr>
        <p:txBody>
          <a:bodyPr wrap="square" rtlCol="0">
            <a:spAutoFit/>
          </a:bodyPr>
          <a:lstStyle/>
          <a:p>
            <a:r>
              <a:rPr lang="en-US" dirty="0" smtClean="0"/>
              <a:t>T=Technology</a:t>
            </a:r>
          </a:p>
          <a:p>
            <a:r>
              <a:rPr lang="en-US" dirty="0" smtClean="0"/>
              <a:t>TS=Manufactures</a:t>
            </a:r>
            <a:endParaRPr lang="en-US" dirty="0"/>
          </a:p>
        </p:txBody>
      </p:sp>
      <p:sp>
        <p:nvSpPr>
          <p:cNvPr id="4" name="TextBox 3"/>
          <p:cNvSpPr txBox="1"/>
          <p:nvPr/>
        </p:nvSpPr>
        <p:spPr>
          <a:xfrm>
            <a:off x="8008218" y="3864020"/>
            <a:ext cx="2435192" cy="646331"/>
          </a:xfrm>
          <a:prstGeom prst="rect">
            <a:avLst/>
          </a:prstGeom>
          <a:noFill/>
        </p:spPr>
        <p:txBody>
          <a:bodyPr wrap="square" rtlCol="0">
            <a:spAutoFit/>
          </a:bodyPr>
          <a:lstStyle/>
          <a:p>
            <a:r>
              <a:rPr lang="en-US" dirty="0" smtClean="0"/>
              <a:t>G=Geography, anthropology, recreation</a:t>
            </a:r>
            <a:endParaRPr lang="en-US" dirty="0"/>
          </a:p>
        </p:txBody>
      </p:sp>
      <p:sp>
        <p:nvSpPr>
          <p:cNvPr id="9" name="TextBox 8"/>
          <p:cNvSpPr txBox="1"/>
          <p:nvPr/>
        </p:nvSpPr>
        <p:spPr>
          <a:xfrm>
            <a:off x="9683014" y="4984003"/>
            <a:ext cx="2223437" cy="646331"/>
          </a:xfrm>
          <a:prstGeom prst="rect">
            <a:avLst/>
          </a:prstGeom>
          <a:noFill/>
        </p:spPr>
        <p:txBody>
          <a:bodyPr wrap="square" rtlCol="0">
            <a:spAutoFit/>
          </a:bodyPr>
          <a:lstStyle/>
          <a:p>
            <a:r>
              <a:rPr lang="en-US" dirty="0" smtClean="0"/>
              <a:t>GV=Recreation, 	leisure</a:t>
            </a:r>
            <a:endParaRPr lang="en-US" dirty="0"/>
          </a:p>
        </p:txBody>
      </p:sp>
    </p:spTree>
    <p:extLst>
      <p:ext uri="{BB962C8B-B14F-4D97-AF65-F5344CB8AC3E}">
        <p14:creationId xmlns:p14="http://schemas.microsoft.com/office/powerpoint/2010/main" val="26050465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26405" y="1065446"/>
            <a:ext cx="8181737" cy="4805965"/>
          </a:xfrm>
          <a:prstGeom prst="rect">
            <a:avLst/>
          </a:prstGeom>
        </p:spPr>
      </p:pic>
      <p:sp>
        <p:nvSpPr>
          <p:cNvPr id="5" name="TextBox 4"/>
          <p:cNvSpPr txBox="1"/>
          <p:nvPr/>
        </p:nvSpPr>
        <p:spPr>
          <a:xfrm>
            <a:off x="8345103" y="6420051"/>
            <a:ext cx="3846897" cy="369332"/>
          </a:xfrm>
          <a:prstGeom prst="rect">
            <a:avLst/>
          </a:prstGeom>
          <a:noFill/>
        </p:spPr>
        <p:txBody>
          <a:bodyPr wrap="square" rtlCol="0">
            <a:spAutoFit/>
          </a:bodyPr>
          <a:lstStyle/>
          <a:p>
            <a:r>
              <a:rPr lang="en-US" dirty="0"/>
              <a:t>Cheryl Tarsala </a:t>
            </a:r>
            <a:r>
              <a:rPr lang="en-US" dirty="0" smtClean="0"/>
              <a:t>- Building </a:t>
            </a:r>
            <a:r>
              <a:rPr lang="en-US" dirty="0"/>
              <a:t>cutter numbers</a:t>
            </a:r>
          </a:p>
        </p:txBody>
      </p:sp>
    </p:spTree>
    <p:extLst>
      <p:ext uri="{BB962C8B-B14F-4D97-AF65-F5344CB8AC3E}">
        <p14:creationId xmlns:p14="http://schemas.microsoft.com/office/powerpoint/2010/main" val="19609975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79021" y="518558"/>
            <a:ext cx="10364451" cy="430637"/>
          </a:xfrm>
        </p:spPr>
        <p:txBody>
          <a:bodyPr>
            <a:normAutofit fontScale="90000"/>
          </a:bodyPr>
          <a:lstStyle/>
          <a:p>
            <a:r>
              <a:rPr lang="en-US" dirty="0" smtClean="0"/>
              <a:t>Good call numbers</a:t>
            </a:r>
            <a:endParaRPr lang="en-US" dirty="0"/>
          </a:p>
        </p:txBody>
      </p:sp>
      <p:sp>
        <p:nvSpPr>
          <p:cNvPr id="4" name="Oval 3"/>
          <p:cNvSpPr/>
          <p:nvPr/>
        </p:nvSpPr>
        <p:spPr>
          <a:xfrm rot="19145143">
            <a:off x="3907856" y="557060"/>
            <a:ext cx="365760" cy="17325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71699" y="1430993"/>
            <a:ext cx="9971773" cy="4708981"/>
          </a:xfrm>
          <a:prstGeom prst="rect">
            <a:avLst/>
          </a:prstGeom>
        </p:spPr>
        <p:txBody>
          <a:bodyPr wrap="square">
            <a:spAutoFit/>
          </a:bodyPr>
          <a:lstStyle/>
          <a:p>
            <a:r>
              <a:rPr lang="en-US" sz="2000" dirty="0"/>
              <a:t>TK 7867 .B66 1996                (one cutter, </a:t>
            </a:r>
            <a:r>
              <a:rPr lang="en-US" sz="2000" u="sng" dirty="0"/>
              <a:t>with or without a date</a:t>
            </a:r>
            <a:r>
              <a:rPr lang="en-US" sz="2000" dirty="0"/>
              <a:t> are OK</a:t>
            </a:r>
            <a:r>
              <a:rPr lang="en-US" sz="2000" dirty="0" smtClean="0"/>
              <a:t>)</a:t>
            </a:r>
            <a:endParaRPr lang="en-US" sz="2000" dirty="0"/>
          </a:p>
          <a:p>
            <a:r>
              <a:rPr lang="en-US" sz="2000" dirty="0"/>
              <a:t>BX 7795 .F7 R6                      (two cutters, </a:t>
            </a:r>
            <a:r>
              <a:rPr lang="en-US" sz="2000" u="sng" dirty="0"/>
              <a:t>with or without a date</a:t>
            </a:r>
            <a:r>
              <a:rPr lang="en-US" sz="2000" dirty="0"/>
              <a:t> OK)</a:t>
            </a:r>
          </a:p>
          <a:p>
            <a:r>
              <a:rPr lang="en-US" sz="2000" dirty="0"/>
              <a:t>TS 557 .R87492                     </a:t>
            </a:r>
            <a:r>
              <a:rPr lang="en-US" sz="2000" dirty="0" smtClean="0"/>
              <a:t>(</a:t>
            </a:r>
            <a:r>
              <a:rPr lang="en-US" sz="2000" dirty="0"/>
              <a:t>long Cutters OK)</a:t>
            </a:r>
          </a:p>
          <a:p>
            <a:r>
              <a:rPr lang="en-US" sz="2000" dirty="0"/>
              <a:t>PN 3443 .D4 M97 Suppl.       </a:t>
            </a:r>
            <a:r>
              <a:rPr lang="en-US" sz="2000" dirty="0" smtClean="0"/>
              <a:t> (</a:t>
            </a:r>
            <a:r>
              <a:rPr lang="en-US" sz="2000" dirty="0"/>
              <a:t>extra word OK)</a:t>
            </a:r>
          </a:p>
          <a:p>
            <a:r>
              <a:rPr lang="en-US" sz="2000" dirty="0"/>
              <a:t>KJC 2690 .6 .F54 1995          </a:t>
            </a:r>
            <a:r>
              <a:rPr lang="en-US" sz="2000" dirty="0" smtClean="0"/>
              <a:t>(</a:t>
            </a:r>
            <a:r>
              <a:rPr lang="en-US" sz="2000" dirty="0"/>
              <a:t>K’s often have 3 subject letters)</a:t>
            </a:r>
          </a:p>
          <a:p>
            <a:r>
              <a:rPr lang="en-US" sz="2000" dirty="0"/>
              <a:t>PK2916 .S53x 2000              </a:t>
            </a:r>
            <a:r>
              <a:rPr lang="en-US" sz="2000" dirty="0" smtClean="0"/>
              <a:t> (</a:t>
            </a:r>
            <a:r>
              <a:rPr lang="en-US" sz="2000" dirty="0"/>
              <a:t>OK to use, but remove any extra work letters)</a:t>
            </a:r>
          </a:p>
          <a:p>
            <a:r>
              <a:rPr lang="en-US" sz="2000" dirty="0"/>
              <a:t>PZ7.M3393 Way                   </a:t>
            </a:r>
            <a:r>
              <a:rPr lang="en-US" sz="2000" dirty="0" smtClean="0"/>
              <a:t> (</a:t>
            </a:r>
            <a:r>
              <a:rPr lang="en-US" sz="2000" dirty="0"/>
              <a:t>PZ call numbers may have a different style Cutter--accept these)</a:t>
            </a:r>
          </a:p>
          <a:p>
            <a:r>
              <a:rPr lang="en-US" sz="2000" i="1" dirty="0"/>
              <a:t>Other examples of unusual call numbers that are suitable:</a:t>
            </a:r>
            <a:endParaRPr lang="en-US" sz="2000" dirty="0"/>
          </a:p>
          <a:p>
            <a:r>
              <a:rPr lang="en-US" sz="2000" dirty="0"/>
              <a:t>BS2091.A1 2001 </a:t>
            </a:r>
            <a:r>
              <a:rPr lang="en-US" sz="2000" dirty="0" smtClean="0">
                <a:latin typeface="Browallia New" panose="020B0604020202020204" pitchFamily="34" charset="-34"/>
                <a:cs typeface="Browallia New" panose="020B0604020202020204" pitchFamily="34" charset="-34"/>
              </a:rPr>
              <a:t>‡</a:t>
            </a:r>
            <a:r>
              <a:rPr lang="en-US" sz="2000" dirty="0" smtClean="0"/>
              <a:t>b </a:t>
            </a:r>
            <a:r>
              <a:rPr lang="en-US" sz="2000" dirty="0"/>
              <a:t>.P7</a:t>
            </a:r>
          </a:p>
          <a:p>
            <a:r>
              <a:rPr lang="en-US" sz="2000" dirty="0"/>
              <a:t>BS140 </a:t>
            </a:r>
            <a:r>
              <a:rPr lang="en-US" sz="2000" dirty="0" smtClean="0">
                <a:latin typeface="Browallia New" panose="020B0604020202020204" pitchFamily="34" charset="-34"/>
                <a:cs typeface="Browallia New" panose="020B0604020202020204" pitchFamily="34" charset="-34"/>
              </a:rPr>
              <a:t>‡</a:t>
            </a:r>
            <a:r>
              <a:rPr lang="en-US" sz="2000" dirty="0" smtClean="0"/>
              <a:t>b </a:t>
            </a:r>
            <a:r>
              <a:rPr lang="en-US" sz="2000" dirty="0"/>
              <a:t>2000</a:t>
            </a:r>
          </a:p>
          <a:p>
            <a:r>
              <a:rPr lang="en-US" sz="2000" dirty="0"/>
              <a:t>E527.5 </a:t>
            </a:r>
            <a:r>
              <a:rPr lang="en-US" sz="2000" dirty="0" smtClean="0">
                <a:latin typeface="Browallia New" panose="020B0604020202020204" pitchFamily="34" charset="-34"/>
                <a:cs typeface="Browallia New" panose="020B0604020202020204" pitchFamily="34" charset="-34"/>
              </a:rPr>
              <a:t>‡</a:t>
            </a:r>
            <a:r>
              <a:rPr lang="en-US" sz="2000" dirty="0" smtClean="0"/>
              <a:t>b </a:t>
            </a:r>
            <a:r>
              <a:rPr lang="en-US" sz="2000" dirty="0"/>
              <a:t>101st</a:t>
            </a:r>
          </a:p>
          <a:p>
            <a:r>
              <a:rPr lang="en-US" sz="2000" dirty="0"/>
              <a:t>PZ7.R1084 </a:t>
            </a:r>
            <a:r>
              <a:rPr lang="en-US" sz="2000" dirty="0" smtClean="0">
                <a:latin typeface="Browallia New" panose="020B0604020202020204" pitchFamily="34" charset="-34"/>
                <a:cs typeface="Browallia New" panose="020B0604020202020204" pitchFamily="34" charset="-34"/>
              </a:rPr>
              <a:t>‡</a:t>
            </a:r>
            <a:r>
              <a:rPr lang="en-US" sz="2000" dirty="0" smtClean="0"/>
              <a:t>b </a:t>
            </a:r>
            <a:r>
              <a:rPr lang="en-US" sz="2000" dirty="0"/>
              <a:t>Cur 2007</a:t>
            </a:r>
          </a:p>
          <a:p>
            <a:r>
              <a:rPr lang="en-US" sz="2000" dirty="0"/>
              <a:t>QA251 </a:t>
            </a:r>
            <a:r>
              <a:rPr lang="en-US" sz="2000" dirty="0" smtClean="0">
                <a:latin typeface="Browallia New" panose="020B0604020202020204" pitchFamily="34" charset="-34"/>
                <a:cs typeface="Browallia New" panose="020B0604020202020204" pitchFamily="34" charset="-34"/>
              </a:rPr>
              <a:t>‡</a:t>
            </a:r>
            <a:r>
              <a:rPr lang="en-US" sz="2000" dirty="0" smtClean="0"/>
              <a:t>b </a:t>
            </a:r>
            <a:r>
              <a:rPr lang="en-US" sz="2000" dirty="0"/>
              <a:t>.M15 v.57</a:t>
            </a:r>
          </a:p>
          <a:p>
            <a:r>
              <a:rPr lang="en-US" sz="2000" dirty="0"/>
              <a:t>Note: Conference proceedings use the date of the conference, not the publishing date, in the call number. </a:t>
            </a:r>
          </a:p>
        </p:txBody>
      </p:sp>
      <p:sp>
        <p:nvSpPr>
          <p:cNvPr id="3" name="TextBox 2"/>
          <p:cNvSpPr txBox="1"/>
          <p:nvPr/>
        </p:nvSpPr>
        <p:spPr>
          <a:xfrm>
            <a:off x="3517118" y="5113867"/>
            <a:ext cx="2640467" cy="369332"/>
          </a:xfrm>
          <a:prstGeom prst="rect">
            <a:avLst/>
          </a:prstGeom>
          <a:noFill/>
        </p:spPr>
        <p:txBody>
          <a:bodyPr wrap="square" rtlCol="0">
            <a:spAutoFit/>
          </a:bodyPr>
          <a:lstStyle/>
          <a:p>
            <a:r>
              <a:rPr lang="en-US" dirty="0" smtClean="0"/>
              <a:t>(series classed)</a:t>
            </a:r>
            <a:endParaRPr lang="en-US" dirty="0"/>
          </a:p>
        </p:txBody>
      </p:sp>
      <p:sp>
        <p:nvSpPr>
          <p:cNvPr id="6" name="TextBox 5"/>
          <p:cNvSpPr txBox="1"/>
          <p:nvPr/>
        </p:nvSpPr>
        <p:spPr>
          <a:xfrm>
            <a:off x="8345103" y="6420051"/>
            <a:ext cx="3846897" cy="369332"/>
          </a:xfrm>
          <a:prstGeom prst="rect">
            <a:avLst/>
          </a:prstGeom>
          <a:noFill/>
        </p:spPr>
        <p:txBody>
          <a:bodyPr wrap="square" rtlCol="0">
            <a:spAutoFit/>
          </a:bodyPr>
          <a:lstStyle/>
          <a:p>
            <a:r>
              <a:rPr lang="en-US" dirty="0" smtClean="0"/>
              <a:t>Ardeen White– Copy cataloging lite</a:t>
            </a:r>
            <a:endParaRPr lang="en-US" dirty="0"/>
          </a:p>
        </p:txBody>
      </p:sp>
    </p:spTree>
    <p:extLst>
      <p:ext uri="{BB962C8B-B14F-4D97-AF65-F5344CB8AC3E}">
        <p14:creationId xmlns:p14="http://schemas.microsoft.com/office/powerpoint/2010/main" val="1834268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329760"/>
            <a:ext cx="10364451" cy="517264"/>
          </a:xfrm>
        </p:spPr>
        <p:txBody>
          <a:bodyPr>
            <a:normAutofit fontScale="90000"/>
          </a:bodyPr>
          <a:lstStyle/>
          <a:p>
            <a:r>
              <a:rPr lang="en-US" dirty="0" smtClean="0"/>
              <a:t>Encoding Levels – blank, 1,4, 8, I, L, M</a:t>
            </a:r>
            <a:endParaRPr lang="en-US" dirty="0"/>
          </a:p>
        </p:txBody>
      </p:sp>
      <p:sp>
        <p:nvSpPr>
          <p:cNvPr id="3" name="Content Placeholder 2"/>
          <p:cNvSpPr>
            <a:spLocks noGrp="1"/>
          </p:cNvSpPr>
          <p:nvPr>
            <p:ph sz="quarter" idx="13"/>
          </p:nvPr>
        </p:nvSpPr>
        <p:spPr>
          <a:xfrm>
            <a:off x="1057528" y="3227993"/>
            <a:ext cx="10173903" cy="500513"/>
          </a:xfrm>
        </p:spPr>
        <p:txBody>
          <a:bodyPr/>
          <a:lstStyle/>
          <a:p>
            <a:pPr marL="0" indent="0">
              <a:buNone/>
            </a:pPr>
            <a:r>
              <a:rPr lang="en-US" dirty="0" smtClean="0"/>
              <a:t>Just because it has a good encoding level, that doesn’t mean it’s a good record</a:t>
            </a:r>
            <a:endParaRPr lang="en-US" dirty="0"/>
          </a:p>
        </p:txBody>
      </p:sp>
      <p:pic>
        <p:nvPicPr>
          <p:cNvPr id="4" name="Picture 3"/>
          <p:cNvPicPr>
            <a:picLocks noChangeAspect="1"/>
          </p:cNvPicPr>
          <p:nvPr/>
        </p:nvPicPr>
        <p:blipFill>
          <a:blip r:embed="rId3"/>
          <a:stretch>
            <a:fillRect/>
          </a:stretch>
        </p:blipFill>
        <p:spPr>
          <a:xfrm>
            <a:off x="1838425" y="913430"/>
            <a:ext cx="7924800" cy="2219325"/>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620891125"/>
              </p:ext>
            </p:extLst>
          </p:nvPr>
        </p:nvGraphicFramePr>
        <p:xfrm>
          <a:off x="1838425" y="4129707"/>
          <a:ext cx="7937500" cy="2478405"/>
        </p:xfrm>
        <a:graphic>
          <a:graphicData uri="http://schemas.openxmlformats.org/drawingml/2006/table">
            <a:tbl>
              <a:tblPr>
                <a:tableStyleId>{5C22544A-7EE6-4342-B048-85BDC9FD1C3A}</a:tableStyleId>
              </a:tblPr>
              <a:tblGrid>
                <a:gridCol w="495102"/>
                <a:gridCol w="1361530"/>
                <a:gridCol w="6080868"/>
              </a:tblGrid>
              <a:tr h="190500">
                <a:tc>
                  <a:txBody>
                    <a:bodyPr/>
                    <a:lstStyle/>
                    <a:p>
                      <a:pPr algn="ctr" fontAlgn="b"/>
                      <a:r>
                        <a:rPr lang="en-US" sz="1200" u="none" strike="noStrike" dirty="0">
                          <a:effectLst/>
                        </a:rPr>
                        <a:t>blank</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t"/>
                      <a:r>
                        <a:rPr lang="en-US" sz="1100" u="none" strike="noStrike">
                          <a:effectLst/>
                        </a:rPr>
                        <a:t>Full level </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Most complete MARC record created from an inspection of the physical item.  </a:t>
                      </a:r>
                      <a:endParaRPr lang="en-US" sz="1100" b="0" i="0" u="none" strike="noStrike">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1</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Full level, material not examined </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200" u="none" strike="noStrike" dirty="0">
                          <a:effectLst/>
                        </a:rPr>
                        <a:t>Next most full record after the full level created from information derived from a description of the item (e.g., a printed catalog card.)  Used primarily in the retrospective conversion of records. </a:t>
                      </a:r>
                      <a:endParaRPr lang="en-US" sz="1200" b="0" i="0" u="none" strike="noStrike" dirty="0">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4</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Core level</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200" u="none" strike="noStrike">
                          <a:effectLst/>
                        </a:rPr>
                        <a:t>Less-than-full but greater-than-minimal level cataloging record that meets core record standards for completeness. </a:t>
                      </a:r>
                      <a:endParaRPr lang="en-US" sz="1200" b="0" i="0" u="none" strike="noStrike">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8</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Prepublication level</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This includes a record created through the Cataloging-in-Publication (CIP) program</a:t>
                      </a:r>
                      <a:endParaRPr lang="en-US" sz="1100" b="0" i="0" u="none" strike="noStrike" dirty="0">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I</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Full-level input by OCLC participants</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A record that conforms to OCLC's level I input standards</a:t>
                      </a:r>
                      <a:endParaRPr lang="en-US" sz="1100" b="0" i="0" u="none" strike="noStrike">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L</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Full-level input added from a batch process</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Batchloaded from an institution other than LC, NLM, BL, NLC or NLA.</a:t>
                      </a:r>
                      <a:endParaRPr lang="en-US" sz="1100" b="0" i="0" u="none" strike="noStrike">
                        <a:solidFill>
                          <a:srgbClr val="000000"/>
                        </a:solidFill>
                        <a:effectLst/>
                        <a:latin typeface="Calibri" panose="020F0502020204030204" pitchFamily="34" charset="0"/>
                      </a:endParaRPr>
                    </a:p>
                  </a:txBody>
                  <a:tcPr marL="9525" marR="9525" marT="9525" marB="0"/>
                </a:tc>
              </a:tr>
              <a:tr h="381000">
                <a:tc>
                  <a:txBody>
                    <a:bodyPr/>
                    <a:lstStyle/>
                    <a:p>
                      <a:pPr algn="ctr" fontAlgn="t"/>
                      <a:r>
                        <a:rPr lang="en-US" sz="1200" u="none" strike="noStrike">
                          <a:effectLst/>
                        </a:rPr>
                        <a:t>M</a:t>
                      </a:r>
                      <a:endParaRPr lang="en-US" sz="12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a:effectLst/>
                        </a:rPr>
                        <a:t>Less-than-full added from a batch process</a:t>
                      </a:r>
                      <a:endParaRPr lang="en-US" sz="11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100" u="none" strike="noStrike" dirty="0">
                          <a:effectLst/>
                        </a:rPr>
                        <a:t>A less-than-full record </a:t>
                      </a:r>
                      <a:r>
                        <a:rPr lang="en-US" sz="1100" u="none" strike="noStrike" dirty="0" err="1">
                          <a:effectLst/>
                        </a:rPr>
                        <a:t>batchloaded</a:t>
                      </a:r>
                      <a:r>
                        <a:rPr lang="en-US" sz="1100" u="none" strike="noStrike" dirty="0">
                          <a:effectLst/>
                        </a:rPr>
                        <a:t> from institutions other than LC, NLM, BL, NLC or NLA.</a:t>
                      </a:r>
                      <a:endParaRPr lang="en-US" sz="1100" b="0" i="0" u="none" strike="noStrike" dirty="0">
                        <a:solidFill>
                          <a:srgbClr val="000000"/>
                        </a:solidFill>
                        <a:effectLst/>
                        <a:latin typeface="Calibri" panose="020F0502020204030204" pitchFamily="34" charset="0"/>
                      </a:endParaRPr>
                    </a:p>
                  </a:txBody>
                  <a:tcPr marL="9525" marR="9525" marT="9525" marB="0"/>
                </a:tc>
              </a:tr>
            </a:tbl>
          </a:graphicData>
        </a:graphic>
      </p:graphicFrame>
      <p:sp>
        <p:nvSpPr>
          <p:cNvPr id="6" name="TextBox 5"/>
          <p:cNvSpPr txBox="1"/>
          <p:nvPr/>
        </p:nvSpPr>
        <p:spPr>
          <a:xfrm>
            <a:off x="1838425" y="3734558"/>
            <a:ext cx="1886552" cy="369332"/>
          </a:xfrm>
          <a:prstGeom prst="rect">
            <a:avLst/>
          </a:prstGeom>
        </p:spPr>
        <p:style>
          <a:lnRef idx="0">
            <a:scrgbClr r="0" g="0" b="0"/>
          </a:lnRef>
          <a:fillRef idx="1002">
            <a:schemeClr val="lt2"/>
          </a:fillRef>
          <a:effectRef idx="0">
            <a:scrgbClr r="0" g="0" b="0"/>
          </a:effectRef>
          <a:fontRef idx="major"/>
        </p:style>
        <p:txBody>
          <a:bodyPr wrap="square" rtlCol="0">
            <a:spAutoFit/>
          </a:bodyPr>
          <a:lstStyle/>
          <a:p>
            <a:r>
              <a:rPr lang="en-US" dirty="0" smtClean="0"/>
              <a:t>The acceptable:</a:t>
            </a:r>
            <a:endParaRPr lang="en-US" dirty="0"/>
          </a:p>
        </p:txBody>
      </p:sp>
      <p:cxnSp>
        <p:nvCxnSpPr>
          <p:cNvPr id="8" name="Straight Arrow Connector 7"/>
          <p:cNvCxnSpPr/>
          <p:nvPr/>
        </p:nvCxnSpPr>
        <p:spPr>
          <a:xfrm flipV="1">
            <a:off x="3474719" y="2271560"/>
            <a:ext cx="0" cy="1158047"/>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010653" y="3199161"/>
            <a:ext cx="10154652" cy="535397"/>
          </a:xfrm>
          <a:prstGeom prst="roundRect">
            <a:avLst/>
          </a:prstGeom>
          <a:noFill/>
          <a:ln w="76200">
            <a:solidFill>
              <a:schemeClr val="accent6">
                <a:lumMod val="75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49340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192208"/>
            <a:ext cx="10364451" cy="661643"/>
          </a:xfrm>
        </p:spPr>
        <p:txBody>
          <a:bodyPr/>
          <a:lstStyle/>
          <a:p>
            <a:r>
              <a:rPr lang="en-US" dirty="0" smtClean="0"/>
              <a:t>Less common call number situations …</a:t>
            </a:r>
            <a:endParaRPr lang="en-US" dirty="0"/>
          </a:p>
        </p:txBody>
      </p:sp>
      <p:sp>
        <p:nvSpPr>
          <p:cNvPr id="3" name="Content Placeholder 2"/>
          <p:cNvSpPr>
            <a:spLocks noGrp="1"/>
          </p:cNvSpPr>
          <p:nvPr>
            <p:ph sz="quarter" idx="13"/>
          </p:nvPr>
        </p:nvSpPr>
        <p:spPr>
          <a:xfrm>
            <a:off x="913774" y="2367092"/>
            <a:ext cx="10363826" cy="4409093"/>
          </a:xfrm>
        </p:spPr>
        <p:txBody>
          <a:bodyPr>
            <a:normAutofit fontScale="92500" lnSpcReduction="10000"/>
          </a:bodyPr>
          <a:lstStyle/>
          <a:p>
            <a:pPr marL="0" indent="0">
              <a:buNone/>
            </a:pPr>
            <a:r>
              <a:rPr lang="en-US" b="1" dirty="0"/>
              <a:t>Series classed call number</a:t>
            </a:r>
            <a:endParaRPr lang="en-US" dirty="0"/>
          </a:p>
          <a:p>
            <a:pPr marL="0" indent="0">
              <a:buNone/>
            </a:pPr>
            <a:r>
              <a:rPr lang="en-US" cap="none" dirty="0" smtClean="0"/>
              <a:t>These are similar to the previous slide, except they are based on the subject of the </a:t>
            </a:r>
            <a:r>
              <a:rPr lang="en-US" u="sng" cap="none" dirty="0" smtClean="0"/>
              <a:t>series</a:t>
            </a:r>
            <a:r>
              <a:rPr lang="en-US" cap="none" dirty="0" smtClean="0"/>
              <a:t>, so they are more general.  They have a label (no., V., Bd., Heft, etc.) and number at the end which comes from the 4xx </a:t>
            </a:r>
            <a:r>
              <a:rPr lang="en-US" dirty="0" smtClean="0">
                <a:latin typeface="Browallia New" panose="020B0604020202020204" pitchFamily="34" charset="-34"/>
                <a:cs typeface="Browallia New" panose="020B0604020202020204" pitchFamily="34" charset="-34"/>
              </a:rPr>
              <a:t>‡</a:t>
            </a:r>
            <a:r>
              <a:rPr lang="en-US" cap="none" dirty="0" smtClean="0"/>
              <a:t>v field.  Reject if the label is missing.</a:t>
            </a:r>
          </a:p>
          <a:p>
            <a:pPr marL="0" indent="0">
              <a:buNone/>
            </a:pPr>
            <a:r>
              <a:rPr lang="en-US" cap="none" dirty="0" smtClean="0"/>
              <a:t>Examples:</a:t>
            </a:r>
          </a:p>
          <a:p>
            <a:r>
              <a:rPr lang="en-US" cap="none" dirty="0" smtClean="0"/>
              <a:t>HM15.W67 no.176</a:t>
            </a:r>
          </a:p>
          <a:p>
            <a:r>
              <a:rPr lang="en-US" cap="none" dirty="0" smtClean="0"/>
              <a:t>BM45.K2513 vol.3</a:t>
            </a:r>
          </a:p>
          <a:p>
            <a:r>
              <a:rPr lang="en-US" cap="none" dirty="0" smtClean="0"/>
              <a:t>HD74.O38 vol.2, no.79</a:t>
            </a:r>
          </a:p>
          <a:p>
            <a:r>
              <a:rPr lang="en-US" cap="none" dirty="0" smtClean="0"/>
              <a:t>HB31.E85 no.95/12</a:t>
            </a:r>
          </a:p>
          <a:p>
            <a:r>
              <a:rPr lang="en-US" cap="none" dirty="0" smtClean="0"/>
              <a:t>BC34.A7 v.10-3</a:t>
            </a:r>
          </a:p>
        </p:txBody>
      </p:sp>
      <p:pic>
        <p:nvPicPr>
          <p:cNvPr id="4" name="Picture 3"/>
          <p:cNvPicPr>
            <a:picLocks noChangeAspect="1"/>
          </p:cNvPicPr>
          <p:nvPr/>
        </p:nvPicPr>
        <p:blipFill>
          <a:blip r:embed="rId3"/>
          <a:stretch>
            <a:fillRect/>
          </a:stretch>
        </p:blipFill>
        <p:spPr>
          <a:xfrm>
            <a:off x="4886929" y="853851"/>
            <a:ext cx="2486025" cy="1581150"/>
          </a:xfrm>
          <a:prstGeom prst="rect">
            <a:avLst/>
          </a:prstGeom>
        </p:spPr>
      </p:pic>
      <p:sp>
        <p:nvSpPr>
          <p:cNvPr id="5" name="TextBox 4"/>
          <p:cNvSpPr txBox="1"/>
          <p:nvPr/>
        </p:nvSpPr>
        <p:spPr>
          <a:xfrm>
            <a:off x="3840479" y="3921250"/>
            <a:ext cx="7238198" cy="3046988"/>
          </a:xfrm>
          <a:prstGeom prst="rect">
            <a:avLst/>
          </a:prstGeom>
          <a:noFill/>
        </p:spPr>
        <p:txBody>
          <a:bodyPr wrap="square" rtlCol="0">
            <a:spAutoFit/>
          </a:bodyPr>
          <a:lstStyle/>
          <a:p>
            <a:pPr marL="285750" indent="-285750">
              <a:buFont typeface="Arial" panose="020B0604020202020204" pitchFamily="34" charset="0"/>
              <a:buChar char="•"/>
            </a:pPr>
            <a:r>
              <a:rPr lang="en-US" dirty="0"/>
              <a:t>P945 .S65 heft 41  (or any equivalent foreign term for volume or number</a:t>
            </a:r>
            <a:r>
              <a:rPr lang="en-US" dirty="0" smtClean="0"/>
              <a:t>)</a:t>
            </a:r>
          </a:p>
          <a:p>
            <a:endParaRPr lang="en-US" sz="1200" dirty="0"/>
          </a:p>
          <a:p>
            <a:pPr marL="285750" indent="-285750">
              <a:buFont typeface="Arial" panose="020B0604020202020204" pitchFamily="34" charset="0"/>
              <a:buChar char="•"/>
            </a:pPr>
            <a:r>
              <a:rPr lang="en-US" dirty="0"/>
              <a:t>PB879.I6 A3 N.F. </a:t>
            </a:r>
            <a:r>
              <a:rPr lang="en-US" dirty="0" smtClean="0"/>
              <a:t>Bd.22</a:t>
            </a:r>
          </a:p>
          <a:p>
            <a:endParaRPr lang="en-US" sz="1200" dirty="0"/>
          </a:p>
          <a:p>
            <a:pPr marL="285750" indent="-285750">
              <a:buFont typeface="Arial" panose="020B0604020202020204" pitchFamily="34" charset="0"/>
              <a:buChar char="•"/>
            </a:pPr>
            <a:r>
              <a:rPr lang="en-US" dirty="0"/>
              <a:t>HB5.V42 N.S. </a:t>
            </a:r>
            <a:r>
              <a:rPr lang="en-US" dirty="0" smtClean="0"/>
              <a:t>v.250</a:t>
            </a:r>
          </a:p>
          <a:p>
            <a:endParaRPr lang="en-US" sz="1200" dirty="0"/>
          </a:p>
          <a:p>
            <a:pPr marL="285750" indent="-285750">
              <a:buFont typeface="Arial" panose="020B0604020202020204" pitchFamily="34" charset="0"/>
              <a:buChar char="•"/>
            </a:pPr>
            <a:r>
              <a:rPr lang="en-US" dirty="0"/>
              <a:t>HJ9777.N42 N47 </a:t>
            </a:r>
            <a:r>
              <a:rPr lang="en-US" dirty="0" smtClean="0"/>
              <a:t>no.2000-11</a:t>
            </a:r>
          </a:p>
          <a:p>
            <a:endParaRPr lang="en-US" sz="1200" dirty="0"/>
          </a:p>
          <a:p>
            <a:pPr marL="285750" indent="-285750">
              <a:buFont typeface="Arial" panose="020B0604020202020204" pitchFamily="34" charset="0"/>
              <a:buChar char="•"/>
            </a:pPr>
            <a:r>
              <a:rPr lang="en-US" dirty="0"/>
              <a:t>DA670.D49 D43 ser.2 </a:t>
            </a:r>
            <a:r>
              <a:rPr lang="en-US" dirty="0" smtClean="0"/>
              <a:t>v.41</a:t>
            </a:r>
          </a:p>
          <a:p>
            <a:endParaRPr lang="en-US" sz="1200" dirty="0"/>
          </a:p>
          <a:p>
            <a:pPr marL="285750" indent="-285750">
              <a:buFont typeface="Arial" panose="020B0604020202020204" pitchFamily="34" charset="0"/>
              <a:buChar char="•"/>
            </a:pPr>
            <a:r>
              <a:rPr lang="en-US" dirty="0"/>
              <a:t>AS222.R645 ser.9, v.13, fasc.1</a:t>
            </a:r>
          </a:p>
          <a:p>
            <a:endParaRPr lang="en-US" dirty="0"/>
          </a:p>
        </p:txBody>
      </p:sp>
      <p:sp>
        <p:nvSpPr>
          <p:cNvPr id="6" name="Rectangle 5"/>
          <p:cNvSpPr/>
          <p:nvPr/>
        </p:nvSpPr>
        <p:spPr>
          <a:xfrm>
            <a:off x="913149" y="772446"/>
            <a:ext cx="3973780" cy="369332"/>
          </a:xfrm>
          <a:prstGeom prst="rect">
            <a:avLst/>
          </a:prstGeom>
        </p:spPr>
        <p:txBody>
          <a:bodyPr wrap="none">
            <a:spAutoFit/>
          </a:bodyPr>
          <a:lstStyle/>
          <a:p>
            <a:r>
              <a:rPr lang="en-US" dirty="0"/>
              <a:t>Other uncertain dates in call </a:t>
            </a:r>
            <a:r>
              <a:rPr lang="en-US" dirty="0" smtClean="0"/>
              <a:t>numbers.  If:</a:t>
            </a:r>
            <a:endParaRPr lang="en-US" dirty="0"/>
          </a:p>
        </p:txBody>
      </p:sp>
    </p:spTree>
    <p:extLst>
      <p:ext uri="{BB962C8B-B14F-4D97-AF65-F5344CB8AC3E}">
        <p14:creationId xmlns:p14="http://schemas.microsoft.com/office/powerpoint/2010/main" val="783500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267663"/>
            <a:ext cx="10364451" cy="1272379"/>
          </a:xfrm>
        </p:spPr>
        <p:txBody>
          <a:bodyPr/>
          <a:lstStyle/>
          <a:p>
            <a:r>
              <a:rPr lang="en-US" b="1" dirty="0"/>
              <a:t>Choosing a call </a:t>
            </a:r>
            <a:r>
              <a:rPr lang="en-US" b="1" dirty="0" smtClean="0"/>
              <a:t>number </a:t>
            </a:r>
            <a:r>
              <a:rPr lang="en-US" b="1" dirty="0"/>
              <a:t>if more than one:</a:t>
            </a:r>
            <a:r>
              <a:rPr lang="en-US" dirty="0"/>
              <a:t> </a:t>
            </a:r>
            <a:r>
              <a:rPr lang="en-US" sz="2800" dirty="0"/>
              <a:t>(Preference of call numbers if within the same record</a:t>
            </a:r>
            <a:r>
              <a:rPr lang="en-US" sz="2800" dirty="0" smtClean="0"/>
              <a:t>)</a:t>
            </a:r>
            <a:endParaRPr lang="en-US" dirty="0"/>
          </a:p>
        </p:txBody>
      </p:sp>
      <p:pic>
        <p:nvPicPr>
          <p:cNvPr id="4" name="Picture 3"/>
          <p:cNvPicPr>
            <a:picLocks noChangeAspect="1"/>
          </p:cNvPicPr>
          <p:nvPr/>
        </p:nvPicPr>
        <p:blipFill>
          <a:blip r:embed="rId3"/>
          <a:stretch>
            <a:fillRect/>
          </a:stretch>
        </p:blipFill>
        <p:spPr>
          <a:xfrm>
            <a:off x="1845144" y="1636295"/>
            <a:ext cx="8501710" cy="3016167"/>
          </a:xfrm>
          <a:prstGeom prst="rect">
            <a:avLst/>
          </a:prstGeom>
        </p:spPr>
      </p:pic>
      <p:sp>
        <p:nvSpPr>
          <p:cNvPr id="3" name="TextBox 2"/>
          <p:cNvSpPr txBox="1"/>
          <p:nvPr/>
        </p:nvSpPr>
        <p:spPr>
          <a:xfrm>
            <a:off x="6602929" y="4748715"/>
            <a:ext cx="4475747" cy="1569660"/>
          </a:xfrm>
          <a:prstGeom prst="rect">
            <a:avLst/>
          </a:prstGeom>
          <a:noFill/>
          <a:scene3d>
            <a:camera prst="obliqueTopLeft"/>
            <a:lightRig rig="threePt" dir="t"/>
          </a:scene3d>
        </p:spPr>
        <p:txBody>
          <a:bodyPr wrap="square" rtlCol="0">
            <a:spAutoFit/>
          </a:bodyPr>
          <a:lstStyle/>
          <a:p>
            <a:pPr algn="ctr"/>
            <a:r>
              <a:rPr lang="en-US" sz="2400" dirty="0" smtClean="0"/>
              <a:t>Unless historically done as series classed – search </a:t>
            </a:r>
            <a:r>
              <a:rPr lang="en-US" sz="2400" dirty="0"/>
              <a:t>other parts of the </a:t>
            </a:r>
            <a:r>
              <a:rPr lang="en-US" sz="2400" dirty="0" smtClean="0"/>
              <a:t>series first to check or search call number</a:t>
            </a:r>
            <a:endParaRPr lang="en-US" sz="2400" dirty="0"/>
          </a:p>
        </p:txBody>
      </p:sp>
      <p:sp>
        <p:nvSpPr>
          <p:cNvPr id="5" name="Bent Arrow 4"/>
          <p:cNvSpPr/>
          <p:nvPr/>
        </p:nvSpPr>
        <p:spPr>
          <a:xfrm rot="10800000" flipV="1">
            <a:off x="10178810" y="3160747"/>
            <a:ext cx="615582" cy="1587968"/>
          </a:xfrm>
          <a:prstGeom prst="bentArrow">
            <a:avLst>
              <a:gd name="adj1" fmla="val 25000"/>
              <a:gd name="adj2" fmla="val 25000"/>
              <a:gd name="adj3" fmla="val 25000"/>
              <a:gd name="adj4" fmla="val 75000"/>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solidFill>
                <a:schemeClr val="tx1"/>
              </a:solidFill>
            </a:endParaRPr>
          </a:p>
        </p:txBody>
      </p:sp>
      <p:sp>
        <p:nvSpPr>
          <p:cNvPr id="6" name="Rounded Rectangle 5"/>
          <p:cNvSpPr/>
          <p:nvPr/>
        </p:nvSpPr>
        <p:spPr>
          <a:xfrm>
            <a:off x="6602930" y="4752175"/>
            <a:ext cx="4475747" cy="1569660"/>
          </a:xfrm>
          <a:prstGeom prst="roundRect">
            <a:avLst/>
          </a:prstGeom>
          <a:noFill/>
          <a:ln w="76200">
            <a:solidFill>
              <a:schemeClr val="tx2">
                <a:lumMod val="60000"/>
                <a:lumOff val="40000"/>
              </a:schemeClr>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noFill/>
            </a:endParaRPr>
          </a:p>
        </p:txBody>
      </p:sp>
      <p:pic>
        <p:nvPicPr>
          <p:cNvPr id="8" name="Picture 7"/>
          <p:cNvPicPr>
            <a:picLocks noChangeAspect="1"/>
          </p:cNvPicPr>
          <p:nvPr/>
        </p:nvPicPr>
        <p:blipFill>
          <a:blip r:embed="rId4"/>
          <a:stretch>
            <a:fillRect/>
          </a:stretch>
        </p:blipFill>
        <p:spPr>
          <a:xfrm>
            <a:off x="9865631" y="2427571"/>
            <a:ext cx="276225" cy="228600"/>
          </a:xfrm>
          <a:prstGeom prst="rect">
            <a:avLst/>
          </a:prstGeom>
        </p:spPr>
      </p:pic>
      <p:pic>
        <p:nvPicPr>
          <p:cNvPr id="9" name="Picture 8"/>
          <p:cNvPicPr>
            <a:picLocks noChangeAspect="1"/>
          </p:cNvPicPr>
          <p:nvPr/>
        </p:nvPicPr>
        <p:blipFill>
          <a:blip r:embed="rId5"/>
          <a:stretch>
            <a:fillRect/>
          </a:stretch>
        </p:blipFill>
        <p:spPr>
          <a:xfrm>
            <a:off x="10098683" y="2394234"/>
            <a:ext cx="152222" cy="261938"/>
          </a:xfrm>
          <a:prstGeom prst="rect">
            <a:avLst/>
          </a:prstGeom>
        </p:spPr>
      </p:pic>
    </p:spTree>
    <p:extLst>
      <p:ext uri="{BB962C8B-B14F-4D97-AF65-F5344CB8AC3E}">
        <p14:creationId xmlns:p14="http://schemas.microsoft.com/office/powerpoint/2010/main" val="13926928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Bad call </a:t>
            </a:r>
            <a:r>
              <a:rPr lang="en-US" dirty="0"/>
              <a:t>numbers</a:t>
            </a:r>
          </a:p>
        </p:txBody>
      </p:sp>
      <p:sp>
        <p:nvSpPr>
          <p:cNvPr id="11" name="Content Placeholder 3"/>
          <p:cNvSpPr>
            <a:spLocks noGrp="1"/>
          </p:cNvSpPr>
          <p:nvPr>
            <p:ph sz="quarter" idx="13"/>
          </p:nvPr>
        </p:nvSpPr>
        <p:spPr>
          <a:xfrm>
            <a:off x="3706649" y="3051012"/>
            <a:ext cx="5451911" cy="2740187"/>
          </a:xfrm>
        </p:spPr>
        <p:txBody>
          <a:bodyPr/>
          <a:lstStyle/>
          <a:p>
            <a:r>
              <a:rPr lang="en-US" b="1" dirty="0" smtClean="0">
                <a:solidFill>
                  <a:srgbClr val="C00000"/>
                </a:solidFill>
              </a:rPr>
              <a:t>No</a:t>
            </a:r>
            <a:r>
              <a:rPr lang="en-US" dirty="0" smtClean="0"/>
              <a:t> </a:t>
            </a:r>
            <a:r>
              <a:rPr lang="en-US" b="1" dirty="0" smtClean="0"/>
              <a:t>055</a:t>
            </a:r>
            <a:r>
              <a:rPr lang="en-US" dirty="0" smtClean="0"/>
              <a:t> - Canadian </a:t>
            </a:r>
            <a:r>
              <a:rPr lang="en-US" dirty="0"/>
              <a:t>call </a:t>
            </a:r>
            <a:r>
              <a:rPr lang="en-US" dirty="0" smtClean="0"/>
              <a:t>numbers</a:t>
            </a:r>
          </a:p>
          <a:p>
            <a:r>
              <a:rPr lang="en-US" b="1" dirty="0" smtClean="0">
                <a:solidFill>
                  <a:srgbClr val="C00000"/>
                </a:solidFill>
              </a:rPr>
              <a:t>No </a:t>
            </a:r>
            <a:r>
              <a:rPr lang="en-US" b="1" dirty="0" smtClean="0"/>
              <a:t>FC</a:t>
            </a:r>
            <a:r>
              <a:rPr lang="en-US" dirty="0" smtClean="0"/>
              <a:t> class - which Canada uses </a:t>
            </a:r>
          </a:p>
          <a:p>
            <a:r>
              <a:rPr lang="en-US" b="1" dirty="0" smtClean="0">
                <a:solidFill>
                  <a:srgbClr val="C00000"/>
                </a:solidFill>
              </a:rPr>
              <a:t>No</a:t>
            </a:r>
            <a:r>
              <a:rPr lang="en-US" dirty="0" smtClean="0"/>
              <a:t> &lt;</a:t>
            </a:r>
            <a:r>
              <a:rPr lang="en-US" b="1" dirty="0" smtClean="0"/>
              <a:t>PS8001</a:t>
            </a:r>
            <a:r>
              <a:rPr lang="en-US" dirty="0" smtClean="0"/>
              <a:t>-</a:t>
            </a:r>
            <a:r>
              <a:rPr lang="en-US" b="1" dirty="0" smtClean="0"/>
              <a:t>8599</a:t>
            </a:r>
            <a:r>
              <a:rPr lang="en-US" dirty="0" smtClean="0"/>
              <a:t>&gt; - </a:t>
            </a:r>
            <a:r>
              <a:rPr lang="en-US" dirty="0"/>
              <a:t>Canadian literature</a:t>
            </a:r>
            <a:endParaRPr lang="en-US" dirty="0" smtClean="0"/>
          </a:p>
          <a:p>
            <a:endParaRPr lang="en-US" dirty="0"/>
          </a:p>
        </p:txBody>
      </p:sp>
      <p:sp>
        <p:nvSpPr>
          <p:cNvPr id="6" name="Isosceles Triangle 5"/>
          <p:cNvSpPr/>
          <p:nvPr/>
        </p:nvSpPr>
        <p:spPr>
          <a:xfrm>
            <a:off x="4318533" y="1164652"/>
            <a:ext cx="77002" cy="11550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6"/>
          <p:cNvSpPr/>
          <p:nvPr/>
        </p:nvSpPr>
        <p:spPr>
          <a:xfrm>
            <a:off x="4247946" y="1164647"/>
            <a:ext cx="77002" cy="115503"/>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Curved Connector 8"/>
          <p:cNvCxnSpPr/>
          <p:nvPr/>
        </p:nvCxnSpPr>
        <p:spPr>
          <a:xfrm rot="10800000" flipV="1">
            <a:off x="3830856" y="1520791"/>
            <a:ext cx="417091" cy="115503"/>
          </a:xfrm>
          <a:prstGeom prst="curved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p:cNvSpPr txBox="1">
            <a:spLocks/>
          </p:cNvSpPr>
          <p:nvPr/>
        </p:nvSpPr>
        <p:spPr>
          <a:xfrm>
            <a:off x="3822152" y="2371018"/>
            <a:ext cx="4873474" cy="679994"/>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buNone/>
            </a:pPr>
            <a:r>
              <a:rPr lang="en-US" dirty="0" smtClean="0"/>
              <a:t>Don’t be Duped by Canada</a:t>
            </a:r>
            <a:endParaRPr lang="en-US" dirty="0"/>
          </a:p>
        </p:txBody>
      </p:sp>
      <p:sp>
        <p:nvSpPr>
          <p:cNvPr id="12" name="TextBox 11"/>
          <p:cNvSpPr txBox="1"/>
          <p:nvPr/>
        </p:nvSpPr>
        <p:spPr>
          <a:xfrm>
            <a:off x="2105588" y="5120639"/>
            <a:ext cx="8306602" cy="369332"/>
          </a:xfrm>
          <a:prstGeom prst="rect">
            <a:avLst/>
          </a:prstGeom>
          <a:noFill/>
        </p:spPr>
        <p:txBody>
          <a:bodyPr wrap="square" rtlCol="0">
            <a:spAutoFit/>
          </a:bodyPr>
          <a:lstStyle/>
          <a:p>
            <a:r>
              <a:rPr lang="en-US" dirty="0" smtClean="0"/>
              <a:t>Library of Congress </a:t>
            </a:r>
            <a:r>
              <a:rPr lang="en-US" dirty="0"/>
              <a:t>based call </a:t>
            </a:r>
            <a:r>
              <a:rPr lang="en-US" dirty="0" smtClean="0"/>
              <a:t>numbers </a:t>
            </a:r>
            <a:r>
              <a:rPr lang="en-US" dirty="0"/>
              <a:t>assigned by </a:t>
            </a:r>
            <a:r>
              <a:rPr lang="en-US" dirty="0" smtClean="0"/>
              <a:t>Library </a:t>
            </a:r>
            <a:r>
              <a:rPr lang="en-US" dirty="0"/>
              <a:t>and Archives </a:t>
            </a:r>
            <a:r>
              <a:rPr lang="en-US" dirty="0" smtClean="0"/>
              <a:t>Canada (LAC)</a:t>
            </a:r>
            <a:endParaRPr lang="en-US" dirty="0"/>
          </a:p>
        </p:txBody>
      </p:sp>
      <p:cxnSp>
        <p:nvCxnSpPr>
          <p:cNvPr id="21" name="Straight Arrow Connector 20"/>
          <p:cNvCxnSpPr/>
          <p:nvPr/>
        </p:nvCxnSpPr>
        <p:spPr>
          <a:xfrm flipV="1">
            <a:off x="4286447" y="808522"/>
            <a:ext cx="458808" cy="82777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U-Turn Arrow 23"/>
          <p:cNvSpPr/>
          <p:nvPr/>
        </p:nvSpPr>
        <p:spPr>
          <a:xfrm rot="19170979" flipV="1">
            <a:off x="4643523" y="913194"/>
            <a:ext cx="308009" cy="127674"/>
          </a:xfrm>
          <a:prstGeom prst="utur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U-Turn Arrow 25"/>
          <p:cNvSpPr/>
          <p:nvPr/>
        </p:nvSpPr>
        <p:spPr>
          <a:xfrm rot="4488196" flipH="1" flipV="1">
            <a:off x="4377251" y="841606"/>
            <a:ext cx="310135" cy="136740"/>
          </a:xfrm>
          <a:prstGeom prst="utur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5469077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85901"/>
            <a:ext cx="10367033" cy="786771"/>
          </a:xfrm>
        </p:spPr>
        <p:txBody>
          <a:bodyPr/>
          <a:lstStyle/>
          <a:p>
            <a:r>
              <a:rPr lang="en-US" dirty="0" smtClean="0"/>
              <a:t>More bad call numbers</a:t>
            </a:r>
            <a:endParaRPr lang="en-US" dirty="0"/>
          </a:p>
        </p:txBody>
      </p:sp>
      <p:sp>
        <p:nvSpPr>
          <p:cNvPr id="4" name="Rectangle 3"/>
          <p:cNvSpPr/>
          <p:nvPr/>
        </p:nvSpPr>
        <p:spPr>
          <a:xfrm>
            <a:off x="3433010" y="1088379"/>
            <a:ext cx="6259630" cy="5016758"/>
          </a:xfrm>
          <a:prstGeom prst="rect">
            <a:avLst/>
          </a:prstGeom>
        </p:spPr>
        <p:txBody>
          <a:bodyPr wrap="square">
            <a:spAutoFit/>
          </a:bodyPr>
          <a:lstStyle/>
          <a:p>
            <a:r>
              <a:rPr lang="en-US" sz="2000" dirty="0"/>
              <a:t>090::Doc US y 3.SE 4:10-2 T 22/2 (are Gov. docs</a:t>
            </a:r>
            <a:r>
              <a:rPr lang="en-US" sz="2000" dirty="0" smtClean="0"/>
              <a:t>.)</a:t>
            </a:r>
          </a:p>
          <a:p>
            <a:endParaRPr lang="en-US" sz="2000" dirty="0"/>
          </a:p>
          <a:p>
            <a:r>
              <a:rPr lang="en-US" sz="2000" dirty="0"/>
              <a:t>Class letters wrong.  Only K’s can have 3 initial letters.</a:t>
            </a:r>
          </a:p>
          <a:p>
            <a:r>
              <a:rPr lang="en-US" sz="2000" dirty="0"/>
              <a:t>            BQV551 .</a:t>
            </a:r>
            <a:r>
              <a:rPr lang="en-US" sz="2000" dirty="0" smtClean="0"/>
              <a:t>M35</a:t>
            </a:r>
          </a:p>
          <a:p>
            <a:endParaRPr lang="en-US" sz="2000" dirty="0"/>
          </a:p>
          <a:p>
            <a:r>
              <a:rPr lang="en-US" sz="2000" dirty="0"/>
              <a:t>Cutter wrong or </a:t>
            </a:r>
            <a:r>
              <a:rPr lang="en-US" sz="2000" dirty="0" smtClean="0"/>
              <a:t>missing</a:t>
            </a:r>
            <a:endParaRPr lang="en-US" sz="2000" dirty="0"/>
          </a:p>
          <a:p>
            <a:r>
              <a:rPr lang="en-US" sz="2000" dirty="0"/>
              <a:t>            JK526 2000f</a:t>
            </a:r>
          </a:p>
          <a:p>
            <a:r>
              <a:rPr lang="en-US" sz="2000" dirty="0"/>
              <a:t>            HD9744.N83</a:t>
            </a:r>
            <a:r>
              <a:rPr lang="en-US" sz="2000" b="1" dirty="0"/>
              <a:t>Un</a:t>
            </a:r>
            <a:r>
              <a:rPr lang="en-US" sz="2000" dirty="0"/>
              <a:t>4 1994</a:t>
            </a:r>
          </a:p>
          <a:p>
            <a:r>
              <a:rPr lang="en-US" sz="2000" dirty="0"/>
              <a:t>            PQ2621.</a:t>
            </a:r>
            <a:r>
              <a:rPr lang="en-US" sz="2000" b="1" dirty="0"/>
              <a:t>L6 Z8 D45</a:t>
            </a:r>
            <a:r>
              <a:rPr lang="en-US" sz="2000" dirty="0"/>
              <a:t> 1997</a:t>
            </a:r>
          </a:p>
          <a:p>
            <a:r>
              <a:rPr lang="en-US" sz="2000" dirty="0"/>
              <a:t>            PL4209.N </a:t>
            </a:r>
            <a:r>
              <a:rPr lang="en-US" sz="2000" b="1" dirty="0"/>
              <a:t>(XL:.xA61-Z458L)</a:t>
            </a:r>
            <a:endParaRPr lang="en-US" sz="2000" dirty="0"/>
          </a:p>
          <a:p>
            <a:r>
              <a:rPr lang="en-US" sz="2000" dirty="0"/>
              <a:t>            </a:t>
            </a:r>
            <a:r>
              <a:rPr lang="en-US" sz="2000" dirty="0" smtClean="0"/>
              <a:t>HF5415</a:t>
            </a:r>
          </a:p>
          <a:p>
            <a:endParaRPr lang="en-US" sz="2000" dirty="0"/>
          </a:p>
          <a:p>
            <a:r>
              <a:rPr lang="en-US" sz="2000" dirty="0"/>
              <a:t>Missing label in series class number</a:t>
            </a:r>
          </a:p>
          <a:p>
            <a:r>
              <a:rPr lang="en-US" sz="2000" dirty="0"/>
              <a:t>            HA155 .I3 </a:t>
            </a:r>
            <a:r>
              <a:rPr lang="en-US" sz="2000" dirty="0" smtClean="0"/>
              <a:t>6360</a:t>
            </a:r>
          </a:p>
          <a:p>
            <a:endParaRPr lang="en-US" sz="2000" dirty="0"/>
          </a:p>
          <a:p>
            <a:r>
              <a:rPr lang="en-US" sz="2000" dirty="0"/>
              <a:t>LAW</a:t>
            </a:r>
          </a:p>
        </p:txBody>
      </p:sp>
      <p:pic>
        <p:nvPicPr>
          <p:cNvPr id="7" name="Picture 6"/>
          <p:cNvPicPr>
            <a:picLocks noChangeAspect="1"/>
          </p:cNvPicPr>
          <p:nvPr/>
        </p:nvPicPr>
        <p:blipFill>
          <a:blip r:embed="rId3"/>
          <a:stretch>
            <a:fillRect/>
          </a:stretch>
        </p:blipFill>
        <p:spPr>
          <a:xfrm>
            <a:off x="8939463" y="3596758"/>
            <a:ext cx="1777173" cy="2156129"/>
          </a:xfrm>
          <a:prstGeom prst="rect">
            <a:avLst/>
          </a:prstGeom>
        </p:spPr>
      </p:pic>
      <p:pic>
        <p:nvPicPr>
          <p:cNvPr id="8" name="Picture 7"/>
          <p:cNvPicPr>
            <a:picLocks noChangeAspect="1"/>
          </p:cNvPicPr>
          <p:nvPr/>
        </p:nvPicPr>
        <p:blipFill>
          <a:blip r:embed="rId4"/>
          <a:stretch>
            <a:fillRect/>
          </a:stretch>
        </p:blipFill>
        <p:spPr>
          <a:xfrm>
            <a:off x="1300062" y="760327"/>
            <a:ext cx="1692062" cy="2156129"/>
          </a:xfrm>
          <a:prstGeom prst="rect">
            <a:avLst/>
          </a:prstGeom>
        </p:spPr>
      </p:pic>
    </p:spTree>
    <p:extLst>
      <p:ext uri="{BB962C8B-B14F-4D97-AF65-F5344CB8AC3E}">
        <p14:creationId xmlns:p14="http://schemas.microsoft.com/office/powerpoint/2010/main" val="31935803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690519"/>
          </a:xfrm>
        </p:spPr>
        <p:txBody>
          <a:bodyPr/>
          <a:lstStyle/>
          <a:p>
            <a:r>
              <a:rPr lang="en-US" dirty="0" smtClean="0"/>
              <a:t>A few notes …</a:t>
            </a:r>
            <a:endParaRPr lang="en-US" dirty="0"/>
          </a:p>
        </p:txBody>
      </p:sp>
      <p:pic>
        <p:nvPicPr>
          <p:cNvPr id="4" name="Picture 3"/>
          <p:cNvPicPr>
            <a:picLocks noChangeAspect="1"/>
          </p:cNvPicPr>
          <p:nvPr/>
        </p:nvPicPr>
        <p:blipFill>
          <a:blip r:embed="rId3"/>
          <a:stretch>
            <a:fillRect/>
          </a:stretch>
        </p:blipFill>
        <p:spPr>
          <a:xfrm>
            <a:off x="3882214" y="1587416"/>
            <a:ext cx="4427571" cy="4427571"/>
          </a:xfrm>
          <a:prstGeom prst="rect">
            <a:avLst/>
          </a:prstGeom>
        </p:spPr>
      </p:pic>
    </p:spTree>
    <p:extLst>
      <p:ext uri="{BB962C8B-B14F-4D97-AF65-F5344CB8AC3E}">
        <p14:creationId xmlns:p14="http://schemas.microsoft.com/office/powerpoint/2010/main" val="16424423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 2’</a:t>
            </a:r>
            <a:r>
              <a:rPr lang="en-US" cap="none" dirty="0" smtClean="0"/>
              <a:t>s</a:t>
            </a:r>
            <a:endParaRPr lang="en-US" cap="none" dirty="0"/>
          </a:p>
        </p:txBody>
      </p:sp>
      <p:pic>
        <p:nvPicPr>
          <p:cNvPr id="4" name="Picture 3"/>
          <p:cNvPicPr>
            <a:picLocks noChangeAspect="1"/>
          </p:cNvPicPr>
          <p:nvPr/>
        </p:nvPicPr>
        <p:blipFill>
          <a:blip r:embed="rId3"/>
          <a:stretch>
            <a:fillRect/>
          </a:stretch>
        </p:blipFill>
        <p:spPr>
          <a:xfrm>
            <a:off x="588494" y="256323"/>
            <a:ext cx="3357864" cy="2260873"/>
          </a:xfrm>
          <a:prstGeom prst="rect">
            <a:avLst/>
          </a:prstGeom>
        </p:spPr>
      </p:pic>
      <p:sp>
        <p:nvSpPr>
          <p:cNvPr id="5" name="TextBox 4"/>
          <p:cNvSpPr txBox="1"/>
          <p:nvPr/>
        </p:nvSpPr>
        <p:spPr>
          <a:xfrm>
            <a:off x="214964" y="2485638"/>
            <a:ext cx="11762072" cy="1446550"/>
          </a:xfrm>
          <a:prstGeom prst="rect">
            <a:avLst/>
          </a:prstGeom>
          <a:noFill/>
        </p:spPr>
        <p:txBody>
          <a:bodyPr wrap="square" rtlCol="0">
            <a:spAutoFit/>
          </a:bodyPr>
          <a:lstStyle/>
          <a:p>
            <a:pPr algn="ctr"/>
            <a:r>
              <a:rPr lang="en-US" sz="4400" dirty="0" smtClean="0"/>
              <a:t>Use the same call number as copy 1and change to copy 2 in the item record.</a:t>
            </a:r>
            <a:endParaRPr lang="en-US" sz="4400" dirty="0"/>
          </a:p>
        </p:txBody>
      </p:sp>
      <p:pic>
        <p:nvPicPr>
          <p:cNvPr id="6" name="Picture 5"/>
          <p:cNvPicPr>
            <a:picLocks noChangeAspect="1"/>
          </p:cNvPicPr>
          <p:nvPr/>
        </p:nvPicPr>
        <p:blipFill>
          <a:blip r:embed="rId4"/>
          <a:stretch>
            <a:fillRect/>
          </a:stretch>
        </p:blipFill>
        <p:spPr>
          <a:xfrm>
            <a:off x="2622486" y="3987834"/>
            <a:ext cx="6878822" cy="912349"/>
          </a:xfrm>
          <a:prstGeom prst="rect">
            <a:avLst/>
          </a:prstGeom>
        </p:spPr>
      </p:pic>
      <p:pic>
        <p:nvPicPr>
          <p:cNvPr id="7" name="Picture 6"/>
          <p:cNvPicPr>
            <a:picLocks noChangeAspect="1"/>
          </p:cNvPicPr>
          <p:nvPr/>
        </p:nvPicPr>
        <p:blipFill>
          <a:blip r:embed="rId5"/>
          <a:stretch>
            <a:fillRect/>
          </a:stretch>
        </p:blipFill>
        <p:spPr>
          <a:xfrm>
            <a:off x="2534380" y="5134462"/>
            <a:ext cx="7081174" cy="1027041"/>
          </a:xfrm>
          <a:prstGeom prst="rect">
            <a:avLst/>
          </a:prstGeom>
        </p:spPr>
      </p:pic>
      <p:sp>
        <p:nvSpPr>
          <p:cNvPr id="8" name="Up-Down Arrow 7"/>
          <p:cNvSpPr/>
          <p:nvPr/>
        </p:nvSpPr>
        <p:spPr>
          <a:xfrm>
            <a:off x="5707781" y="4711013"/>
            <a:ext cx="240632" cy="489632"/>
          </a:xfrm>
          <a:prstGeom prst="up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951286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non-Romanized fields</a:t>
            </a:r>
            <a:endParaRPr lang="en-US" dirty="0"/>
          </a:p>
        </p:txBody>
      </p:sp>
      <p:sp>
        <p:nvSpPr>
          <p:cNvPr id="3" name="Content Placeholder 2"/>
          <p:cNvSpPr>
            <a:spLocks noGrp="1"/>
          </p:cNvSpPr>
          <p:nvPr>
            <p:ph sz="quarter" idx="13"/>
          </p:nvPr>
        </p:nvSpPr>
        <p:spPr/>
        <p:txBody>
          <a:bodyPr>
            <a:normAutofit/>
          </a:bodyPr>
          <a:lstStyle/>
          <a:p>
            <a:pPr marL="0" indent="0" algn="ctr">
              <a:buNone/>
            </a:pPr>
            <a:r>
              <a:rPr lang="en-US" sz="2400" dirty="0" smtClean="0"/>
              <a:t>Arabic, Burmese, Chinese, Hebrew, Hindi, Japanese, Korean, Tibetan, etc.</a:t>
            </a:r>
          </a:p>
          <a:p>
            <a:pPr marL="0" indent="0" algn="ctr">
              <a:buNone/>
            </a:pPr>
            <a:r>
              <a:rPr lang="en-US" sz="2400" dirty="0" smtClean="0"/>
              <a:t>Try to leave the non-Romanized fields if possible</a:t>
            </a:r>
            <a:endParaRPr lang="en-US" sz="2400" dirty="0"/>
          </a:p>
        </p:txBody>
      </p:sp>
      <p:pic>
        <p:nvPicPr>
          <p:cNvPr id="4" name="Picture 3"/>
          <p:cNvPicPr>
            <a:picLocks noChangeAspect="1"/>
          </p:cNvPicPr>
          <p:nvPr/>
        </p:nvPicPr>
        <p:blipFill>
          <a:blip r:embed="rId3"/>
          <a:stretch>
            <a:fillRect/>
          </a:stretch>
        </p:blipFill>
        <p:spPr>
          <a:xfrm rot="20421190">
            <a:off x="695073" y="993068"/>
            <a:ext cx="1315668" cy="847074"/>
          </a:xfrm>
          <a:prstGeom prst="rect">
            <a:avLst/>
          </a:prstGeom>
        </p:spPr>
      </p:pic>
      <p:pic>
        <p:nvPicPr>
          <p:cNvPr id="5" name="Picture 4"/>
          <p:cNvPicPr>
            <a:picLocks noChangeAspect="1"/>
          </p:cNvPicPr>
          <p:nvPr/>
        </p:nvPicPr>
        <p:blipFill>
          <a:blip r:embed="rId4"/>
          <a:stretch>
            <a:fillRect/>
          </a:stretch>
        </p:blipFill>
        <p:spPr>
          <a:xfrm rot="1056990">
            <a:off x="869830" y="4081557"/>
            <a:ext cx="1500133" cy="994064"/>
          </a:xfrm>
          <a:prstGeom prst="rect">
            <a:avLst/>
          </a:prstGeom>
        </p:spPr>
      </p:pic>
      <p:pic>
        <p:nvPicPr>
          <p:cNvPr id="6" name="Picture 5"/>
          <p:cNvPicPr>
            <a:picLocks noChangeAspect="1"/>
          </p:cNvPicPr>
          <p:nvPr/>
        </p:nvPicPr>
        <p:blipFill>
          <a:blip r:embed="rId5"/>
          <a:stretch>
            <a:fillRect/>
          </a:stretch>
        </p:blipFill>
        <p:spPr>
          <a:xfrm>
            <a:off x="3992079" y="4206902"/>
            <a:ext cx="1508960" cy="1207168"/>
          </a:xfrm>
          <a:prstGeom prst="rect">
            <a:avLst/>
          </a:prstGeom>
        </p:spPr>
      </p:pic>
      <p:pic>
        <p:nvPicPr>
          <p:cNvPr id="7" name="Picture 6"/>
          <p:cNvPicPr>
            <a:picLocks noChangeAspect="1"/>
          </p:cNvPicPr>
          <p:nvPr/>
        </p:nvPicPr>
        <p:blipFill>
          <a:blip r:embed="rId6"/>
          <a:stretch>
            <a:fillRect/>
          </a:stretch>
        </p:blipFill>
        <p:spPr>
          <a:xfrm rot="1219067">
            <a:off x="6882169" y="4088622"/>
            <a:ext cx="1384751" cy="953140"/>
          </a:xfrm>
          <a:prstGeom prst="rect">
            <a:avLst/>
          </a:prstGeom>
        </p:spPr>
      </p:pic>
      <p:pic>
        <p:nvPicPr>
          <p:cNvPr id="8" name="Picture 7"/>
          <p:cNvPicPr>
            <a:picLocks noChangeAspect="1"/>
          </p:cNvPicPr>
          <p:nvPr/>
        </p:nvPicPr>
        <p:blipFill>
          <a:blip r:embed="rId7"/>
          <a:stretch>
            <a:fillRect/>
          </a:stretch>
        </p:blipFill>
        <p:spPr>
          <a:xfrm rot="20420140">
            <a:off x="9344625" y="4393328"/>
            <a:ext cx="1846441" cy="834318"/>
          </a:xfrm>
          <a:prstGeom prst="rect">
            <a:avLst/>
          </a:prstGeom>
        </p:spPr>
      </p:pic>
      <p:pic>
        <p:nvPicPr>
          <p:cNvPr id="9" name="Picture 8"/>
          <p:cNvPicPr>
            <a:picLocks noChangeAspect="1"/>
          </p:cNvPicPr>
          <p:nvPr/>
        </p:nvPicPr>
        <p:blipFill>
          <a:blip r:embed="rId8"/>
          <a:stretch>
            <a:fillRect/>
          </a:stretch>
        </p:blipFill>
        <p:spPr>
          <a:xfrm>
            <a:off x="9515270" y="972698"/>
            <a:ext cx="1316586" cy="894603"/>
          </a:xfrm>
          <a:prstGeom prst="rect">
            <a:avLst/>
          </a:prstGeom>
        </p:spPr>
      </p:pic>
    </p:spTree>
    <p:extLst>
      <p:ext uri="{BB962C8B-B14F-4D97-AF65-F5344CB8AC3E}">
        <p14:creationId xmlns:p14="http://schemas.microsoft.com/office/powerpoint/2010/main" val="28659135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Bookman Old Style" panose="02050604050505020204" pitchFamily="18" charset="0"/>
              </a:rPr>
              <a:t>works of fiction, such as a </a:t>
            </a:r>
            <a:r>
              <a:rPr lang="en-US" b="1" i="1" dirty="0">
                <a:latin typeface="Bookman Old Style" panose="02050604050505020204" pitchFamily="18" charset="0"/>
              </a:rPr>
              <a:t>novels, poetry, short stories</a:t>
            </a:r>
            <a:r>
              <a:rPr lang="en-US" dirty="0">
                <a:latin typeface="Bookman Old Style" panose="02050604050505020204" pitchFamily="18" charset="0"/>
              </a:rPr>
              <a:t>, etc.</a:t>
            </a:r>
            <a:br>
              <a:rPr lang="en-US" dirty="0">
                <a:latin typeface="Bookman Old Style" panose="02050604050505020204" pitchFamily="18" charset="0"/>
              </a:rPr>
            </a:br>
            <a:r>
              <a:rPr lang="en-US" dirty="0" smtClean="0">
                <a:latin typeface="Bookman Old Style" panose="02050604050505020204" pitchFamily="18" charset="0"/>
              </a:rPr>
              <a:t>do not require subject headings</a:t>
            </a:r>
            <a:endParaRPr lang="en-US" dirty="0"/>
          </a:p>
        </p:txBody>
      </p:sp>
      <p:pic>
        <p:nvPicPr>
          <p:cNvPr id="4" name="Picture 3"/>
          <p:cNvPicPr>
            <a:picLocks noChangeAspect="1"/>
          </p:cNvPicPr>
          <p:nvPr/>
        </p:nvPicPr>
        <p:blipFill>
          <a:blip r:embed="rId3"/>
          <a:stretch>
            <a:fillRect/>
          </a:stretch>
        </p:blipFill>
        <p:spPr>
          <a:xfrm>
            <a:off x="4587523" y="2214694"/>
            <a:ext cx="3016954" cy="4417683"/>
          </a:xfrm>
          <a:prstGeom prst="rect">
            <a:avLst/>
          </a:prstGeom>
        </p:spPr>
      </p:pic>
    </p:spTree>
    <p:extLst>
      <p:ext uri="{BB962C8B-B14F-4D97-AF65-F5344CB8AC3E}">
        <p14:creationId xmlns:p14="http://schemas.microsoft.com/office/powerpoint/2010/main" val="18632324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632767"/>
          </a:xfrm>
        </p:spPr>
        <p:txBody>
          <a:bodyPr/>
          <a:lstStyle/>
          <a:p>
            <a:r>
              <a:rPr lang="en-US" b="1" dirty="0">
                <a:latin typeface="Castellar" panose="020A0402060406010301" pitchFamily="18" charset="0"/>
              </a:rPr>
              <a:t>Fastcatting </a:t>
            </a:r>
            <a:r>
              <a:rPr lang="en-US" b="1" dirty="0" smtClean="0">
                <a:latin typeface="Castellar" panose="020A0402060406010301" pitchFamily="18" charset="0"/>
              </a:rPr>
              <a:t>M’s</a:t>
            </a:r>
            <a:endParaRPr lang="en-US" b="1" dirty="0">
              <a:latin typeface="Castellar" panose="020A0402060406010301" pitchFamily="18" charset="0"/>
            </a:endParaRPr>
          </a:p>
        </p:txBody>
      </p:sp>
      <p:sp>
        <p:nvSpPr>
          <p:cNvPr id="3" name="Content Placeholder 2"/>
          <p:cNvSpPr>
            <a:spLocks noGrp="1"/>
          </p:cNvSpPr>
          <p:nvPr>
            <p:ph sz="quarter" idx="13"/>
          </p:nvPr>
        </p:nvSpPr>
        <p:spPr>
          <a:xfrm>
            <a:off x="913775" y="1251284"/>
            <a:ext cx="9962772" cy="2261937"/>
          </a:xfrm>
        </p:spPr>
        <p:txBody>
          <a:bodyPr>
            <a:normAutofit/>
          </a:bodyPr>
          <a:lstStyle/>
          <a:p>
            <a:pPr marL="0" indent="0" algn="ctr">
              <a:buNone/>
            </a:pPr>
            <a:r>
              <a:rPr lang="en-US" sz="2400" dirty="0" smtClean="0"/>
              <a:t>If you’re not making any changes to the record don’t </a:t>
            </a:r>
            <a:r>
              <a:rPr lang="en-US" sz="2400" dirty="0"/>
              <a:t>change encoding level, leave as </a:t>
            </a:r>
            <a:r>
              <a:rPr lang="en-US" sz="2400" dirty="0" smtClean="0"/>
              <a:t>“M”</a:t>
            </a:r>
          </a:p>
          <a:p>
            <a:pPr marL="0" indent="0" algn="ctr">
              <a:buNone/>
            </a:pPr>
            <a:r>
              <a:rPr lang="en-US" sz="2400" dirty="0" smtClean="0"/>
              <a:t>Copy catalogers should only change the encoding level to full if they are making corrections on the record</a:t>
            </a:r>
            <a:endParaRPr lang="en-US" sz="2400" dirty="0"/>
          </a:p>
        </p:txBody>
      </p:sp>
      <p:pic>
        <p:nvPicPr>
          <p:cNvPr id="5" name="Picture 4"/>
          <p:cNvPicPr>
            <a:picLocks noChangeAspect="1"/>
          </p:cNvPicPr>
          <p:nvPr/>
        </p:nvPicPr>
        <p:blipFill>
          <a:blip r:embed="rId3"/>
          <a:stretch>
            <a:fillRect/>
          </a:stretch>
        </p:blipFill>
        <p:spPr>
          <a:xfrm rot="10800000">
            <a:off x="4141945" y="3673742"/>
            <a:ext cx="3317634" cy="2635059"/>
          </a:xfrm>
          <a:prstGeom prst="rect">
            <a:avLst/>
          </a:prstGeom>
        </p:spPr>
      </p:pic>
    </p:spTree>
    <p:extLst>
      <p:ext uri="{BB962C8B-B14F-4D97-AF65-F5344CB8AC3E}">
        <p14:creationId xmlns:p14="http://schemas.microsoft.com/office/powerpoint/2010/main" val="32902836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156505"/>
            <a:ext cx="10364451" cy="565390"/>
          </a:xfrm>
        </p:spPr>
        <p:txBody>
          <a:bodyPr>
            <a:normAutofit fontScale="90000"/>
          </a:bodyPr>
          <a:lstStyle/>
          <a:p>
            <a:r>
              <a:rPr lang="en-US" dirty="0" smtClean="0"/>
              <a:t>Only one OCLC number per record</a:t>
            </a:r>
            <a:endParaRPr lang="en-US" dirty="0"/>
          </a:p>
        </p:txBody>
      </p:sp>
      <p:pic>
        <p:nvPicPr>
          <p:cNvPr id="6" name="Picture 5"/>
          <p:cNvPicPr>
            <a:picLocks noChangeAspect="1"/>
          </p:cNvPicPr>
          <p:nvPr/>
        </p:nvPicPr>
        <p:blipFill>
          <a:blip r:embed="rId3"/>
          <a:stretch>
            <a:fillRect/>
          </a:stretch>
        </p:blipFill>
        <p:spPr>
          <a:xfrm>
            <a:off x="1414461" y="721895"/>
            <a:ext cx="9363075" cy="5915025"/>
          </a:xfrm>
          <a:prstGeom prst="rect">
            <a:avLst/>
          </a:prstGeom>
        </p:spPr>
      </p:pic>
      <p:sp>
        <p:nvSpPr>
          <p:cNvPr id="7" name="TextBox 6"/>
          <p:cNvSpPr txBox="1"/>
          <p:nvPr/>
        </p:nvSpPr>
        <p:spPr>
          <a:xfrm>
            <a:off x="4831882" y="3804536"/>
            <a:ext cx="1684421" cy="369332"/>
          </a:xfrm>
          <a:prstGeom prst="rect">
            <a:avLst/>
          </a:prstGeom>
          <a:noFill/>
        </p:spPr>
        <p:txBody>
          <a:bodyPr wrap="square" rtlCol="0">
            <a:spAutoFit/>
          </a:bodyPr>
          <a:lstStyle/>
          <a:p>
            <a:r>
              <a:rPr lang="en-US" dirty="0">
                <a:solidFill>
                  <a:schemeClr val="accent6">
                    <a:lumMod val="75000"/>
                  </a:schemeClr>
                </a:solidFill>
              </a:rPr>
              <a:t>o</a:t>
            </a:r>
            <a:r>
              <a:rPr lang="en-US" dirty="0" smtClean="0">
                <a:solidFill>
                  <a:schemeClr val="accent6">
                    <a:lumMod val="75000"/>
                  </a:schemeClr>
                </a:solidFill>
              </a:rPr>
              <a:t>ur bib number</a:t>
            </a:r>
            <a:endParaRPr lang="en-US" dirty="0">
              <a:solidFill>
                <a:schemeClr val="accent6">
                  <a:lumMod val="75000"/>
                </a:schemeClr>
              </a:solidFill>
            </a:endParaRPr>
          </a:p>
        </p:txBody>
      </p:sp>
      <p:sp>
        <p:nvSpPr>
          <p:cNvPr id="8" name="Oval 7"/>
          <p:cNvSpPr/>
          <p:nvPr/>
        </p:nvSpPr>
        <p:spPr>
          <a:xfrm>
            <a:off x="2704699" y="721895"/>
            <a:ext cx="875899" cy="356134"/>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a:stCxn id="7" idx="1"/>
          </p:cNvCxnSpPr>
          <p:nvPr/>
        </p:nvCxnSpPr>
        <p:spPr>
          <a:xfrm flipH="1">
            <a:off x="3792354" y="3989202"/>
            <a:ext cx="1039528" cy="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3445844" y="1078030"/>
            <a:ext cx="1992430" cy="2726506"/>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831882" y="5161880"/>
            <a:ext cx="1039528"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831882" y="5391282"/>
            <a:ext cx="1039528"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953799" y="4930721"/>
            <a:ext cx="4770925" cy="646331"/>
          </a:xfrm>
          <a:prstGeom prst="rect">
            <a:avLst/>
          </a:prstGeom>
          <a:noFill/>
        </p:spPr>
        <p:txBody>
          <a:bodyPr wrap="square" rtlCol="0">
            <a:spAutoFit/>
          </a:bodyPr>
          <a:lstStyle/>
          <a:p>
            <a:r>
              <a:rPr lang="en-US" dirty="0" smtClean="0">
                <a:solidFill>
                  <a:srgbClr val="C00000"/>
                </a:solidFill>
              </a:rPr>
              <a:t>Two different OCLC numbers = kickout</a:t>
            </a:r>
          </a:p>
          <a:p>
            <a:r>
              <a:rPr lang="en-US" dirty="0" smtClean="0">
                <a:solidFill>
                  <a:srgbClr val="C00000"/>
                </a:solidFill>
              </a:rPr>
              <a:t>Possibly attached to the wrong record in OCLC.</a:t>
            </a:r>
            <a:endParaRPr lang="en-US" dirty="0">
              <a:solidFill>
                <a:srgbClr val="C00000"/>
              </a:solidFill>
            </a:endParaRPr>
          </a:p>
        </p:txBody>
      </p:sp>
      <p:sp>
        <p:nvSpPr>
          <p:cNvPr id="11" name="Oval 10"/>
          <p:cNvSpPr/>
          <p:nvPr/>
        </p:nvSpPr>
        <p:spPr>
          <a:xfrm>
            <a:off x="1851836" y="3896681"/>
            <a:ext cx="512194" cy="203518"/>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1851836" y="5253887"/>
            <a:ext cx="512194" cy="20720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1851836" y="5046678"/>
            <a:ext cx="512194" cy="20720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1851836" y="3663645"/>
            <a:ext cx="512194" cy="20720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129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 </a:t>
            </a:r>
            <a:r>
              <a:rPr lang="en-US" sz="2400" dirty="0" smtClean="0"/>
              <a:t>vs.</a:t>
            </a:r>
            <a:r>
              <a:rPr lang="en-US" dirty="0" smtClean="0"/>
              <a:t> </a:t>
            </a:r>
            <a:r>
              <a:rPr lang="en-US" dirty="0" smtClean="0">
                <a:solidFill>
                  <a:schemeClr val="tx2">
                    <a:lumMod val="75000"/>
                  </a:schemeClr>
                </a:solidFill>
                <a:latin typeface="Franklin Gothic Heavy" panose="020B0903020102020204" pitchFamily="34" charset="0"/>
              </a:rPr>
              <a:t>a</a:t>
            </a:r>
            <a:r>
              <a:rPr lang="en-US" b="1" dirty="0" smtClean="0">
                <a:solidFill>
                  <a:schemeClr val="accent4">
                    <a:lumMod val="50000"/>
                  </a:schemeClr>
                </a:solidFill>
                <a:latin typeface="Blackadder ITC" panose="04020505051007020D02" pitchFamily="82" charset="0"/>
              </a:rPr>
              <a:t>b</a:t>
            </a:r>
            <a:r>
              <a:rPr lang="en-US" b="1" dirty="0" smtClean="0">
                <a:solidFill>
                  <a:schemeClr val="tx1">
                    <a:lumMod val="75000"/>
                    <a:lumOff val="25000"/>
                  </a:schemeClr>
                </a:solidFill>
                <a:latin typeface="Castellar" panose="020A0402060406010301" pitchFamily="18" charset="0"/>
              </a:rPr>
              <a:t>n</a:t>
            </a:r>
            <a:r>
              <a:rPr lang="en-US" dirty="0" smtClean="0">
                <a:solidFill>
                  <a:schemeClr val="accent5">
                    <a:lumMod val="50000"/>
                  </a:schemeClr>
                </a:solidFill>
                <a:latin typeface="Impact" panose="020B0806030902050204" pitchFamily="34" charset="0"/>
                <a:ea typeface="DFKai-SB" panose="03000509000000000000" pitchFamily="65" charset="-120"/>
              </a:rPr>
              <a:t>o</a:t>
            </a:r>
            <a:r>
              <a:rPr lang="en-US" dirty="0" smtClean="0">
                <a:solidFill>
                  <a:schemeClr val="bg2">
                    <a:lumMod val="50000"/>
                  </a:schemeClr>
                </a:solidFill>
                <a:latin typeface="Kristen ITC" panose="03050502040202030202" pitchFamily="66" charset="0"/>
              </a:rPr>
              <a:t>r</a:t>
            </a:r>
            <a:r>
              <a:rPr lang="en-US" dirty="0" smtClean="0">
                <a:solidFill>
                  <a:schemeClr val="accent6">
                    <a:lumMod val="50000"/>
                  </a:schemeClr>
                </a:solidFill>
                <a:latin typeface="Magneto" panose="04030805050802020D02" pitchFamily="82" charset="0"/>
              </a:rPr>
              <a:t>m</a:t>
            </a:r>
            <a:r>
              <a:rPr lang="en-US" dirty="0" smtClean="0">
                <a:solidFill>
                  <a:schemeClr val="bg2">
                    <a:lumMod val="50000"/>
                  </a:schemeClr>
                </a:solidFill>
                <a:latin typeface="Ravie" panose="04040805050809020602" pitchFamily="82" charset="0"/>
              </a:rPr>
              <a:t>a</a:t>
            </a:r>
            <a:r>
              <a:rPr lang="en-US" b="1" dirty="0" smtClean="0">
                <a:solidFill>
                  <a:srgbClr val="006600"/>
                </a:solidFill>
                <a:latin typeface="Arabic Typesetting" panose="03020402040406030203" pitchFamily="66" charset="-78"/>
                <a:cs typeface="Arabic Typesetting" panose="03020402040406030203" pitchFamily="66" charset="-78"/>
              </a:rPr>
              <a:t>l</a:t>
            </a:r>
            <a:r>
              <a:rPr lang="en-US" dirty="0" smtClean="0"/>
              <a:t> looking call numbers</a:t>
            </a:r>
            <a:endParaRPr lang="en-US" dirty="0"/>
          </a:p>
        </p:txBody>
      </p:sp>
      <p:sp>
        <p:nvSpPr>
          <p:cNvPr id="5" name="Text Placeholder 4"/>
          <p:cNvSpPr>
            <a:spLocks noGrp="1"/>
          </p:cNvSpPr>
          <p:nvPr>
            <p:ph type="body" idx="1"/>
          </p:nvPr>
        </p:nvSpPr>
        <p:spPr>
          <a:xfrm>
            <a:off x="7877504" y="5696958"/>
            <a:ext cx="3675188" cy="679994"/>
          </a:xfrm>
        </p:spPr>
        <p:txBody>
          <a:bodyPr/>
          <a:lstStyle/>
          <a:p>
            <a:r>
              <a:rPr lang="en-US" dirty="0" smtClean="0"/>
              <a:t>More on this Later …</a:t>
            </a:r>
            <a:endParaRPr lang="en-US" dirty="0"/>
          </a:p>
        </p:txBody>
      </p:sp>
      <p:pic>
        <p:nvPicPr>
          <p:cNvPr id="4" name="Picture 3"/>
          <p:cNvPicPr>
            <a:picLocks noChangeAspect="1"/>
          </p:cNvPicPr>
          <p:nvPr/>
        </p:nvPicPr>
        <p:blipFill>
          <a:blip r:embed="rId3"/>
          <a:stretch>
            <a:fillRect/>
          </a:stretch>
        </p:blipFill>
        <p:spPr>
          <a:xfrm>
            <a:off x="2658586" y="1812862"/>
            <a:ext cx="6237654" cy="3884095"/>
          </a:xfrm>
          <a:prstGeom prst="rect">
            <a:avLst/>
          </a:prstGeom>
        </p:spPr>
      </p:pic>
      <p:sp>
        <p:nvSpPr>
          <p:cNvPr id="3" name="TextBox 2"/>
          <p:cNvSpPr txBox="1"/>
          <p:nvPr/>
        </p:nvSpPr>
        <p:spPr>
          <a:xfrm>
            <a:off x="7449955" y="5053263"/>
            <a:ext cx="3191096" cy="369332"/>
          </a:xfrm>
          <a:prstGeom prst="rect">
            <a:avLst/>
          </a:prstGeom>
          <a:noFill/>
        </p:spPr>
        <p:txBody>
          <a:bodyPr wrap="square" rtlCol="0">
            <a:spAutoFit/>
          </a:bodyPr>
          <a:lstStyle/>
          <a:p>
            <a:r>
              <a:rPr lang="en-US" dirty="0" smtClean="0"/>
              <a:t>(if not the author then the title)</a:t>
            </a:r>
            <a:endParaRPr lang="en-US" dirty="0"/>
          </a:p>
        </p:txBody>
      </p:sp>
    </p:spTree>
    <p:extLst>
      <p:ext uri="{BB962C8B-B14F-4D97-AF65-F5344CB8AC3E}">
        <p14:creationId xmlns:p14="http://schemas.microsoft.com/office/powerpoint/2010/main" val="28610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70833E-6 2.96296E-6 L -2.70833E-6 2.96296E-6 C 0.00065 0.01643 -0.00013 0.01736 0.00157 0.02801 C 0.00183 0.02963 0.00196 0.03102 0.00235 0.03241 C 0.00287 0.03403 0.00599 0.04143 0.00638 0.04213 C 0.00782 0.04514 0.01107 0.05069 0.01107 0.05069 C 0.0168 0.04884 0.02032 0.05 0.02448 0.04352 C 0.02526 0.04236 0.02539 0.04051 0.02604 0.03935 C 0.02696 0.03773 0.02839 0.0368 0.02917 0.03518 C 0.03099 0.03171 0.03242 0.02754 0.03399 0.02384 C 0.03477 0.02199 0.03555 0.02014 0.03633 0.01829 C 0.03685 0.0169 0.03724 0.01528 0.03789 0.01412 C 0.03972 0.01042 0.0444 0.00185 0.0474 2.96296E-6 L 0.04974 -0.00139 C 0.0513 -0.00093 0.05313 -0.00116 0.05456 2.96296E-6 C 0.05534 0.00069 0.05547 0.00278 0.05612 0.00417 C 0.05664 0.00579 0.05938 0.0118 0.06003 0.01412 C 0.06068 0.01643 0.06081 0.01898 0.06159 0.02106 C 0.0625 0.02338 0.06576 0.02616 0.06719 0.02801 C 0.06797 0.0294 0.06862 0.03102 0.06953 0.03241 C 0.07149 0.03542 0.07188 0.03518 0.07422 0.03657 C 0.07526 0.03634 0.08373 0.03449 0.08529 0.03379 C 0.08646 0.0331 0.08737 0.03171 0.08841 0.03102 C 0.09063 0.0294 0.09245 0.02893 0.09479 0.02801 C 0.09558 0.02708 0.09636 0.02616 0.09714 0.02523 C 0.09792 0.02454 0.09883 0.02477 0.09948 0.02384 C 0.11276 0.00879 0.10078 0.01991 0.10899 0.01273 C 0.11003 0.01088 0.11094 0.00856 0.11211 0.00694 C 0.11276 0.00625 0.1138 0.00625 0.11446 0.00555 C 0.12201 -0.00093 0.1155 0.00324 0.12084 2.96296E-6 C 0.12292 0.00092 0.12565 2.96296E-6 0.12709 0.00278 C 0.12904 0.00602 0.1306 0.00995 0.13269 0.01273 C 0.13373 0.01412 0.13477 0.01551 0.13581 0.0169 C 0.13737 0.01875 0.1392 0.02014 0.14063 0.02245 C 0.14505 0.03055 0.14076 0.02407 0.14532 0.02801 C 0.15144 0.03356 0.14414 0.0287 0.15 0.03241 C 0.15183 0.03194 0.15378 0.03217 0.1556 0.03102 C 0.15729 0.02963 0.16029 0.02523 0.16029 0.02523 C 0.16055 0.02384 0.16068 0.02245 0.16107 0.02106 C 0.16159 0.01967 0.16224 0.01852 0.16263 0.0169 C 0.16341 0.01412 0.16433 0.00856 0.16433 0.00856 L 0.16029 0.01551 L 0.00313 0.01273 L 0.10261 -0.22871 L -0.01966 -0.1081 " pathEditMode="relative" ptsTypes="AAAAAAAAAAAAAAAAAAAAAAAAAAAAAAAAAAAAAAAAAAAAA">
                                      <p:cBhvr>
                                        <p:cTn id="6"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a:t>
            </a:r>
            <a:endParaRPr lang="en-US" dirty="0"/>
          </a:p>
        </p:txBody>
      </p:sp>
      <p:sp>
        <p:nvSpPr>
          <p:cNvPr id="3" name="Content Placeholder 2"/>
          <p:cNvSpPr>
            <a:spLocks noGrp="1"/>
          </p:cNvSpPr>
          <p:nvPr>
            <p:ph sz="quarter" idx="13"/>
          </p:nvPr>
        </p:nvSpPr>
        <p:spPr>
          <a:xfrm>
            <a:off x="913775" y="1972382"/>
            <a:ext cx="10363826" cy="1848773"/>
          </a:xfrm>
        </p:spPr>
        <p:txBody>
          <a:bodyPr/>
          <a:lstStyle/>
          <a:p>
            <a:pPr marL="0" lvl="0" indent="0" algn="ctr">
              <a:buNone/>
            </a:pPr>
            <a:r>
              <a:rPr lang="en-US" sz="2800" dirty="0" smtClean="0"/>
              <a:t>Our Procedures </a:t>
            </a:r>
            <a:r>
              <a:rPr lang="en-US" sz="2800" dirty="0"/>
              <a:t>are reviewed and often changed annually or more frequently as the need arises; </a:t>
            </a:r>
            <a:endParaRPr lang="en-US" sz="2800" dirty="0" smtClean="0"/>
          </a:p>
          <a:p>
            <a:pPr marL="0" lvl="0" indent="0" algn="ctr">
              <a:buNone/>
            </a:pPr>
            <a:r>
              <a:rPr lang="en-US" sz="2800" dirty="0" smtClean="0"/>
              <a:t>don’t </a:t>
            </a:r>
            <a:r>
              <a:rPr lang="en-US" sz="2800" dirty="0"/>
              <a:t>trust paper copies</a:t>
            </a:r>
          </a:p>
          <a:p>
            <a:pPr marL="0" indent="0" algn="ctr">
              <a:buNone/>
            </a:pPr>
            <a:endParaRPr lang="en-US" dirty="0"/>
          </a:p>
        </p:txBody>
      </p:sp>
      <p:pic>
        <p:nvPicPr>
          <p:cNvPr id="4" name="Picture 3"/>
          <p:cNvPicPr>
            <a:picLocks noChangeAspect="1"/>
          </p:cNvPicPr>
          <p:nvPr/>
        </p:nvPicPr>
        <p:blipFill>
          <a:blip r:embed="rId3"/>
          <a:stretch>
            <a:fillRect/>
          </a:stretch>
        </p:blipFill>
        <p:spPr>
          <a:xfrm>
            <a:off x="634515" y="3578843"/>
            <a:ext cx="3004589" cy="2947085"/>
          </a:xfrm>
          <a:prstGeom prst="rect">
            <a:avLst/>
          </a:prstGeom>
        </p:spPr>
      </p:pic>
    </p:spTree>
    <p:extLst>
      <p:ext uri="{BB962C8B-B14F-4D97-AF65-F5344CB8AC3E}">
        <p14:creationId xmlns:p14="http://schemas.microsoft.com/office/powerpoint/2010/main" val="10900431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notice</a:t>
            </a:r>
            <a:endParaRPr lang="en-US" dirty="0"/>
          </a:p>
        </p:txBody>
      </p:sp>
      <p:sp>
        <p:nvSpPr>
          <p:cNvPr id="3" name="Content Placeholder 2"/>
          <p:cNvSpPr>
            <a:spLocks noGrp="1"/>
          </p:cNvSpPr>
          <p:nvPr>
            <p:ph sz="quarter" idx="13"/>
          </p:nvPr>
        </p:nvSpPr>
        <p:spPr>
          <a:xfrm>
            <a:off x="788646" y="2010958"/>
            <a:ext cx="11127430" cy="587864"/>
          </a:xfrm>
        </p:spPr>
        <p:txBody>
          <a:bodyPr>
            <a:noAutofit/>
          </a:bodyPr>
          <a:lstStyle/>
          <a:p>
            <a:pPr marL="0" indent="0" algn="ctr">
              <a:buNone/>
            </a:pPr>
            <a:r>
              <a:rPr lang="en-US" sz="3200" dirty="0" smtClean="0"/>
              <a:t>At the bottom of the cheat sheet there are two links, exclusions and exceptions.  </a:t>
            </a:r>
            <a:endParaRPr lang="en-US" sz="3200" dirty="0"/>
          </a:p>
        </p:txBody>
      </p:sp>
      <p:sp>
        <p:nvSpPr>
          <p:cNvPr id="5" name="Right Arrow 4"/>
          <p:cNvSpPr/>
          <p:nvPr/>
        </p:nvSpPr>
        <p:spPr>
          <a:xfrm>
            <a:off x="650935" y="4714768"/>
            <a:ext cx="1087654" cy="291097"/>
          </a:xfrm>
          <a:prstGeom prst="rightArrow">
            <a:avLst/>
          </a:prstGeom>
          <a:solidFill>
            <a:srgbClr val="00B0F0"/>
          </a:solidFill>
          <a:ln>
            <a:solidFill>
              <a:schemeClr val="tx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6" name="Right Arrow 5"/>
          <p:cNvSpPr/>
          <p:nvPr/>
        </p:nvSpPr>
        <p:spPr>
          <a:xfrm>
            <a:off x="675311" y="5119029"/>
            <a:ext cx="1087654" cy="291097"/>
          </a:xfrm>
          <a:prstGeom prst="rightArrow">
            <a:avLst/>
          </a:prstGeom>
          <a:solidFill>
            <a:srgbClr val="00B0F0"/>
          </a:solidFill>
          <a:ln>
            <a:solidFill>
              <a:schemeClr val="tx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7" name="Picture 6"/>
          <p:cNvPicPr>
            <a:picLocks noChangeAspect="1"/>
          </p:cNvPicPr>
          <p:nvPr/>
        </p:nvPicPr>
        <p:blipFill>
          <a:blip r:embed="rId3"/>
          <a:stretch>
            <a:fillRect/>
          </a:stretch>
        </p:blipFill>
        <p:spPr>
          <a:xfrm>
            <a:off x="1762965" y="3819619"/>
            <a:ext cx="9814151" cy="1590507"/>
          </a:xfrm>
          <a:prstGeom prst="rect">
            <a:avLst/>
          </a:prstGeom>
        </p:spPr>
      </p:pic>
    </p:spTree>
    <p:extLst>
      <p:ext uri="{BB962C8B-B14F-4D97-AF65-F5344CB8AC3E}">
        <p14:creationId xmlns:p14="http://schemas.microsoft.com/office/powerpoint/2010/main" val="187174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298106" y="2052942"/>
            <a:ext cx="5153025" cy="3800475"/>
          </a:xfrm>
          <a:prstGeom prst="rect">
            <a:avLst/>
          </a:prstGeom>
        </p:spPr>
      </p:pic>
      <p:sp>
        <p:nvSpPr>
          <p:cNvPr id="5" name="TextBox 4"/>
          <p:cNvSpPr txBox="1"/>
          <p:nvPr/>
        </p:nvSpPr>
        <p:spPr>
          <a:xfrm>
            <a:off x="693020" y="606392"/>
            <a:ext cx="10847672" cy="1446550"/>
          </a:xfrm>
          <a:prstGeom prst="rect">
            <a:avLst/>
          </a:prstGeom>
          <a:noFill/>
        </p:spPr>
        <p:txBody>
          <a:bodyPr wrap="square" rtlCol="0">
            <a:spAutoFit/>
          </a:bodyPr>
          <a:lstStyle/>
          <a:p>
            <a:pPr algn="ctr"/>
            <a:r>
              <a:rPr lang="en-US" sz="4400" dirty="0" smtClean="0"/>
              <a:t>Don’t forget your stat code!  </a:t>
            </a:r>
          </a:p>
          <a:p>
            <a:pPr algn="ctr"/>
            <a:r>
              <a:rPr lang="en-US" sz="4400" dirty="0" smtClean="0"/>
              <a:t>It makes more work for other people.</a:t>
            </a:r>
            <a:endParaRPr lang="en-US" sz="4400" dirty="0"/>
          </a:p>
        </p:txBody>
      </p:sp>
      <p:sp>
        <p:nvSpPr>
          <p:cNvPr id="2" name="TextBox 1"/>
          <p:cNvSpPr txBox="1"/>
          <p:nvPr/>
        </p:nvSpPr>
        <p:spPr>
          <a:xfrm>
            <a:off x="539015" y="5832909"/>
            <a:ext cx="11001677" cy="830997"/>
          </a:xfrm>
          <a:prstGeom prst="rect">
            <a:avLst/>
          </a:prstGeom>
          <a:noFill/>
        </p:spPr>
        <p:txBody>
          <a:bodyPr wrap="square" rtlCol="0">
            <a:spAutoFit/>
          </a:bodyPr>
          <a:lstStyle/>
          <a:p>
            <a:pPr algn="ctr"/>
            <a:r>
              <a:rPr lang="en-US" sz="2400" dirty="0" smtClean="0"/>
              <a:t>Without a cataloging stat the records don’t get uploaded to OCLC and someone has to add a stat so it will upload.</a:t>
            </a:r>
            <a:endParaRPr lang="en-US" sz="2400" dirty="0"/>
          </a:p>
        </p:txBody>
      </p:sp>
    </p:spTree>
    <p:extLst>
      <p:ext uri="{BB962C8B-B14F-4D97-AF65-F5344CB8AC3E}">
        <p14:creationId xmlns:p14="http://schemas.microsoft.com/office/powerpoint/2010/main" val="1876551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43721" y="250132"/>
            <a:ext cx="7817957" cy="940113"/>
          </a:xfrm>
        </p:spPr>
        <p:txBody>
          <a:bodyPr>
            <a:normAutofit fontScale="90000"/>
          </a:bodyPr>
          <a:lstStyle/>
          <a:p>
            <a:r>
              <a:rPr lang="en-US" dirty="0" smtClean="0"/>
              <a:t>Valid subject headings required for non-fiction works</a:t>
            </a:r>
            <a:endParaRPr lang="en-US" dirty="0"/>
          </a:p>
        </p:txBody>
      </p:sp>
      <p:pic>
        <p:nvPicPr>
          <p:cNvPr id="7" name="Content Placeholder 6"/>
          <p:cNvPicPr>
            <a:picLocks noGrp="1" noChangeAspect="1"/>
          </p:cNvPicPr>
          <p:nvPr>
            <p:ph sz="quarter" idx="13"/>
          </p:nvPr>
        </p:nvPicPr>
        <p:blipFill>
          <a:blip r:embed="rId3"/>
          <a:stretch>
            <a:fillRect/>
          </a:stretch>
        </p:blipFill>
        <p:spPr>
          <a:xfrm>
            <a:off x="3551747" y="1325038"/>
            <a:ext cx="5001904" cy="2064077"/>
          </a:xfrm>
          <a:prstGeom prst="rect">
            <a:avLst/>
          </a:prstGeom>
        </p:spPr>
      </p:pic>
      <p:sp>
        <p:nvSpPr>
          <p:cNvPr id="3" name="Rounded Rectangle 2"/>
          <p:cNvSpPr/>
          <p:nvPr/>
        </p:nvSpPr>
        <p:spPr>
          <a:xfrm>
            <a:off x="3568662" y="1324050"/>
            <a:ext cx="2882753" cy="2791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3568662" y="2860269"/>
            <a:ext cx="2242687" cy="2791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37422" y="1190245"/>
            <a:ext cx="2136809" cy="646331"/>
          </a:xfrm>
          <a:prstGeom prst="rect">
            <a:avLst/>
          </a:prstGeom>
          <a:noFill/>
        </p:spPr>
        <p:txBody>
          <a:bodyPr wrap="square" rtlCol="0">
            <a:spAutoFit/>
          </a:bodyPr>
          <a:lstStyle/>
          <a:p>
            <a:r>
              <a:rPr lang="en-US" dirty="0" smtClean="0"/>
              <a:t>LC subject headings second indicator </a:t>
            </a:r>
            <a:r>
              <a:rPr lang="en-US" b="1" dirty="0" smtClean="0"/>
              <a:t>0</a:t>
            </a:r>
            <a:endParaRPr lang="en-US" b="1" dirty="0"/>
          </a:p>
        </p:txBody>
      </p:sp>
      <p:sp>
        <p:nvSpPr>
          <p:cNvPr id="6" name="TextBox 5"/>
          <p:cNvSpPr txBox="1"/>
          <p:nvPr/>
        </p:nvSpPr>
        <p:spPr>
          <a:xfrm>
            <a:off x="826360" y="2679676"/>
            <a:ext cx="2310903" cy="923330"/>
          </a:xfrm>
          <a:prstGeom prst="rect">
            <a:avLst/>
          </a:prstGeom>
          <a:noFill/>
        </p:spPr>
        <p:txBody>
          <a:bodyPr wrap="square" rtlCol="0">
            <a:spAutoFit/>
          </a:bodyPr>
          <a:lstStyle/>
          <a:p>
            <a:r>
              <a:rPr lang="en-US" dirty="0" smtClean="0"/>
              <a:t>FAST subject headings </a:t>
            </a:r>
            <a:r>
              <a:rPr lang="en-US" dirty="0"/>
              <a:t>second </a:t>
            </a:r>
            <a:r>
              <a:rPr lang="en-US" dirty="0" smtClean="0"/>
              <a:t>indicator </a:t>
            </a:r>
            <a:r>
              <a:rPr lang="en-US" b="1" dirty="0" smtClean="0"/>
              <a:t>7</a:t>
            </a:r>
            <a:endParaRPr lang="en-US" b="1" dirty="0"/>
          </a:p>
          <a:p>
            <a:endParaRPr lang="en-US" dirty="0"/>
          </a:p>
        </p:txBody>
      </p:sp>
      <p:cxnSp>
        <p:nvCxnSpPr>
          <p:cNvPr id="11" name="Straight Arrow Connector 10"/>
          <p:cNvCxnSpPr/>
          <p:nvPr/>
        </p:nvCxnSpPr>
        <p:spPr>
          <a:xfrm>
            <a:off x="2955032" y="1461992"/>
            <a:ext cx="577516"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955032" y="3030939"/>
            <a:ext cx="577516"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568662" y="1278950"/>
            <a:ext cx="327259" cy="3693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587888" y="2804362"/>
            <a:ext cx="327259" cy="3693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089067" y="2834302"/>
            <a:ext cx="722282" cy="3693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38719" y="3692957"/>
            <a:ext cx="3576428" cy="369332"/>
          </a:xfrm>
          <a:prstGeom prst="rect">
            <a:avLst/>
          </a:prstGeom>
          <a:noFill/>
        </p:spPr>
        <p:txBody>
          <a:bodyPr wrap="none" rtlCol="0">
            <a:spAutoFit/>
          </a:bodyPr>
          <a:lstStyle/>
          <a:p>
            <a:r>
              <a:rPr lang="en-US" dirty="0"/>
              <a:t>Library of Congress subject headings</a:t>
            </a:r>
          </a:p>
        </p:txBody>
      </p:sp>
      <p:pic>
        <p:nvPicPr>
          <p:cNvPr id="22" name="Content Placeholder 3"/>
          <p:cNvPicPr>
            <a:picLocks noChangeAspect="1"/>
          </p:cNvPicPr>
          <p:nvPr/>
        </p:nvPicPr>
        <p:blipFill>
          <a:blip r:embed="rId4"/>
          <a:stretch>
            <a:fillRect/>
          </a:stretch>
        </p:blipFill>
        <p:spPr>
          <a:xfrm>
            <a:off x="148233" y="4266882"/>
            <a:ext cx="3990975" cy="1200150"/>
          </a:xfrm>
          <a:prstGeom prst="rect">
            <a:avLst/>
          </a:prstGeom>
        </p:spPr>
      </p:pic>
      <p:sp>
        <p:nvSpPr>
          <p:cNvPr id="23" name="TextBox 22"/>
          <p:cNvSpPr txBox="1"/>
          <p:nvPr/>
        </p:nvSpPr>
        <p:spPr>
          <a:xfrm>
            <a:off x="6939814" y="3691599"/>
            <a:ext cx="2210413" cy="369332"/>
          </a:xfrm>
          <a:prstGeom prst="rect">
            <a:avLst/>
          </a:prstGeom>
          <a:noFill/>
        </p:spPr>
        <p:txBody>
          <a:bodyPr wrap="none" rtlCol="0">
            <a:spAutoFit/>
          </a:bodyPr>
          <a:lstStyle/>
          <a:p>
            <a:r>
              <a:rPr lang="en-US" dirty="0" smtClean="0"/>
              <a:t>FAST subject headings</a:t>
            </a:r>
            <a:endParaRPr lang="en-US" dirty="0"/>
          </a:p>
        </p:txBody>
      </p:sp>
      <p:pic>
        <p:nvPicPr>
          <p:cNvPr id="24" name="Picture 23"/>
          <p:cNvPicPr>
            <a:picLocks noChangeAspect="1"/>
          </p:cNvPicPr>
          <p:nvPr/>
        </p:nvPicPr>
        <p:blipFill>
          <a:blip r:embed="rId5"/>
          <a:stretch>
            <a:fillRect/>
          </a:stretch>
        </p:blipFill>
        <p:spPr>
          <a:xfrm>
            <a:off x="4757357" y="4271645"/>
            <a:ext cx="7362825" cy="1190625"/>
          </a:xfrm>
          <a:prstGeom prst="rect">
            <a:avLst/>
          </a:prstGeom>
        </p:spPr>
      </p:pic>
      <p:sp>
        <p:nvSpPr>
          <p:cNvPr id="25" name="Oval 24"/>
          <p:cNvSpPr/>
          <p:nvPr/>
        </p:nvSpPr>
        <p:spPr>
          <a:xfrm>
            <a:off x="8789086" y="4266882"/>
            <a:ext cx="722282" cy="28563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614634" y="4495895"/>
            <a:ext cx="722282" cy="27063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831369" y="4736760"/>
            <a:ext cx="722282" cy="26039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504995" y="4997152"/>
            <a:ext cx="722282" cy="2486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976057" y="5213653"/>
            <a:ext cx="722282" cy="2486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524901" y="4266882"/>
            <a:ext cx="231006" cy="119538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912727" y="4266882"/>
            <a:ext cx="231006" cy="119538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2263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15647"/>
          </a:xfrm>
        </p:spPr>
        <p:txBody>
          <a:bodyPr>
            <a:normAutofit fontScale="90000"/>
          </a:bodyPr>
          <a:lstStyle/>
          <a:p>
            <a:r>
              <a:rPr lang="en-US" dirty="0" smtClean="0"/>
              <a:t>FAST </a:t>
            </a:r>
            <a:r>
              <a:rPr lang="en-US" dirty="0"/>
              <a:t>subject headings</a:t>
            </a:r>
            <a:br>
              <a:rPr lang="en-US" dirty="0"/>
            </a:br>
            <a:r>
              <a:rPr lang="en-US" sz="2800" dirty="0" smtClean="0"/>
              <a:t>(Faceted </a:t>
            </a:r>
            <a:r>
              <a:rPr lang="en-US" sz="2800" dirty="0"/>
              <a:t>Application of Subject Terminology) </a:t>
            </a:r>
          </a:p>
        </p:txBody>
      </p:sp>
      <p:sp>
        <p:nvSpPr>
          <p:cNvPr id="3" name="Content Placeholder 2"/>
          <p:cNvSpPr>
            <a:spLocks noGrp="1"/>
          </p:cNvSpPr>
          <p:nvPr>
            <p:ph sz="quarter" idx="13"/>
          </p:nvPr>
        </p:nvSpPr>
        <p:spPr>
          <a:xfrm>
            <a:off x="914400" y="1662264"/>
            <a:ext cx="10363826" cy="2091589"/>
          </a:xfrm>
        </p:spPr>
        <p:txBody>
          <a:bodyPr>
            <a:normAutofit/>
          </a:bodyPr>
          <a:lstStyle/>
          <a:p>
            <a:r>
              <a:rPr lang="en-US" cap="none" dirty="0" smtClean="0"/>
              <a:t>FAST terminology is derived from the Library of Congress subject headings (LCSH). The development of FAST has been a collaboration of OCLC research and the Library of Congress and began in late 1998.</a:t>
            </a:r>
          </a:p>
          <a:p>
            <a:r>
              <a:rPr lang="en-US" cap="none" dirty="0" smtClean="0"/>
              <a:t>FAST has been developed in large part to attempt to meet the perceived need for a general-use subject terminology scheme which is:</a:t>
            </a:r>
          </a:p>
        </p:txBody>
      </p:sp>
      <p:pic>
        <p:nvPicPr>
          <p:cNvPr id="4" name="Picture 3"/>
          <p:cNvPicPr>
            <a:picLocks noChangeAspect="1"/>
          </p:cNvPicPr>
          <p:nvPr/>
        </p:nvPicPr>
        <p:blipFill>
          <a:blip r:embed="rId3"/>
          <a:stretch>
            <a:fillRect/>
          </a:stretch>
        </p:blipFill>
        <p:spPr>
          <a:xfrm>
            <a:off x="4930358" y="3753853"/>
            <a:ext cx="6347868" cy="1089621"/>
          </a:xfrm>
          <a:prstGeom prst="rect">
            <a:avLst/>
          </a:prstGeom>
        </p:spPr>
      </p:pic>
      <p:pic>
        <p:nvPicPr>
          <p:cNvPr id="5" name="Picture 4"/>
          <p:cNvPicPr>
            <a:picLocks noChangeAspect="1"/>
          </p:cNvPicPr>
          <p:nvPr/>
        </p:nvPicPr>
        <p:blipFill>
          <a:blip r:embed="rId4"/>
          <a:stretch>
            <a:fillRect/>
          </a:stretch>
        </p:blipFill>
        <p:spPr>
          <a:xfrm>
            <a:off x="1175760" y="3753853"/>
            <a:ext cx="3133725" cy="1228725"/>
          </a:xfrm>
          <a:prstGeom prst="rect">
            <a:avLst/>
          </a:prstGeom>
        </p:spPr>
      </p:pic>
      <p:pic>
        <p:nvPicPr>
          <p:cNvPr id="6" name="Picture 5"/>
          <p:cNvPicPr>
            <a:picLocks noChangeAspect="1"/>
          </p:cNvPicPr>
          <p:nvPr/>
        </p:nvPicPr>
        <p:blipFill>
          <a:blip r:embed="rId5"/>
          <a:stretch>
            <a:fillRect/>
          </a:stretch>
        </p:blipFill>
        <p:spPr>
          <a:xfrm>
            <a:off x="1750636" y="5621092"/>
            <a:ext cx="8656672" cy="354650"/>
          </a:xfrm>
          <a:prstGeom prst="rect">
            <a:avLst/>
          </a:prstGeom>
        </p:spPr>
      </p:pic>
      <p:sp>
        <p:nvSpPr>
          <p:cNvPr id="7" name="TextBox 6"/>
          <p:cNvSpPr txBox="1"/>
          <p:nvPr/>
        </p:nvSpPr>
        <p:spPr>
          <a:xfrm>
            <a:off x="2144829" y="5184091"/>
            <a:ext cx="7902341" cy="369332"/>
          </a:xfrm>
          <a:prstGeom prst="rect">
            <a:avLst/>
          </a:prstGeom>
          <a:noFill/>
        </p:spPr>
        <p:txBody>
          <a:bodyPr wrap="square" rtlCol="0">
            <a:spAutoFit/>
          </a:bodyPr>
          <a:lstStyle/>
          <a:p>
            <a:r>
              <a:rPr lang="en-US" dirty="0"/>
              <a:t>Our original </a:t>
            </a:r>
            <a:r>
              <a:rPr lang="en-US" dirty="0" smtClean="0"/>
              <a:t>catalogers </a:t>
            </a:r>
            <a:r>
              <a:rPr lang="en-US" dirty="0"/>
              <a:t>who create these records give them an encoding level of </a:t>
            </a:r>
            <a:r>
              <a:rPr lang="en-US" dirty="0" smtClean="0"/>
              <a:t>7.</a:t>
            </a:r>
            <a:endParaRPr lang="en-US" dirty="0"/>
          </a:p>
        </p:txBody>
      </p:sp>
      <p:sp>
        <p:nvSpPr>
          <p:cNvPr id="8" name="Oval 7"/>
          <p:cNvSpPr/>
          <p:nvPr/>
        </p:nvSpPr>
        <p:spPr>
          <a:xfrm>
            <a:off x="9050146" y="5496025"/>
            <a:ext cx="1357162" cy="641213"/>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a:off x="4240791" y="5948105"/>
            <a:ext cx="137387" cy="463559"/>
          </a:xfrm>
          <a:prstGeom prst="up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2664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1022"/>
            <a:ext cx="10364451" cy="1596177"/>
          </a:xfrm>
        </p:spPr>
        <p:txBody>
          <a:bodyPr/>
          <a:lstStyle/>
          <a:p>
            <a:r>
              <a:rPr lang="en-US" b="1" dirty="0" smtClean="0"/>
              <a:t>653</a:t>
            </a:r>
            <a:r>
              <a:rPr lang="en-US" dirty="0" smtClean="0"/>
              <a:t>’</a:t>
            </a:r>
            <a:r>
              <a:rPr lang="en-US" cap="none" dirty="0" smtClean="0"/>
              <a:t>s AND </a:t>
            </a:r>
            <a:r>
              <a:rPr lang="en-US" b="1" dirty="0" smtClean="0"/>
              <a:t>655</a:t>
            </a:r>
            <a:r>
              <a:rPr lang="en-US" dirty="0" smtClean="0"/>
              <a:t>’</a:t>
            </a:r>
            <a:r>
              <a:rPr lang="en-US" cap="none" dirty="0" smtClean="0"/>
              <a:t>s ARE NOT VALID SUBJECT HEADINGS</a:t>
            </a:r>
            <a:endParaRPr lang="en-US" dirty="0"/>
          </a:p>
        </p:txBody>
      </p:sp>
      <p:sp>
        <p:nvSpPr>
          <p:cNvPr id="3" name="Content Placeholder 2"/>
          <p:cNvSpPr>
            <a:spLocks noGrp="1"/>
          </p:cNvSpPr>
          <p:nvPr>
            <p:ph sz="quarter" idx="13"/>
          </p:nvPr>
        </p:nvSpPr>
        <p:spPr>
          <a:xfrm>
            <a:off x="914400" y="2277900"/>
            <a:ext cx="10491537" cy="1432872"/>
          </a:xfrm>
        </p:spPr>
        <p:txBody>
          <a:bodyPr>
            <a:normAutofit fontScale="77500" lnSpcReduction="20000"/>
          </a:bodyPr>
          <a:lstStyle/>
          <a:p>
            <a:pPr marL="0" lvl="0" indent="0" algn="ctr">
              <a:buNone/>
            </a:pPr>
            <a:r>
              <a:rPr lang="en-US" sz="2800" dirty="0" smtClean="0">
                <a:latin typeface="Bookman Old Style" panose="02050604050505020204" pitchFamily="18" charset="0"/>
              </a:rPr>
              <a:t>Bib Records containing solely </a:t>
            </a:r>
            <a:r>
              <a:rPr lang="en-US" sz="2800" b="1" dirty="0" smtClean="0">
                <a:latin typeface="Bookman Old Style" panose="02050604050505020204" pitchFamily="18" charset="0"/>
              </a:rPr>
              <a:t>653</a:t>
            </a:r>
            <a:r>
              <a:rPr lang="en-US" sz="2800" dirty="0" smtClean="0">
                <a:latin typeface="Bookman Old Style" panose="02050604050505020204" pitchFamily="18" charset="0"/>
              </a:rPr>
              <a:t> and </a:t>
            </a:r>
            <a:r>
              <a:rPr lang="en-US" sz="2800" b="1" dirty="0" smtClean="0">
                <a:latin typeface="Bookman Old Style" panose="02050604050505020204" pitchFamily="18" charset="0"/>
              </a:rPr>
              <a:t>655</a:t>
            </a:r>
            <a:r>
              <a:rPr lang="en-US" sz="2800" dirty="0" smtClean="0">
                <a:latin typeface="Bookman Old Style" panose="02050604050505020204" pitchFamily="18" charset="0"/>
              </a:rPr>
              <a:t>:</a:t>
            </a:r>
          </a:p>
          <a:p>
            <a:pPr marL="0" lvl="0" indent="0" algn="ctr">
              <a:buNone/>
            </a:pPr>
            <a:r>
              <a:rPr lang="en-US" sz="2800" dirty="0" smtClean="0">
                <a:latin typeface="Bookman Old Style" panose="02050604050505020204" pitchFamily="18" charset="0"/>
              </a:rPr>
              <a:t> </a:t>
            </a:r>
            <a:r>
              <a:rPr lang="en-US" sz="2800" b="1" dirty="0" smtClean="0">
                <a:latin typeface="Bookman Old Style" panose="02050604050505020204" pitchFamily="18" charset="0"/>
              </a:rPr>
              <a:t>FASTcat Only </a:t>
            </a:r>
            <a:r>
              <a:rPr lang="en-US" sz="2800" dirty="0" smtClean="0">
                <a:latin typeface="Bookman Old Style" panose="02050604050505020204" pitchFamily="18" charset="0"/>
              </a:rPr>
              <a:t>works </a:t>
            </a:r>
            <a:r>
              <a:rPr lang="en-US" sz="2800" dirty="0">
                <a:latin typeface="Bookman Old Style" panose="02050604050505020204" pitchFamily="18" charset="0"/>
              </a:rPr>
              <a:t>of </a:t>
            </a:r>
            <a:r>
              <a:rPr lang="en-US" sz="2800" dirty="0" smtClean="0">
                <a:latin typeface="Bookman Old Style" panose="02050604050505020204" pitchFamily="18" charset="0"/>
              </a:rPr>
              <a:t>fiction</a:t>
            </a:r>
          </a:p>
          <a:p>
            <a:pPr marL="0" lvl="0" indent="0" algn="ctr">
              <a:buNone/>
            </a:pPr>
            <a:r>
              <a:rPr lang="en-US" sz="2800" dirty="0" smtClean="0">
                <a:latin typeface="Bookman Old Style" panose="02050604050505020204" pitchFamily="18" charset="0"/>
              </a:rPr>
              <a:t> </a:t>
            </a:r>
            <a:r>
              <a:rPr lang="en-US" sz="2800" dirty="0">
                <a:latin typeface="Bookman Old Style" panose="02050604050505020204" pitchFamily="18" charset="0"/>
              </a:rPr>
              <a:t>such as </a:t>
            </a:r>
            <a:r>
              <a:rPr lang="en-US" sz="2800" b="1" i="1" dirty="0" smtClean="0">
                <a:latin typeface="Bookman Old Style" panose="02050604050505020204" pitchFamily="18" charset="0"/>
              </a:rPr>
              <a:t>novels, </a:t>
            </a:r>
            <a:r>
              <a:rPr lang="en-US" sz="2800" b="1" i="1" dirty="0">
                <a:latin typeface="Bookman Old Style" panose="02050604050505020204" pitchFamily="18" charset="0"/>
              </a:rPr>
              <a:t>poetry, short stories</a:t>
            </a:r>
            <a:r>
              <a:rPr lang="en-US" sz="2800" dirty="0">
                <a:latin typeface="Bookman Old Style" panose="02050604050505020204" pitchFamily="18" charset="0"/>
              </a:rPr>
              <a:t>, etc</a:t>
            </a:r>
            <a:r>
              <a:rPr lang="en-US" sz="2800" dirty="0" smtClean="0">
                <a:latin typeface="Bookman Old Style" panose="02050604050505020204" pitchFamily="18" charset="0"/>
              </a:rPr>
              <a:t>.</a:t>
            </a:r>
            <a:endParaRPr lang="en-US" sz="2800" dirty="0">
              <a:latin typeface="Bookman Old Style" panose="02050604050505020204" pitchFamily="18" charset="0"/>
            </a:endParaRPr>
          </a:p>
          <a:p>
            <a:endParaRPr lang="en-US" dirty="0"/>
          </a:p>
        </p:txBody>
      </p:sp>
      <p:pic>
        <p:nvPicPr>
          <p:cNvPr id="4" name="Picture 3"/>
          <p:cNvPicPr>
            <a:picLocks noChangeAspect="1"/>
          </p:cNvPicPr>
          <p:nvPr/>
        </p:nvPicPr>
        <p:blipFill>
          <a:blip r:embed="rId3"/>
          <a:stretch>
            <a:fillRect/>
          </a:stretch>
        </p:blipFill>
        <p:spPr>
          <a:xfrm>
            <a:off x="4167739" y="3850579"/>
            <a:ext cx="4093895" cy="2595921"/>
          </a:xfrm>
          <a:prstGeom prst="rect">
            <a:avLst/>
          </a:prstGeom>
        </p:spPr>
      </p:pic>
      <p:pic>
        <p:nvPicPr>
          <p:cNvPr id="6" name="Picture 5"/>
          <p:cNvPicPr>
            <a:picLocks noChangeAspect="1"/>
          </p:cNvPicPr>
          <p:nvPr/>
        </p:nvPicPr>
        <p:blipFill>
          <a:blip r:embed="rId4"/>
          <a:stretch>
            <a:fillRect/>
          </a:stretch>
        </p:blipFill>
        <p:spPr>
          <a:xfrm>
            <a:off x="414417" y="1860983"/>
            <a:ext cx="2107402" cy="237083"/>
          </a:xfrm>
          <a:prstGeom prst="rect">
            <a:avLst/>
          </a:prstGeom>
        </p:spPr>
      </p:pic>
      <p:pic>
        <p:nvPicPr>
          <p:cNvPr id="7" name="Picture 6"/>
          <p:cNvPicPr>
            <a:picLocks noChangeAspect="1"/>
          </p:cNvPicPr>
          <p:nvPr/>
        </p:nvPicPr>
        <p:blipFill>
          <a:blip r:embed="rId5"/>
          <a:stretch>
            <a:fillRect/>
          </a:stretch>
        </p:blipFill>
        <p:spPr>
          <a:xfrm>
            <a:off x="2783255" y="1860984"/>
            <a:ext cx="2248518" cy="227698"/>
          </a:xfrm>
          <a:prstGeom prst="rect">
            <a:avLst/>
          </a:prstGeom>
        </p:spPr>
      </p:pic>
      <p:sp>
        <p:nvSpPr>
          <p:cNvPr id="8" name="Double Bracket 7"/>
          <p:cNvSpPr/>
          <p:nvPr/>
        </p:nvSpPr>
        <p:spPr>
          <a:xfrm>
            <a:off x="414418" y="1808044"/>
            <a:ext cx="2107402" cy="380102"/>
          </a:xfrm>
          <a:prstGeom prst="bracketPair">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Double Bracket 8"/>
          <p:cNvSpPr/>
          <p:nvPr/>
        </p:nvSpPr>
        <p:spPr>
          <a:xfrm>
            <a:off x="2783253" y="1815100"/>
            <a:ext cx="2248519" cy="380102"/>
          </a:xfrm>
          <a:prstGeom prst="bracketPair">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94863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98897" y="295382"/>
            <a:ext cx="10479329" cy="670546"/>
          </a:xfrm>
        </p:spPr>
        <p:txBody>
          <a:bodyPr>
            <a:noAutofit/>
          </a:bodyPr>
          <a:lstStyle/>
          <a:p>
            <a:r>
              <a:rPr lang="en-US" dirty="0" smtClean="0"/>
              <a:t>And while we’re on the subject …</a:t>
            </a:r>
            <a:br>
              <a:rPr lang="en-US" dirty="0" smtClean="0"/>
            </a:br>
            <a:endParaRPr lang="en-US" dirty="0"/>
          </a:p>
        </p:txBody>
      </p:sp>
      <p:sp>
        <p:nvSpPr>
          <p:cNvPr id="3" name="Content Placeholder 2"/>
          <p:cNvSpPr>
            <a:spLocks noGrp="1"/>
          </p:cNvSpPr>
          <p:nvPr>
            <p:ph sz="quarter" idx="13"/>
          </p:nvPr>
        </p:nvSpPr>
        <p:spPr>
          <a:xfrm>
            <a:off x="1142824" y="1289063"/>
            <a:ext cx="2688031" cy="1261632"/>
          </a:xfrm>
        </p:spPr>
        <p:txBody>
          <a:bodyPr>
            <a:noAutofit/>
          </a:bodyPr>
          <a:lstStyle/>
          <a:p>
            <a:pPr marL="0" indent="0" algn="ctr">
              <a:buNone/>
            </a:pPr>
            <a:r>
              <a:rPr lang="en-US" sz="2800" dirty="0"/>
              <a:t>Just because the record has a good encoding level </a:t>
            </a:r>
            <a:endParaRPr lang="en-US" sz="2800" dirty="0" smtClean="0"/>
          </a:p>
          <a:p>
            <a:pPr marL="0" indent="0" algn="ctr">
              <a:buNone/>
            </a:pPr>
            <a:r>
              <a:rPr lang="en-US" sz="2800" dirty="0" smtClean="0"/>
              <a:t>that </a:t>
            </a:r>
            <a:r>
              <a:rPr lang="en-US" sz="2800" dirty="0"/>
              <a:t>doesn’t mean it’s a good record</a:t>
            </a:r>
            <a:br>
              <a:rPr lang="en-US" sz="2800" dirty="0"/>
            </a:br>
            <a:endParaRPr lang="en-US" sz="2800" dirty="0"/>
          </a:p>
        </p:txBody>
      </p:sp>
      <p:pic>
        <p:nvPicPr>
          <p:cNvPr id="5" name="Picture 4"/>
          <p:cNvPicPr>
            <a:picLocks noChangeAspect="1"/>
          </p:cNvPicPr>
          <p:nvPr/>
        </p:nvPicPr>
        <p:blipFill>
          <a:blip r:embed="rId3"/>
          <a:stretch>
            <a:fillRect/>
          </a:stretch>
        </p:blipFill>
        <p:spPr>
          <a:xfrm>
            <a:off x="4249766" y="1054167"/>
            <a:ext cx="6763338" cy="5712393"/>
          </a:xfrm>
          <a:prstGeom prst="rect">
            <a:avLst/>
          </a:prstGeom>
        </p:spPr>
      </p:pic>
      <p:sp>
        <p:nvSpPr>
          <p:cNvPr id="6" name="Oval 5"/>
          <p:cNvSpPr/>
          <p:nvPr/>
        </p:nvSpPr>
        <p:spPr>
          <a:xfrm>
            <a:off x="6824312" y="6179419"/>
            <a:ext cx="36576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824312" y="6359098"/>
            <a:ext cx="36576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566485" y="1054167"/>
            <a:ext cx="2531444" cy="1477328"/>
          </a:xfrm>
          <a:prstGeom prst="rect">
            <a:avLst/>
          </a:prstGeom>
          <a:noFill/>
        </p:spPr>
        <p:txBody>
          <a:bodyPr wrap="square" rtlCol="0">
            <a:spAutoFit/>
          </a:bodyPr>
          <a:lstStyle/>
          <a:p>
            <a:r>
              <a:rPr lang="en-US" dirty="0" smtClean="0">
                <a:solidFill>
                  <a:srgbClr val="C00000"/>
                </a:solidFill>
              </a:rPr>
              <a:t>Not fiction and no 600</a:t>
            </a:r>
            <a:r>
              <a:rPr lang="en-US" dirty="0">
                <a:solidFill>
                  <a:srgbClr val="C00000"/>
                </a:solidFill>
              </a:rPr>
              <a:t>, 610, 630, 650, </a:t>
            </a:r>
            <a:r>
              <a:rPr lang="en-US" dirty="0" smtClean="0">
                <a:solidFill>
                  <a:srgbClr val="C00000"/>
                </a:solidFill>
              </a:rPr>
              <a:t>651, second </a:t>
            </a:r>
            <a:r>
              <a:rPr lang="en-US" dirty="0">
                <a:solidFill>
                  <a:srgbClr val="C00000"/>
                </a:solidFill>
              </a:rPr>
              <a:t>indicator 0, or 7 for those with </a:t>
            </a:r>
            <a:r>
              <a:rPr lang="en-US" b="1" dirty="0">
                <a:solidFill>
                  <a:srgbClr val="C00000"/>
                </a:solidFill>
                <a:latin typeface="Browallia New" panose="020B0604020202020204" pitchFamily="34" charset="-34"/>
                <a:cs typeface="Browallia New" panose="020B0604020202020204" pitchFamily="34" charset="-34"/>
              </a:rPr>
              <a:t>‡ </a:t>
            </a:r>
            <a:r>
              <a:rPr lang="en-US" dirty="0" smtClean="0">
                <a:solidFill>
                  <a:srgbClr val="C00000"/>
                </a:solidFill>
              </a:rPr>
              <a:t>2 fast</a:t>
            </a:r>
          </a:p>
          <a:p>
            <a:r>
              <a:rPr lang="en-US" dirty="0" smtClean="0">
                <a:solidFill>
                  <a:srgbClr val="C00000"/>
                </a:solidFill>
              </a:rPr>
              <a:t>but it was </a:t>
            </a:r>
            <a:r>
              <a:rPr lang="en-US" dirty="0" err="1" smtClean="0">
                <a:solidFill>
                  <a:srgbClr val="C00000"/>
                </a:solidFill>
              </a:rPr>
              <a:t>fastcatted</a:t>
            </a:r>
            <a:r>
              <a:rPr lang="en-US" dirty="0" smtClean="0">
                <a:solidFill>
                  <a:srgbClr val="C00000"/>
                </a:solidFill>
              </a:rPr>
              <a:t>!!!</a:t>
            </a:r>
            <a:endParaRPr lang="en-US" dirty="0">
              <a:solidFill>
                <a:srgbClr val="C00000"/>
              </a:solidFill>
            </a:endParaRPr>
          </a:p>
        </p:txBody>
      </p:sp>
      <p:sp>
        <p:nvSpPr>
          <p:cNvPr id="8" name="Oval 7"/>
          <p:cNvSpPr/>
          <p:nvPr/>
        </p:nvSpPr>
        <p:spPr>
          <a:xfrm>
            <a:off x="5601903" y="3407343"/>
            <a:ext cx="259882" cy="25988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C00000"/>
                </a:solidFill>
              </a:ln>
              <a:noFill/>
            </a:endParaRPr>
          </a:p>
        </p:txBody>
      </p:sp>
      <p:sp>
        <p:nvSpPr>
          <p:cNvPr id="9" name="Oval 8"/>
          <p:cNvSpPr/>
          <p:nvPr/>
        </p:nvSpPr>
        <p:spPr>
          <a:xfrm>
            <a:off x="4512644" y="5581048"/>
            <a:ext cx="453992" cy="25988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C00000"/>
                </a:solidFill>
              </a:ln>
              <a:noFill/>
            </a:endParaRPr>
          </a:p>
        </p:txBody>
      </p:sp>
      <p:sp>
        <p:nvSpPr>
          <p:cNvPr id="10" name="Oval 9"/>
          <p:cNvSpPr/>
          <p:nvPr/>
        </p:nvSpPr>
        <p:spPr>
          <a:xfrm>
            <a:off x="6479605" y="6320597"/>
            <a:ext cx="259882" cy="25988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C00000"/>
                </a:solidFill>
              </a:ln>
              <a:noFill/>
            </a:endParaRPr>
          </a:p>
        </p:txBody>
      </p:sp>
      <p:cxnSp>
        <p:nvCxnSpPr>
          <p:cNvPr id="12" name="Straight Arrow Connector 11"/>
          <p:cNvCxnSpPr/>
          <p:nvPr/>
        </p:nvCxnSpPr>
        <p:spPr>
          <a:xfrm flipH="1">
            <a:off x="5861785" y="2475747"/>
            <a:ext cx="2857100" cy="106153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4966636" y="2472088"/>
            <a:ext cx="3752249" cy="31883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609546" y="2472088"/>
            <a:ext cx="2109340" cy="37987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601903" y="1503246"/>
            <a:ext cx="259882" cy="25988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C00000"/>
                </a:solidFill>
              </a:ln>
              <a:noFill/>
            </a:endParaRPr>
          </a:p>
        </p:txBody>
      </p:sp>
    </p:spTree>
    <p:extLst>
      <p:ext uri="{BB962C8B-B14F-4D97-AF65-F5344CB8AC3E}">
        <p14:creationId xmlns:p14="http://schemas.microsoft.com/office/powerpoint/2010/main" val="3341217111"/>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6609</TotalTime>
  <Words>2508</Words>
  <Application>Microsoft Office PowerPoint</Application>
  <PresentationFormat>Widescreen</PresentationFormat>
  <Paragraphs>347</Paragraphs>
  <Slides>52</Slides>
  <Notes>52</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52</vt:i4>
      </vt:variant>
    </vt:vector>
  </HeadingPairs>
  <TitlesOfParts>
    <vt:vector size="74" baseType="lpstr">
      <vt:lpstr>Arial Unicode MS</vt:lpstr>
      <vt:lpstr>DFKai-SB</vt:lpstr>
      <vt:lpstr>Algerian</vt:lpstr>
      <vt:lpstr>Arabic Typesetting</vt:lpstr>
      <vt:lpstr>Arial</vt:lpstr>
      <vt:lpstr>Arial Narrow</vt:lpstr>
      <vt:lpstr>Baskerville Old Face</vt:lpstr>
      <vt:lpstr>Blackadder ITC</vt:lpstr>
      <vt:lpstr>Bookman Old Style</vt:lpstr>
      <vt:lpstr>Browallia New</vt:lpstr>
      <vt:lpstr>Calibri</vt:lpstr>
      <vt:lpstr>Cambria</vt:lpstr>
      <vt:lpstr>Castellar</vt:lpstr>
      <vt:lpstr>Franklin Gothic Heavy</vt:lpstr>
      <vt:lpstr>Impact</vt:lpstr>
      <vt:lpstr>Kristen ITC</vt:lpstr>
      <vt:lpstr>Magneto</vt:lpstr>
      <vt:lpstr>Ravie</vt:lpstr>
      <vt:lpstr>Times New Roman</vt:lpstr>
      <vt:lpstr>Tw Cen MT</vt:lpstr>
      <vt:lpstr>Wingdings</vt:lpstr>
      <vt:lpstr>Droplet</vt:lpstr>
      <vt:lpstr>Fastcatting Re-view</vt:lpstr>
      <vt:lpstr>PowerPoint Presentation</vt:lpstr>
      <vt:lpstr>Looking more closely … FastcatTable?</vt:lpstr>
      <vt:lpstr>Encoding Levels – blank, 1,4, 8, I, L, M</vt:lpstr>
      <vt:lpstr>Normal vs. abnormal looking call numbers</vt:lpstr>
      <vt:lpstr>Valid subject headings required for non-fiction works</vt:lpstr>
      <vt:lpstr>FAST subject headings (Faceted Application of Subject Terminology) </vt:lpstr>
      <vt:lpstr>653’s AND 655’s ARE NOT VALID SUBJECT HEADINGS</vt:lpstr>
      <vt:lpstr>And while we’re on the subject … </vt:lpstr>
      <vt:lpstr>You have to examine the record and the book</vt:lpstr>
      <vt:lpstr>Automatic rejects</vt:lpstr>
      <vt:lpstr>Upon closer inspection …</vt:lpstr>
      <vt:lpstr>PowerPoint Presentation</vt:lpstr>
      <vt:lpstr>Fixed Fields</vt:lpstr>
      <vt:lpstr>Verify Isbn numbers (020)</vt:lpstr>
      <vt:lpstr>An example of an LCCN error from a cip</vt:lpstr>
      <vt:lpstr>040 Field</vt:lpstr>
      <vt:lpstr>PowerPoint Presentation</vt:lpstr>
      <vt:lpstr>Another reminder </vt:lpstr>
      <vt:lpstr>And this is why!  Don’t trust the ISBN Don’t trust the Encoding level</vt:lpstr>
      <vt:lpstr>The book has to match what is in the record. It’s as easy as Proofreading. </vt:lpstr>
      <vt:lpstr>PowerPoint Presentation</vt:lpstr>
      <vt:lpstr>250 - Edition statement</vt:lpstr>
      <vt:lpstr>260/264 Field</vt:lpstr>
      <vt:lpstr>PowerPoint Presentation</vt:lpstr>
      <vt:lpstr>300 Field</vt:lpstr>
      <vt:lpstr>300 ‡e  Accompanying Material</vt:lpstr>
      <vt:lpstr>490/440</vt:lpstr>
      <vt:lpstr>PowerPoint Presentation</vt:lpstr>
      <vt:lpstr>PowerPoint Presentation</vt:lpstr>
      <vt:lpstr>It May be an encoding level “m” but it also may be a lousy record. Coding Mess.  Look over the record.</vt:lpstr>
      <vt:lpstr>Got a Lousy record? Dig in OCLC for a better one.</vt:lpstr>
      <vt:lpstr>Foreign language records – Bad Because …</vt:lpstr>
      <vt:lpstr>Bad British records, look like rda but …</vt:lpstr>
      <vt:lpstr>It’s not just Bad British records Anymore</vt:lpstr>
      <vt:lpstr>Call Numbers  &amp; How they work (in general)</vt:lpstr>
      <vt:lpstr>PowerPoint Presentation</vt:lpstr>
      <vt:lpstr>PowerPoint Presentation</vt:lpstr>
      <vt:lpstr>Good call numbers</vt:lpstr>
      <vt:lpstr>Less common call number situations …</vt:lpstr>
      <vt:lpstr>Choosing a call number if more than one: (Preference of call numbers if within the same record)</vt:lpstr>
      <vt:lpstr>Bad call numbers</vt:lpstr>
      <vt:lpstr>More bad call numbers</vt:lpstr>
      <vt:lpstr>A few notes …</vt:lpstr>
      <vt:lpstr>Copy 2’s</vt:lpstr>
      <vt:lpstr>non-Romanized fields</vt:lpstr>
      <vt:lpstr>works of fiction, such as a novels, poetry, short stories, etc. do not require subject headings</vt:lpstr>
      <vt:lpstr>Fastcatting M’s</vt:lpstr>
      <vt:lpstr>Only one OCLC number per record</vt:lpstr>
      <vt:lpstr>Reminder:</vt:lpstr>
      <vt:lpstr>Please notice</vt:lpstr>
      <vt:lpstr>PowerPoint Presentation</vt:lpstr>
    </vt:vector>
  </TitlesOfParts>
  <Company>Cornell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Refreshing  Fastcatting</dc:title>
  <dc:creator>Cynthia P. Rich</dc:creator>
  <cp:lastModifiedBy>Ardeen White</cp:lastModifiedBy>
  <cp:revision>342</cp:revision>
  <cp:lastPrinted>2014-10-03T14:11:15Z</cp:lastPrinted>
  <dcterms:created xsi:type="dcterms:W3CDTF">2014-03-20T13:49:34Z</dcterms:created>
  <dcterms:modified xsi:type="dcterms:W3CDTF">2017-06-01T18:52:28Z</dcterms:modified>
</cp:coreProperties>
</file>