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60"/>
  </p:normalViewPr>
  <p:slideViewPr>
    <p:cSldViewPr snapToGrid="0">
      <p:cViewPr varScale="1">
        <p:scale>
          <a:sx n="90" d="100"/>
          <a:sy n="90" d="100"/>
        </p:scale>
        <p:origin x="90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desktop.loc.gov/search?view=document&amp;doc_action=setdoc&amp;doc_keytype=foliodestination&amp;doc_key=maauth667&amp;hash=667&amp;fq=myresources|tru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c.gov/marc/authorit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Reading Authority Records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September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67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34" y="1313048"/>
            <a:ext cx="11660227" cy="50394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0242" y="287079"/>
            <a:ext cx="7591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the information in this record comes from the book cited in the 670 (except the gender which is not actually justified [now considered incorrect practice])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082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025" y="1383756"/>
            <a:ext cx="9431066" cy="51537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4670" y="223284"/>
            <a:ext cx="7751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670 justifies the birth date, which is recorded in the 046 and used as part of the access point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782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12" y="1479353"/>
            <a:ext cx="9016410" cy="52737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079" y="223284"/>
            <a:ext cx="8559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&amp; 3</a:t>
            </a:r>
            <a:r>
              <a:rPr lang="en-US" baseline="30000" dirty="0" smtClean="0"/>
              <a:t>rd</a:t>
            </a:r>
            <a:r>
              <a:rPr lang="en-US" dirty="0" smtClean="0"/>
              <a:t> 670s justify institutional affiliation, fields of activity, profession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39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27" y="75868"/>
            <a:ext cx="9367284" cy="678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9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38" y="1460057"/>
            <a:ext cx="10993384" cy="52775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079" y="265814"/>
            <a:ext cx="9239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670 has different form of name; 3</a:t>
            </a:r>
            <a:r>
              <a:rPr lang="en-US" baseline="30000" dirty="0" smtClean="0"/>
              <a:t>rd</a:t>
            </a:r>
            <a:r>
              <a:rPr lang="en-US" dirty="0" smtClean="0"/>
              <a:t> &amp; 4</a:t>
            </a:r>
            <a:r>
              <a:rPr lang="en-US" baseline="30000" dirty="0" smtClean="0"/>
              <a:t>th</a:t>
            </a:r>
            <a:r>
              <a:rPr lang="en-US" dirty="0" smtClean="0"/>
              <a:t> 670s cite sources other than published 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400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37" y="1317747"/>
            <a:ext cx="11612596" cy="51156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935" y="350874"/>
            <a:ext cx="7219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a duplicate! (see next slide)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132828" y="5603358"/>
            <a:ext cx="1116419" cy="3402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445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81" y="1278966"/>
            <a:ext cx="11650701" cy="536332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569842" y="5295014"/>
            <a:ext cx="1275907" cy="3508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4670" y="287079"/>
            <a:ext cx="701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(These need to be reported to LC)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2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authority records?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Authorized Access Point (also called Heading)</a:t>
            </a:r>
          </a:p>
          <a:p>
            <a:r>
              <a:rPr lang="en-US" dirty="0" smtClean="0"/>
              <a:t>Variant Access Points (See and See also references)</a:t>
            </a:r>
          </a:p>
          <a:p>
            <a:r>
              <a:rPr lang="en-US" dirty="0" smtClean="0"/>
              <a:t>Works cited/justifications</a:t>
            </a:r>
          </a:p>
          <a:p>
            <a:r>
              <a:rPr lang="en-US" dirty="0" smtClean="0"/>
              <a:t>Additional information (optional)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632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authority records?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form chosen to collocate &amp; distinguish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65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MARC authority records – Access Points (aka Headings)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1xx (100, 110, 111, 150, 151) : authorized access point (heading)</a:t>
            </a:r>
          </a:p>
          <a:p>
            <a:r>
              <a:rPr lang="en-US" dirty="0" smtClean="0"/>
              <a:t>4xx (400, 410, 411, 450, 451) : variant, “see” reference</a:t>
            </a:r>
          </a:p>
          <a:p>
            <a:r>
              <a:rPr lang="en-US" dirty="0" smtClean="0"/>
              <a:t>5xx (500, 510, 511, 550, 551) : related, “see also” reference—corresponds to a 1xx in another record </a:t>
            </a:r>
          </a:p>
          <a:p>
            <a:r>
              <a:rPr lang="en-US" dirty="0" smtClean="0"/>
              <a:t>Indicators (0,1,2) have different meanings for each type of access point, e.g., 100 0_ is a personal name in direct order </a:t>
            </a:r>
            <a:r>
              <a:rPr lang="en-US" smtClean="0"/>
              <a:t>(Forename first)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65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670 (“Source data found”)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Contains justification for all information in authority record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670 is for “work cat” (the resource cataloged that required the entity be established)</a:t>
            </a:r>
          </a:p>
          <a:p>
            <a:r>
              <a:rPr lang="en-US" dirty="0" smtClean="0"/>
              <a:t>Additional 670s may justify variant access points or other information such as birth/death dates, fuller form of name, affiliations,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27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667 (“Nonpublic general note”)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 tooltip="667"/>
              </a:rPr>
              <a:t>667</a:t>
            </a:r>
            <a:r>
              <a:rPr lang="en-US" dirty="0"/>
              <a:t> ## $a Not same as: -[name or title, LCCN].</a:t>
            </a:r>
          </a:p>
          <a:p>
            <a:r>
              <a:rPr lang="en-US" dirty="0">
                <a:hlinkClick r:id="rId2" tooltip="667"/>
              </a:rPr>
              <a:t>667</a:t>
            </a:r>
            <a:r>
              <a:rPr lang="en-US" dirty="0"/>
              <a:t> ## $a Cannot identify with: -[name or title, LCCN].</a:t>
            </a:r>
          </a:p>
          <a:p>
            <a:r>
              <a:rPr lang="en-US" dirty="0" smtClean="0">
                <a:hlinkClick r:id="rId2" tooltip="667"/>
              </a:rPr>
              <a:t>667</a:t>
            </a:r>
            <a:r>
              <a:rPr lang="en-US" dirty="0" smtClean="0"/>
              <a:t> </a:t>
            </a:r>
            <a:r>
              <a:rPr lang="en-US" dirty="0"/>
              <a:t>## $a Formerly on undifferentiated name record: [LCCN of undifferentiated name record].</a:t>
            </a:r>
          </a:p>
          <a:p>
            <a:r>
              <a:rPr lang="en-US" dirty="0">
                <a:hlinkClick r:id="rId2" tooltip="667"/>
              </a:rPr>
              <a:t>667</a:t>
            </a:r>
            <a:r>
              <a:rPr lang="en-US" dirty="0"/>
              <a:t> ## $a Coded "provisional" because [reason for coding].</a:t>
            </a:r>
          </a:p>
          <a:p>
            <a:r>
              <a:rPr lang="en-US" dirty="0">
                <a:hlinkClick r:id="rId2" tooltip="667"/>
              </a:rPr>
              <a:t>667</a:t>
            </a:r>
            <a:r>
              <a:rPr lang="en-US" dirty="0"/>
              <a:t> ## $a Date of birth removed from all fields per author request, [date updated]. </a:t>
            </a:r>
          </a:p>
          <a:p>
            <a:r>
              <a:rPr lang="en-US" dirty="0">
                <a:hlinkClick r:id="rId2" tooltip="667"/>
              </a:rPr>
              <a:t>667</a:t>
            </a:r>
            <a:r>
              <a:rPr lang="en-US" dirty="0"/>
              <a:t> ## $a SUBJECT USAGE: This heading is not valid for use as a subject. Works about this place are entered </a:t>
            </a:r>
            <a:r>
              <a:rPr lang="en-US" dirty="0" smtClean="0"/>
              <a:t>under …</a:t>
            </a:r>
          </a:p>
          <a:p>
            <a:r>
              <a:rPr lang="en-US" dirty="0">
                <a:hlinkClick r:id="rId2" tooltip="667"/>
              </a:rPr>
              <a:t>667</a:t>
            </a:r>
            <a:r>
              <a:rPr lang="en-US" dirty="0"/>
              <a:t> ## $a Non-Latin script references not evaluated. </a:t>
            </a:r>
          </a:p>
        </p:txBody>
      </p:sp>
    </p:spTree>
    <p:extLst>
      <p:ext uri="{BB962C8B-B14F-4D97-AF65-F5344CB8AC3E}">
        <p14:creationId xmlns:p14="http://schemas.microsoft.com/office/powerpoint/2010/main" val="1091808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MARC Authority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https://www.loc.gov/marc/authority/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7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Searched/viewed in OCLC </a:t>
            </a:r>
            <a:r>
              <a:rPr lang="en-US" dirty="0" err="1" smtClean="0"/>
              <a:t>Connexion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026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each record, what can you tell about the person, and what information may not be recorded?</a:t>
            </a:r>
          </a:p>
          <a:p>
            <a:r>
              <a:rPr lang="en-US" dirty="0" smtClean="0"/>
              <a:t>Many fields are optional </a:t>
            </a:r>
          </a:p>
          <a:p>
            <a:r>
              <a:rPr lang="en-US" dirty="0" smtClean="0"/>
              <a:t>Information in the authority record serves to justify the access point and other recorded information – not necessarily all the information you need to identify the person (or corporate body)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3608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855</TotalTime>
  <Words>500</Words>
  <Application>Microsoft Office PowerPoint</Application>
  <PresentationFormat>Widescreen</PresentationFormat>
  <Paragraphs>39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Ion</vt:lpstr>
      <vt:lpstr>Reading Authority Records</vt:lpstr>
      <vt:lpstr>What are authority records?</vt:lpstr>
      <vt:lpstr>Why authority records?</vt:lpstr>
      <vt:lpstr>MARC authority records – Access Points (aka Headings)</vt:lpstr>
      <vt:lpstr>670 (“Source data found”)</vt:lpstr>
      <vt:lpstr>667 (“Nonpublic general note”)</vt:lpstr>
      <vt:lpstr>MARC Authority Documentation</vt:lpstr>
      <vt:lpstr>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Authority Records</dc:title>
  <dc:creator>Laura E. Wright</dc:creator>
  <cp:lastModifiedBy>Laura E. Wright</cp:lastModifiedBy>
  <cp:revision>7</cp:revision>
  <dcterms:created xsi:type="dcterms:W3CDTF">2020-09-07T23:26:46Z</dcterms:created>
  <dcterms:modified xsi:type="dcterms:W3CDTF">2020-09-14T14:39:01Z</dcterms:modified>
</cp:coreProperties>
</file>