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22" Type="http://schemas.openxmlformats.org/officeDocument/2006/relationships/slide" Target="slides/slide17.xml"/><Relationship Id="rId10" Type="http://schemas.openxmlformats.org/officeDocument/2006/relationships/slide" Target="slides/slide5.xml"/><Relationship Id="rId21" Type="http://schemas.openxmlformats.org/officeDocument/2006/relationships/slide" Target="slides/slide16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100" u="none" cap="none" strike="noStrike"/>
            </a:lvl1pPr>
            <a:lvl2pPr indent="0" lvl="1" marL="457200" marR="0" rtl="0" algn="l">
              <a:spcBef>
                <a:spcPts val="0"/>
              </a:spcBef>
              <a:buNone/>
              <a:defRPr b="0" i="0" sz="1100" u="none" cap="none" strike="noStrike"/>
            </a:lvl2pPr>
            <a:lvl3pPr indent="0" lvl="2" marL="914400" marR="0" rtl="0" algn="l">
              <a:spcBef>
                <a:spcPts val="0"/>
              </a:spcBef>
              <a:buNone/>
              <a:defRPr b="0" i="0" sz="1100" u="none" cap="none" strike="noStrike"/>
            </a:lvl3pPr>
            <a:lvl4pPr indent="0" lvl="3" marL="1371600" marR="0" rtl="0" algn="l">
              <a:spcBef>
                <a:spcPts val="0"/>
              </a:spcBef>
              <a:buNone/>
              <a:defRPr b="0" i="0" sz="1100" u="none" cap="none" strike="noStrike"/>
            </a:lvl4pPr>
            <a:lvl5pPr indent="0" lvl="4" marL="1828800" marR="0" rtl="0" algn="l">
              <a:spcBef>
                <a:spcPts val="0"/>
              </a:spcBef>
              <a:buNone/>
              <a:defRPr b="0" i="0" sz="1100" u="none" cap="none" strike="noStrike"/>
            </a:lvl5pPr>
            <a:lvl6pPr indent="0" lvl="5" marL="2286000" marR="0" rtl="0" algn="l">
              <a:spcBef>
                <a:spcPts val="0"/>
              </a:spcBef>
              <a:buNone/>
              <a:defRPr b="0" i="0" sz="1100" u="none" cap="none" strike="noStrike"/>
            </a:lvl6pPr>
            <a:lvl7pPr indent="0" lvl="6" marL="2743200" marR="0" rtl="0" algn="l">
              <a:spcBef>
                <a:spcPts val="0"/>
              </a:spcBef>
              <a:buNone/>
              <a:defRPr b="0" i="0" sz="1100" u="none" cap="none" strike="noStrike"/>
            </a:lvl7pPr>
            <a:lvl8pPr indent="0" lvl="7" marL="3200400" marR="0" rtl="0" algn="l">
              <a:spcBef>
                <a:spcPts val="0"/>
              </a:spcBef>
              <a:buNone/>
              <a:defRPr b="0" i="0" sz="1100" u="none" cap="none" strike="noStrike"/>
            </a:lvl8pPr>
            <a:lvl9pPr indent="0" lvl="8" marL="3657600" marR="0" rtl="0" algn="l">
              <a:spcBef>
                <a:spcPts val="0"/>
              </a:spcBef>
              <a:buNone/>
              <a:defRPr b="0" i="0" sz="1100" u="none" cap="none" strike="noStrike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SzPct val="25000"/>
              <a:buFont typeface="Arial"/>
              <a:buNone/>
            </a:pPr>
            <a:r>
              <a:t/>
            </a:r>
            <a:endParaRPr/>
          </a:p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rPr lang="en-US"/>
              <a:t>https://www.overleaf.com/read/stchdhcwfzfh</a:t>
            </a:r>
          </a:p>
        </p:txBody>
      </p:sp>
      <p:sp>
        <p:nvSpPr>
          <p:cNvPr id="127" name="Shape 127"/>
          <p:cNvSpPr/>
          <p:nvPr>
            <p:ph idx="2" type="sldImg"/>
          </p:nvPr>
        </p:nvSpPr>
        <p:spPr>
          <a:xfrm>
            <a:off x="1143225" y="685800"/>
            <a:ext cx="4572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Shape 20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Shape 20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-US" sz="1100">
                <a:solidFill>
                  <a:schemeClr val="dk1"/>
                </a:solidFill>
              </a:rPr>
              <a:t>No appendix slides referenced. 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Shape 22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  <p:sp>
        <p:nvSpPr>
          <p:cNvPr id="225" name="Shape 225"/>
          <p:cNvSpPr/>
          <p:nvPr>
            <p:ph idx="2" type="sldImg"/>
          </p:nvPr>
        </p:nvSpPr>
        <p:spPr>
          <a:xfrm>
            <a:off x="1143225" y="685800"/>
            <a:ext cx="4572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Shape 23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239" name="Shape 239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Shape 24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248" name="Shape 248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Shape 25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257" name="Shape 257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Shape 26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266" name="Shape 266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Shape 27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275" name="Shape 275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Shape 28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284" name="Shape 284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Shape 13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rPr lang="en-US" sz="1000"/>
              <a:t>Information gathered in this section references sources in “Section Two: Funding Strategies” in the Appendix.</a:t>
            </a:r>
          </a:p>
        </p:txBody>
      </p:sp>
      <p:sp>
        <p:nvSpPr>
          <p:cNvPr id="144" name="Shape 144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-US" sz="1000">
                <a:solidFill>
                  <a:schemeClr val="dk1"/>
                </a:solidFill>
              </a:rPr>
              <a:t>Information gathered in this section references sources in “Section Three: Debt Financing” in the Appendix.</a:t>
            </a:r>
          </a:p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sz="1000"/>
          </a:p>
        </p:txBody>
      </p:sp>
      <p:sp>
        <p:nvSpPr>
          <p:cNvPr id="153" name="Shape 153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rPr lang="en-US" sz="1000">
                <a:solidFill>
                  <a:schemeClr val="dk1"/>
                </a:solidFill>
              </a:rPr>
              <a:t>Information gathered in this section references sources in “Section Three: Funding Strategies in the Appendix.</a:t>
            </a:r>
          </a:p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63" name="Shape 163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-US" sz="1000">
                <a:solidFill>
                  <a:schemeClr val="dk1"/>
                </a:solidFill>
              </a:rPr>
              <a:t>Information gathered in this section references sources in “Section Three: Funding Strategies” in the Appendix.</a:t>
            </a:r>
          </a:p>
        </p:txBody>
      </p:sp>
      <p:sp>
        <p:nvSpPr>
          <p:cNvPr id="172" name="Shape 172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Shape 18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-US" sz="1000">
                <a:solidFill>
                  <a:schemeClr val="dk1"/>
                </a:solidFill>
              </a:rPr>
              <a:t>Information gathered in this section references sources in “Section Three: Funding Strategies” in the Appendix.</a:t>
            </a:r>
          </a:p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81" name="Shape 181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Shape 18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rPr lang="en-US"/>
              <a:t>No appendix slides referenced. </a:t>
            </a:r>
          </a:p>
        </p:txBody>
      </p:sp>
      <p:sp>
        <p:nvSpPr>
          <p:cNvPr id="190" name="Shape 190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hape 19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No appendix slides referenced. 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t/>
            </a:r>
            <a:endParaRPr sz="1400">
              <a:solidFill>
                <a:schemeClr val="dk1"/>
              </a:solidFill>
            </a:endParaRPr>
          </a:p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sz="1000"/>
          </a:p>
        </p:txBody>
      </p:sp>
      <p:sp>
        <p:nvSpPr>
          <p:cNvPr id="199" name="Shape 199"/>
          <p:cNvSpPr/>
          <p:nvPr>
            <p:ph idx="2" type="sldImg"/>
          </p:nvPr>
        </p:nvSpPr>
        <p:spPr>
          <a:xfrm>
            <a:off x="1143225" y="685800"/>
            <a:ext cx="4572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">
  <p:cSld name="Title and Conten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/>
            </a:lvl2pPr>
            <a:lvl3pPr indent="0" lvl="2" marL="0" marR="0" rtl="0" algn="l">
              <a:spcBef>
                <a:spcPts val="0"/>
              </a:spcBef>
              <a:buNone/>
              <a:defRPr sz="1800"/>
            </a:lvl3pPr>
            <a:lvl4pPr indent="0" lvl="3" marL="0" marR="0" rtl="0" algn="l">
              <a:spcBef>
                <a:spcPts val="0"/>
              </a:spcBef>
              <a:buNone/>
              <a:defRPr sz="1800"/>
            </a:lvl4pPr>
            <a:lvl5pPr indent="0" lvl="4" marL="0" marR="0" rtl="0" algn="l">
              <a:spcBef>
                <a:spcPts val="0"/>
              </a:spcBef>
              <a:buNone/>
              <a:defRPr sz="1800"/>
            </a:lvl5pPr>
            <a:lvl6pPr indent="0" lvl="5" marL="0" marR="0" rtl="0" algn="l">
              <a:spcBef>
                <a:spcPts val="0"/>
              </a:spcBef>
              <a:buNone/>
              <a:defRPr sz="1800"/>
            </a:lvl6pPr>
            <a:lvl7pPr indent="0" lvl="6" marL="0" marR="0" rtl="0" algn="l">
              <a:spcBef>
                <a:spcPts val="0"/>
              </a:spcBef>
              <a:buNone/>
              <a:defRPr sz="1800"/>
            </a:lvl7pPr>
            <a:lvl8pPr indent="0" lvl="7" marL="0" marR="0" rtl="0" algn="l">
              <a:spcBef>
                <a:spcPts val="0"/>
              </a:spcBef>
              <a:buNone/>
              <a:defRPr sz="1800"/>
            </a:lvl8pPr>
            <a:lvl9pPr indent="0" lvl="8" marL="0" marR="0" rtl="0" algn="l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13" name="Shape 13"/>
          <p:cNvSpPr txBox="1"/>
          <p:nvPr>
            <p:ph idx="1" type="body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39434" lvl="0" marL="306134" marR="0" rtl="0" algn="l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15591" lvl="1" marL="663291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0952" lvl="2" marL="1020448" marR="0" rtl="0" algn="l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6227" lvl="3" marL="1428627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004" lvl="4" marL="1836805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9785" lvl="5" marL="2244985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1564" lvl="6" marL="2653164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13342" lvl="7" marL="3061343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421" lvl="8" marL="3469522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Shape 14"/>
          <p:cNvSpPr txBox="1"/>
          <p:nvPr>
            <p:ph idx="10" type="dt"/>
          </p:nvPr>
        </p:nvSpPr>
        <p:spPr>
          <a:xfrm>
            <a:off x="457200" y="4767262"/>
            <a:ext cx="2133598" cy="273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1779" lvl="1" marL="40817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8" lvl="2" marL="81635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5336" lvl="3" marL="122453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7116" lvl="4" marL="163271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895" lvl="5" marL="204089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0673" lvl="6" marL="244907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12452" lvl="7" marL="285725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1532" lvl="8" marL="326543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" name="Shape 15"/>
          <p:cNvSpPr txBox="1"/>
          <p:nvPr>
            <p:ph idx="11" type="ftr"/>
          </p:nvPr>
        </p:nvSpPr>
        <p:spPr>
          <a:xfrm>
            <a:off x="3124200" y="4767262"/>
            <a:ext cx="2895600" cy="273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1779" lvl="1" marL="40817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8" lvl="2" marL="81635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5336" lvl="3" marL="122453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7116" lvl="4" marL="163271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895" lvl="5" marL="204089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0673" lvl="6" marL="244907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12452" lvl="7" marL="285725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1532" lvl="8" marL="326543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" name="Shape 16"/>
          <p:cNvSpPr txBox="1"/>
          <p:nvPr>
            <p:ph idx="12" type="sldNum"/>
          </p:nvPr>
        </p:nvSpPr>
        <p:spPr>
          <a:xfrm>
            <a:off x="6553200" y="4767262"/>
            <a:ext cx="2133598" cy="273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0800" lIns="81625" rIns="81625" tIns="40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25000"/>
              <a:buFont typeface="Calibri"/>
              <a:buNone/>
            </a:pPr>
            <a:fld id="{00000000-1234-1234-1234-123412341234}" type="slidenum">
              <a:rPr b="0" i="0" lang="en-US" sz="11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vertTx">
  <p:cSld name="Title and Vertical 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/>
            </a:lvl2pPr>
            <a:lvl3pPr indent="0" lvl="2" marL="0" marR="0" rtl="0" algn="l">
              <a:spcBef>
                <a:spcPts val="0"/>
              </a:spcBef>
              <a:buNone/>
              <a:defRPr sz="1800"/>
            </a:lvl3pPr>
            <a:lvl4pPr indent="0" lvl="3" marL="0" marR="0" rtl="0" algn="l">
              <a:spcBef>
                <a:spcPts val="0"/>
              </a:spcBef>
              <a:buNone/>
              <a:defRPr sz="1800"/>
            </a:lvl4pPr>
            <a:lvl5pPr indent="0" lvl="4" marL="0" marR="0" rtl="0" algn="l">
              <a:spcBef>
                <a:spcPts val="0"/>
              </a:spcBef>
              <a:buNone/>
              <a:defRPr sz="1800"/>
            </a:lvl5pPr>
            <a:lvl6pPr indent="0" lvl="5" marL="0" marR="0" rtl="0" algn="l">
              <a:spcBef>
                <a:spcPts val="0"/>
              </a:spcBef>
              <a:buNone/>
              <a:defRPr sz="1800"/>
            </a:lvl6pPr>
            <a:lvl7pPr indent="0" lvl="6" marL="0" marR="0" rtl="0" algn="l">
              <a:spcBef>
                <a:spcPts val="0"/>
              </a:spcBef>
              <a:buNone/>
              <a:defRPr sz="1800"/>
            </a:lvl7pPr>
            <a:lvl8pPr indent="0" lvl="7" marL="0" marR="0" rtl="0" algn="l">
              <a:spcBef>
                <a:spcPts val="0"/>
              </a:spcBef>
              <a:buNone/>
              <a:defRPr sz="1800"/>
            </a:lvl8pPr>
            <a:lvl9pPr indent="0" lvl="8" marL="0" marR="0" rtl="0" algn="l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70" name="Shape 70"/>
          <p:cNvSpPr txBox="1"/>
          <p:nvPr>
            <p:ph idx="1" type="body"/>
          </p:nvPr>
        </p:nvSpPr>
        <p:spPr>
          <a:xfrm rot="5400000">
            <a:off x="2874763" y="-1217413"/>
            <a:ext cx="3394472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39434" lvl="0" marL="306134" marR="0" rtl="0" algn="l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15591" lvl="1" marL="663291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0952" lvl="2" marL="1020448" marR="0" rtl="0" algn="l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6227" lvl="3" marL="1428627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004" lvl="4" marL="1836805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9785" lvl="5" marL="2244985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1564" lvl="6" marL="2653164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13342" lvl="7" marL="3061343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421" lvl="8" marL="3469522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1" name="Shape 71"/>
          <p:cNvSpPr txBox="1"/>
          <p:nvPr>
            <p:ph idx="10" type="dt"/>
          </p:nvPr>
        </p:nvSpPr>
        <p:spPr>
          <a:xfrm>
            <a:off x="457200" y="4767262"/>
            <a:ext cx="2133598" cy="273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1779" lvl="1" marL="40817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8" lvl="2" marL="81635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5336" lvl="3" marL="122453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7116" lvl="4" marL="163271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895" lvl="5" marL="204089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0673" lvl="6" marL="244907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12452" lvl="7" marL="285725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1532" lvl="8" marL="326543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2" name="Shape 72"/>
          <p:cNvSpPr txBox="1"/>
          <p:nvPr>
            <p:ph idx="11" type="ftr"/>
          </p:nvPr>
        </p:nvSpPr>
        <p:spPr>
          <a:xfrm>
            <a:off x="3124200" y="4767262"/>
            <a:ext cx="2895600" cy="273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1779" lvl="1" marL="40817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8" lvl="2" marL="81635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5336" lvl="3" marL="122453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7116" lvl="4" marL="163271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895" lvl="5" marL="204089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0673" lvl="6" marL="244907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12452" lvl="7" marL="285725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1532" lvl="8" marL="326543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3" name="Shape 73"/>
          <p:cNvSpPr txBox="1"/>
          <p:nvPr>
            <p:ph idx="12" type="sldNum"/>
          </p:nvPr>
        </p:nvSpPr>
        <p:spPr>
          <a:xfrm>
            <a:off x="6553200" y="4767262"/>
            <a:ext cx="2133598" cy="273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0800" lIns="81625" rIns="81625" tIns="40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25000"/>
              <a:buFont typeface="Calibri"/>
              <a:buNone/>
            </a:pPr>
            <a:fld id="{00000000-1234-1234-1234-123412341234}" type="slidenum">
              <a:rPr b="0" i="0" lang="en-US" sz="11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vertTitleAndTx">
  <p:cSld name="Vertical Title and 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/>
          <p:nvPr>
            <p:ph type="title"/>
          </p:nvPr>
        </p:nvSpPr>
        <p:spPr>
          <a:xfrm rot="5400000">
            <a:off x="7649568" y="1920675"/>
            <a:ext cx="6144814" cy="287972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/>
            </a:lvl2pPr>
            <a:lvl3pPr indent="0" lvl="2" marL="0" marR="0" rtl="0" algn="l">
              <a:spcBef>
                <a:spcPts val="0"/>
              </a:spcBef>
              <a:buNone/>
              <a:defRPr sz="1800"/>
            </a:lvl3pPr>
            <a:lvl4pPr indent="0" lvl="3" marL="0" marR="0" rtl="0" algn="l">
              <a:spcBef>
                <a:spcPts val="0"/>
              </a:spcBef>
              <a:buNone/>
              <a:defRPr sz="1800"/>
            </a:lvl4pPr>
            <a:lvl5pPr indent="0" lvl="4" marL="0" marR="0" rtl="0" algn="l">
              <a:spcBef>
                <a:spcPts val="0"/>
              </a:spcBef>
              <a:buNone/>
              <a:defRPr sz="1800"/>
            </a:lvl5pPr>
            <a:lvl6pPr indent="0" lvl="5" marL="0" marR="0" rtl="0" algn="l">
              <a:spcBef>
                <a:spcPts val="0"/>
              </a:spcBef>
              <a:buNone/>
              <a:defRPr sz="1800"/>
            </a:lvl6pPr>
            <a:lvl7pPr indent="0" lvl="6" marL="0" marR="0" rtl="0" algn="l">
              <a:spcBef>
                <a:spcPts val="0"/>
              </a:spcBef>
              <a:buNone/>
              <a:defRPr sz="1800"/>
            </a:lvl7pPr>
            <a:lvl8pPr indent="0" lvl="7" marL="0" marR="0" rtl="0" algn="l">
              <a:spcBef>
                <a:spcPts val="0"/>
              </a:spcBef>
              <a:buNone/>
              <a:defRPr sz="1800"/>
            </a:lvl8pPr>
            <a:lvl9pPr indent="0" lvl="8" marL="0" marR="0" rtl="0" algn="l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76" name="Shape 76"/>
          <p:cNvSpPr txBox="1"/>
          <p:nvPr>
            <p:ph idx="1" type="body"/>
          </p:nvPr>
        </p:nvSpPr>
        <p:spPr>
          <a:xfrm rot="5400000">
            <a:off x="1812329" y="-884436"/>
            <a:ext cx="6144814" cy="848994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39434" lvl="0" marL="306134" marR="0" rtl="0" algn="l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15591" lvl="1" marL="663291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0952" lvl="2" marL="1020448" marR="0" rtl="0" algn="l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6227" lvl="3" marL="1428627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004" lvl="4" marL="1836805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9785" lvl="5" marL="2244985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1564" lvl="6" marL="2653164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13342" lvl="7" marL="3061343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421" lvl="8" marL="3469522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7" name="Shape 77"/>
          <p:cNvSpPr txBox="1"/>
          <p:nvPr>
            <p:ph idx="10" type="dt"/>
          </p:nvPr>
        </p:nvSpPr>
        <p:spPr>
          <a:xfrm>
            <a:off x="457200" y="4767262"/>
            <a:ext cx="2133598" cy="273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1779" lvl="1" marL="40817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8" lvl="2" marL="81635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5336" lvl="3" marL="122453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7116" lvl="4" marL="163271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895" lvl="5" marL="204089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0673" lvl="6" marL="244907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12452" lvl="7" marL="285725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1532" lvl="8" marL="326543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8" name="Shape 78"/>
          <p:cNvSpPr txBox="1"/>
          <p:nvPr>
            <p:ph idx="11" type="ftr"/>
          </p:nvPr>
        </p:nvSpPr>
        <p:spPr>
          <a:xfrm>
            <a:off x="3124200" y="4767262"/>
            <a:ext cx="2895600" cy="273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1779" lvl="1" marL="40817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8" lvl="2" marL="81635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5336" lvl="3" marL="122453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7116" lvl="4" marL="163271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895" lvl="5" marL="204089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0673" lvl="6" marL="244907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12452" lvl="7" marL="285725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1532" lvl="8" marL="326543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9" name="Shape 79"/>
          <p:cNvSpPr txBox="1"/>
          <p:nvPr>
            <p:ph idx="12" type="sldNum"/>
          </p:nvPr>
        </p:nvSpPr>
        <p:spPr>
          <a:xfrm>
            <a:off x="6553200" y="4767262"/>
            <a:ext cx="2133598" cy="273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0800" lIns="81625" rIns="81625" tIns="40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25000"/>
              <a:buFont typeface="Calibri"/>
              <a:buNone/>
            </a:pPr>
            <a:fld id="{00000000-1234-1234-1234-123412341234}" type="slidenum">
              <a:rPr b="0" i="0" lang="en-US" sz="11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rtl="0" algn="ctr">
              <a:spcBef>
                <a:spcPts val="0"/>
              </a:spcBef>
              <a:buSzPct val="100000"/>
              <a:defRPr sz="5200"/>
            </a:lvl1pPr>
            <a:lvl2pPr lvl="1" rtl="0" algn="ctr">
              <a:spcBef>
                <a:spcPts val="0"/>
              </a:spcBef>
              <a:buSzPct val="100000"/>
              <a:defRPr sz="5200"/>
            </a:lvl2pPr>
            <a:lvl3pPr lvl="2" rtl="0" algn="ctr">
              <a:spcBef>
                <a:spcPts val="0"/>
              </a:spcBef>
              <a:buSzPct val="100000"/>
              <a:defRPr sz="5200"/>
            </a:lvl3pPr>
            <a:lvl4pPr lvl="3" rtl="0" algn="ctr">
              <a:spcBef>
                <a:spcPts val="0"/>
              </a:spcBef>
              <a:buSzPct val="100000"/>
              <a:defRPr sz="5200"/>
            </a:lvl4pPr>
            <a:lvl5pPr lvl="4" rtl="0" algn="ctr">
              <a:spcBef>
                <a:spcPts val="0"/>
              </a:spcBef>
              <a:buSzPct val="100000"/>
              <a:defRPr sz="5200"/>
            </a:lvl5pPr>
            <a:lvl6pPr lvl="5" rtl="0" algn="ctr">
              <a:spcBef>
                <a:spcPts val="0"/>
              </a:spcBef>
              <a:buSzPct val="100000"/>
              <a:defRPr sz="5200"/>
            </a:lvl6pPr>
            <a:lvl7pPr lvl="6" rtl="0" algn="ctr">
              <a:spcBef>
                <a:spcPts val="0"/>
              </a:spcBef>
              <a:buSzPct val="100000"/>
              <a:defRPr sz="5200"/>
            </a:lvl7pPr>
            <a:lvl8pPr lvl="7" rtl="0" algn="ctr">
              <a:spcBef>
                <a:spcPts val="0"/>
              </a:spcBef>
              <a:buSzPct val="100000"/>
              <a:defRPr sz="5200"/>
            </a:lvl8pPr>
            <a:lvl9pPr lvl="8" rtl="0" algn="ctr">
              <a:spcBef>
                <a:spcPts val="0"/>
              </a:spcBef>
              <a:buSzPct val="100000"/>
              <a:defRPr sz="5200"/>
            </a:lvl9pPr>
          </a:lstStyle>
          <a:p/>
        </p:txBody>
      </p:sp>
      <p:sp>
        <p:nvSpPr>
          <p:cNvPr id="86" name="Shape 86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9pPr>
          </a:lstStyle>
          <a:p/>
        </p:txBody>
      </p:sp>
      <p:sp>
        <p:nvSpPr>
          <p:cNvPr id="87" name="Shape 87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secHead">
  <p:cSld name="Section header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 rtl="0" algn="ctr">
              <a:spcBef>
                <a:spcPts val="0"/>
              </a:spcBef>
              <a:buSzPct val="100000"/>
              <a:defRPr sz="3600"/>
            </a:lvl1pPr>
            <a:lvl2pPr lvl="1" rtl="0" algn="ctr">
              <a:spcBef>
                <a:spcPts val="0"/>
              </a:spcBef>
              <a:buSzPct val="100000"/>
              <a:defRPr sz="3600"/>
            </a:lvl2pPr>
            <a:lvl3pPr lvl="2" rtl="0" algn="ctr">
              <a:spcBef>
                <a:spcPts val="0"/>
              </a:spcBef>
              <a:buSzPct val="100000"/>
              <a:defRPr sz="3600"/>
            </a:lvl3pPr>
            <a:lvl4pPr lvl="3" rtl="0" algn="ctr">
              <a:spcBef>
                <a:spcPts val="0"/>
              </a:spcBef>
              <a:buSzPct val="100000"/>
              <a:defRPr sz="3600"/>
            </a:lvl4pPr>
            <a:lvl5pPr lvl="4" rtl="0" algn="ctr">
              <a:spcBef>
                <a:spcPts val="0"/>
              </a:spcBef>
              <a:buSzPct val="100000"/>
              <a:defRPr sz="3600"/>
            </a:lvl5pPr>
            <a:lvl6pPr lvl="5" rtl="0" algn="ctr">
              <a:spcBef>
                <a:spcPts val="0"/>
              </a:spcBef>
              <a:buSzPct val="100000"/>
              <a:defRPr sz="3600"/>
            </a:lvl6pPr>
            <a:lvl7pPr lvl="6" rtl="0" algn="ctr">
              <a:spcBef>
                <a:spcPts val="0"/>
              </a:spcBef>
              <a:buSzPct val="100000"/>
              <a:defRPr sz="3600"/>
            </a:lvl7pPr>
            <a:lvl8pPr lvl="7" rtl="0" algn="ctr">
              <a:spcBef>
                <a:spcPts val="0"/>
              </a:spcBef>
              <a:buSzPct val="100000"/>
              <a:defRPr sz="3600"/>
            </a:lvl8pPr>
            <a:lvl9pPr lvl="8" rtl="0" algn="ctr">
              <a:spcBef>
                <a:spcPts val="0"/>
              </a:spcBef>
              <a:buSzPct val="100000"/>
              <a:defRPr sz="3600"/>
            </a:lvl9pPr>
          </a:lstStyle>
          <a:p/>
        </p:txBody>
      </p:sp>
      <p:sp>
        <p:nvSpPr>
          <p:cNvPr id="90" name="Shape 90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/>
        </p:txBody>
      </p:sp>
      <p:sp>
        <p:nvSpPr>
          <p:cNvPr id="93" name="Shape 9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/>
        </p:txBody>
      </p:sp>
      <p:sp>
        <p:nvSpPr>
          <p:cNvPr id="94" name="Shape 94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/>
        </p:txBody>
      </p:sp>
      <p:sp>
        <p:nvSpPr>
          <p:cNvPr id="97" name="Shape 97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rtl="0">
              <a:spcBef>
                <a:spcPts val="0"/>
              </a:spcBef>
              <a:buSzPct val="100000"/>
              <a:defRPr sz="1400"/>
            </a:lvl1pPr>
            <a:lvl2pPr lvl="1" rtl="0">
              <a:spcBef>
                <a:spcPts val="0"/>
              </a:spcBef>
              <a:buSzPct val="100000"/>
              <a:defRPr sz="1200"/>
            </a:lvl2pPr>
            <a:lvl3pPr lvl="2" rtl="0">
              <a:spcBef>
                <a:spcPts val="0"/>
              </a:spcBef>
              <a:buSzPct val="100000"/>
              <a:defRPr sz="1200"/>
            </a:lvl3pPr>
            <a:lvl4pPr lvl="3" rtl="0">
              <a:spcBef>
                <a:spcPts val="0"/>
              </a:spcBef>
              <a:buSzPct val="100000"/>
              <a:defRPr sz="1200"/>
            </a:lvl4pPr>
            <a:lvl5pPr lvl="4" rtl="0">
              <a:spcBef>
                <a:spcPts val="0"/>
              </a:spcBef>
              <a:buSzPct val="100000"/>
              <a:defRPr sz="1200"/>
            </a:lvl5pPr>
            <a:lvl6pPr lvl="5" rtl="0">
              <a:spcBef>
                <a:spcPts val="0"/>
              </a:spcBef>
              <a:buSzPct val="100000"/>
              <a:defRPr sz="1200"/>
            </a:lvl6pPr>
            <a:lvl7pPr lvl="6" rtl="0">
              <a:spcBef>
                <a:spcPts val="0"/>
              </a:spcBef>
              <a:buSzPct val="100000"/>
              <a:defRPr sz="1200"/>
            </a:lvl7pPr>
            <a:lvl8pPr lvl="7" rtl="0">
              <a:spcBef>
                <a:spcPts val="0"/>
              </a:spcBef>
              <a:buSzPct val="100000"/>
              <a:defRPr sz="1200"/>
            </a:lvl8pPr>
            <a:lvl9pPr lvl="8" rtl="0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98" name="Shape 98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rtl="0">
              <a:spcBef>
                <a:spcPts val="0"/>
              </a:spcBef>
              <a:buSzPct val="100000"/>
              <a:defRPr sz="1400"/>
            </a:lvl1pPr>
            <a:lvl2pPr lvl="1" rtl="0">
              <a:spcBef>
                <a:spcPts val="0"/>
              </a:spcBef>
              <a:buSzPct val="100000"/>
              <a:defRPr sz="1200"/>
            </a:lvl2pPr>
            <a:lvl3pPr lvl="2" rtl="0">
              <a:spcBef>
                <a:spcPts val="0"/>
              </a:spcBef>
              <a:buSzPct val="100000"/>
              <a:defRPr sz="1200"/>
            </a:lvl3pPr>
            <a:lvl4pPr lvl="3" rtl="0">
              <a:spcBef>
                <a:spcPts val="0"/>
              </a:spcBef>
              <a:buSzPct val="100000"/>
              <a:defRPr sz="1200"/>
            </a:lvl4pPr>
            <a:lvl5pPr lvl="4" rtl="0">
              <a:spcBef>
                <a:spcPts val="0"/>
              </a:spcBef>
              <a:buSzPct val="100000"/>
              <a:defRPr sz="1200"/>
            </a:lvl5pPr>
            <a:lvl6pPr lvl="5" rtl="0">
              <a:spcBef>
                <a:spcPts val="0"/>
              </a:spcBef>
              <a:buSzPct val="100000"/>
              <a:defRPr sz="1200"/>
            </a:lvl6pPr>
            <a:lvl7pPr lvl="6" rtl="0">
              <a:spcBef>
                <a:spcPts val="0"/>
              </a:spcBef>
              <a:buSzPct val="100000"/>
              <a:defRPr sz="1200"/>
            </a:lvl7pPr>
            <a:lvl8pPr lvl="7" rtl="0">
              <a:spcBef>
                <a:spcPts val="0"/>
              </a:spcBef>
              <a:buSzPct val="100000"/>
              <a:defRPr sz="1200"/>
            </a:lvl8pPr>
            <a:lvl9pPr lvl="8" rtl="0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99" name="Shape 99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/>
        </p:txBody>
      </p:sp>
      <p:sp>
        <p:nvSpPr>
          <p:cNvPr id="102" name="Shape 102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One column text"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rtl="0">
              <a:spcBef>
                <a:spcPts val="0"/>
              </a:spcBef>
              <a:buSzPct val="100000"/>
              <a:defRPr sz="2400"/>
            </a:lvl1pPr>
            <a:lvl2pPr lvl="1" rtl="0">
              <a:spcBef>
                <a:spcPts val="0"/>
              </a:spcBef>
              <a:buSzPct val="100000"/>
              <a:defRPr sz="2400"/>
            </a:lvl2pPr>
            <a:lvl3pPr lvl="2" rtl="0">
              <a:spcBef>
                <a:spcPts val="0"/>
              </a:spcBef>
              <a:buSzPct val="100000"/>
              <a:defRPr sz="2400"/>
            </a:lvl3pPr>
            <a:lvl4pPr lvl="3" rtl="0">
              <a:spcBef>
                <a:spcPts val="0"/>
              </a:spcBef>
              <a:buSzPct val="100000"/>
              <a:defRPr sz="2400"/>
            </a:lvl4pPr>
            <a:lvl5pPr lvl="4" rtl="0">
              <a:spcBef>
                <a:spcPts val="0"/>
              </a:spcBef>
              <a:buSzPct val="100000"/>
              <a:defRPr sz="2400"/>
            </a:lvl5pPr>
            <a:lvl6pPr lvl="5" rtl="0">
              <a:spcBef>
                <a:spcPts val="0"/>
              </a:spcBef>
              <a:buSzPct val="100000"/>
              <a:defRPr sz="2400"/>
            </a:lvl6pPr>
            <a:lvl7pPr lvl="6" rtl="0">
              <a:spcBef>
                <a:spcPts val="0"/>
              </a:spcBef>
              <a:buSzPct val="100000"/>
              <a:defRPr sz="2400"/>
            </a:lvl7pPr>
            <a:lvl8pPr lvl="7" rtl="0">
              <a:spcBef>
                <a:spcPts val="0"/>
              </a:spcBef>
              <a:buSzPct val="100000"/>
              <a:defRPr sz="2400"/>
            </a:lvl8pPr>
            <a:lvl9pPr lvl="8" rtl="0">
              <a:spcBef>
                <a:spcPts val="0"/>
              </a:spcBef>
              <a:buSzPct val="100000"/>
              <a:defRPr sz="2400"/>
            </a:lvl9pPr>
          </a:lstStyle>
          <a:p/>
        </p:txBody>
      </p:sp>
      <p:sp>
        <p:nvSpPr>
          <p:cNvPr id="105" name="Shape 105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rtl="0">
              <a:spcBef>
                <a:spcPts val="0"/>
              </a:spcBef>
              <a:buSzPct val="100000"/>
              <a:defRPr sz="1200"/>
            </a:lvl1pPr>
            <a:lvl2pPr lvl="1" rtl="0">
              <a:spcBef>
                <a:spcPts val="0"/>
              </a:spcBef>
              <a:buSzPct val="100000"/>
              <a:defRPr sz="1200"/>
            </a:lvl2pPr>
            <a:lvl3pPr lvl="2" rtl="0">
              <a:spcBef>
                <a:spcPts val="0"/>
              </a:spcBef>
              <a:buSzPct val="100000"/>
              <a:defRPr sz="1200"/>
            </a:lvl3pPr>
            <a:lvl4pPr lvl="3" rtl="0">
              <a:spcBef>
                <a:spcPts val="0"/>
              </a:spcBef>
              <a:buSzPct val="100000"/>
              <a:defRPr sz="1200"/>
            </a:lvl4pPr>
            <a:lvl5pPr lvl="4" rtl="0">
              <a:spcBef>
                <a:spcPts val="0"/>
              </a:spcBef>
              <a:buSzPct val="100000"/>
              <a:defRPr sz="1200"/>
            </a:lvl5pPr>
            <a:lvl6pPr lvl="5" rtl="0">
              <a:spcBef>
                <a:spcPts val="0"/>
              </a:spcBef>
              <a:buSzPct val="100000"/>
              <a:defRPr sz="1200"/>
            </a:lvl6pPr>
            <a:lvl7pPr lvl="6" rtl="0">
              <a:spcBef>
                <a:spcPts val="0"/>
              </a:spcBef>
              <a:buSzPct val="100000"/>
              <a:defRPr sz="1200"/>
            </a:lvl7pPr>
            <a:lvl8pPr lvl="7" rtl="0">
              <a:spcBef>
                <a:spcPts val="0"/>
              </a:spcBef>
              <a:buSzPct val="100000"/>
              <a:defRPr sz="1200"/>
            </a:lvl8pPr>
            <a:lvl9pPr lvl="8" rtl="0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106" name="Shape 106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Main point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 rtl="0">
              <a:spcBef>
                <a:spcPts val="0"/>
              </a:spcBef>
              <a:buSzPct val="100000"/>
              <a:defRPr sz="4800"/>
            </a:lvl1pPr>
            <a:lvl2pPr lvl="1" rtl="0">
              <a:spcBef>
                <a:spcPts val="0"/>
              </a:spcBef>
              <a:buSzPct val="100000"/>
              <a:defRPr sz="4800"/>
            </a:lvl2pPr>
            <a:lvl3pPr lvl="2" rtl="0">
              <a:spcBef>
                <a:spcPts val="0"/>
              </a:spcBef>
              <a:buSzPct val="100000"/>
              <a:defRPr sz="4800"/>
            </a:lvl3pPr>
            <a:lvl4pPr lvl="3" rtl="0">
              <a:spcBef>
                <a:spcPts val="0"/>
              </a:spcBef>
              <a:buSzPct val="100000"/>
              <a:defRPr sz="4800"/>
            </a:lvl4pPr>
            <a:lvl5pPr lvl="4" rtl="0">
              <a:spcBef>
                <a:spcPts val="0"/>
              </a:spcBef>
              <a:buSzPct val="100000"/>
              <a:defRPr sz="4800"/>
            </a:lvl5pPr>
            <a:lvl6pPr lvl="5" rtl="0">
              <a:spcBef>
                <a:spcPts val="0"/>
              </a:spcBef>
              <a:buSzPct val="100000"/>
              <a:defRPr sz="4800"/>
            </a:lvl6pPr>
            <a:lvl7pPr lvl="6" rtl="0">
              <a:spcBef>
                <a:spcPts val="0"/>
              </a:spcBef>
              <a:buSzPct val="100000"/>
              <a:defRPr sz="4800"/>
            </a:lvl7pPr>
            <a:lvl8pPr lvl="7" rtl="0">
              <a:spcBef>
                <a:spcPts val="0"/>
              </a:spcBef>
              <a:buSzPct val="100000"/>
              <a:defRPr sz="4800"/>
            </a:lvl8pPr>
            <a:lvl9pPr lvl="8" rtl="0">
              <a:spcBef>
                <a:spcPts val="0"/>
              </a:spcBef>
              <a:buSzPct val="100000"/>
              <a:defRPr sz="4800"/>
            </a:lvl9pPr>
          </a:lstStyle>
          <a:p/>
        </p:txBody>
      </p:sp>
      <p:sp>
        <p:nvSpPr>
          <p:cNvPr id="109" name="Shape 109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Section title and description"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2" name="Shape 112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rtl="0" algn="ctr">
              <a:spcBef>
                <a:spcPts val="0"/>
              </a:spcBef>
              <a:buSzPct val="100000"/>
              <a:defRPr sz="4200"/>
            </a:lvl1pPr>
            <a:lvl2pPr lvl="1" rtl="0" algn="ctr">
              <a:spcBef>
                <a:spcPts val="0"/>
              </a:spcBef>
              <a:buSzPct val="100000"/>
              <a:defRPr sz="4200"/>
            </a:lvl2pPr>
            <a:lvl3pPr lvl="2" rtl="0" algn="ctr">
              <a:spcBef>
                <a:spcPts val="0"/>
              </a:spcBef>
              <a:buSzPct val="100000"/>
              <a:defRPr sz="4200"/>
            </a:lvl3pPr>
            <a:lvl4pPr lvl="3" rtl="0" algn="ctr">
              <a:spcBef>
                <a:spcPts val="0"/>
              </a:spcBef>
              <a:buSzPct val="100000"/>
              <a:defRPr sz="4200"/>
            </a:lvl4pPr>
            <a:lvl5pPr lvl="4" rtl="0" algn="ctr">
              <a:spcBef>
                <a:spcPts val="0"/>
              </a:spcBef>
              <a:buSzPct val="100000"/>
              <a:defRPr sz="4200"/>
            </a:lvl5pPr>
            <a:lvl6pPr lvl="5" rtl="0" algn="ctr">
              <a:spcBef>
                <a:spcPts val="0"/>
              </a:spcBef>
              <a:buSzPct val="100000"/>
              <a:defRPr sz="4200"/>
            </a:lvl6pPr>
            <a:lvl7pPr lvl="6" rtl="0" algn="ctr">
              <a:spcBef>
                <a:spcPts val="0"/>
              </a:spcBef>
              <a:buSzPct val="100000"/>
              <a:defRPr sz="4200"/>
            </a:lvl7pPr>
            <a:lvl8pPr lvl="7" rtl="0" algn="ctr">
              <a:spcBef>
                <a:spcPts val="0"/>
              </a:spcBef>
              <a:buSzPct val="100000"/>
              <a:defRPr sz="4200"/>
            </a:lvl8pPr>
            <a:lvl9pPr lvl="8" rtl="0" algn="ctr">
              <a:spcBef>
                <a:spcPts val="0"/>
              </a:spcBef>
              <a:buSzPct val="100000"/>
              <a:defRPr sz="4200"/>
            </a:lvl9pPr>
          </a:lstStyle>
          <a:p/>
        </p:txBody>
      </p:sp>
      <p:sp>
        <p:nvSpPr>
          <p:cNvPr id="113" name="Shape 113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/>
        </p:txBody>
      </p:sp>
      <p:sp>
        <p:nvSpPr>
          <p:cNvPr id="114" name="Shape 114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/>
        </p:txBody>
      </p:sp>
      <p:sp>
        <p:nvSpPr>
          <p:cNvPr id="115" name="Shape 115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/>
          <p:nvPr>
            <p:ph type="ctrTitle"/>
          </p:nvPr>
        </p:nvSpPr>
        <p:spPr>
          <a:xfrm>
            <a:off x="685800" y="1597819"/>
            <a:ext cx="7772400" cy="1102517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/>
            </a:lvl2pPr>
            <a:lvl3pPr indent="0" lvl="2" marL="0" marR="0" rtl="0" algn="l">
              <a:spcBef>
                <a:spcPts val="0"/>
              </a:spcBef>
              <a:buNone/>
              <a:defRPr sz="1800"/>
            </a:lvl3pPr>
            <a:lvl4pPr indent="0" lvl="3" marL="0" marR="0" rtl="0" algn="l">
              <a:spcBef>
                <a:spcPts val="0"/>
              </a:spcBef>
              <a:buNone/>
              <a:defRPr sz="1800"/>
            </a:lvl4pPr>
            <a:lvl5pPr indent="0" lvl="4" marL="0" marR="0" rtl="0" algn="l">
              <a:spcBef>
                <a:spcPts val="0"/>
              </a:spcBef>
              <a:buNone/>
              <a:defRPr sz="1800"/>
            </a:lvl5pPr>
            <a:lvl6pPr indent="0" lvl="5" marL="0" marR="0" rtl="0" algn="l">
              <a:spcBef>
                <a:spcPts val="0"/>
              </a:spcBef>
              <a:buNone/>
              <a:defRPr sz="1800"/>
            </a:lvl6pPr>
            <a:lvl7pPr indent="0" lvl="6" marL="0" marR="0" rtl="0" algn="l">
              <a:spcBef>
                <a:spcPts val="0"/>
              </a:spcBef>
              <a:buNone/>
              <a:defRPr sz="1800"/>
            </a:lvl7pPr>
            <a:lvl8pPr indent="0" lvl="7" marL="0" marR="0" rtl="0" algn="l">
              <a:spcBef>
                <a:spcPts val="0"/>
              </a:spcBef>
              <a:buNone/>
              <a:defRPr sz="1800"/>
            </a:lvl8pPr>
            <a:lvl9pPr indent="0" lvl="8" marL="0" marR="0" rtl="0" algn="l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19" name="Shape 19"/>
          <p:cNvSpPr txBox="1"/>
          <p:nvPr>
            <p:ph idx="1" type="subTitle"/>
          </p:nvPr>
        </p:nvSpPr>
        <p:spPr>
          <a:xfrm>
            <a:off x="1371600" y="2914650"/>
            <a:ext cx="6400799" cy="131444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1779" lvl="1" marL="408179" marR="0" rtl="0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8" lvl="2" marL="816358" marR="0" rtl="0" algn="ctr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5336" lvl="3" marL="1224537" marR="0" rtl="0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7116" lvl="4" marL="1632716" marR="0" rtl="0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895" lvl="5" marL="2040895" marR="0" rtl="0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0673" lvl="6" marL="2449074" marR="0" rtl="0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12452" lvl="7" marL="2857253" marR="0" rtl="0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1532" lvl="8" marL="3265432" marR="0" rtl="0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" name="Shape 20"/>
          <p:cNvSpPr txBox="1"/>
          <p:nvPr>
            <p:ph idx="10" type="dt"/>
          </p:nvPr>
        </p:nvSpPr>
        <p:spPr>
          <a:xfrm>
            <a:off x="457200" y="4767262"/>
            <a:ext cx="2133598" cy="273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1779" lvl="1" marL="40817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8" lvl="2" marL="81635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5336" lvl="3" marL="122453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7116" lvl="4" marL="163271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895" lvl="5" marL="204089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0673" lvl="6" marL="244907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12452" lvl="7" marL="285725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1532" lvl="8" marL="326543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" name="Shape 21"/>
          <p:cNvSpPr txBox="1"/>
          <p:nvPr>
            <p:ph idx="11" type="ftr"/>
          </p:nvPr>
        </p:nvSpPr>
        <p:spPr>
          <a:xfrm>
            <a:off x="3124200" y="4767262"/>
            <a:ext cx="2895600" cy="273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1779" lvl="1" marL="40817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8" lvl="2" marL="81635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5336" lvl="3" marL="122453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7116" lvl="4" marL="163271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895" lvl="5" marL="204089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0673" lvl="6" marL="244907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12452" lvl="7" marL="285725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1532" lvl="8" marL="326543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2" name="Shape 22"/>
          <p:cNvSpPr txBox="1"/>
          <p:nvPr>
            <p:ph idx="12" type="sldNum"/>
          </p:nvPr>
        </p:nvSpPr>
        <p:spPr>
          <a:xfrm>
            <a:off x="6553200" y="4767262"/>
            <a:ext cx="2133598" cy="273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0800" lIns="81625" rIns="81625" tIns="40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25000"/>
              <a:buFont typeface="Calibri"/>
              <a:buNone/>
            </a:pPr>
            <a:fld id="{00000000-1234-1234-1234-123412341234}" type="slidenum">
              <a:rPr b="0" i="0" lang="en-US" sz="11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/>
        </p:txBody>
      </p:sp>
      <p:sp>
        <p:nvSpPr>
          <p:cNvPr id="118" name="Shape 118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Big number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 txBox="1"/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rtl="0" algn="ctr">
              <a:spcBef>
                <a:spcPts val="0"/>
              </a:spcBef>
              <a:buSzPct val="100000"/>
              <a:defRPr sz="12000"/>
            </a:lvl1pPr>
            <a:lvl2pPr lvl="1" rtl="0" algn="ctr">
              <a:spcBef>
                <a:spcPts val="0"/>
              </a:spcBef>
              <a:buSzPct val="100000"/>
              <a:defRPr sz="12000"/>
            </a:lvl2pPr>
            <a:lvl3pPr lvl="2" rtl="0" algn="ctr">
              <a:spcBef>
                <a:spcPts val="0"/>
              </a:spcBef>
              <a:buSzPct val="100000"/>
              <a:defRPr sz="12000"/>
            </a:lvl3pPr>
            <a:lvl4pPr lvl="3" rtl="0" algn="ctr">
              <a:spcBef>
                <a:spcPts val="0"/>
              </a:spcBef>
              <a:buSzPct val="100000"/>
              <a:defRPr sz="12000"/>
            </a:lvl4pPr>
            <a:lvl5pPr lvl="4" rtl="0" algn="ctr">
              <a:spcBef>
                <a:spcPts val="0"/>
              </a:spcBef>
              <a:buSzPct val="100000"/>
              <a:defRPr sz="12000"/>
            </a:lvl5pPr>
            <a:lvl6pPr lvl="5" rtl="0" algn="ctr">
              <a:spcBef>
                <a:spcPts val="0"/>
              </a:spcBef>
              <a:buSzPct val="100000"/>
              <a:defRPr sz="12000"/>
            </a:lvl6pPr>
            <a:lvl7pPr lvl="6" rtl="0" algn="ctr">
              <a:spcBef>
                <a:spcPts val="0"/>
              </a:spcBef>
              <a:buSzPct val="100000"/>
              <a:defRPr sz="12000"/>
            </a:lvl7pPr>
            <a:lvl8pPr lvl="7" rtl="0" algn="ctr">
              <a:spcBef>
                <a:spcPts val="0"/>
              </a:spcBef>
              <a:buSzPct val="100000"/>
              <a:defRPr sz="12000"/>
            </a:lvl8pPr>
            <a:lvl9pPr lvl="8" rtl="0" algn="ctr">
              <a:spcBef>
                <a:spcPts val="0"/>
              </a:spcBef>
              <a:buSzPct val="100000"/>
              <a:defRPr sz="12000"/>
            </a:lvl9pPr>
          </a:lstStyle>
          <a:p/>
        </p:txBody>
      </p:sp>
      <p:sp>
        <p:nvSpPr>
          <p:cNvPr id="121" name="Shape 12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rtl="0" algn="ctr">
              <a:spcBef>
                <a:spcPts val="0"/>
              </a:spcBef>
              <a:defRPr/>
            </a:lvl1pPr>
            <a:lvl2pPr lvl="1" rtl="0" algn="ctr">
              <a:spcBef>
                <a:spcPts val="0"/>
              </a:spcBef>
              <a:defRPr/>
            </a:lvl2pPr>
            <a:lvl3pPr lvl="2" rtl="0" algn="ctr">
              <a:spcBef>
                <a:spcPts val="0"/>
              </a:spcBef>
              <a:defRPr/>
            </a:lvl3pPr>
            <a:lvl4pPr lvl="3" rtl="0" algn="ctr">
              <a:spcBef>
                <a:spcPts val="0"/>
              </a:spcBef>
              <a:defRPr/>
            </a:lvl4pPr>
            <a:lvl5pPr lvl="4" rtl="0" algn="ctr">
              <a:spcBef>
                <a:spcPts val="0"/>
              </a:spcBef>
              <a:defRPr/>
            </a:lvl5pPr>
            <a:lvl6pPr lvl="5" rtl="0" algn="ctr">
              <a:spcBef>
                <a:spcPts val="0"/>
              </a:spcBef>
              <a:defRPr/>
            </a:lvl6pPr>
            <a:lvl7pPr lvl="6" rtl="0" algn="ctr">
              <a:spcBef>
                <a:spcPts val="0"/>
              </a:spcBef>
              <a:defRPr/>
            </a:lvl7pPr>
            <a:lvl8pPr lvl="7" rtl="0" algn="ctr">
              <a:spcBef>
                <a:spcPts val="0"/>
              </a:spcBef>
              <a:defRPr/>
            </a:lvl8pPr>
            <a:lvl9pPr lvl="8" rtl="0" algn="ctr">
              <a:spcBef>
                <a:spcPts val="0"/>
              </a:spcBef>
              <a:defRPr/>
            </a:lvl9pPr>
          </a:lstStyle>
          <a:p/>
        </p:txBody>
      </p:sp>
      <p:sp>
        <p:nvSpPr>
          <p:cNvPr id="122" name="Shape 122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secHead">
  <p:cSld name="Section 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/>
          <p:nvPr>
            <p:ph type="title"/>
          </p:nvPr>
        </p:nvSpPr>
        <p:spPr>
          <a:xfrm>
            <a:off x="722312" y="3305176"/>
            <a:ext cx="7772400" cy="102155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/>
            </a:lvl2pPr>
            <a:lvl3pPr indent="0" lvl="2" marL="0" marR="0" rtl="0" algn="l">
              <a:spcBef>
                <a:spcPts val="0"/>
              </a:spcBef>
              <a:buNone/>
              <a:defRPr sz="1800"/>
            </a:lvl3pPr>
            <a:lvl4pPr indent="0" lvl="3" marL="0" marR="0" rtl="0" algn="l">
              <a:spcBef>
                <a:spcPts val="0"/>
              </a:spcBef>
              <a:buNone/>
              <a:defRPr sz="1800"/>
            </a:lvl4pPr>
            <a:lvl5pPr indent="0" lvl="4" marL="0" marR="0" rtl="0" algn="l">
              <a:spcBef>
                <a:spcPts val="0"/>
              </a:spcBef>
              <a:buNone/>
              <a:defRPr sz="1800"/>
            </a:lvl5pPr>
            <a:lvl6pPr indent="0" lvl="5" marL="0" marR="0" rtl="0" algn="l">
              <a:spcBef>
                <a:spcPts val="0"/>
              </a:spcBef>
              <a:buNone/>
              <a:defRPr sz="1800"/>
            </a:lvl6pPr>
            <a:lvl7pPr indent="0" lvl="6" marL="0" marR="0" rtl="0" algn="l">
              <a:spcBef>
                <a:spcPts val="0"/>
              </a:spcBef>
              <a:buNone/>
              <a:defRPr sz="1800"/>
            </a:lvl7pPr>
            <a:lvl8pPr indent="0" lvl="7" marL="0" marR="0" rtl="0" algn="l">
              <a:spcBef>
                <a:spcPts val="0"/>
              </a:spcBef>
              <a:buNone/>
              <a:defRPr sz="1800"/>
            </a:lvl8pPr>
            <a:lvl9pPr indent="0" lvl="8" marL="0" marR="0" rtl="0" algn="l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25" name="Shape 25"/>
          <p:cNvSpPr txBox="1"/>
          <p:nvPr>
            <p:ph idx="1" type="body"/>
          </p:nvPr>
        </p:nvSpPr>
        <p:spPr>
          <a:xfrm>
            <a:off x="722312" y="2180033"/>
            <a:ext cx="77724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1779" lvl="1" marL="40817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8" lvl="2" marL="81635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5336" lvl="3" marL="122453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7116" lvl="4" marL="163271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895" lvl="5" marL="204089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0673" lvl="6" marL="244907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12452" lvl="7" marL="285725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1532" lvl="8" marL="326543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6" name="Shape 26"/>
          <p:cNvSpPr txBox="1"/>
          <p:nvPr>
            <p:ph idx="10" type="dt"/>
          </p:nvPr>
        </p:nvSpPr>
        <p:spPr>
          <a:xfrm>
            <a:off x="457200" y="4767262"/>
            <a:ext cx="2133598" cy="273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1779" lvl="1" marL="40817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8" lvl="2" marL="81635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5336" lvl="3" marL="122453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7116" lvl="4" marL="163271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895" lvl="5" marL="204089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0673" lvl="6" marL="244907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12452" lvl="7" marL="285725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1532" lvl="8" marL="326543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7" name="Shape 27"/>
          <p:cNvSpPr txBox="1"/>
          <p:nvPr>
            <p:ph idx="11" type="ftr"/>
          </p:nvPr>
        </p:nvSpPr>
        <p:spPr>
          <a:xfrm>
            <a:off x="3124200" y="4767262"/>
            <a:ext cx="2895600" cy="273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1779" lvl="1" marL="40817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8" lvl="2" marL="81635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5336" lvl="3" marL="122453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7116" lvl="4" marL="163271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895" lvl="5" marL="204089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0673" lvl="6" marL="244907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12452" lvl="7" marL="285725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1532" lvl="8" marL="326543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8" name="Shape 28"/>
          <p:cNvSpPr txBox="1"/>
          <p:nvPr>
            <p:ph idx="12" type="sldNum"/>
          </p:nvPr>
        </p:nvSpPr>
        <p:spPr>
          <a:xfrm>
            <a:off x="6553200" y="4767262"/>
            <a:ext cx="2133598" cy="273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0800" lIns="81625" rIns="81625" tIns="40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25000"/>
              <a:buFont typeface="Calibri"/>
              <a:buNone/>
            </a:pPr>
            <a:fld id="{00000000-1234-1234-1234-123412341234}" type="slidenum">
              <a:rPr b="0" i="0" lang="en-US" sz="11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Obj">
  <p:cSld name="Two Conten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/>
            </a:lvl2pPr>
            <a:lvl3pPr indent="0" lvl="2" marL="0" marR="0" rtl="0" algn="l">
              <a:spcBef>
                <a:spcPts val="0"/>
              </a:spcBef>
              <a:buNone/>
              <a:defRPr sz="1800"/>
            </a:lvl3pPr>
            <a:lvl4pPr indent="0" lvl="3" marL="0" marR="0" rtl="0" algn="l">
              <a:spcBef>
                <a:spcPts val="0"/>
              </a:spcBef>
              <a:buNone/>
              <a:defRPr sz="1800"/>
            </a:lvl4pPr>
            <a:lvl5pPr indent="0" lvl="4" marL="0" marR="0" rtl="0" algn="l">
              <a:spcBef>
                <a:spcPts val="0"/>
              </a:spcBef>
              <a:buNone/>
              <a:defRPr sz="1800"/>
            </a:lvl5pPr>
            <a:lvl6pPr indent="0" lvl="5" marL="0" marR="0" rtl="0" algn="l">
              <a:spcBef>
                <a:spcPts val="0"/>
              </a:spcBef>
              <a:buNone/>
              <a:defRPr sz="1800"/>
            </a:lvl6pPr>
            <a:lvl7pPr indent="0" lvl="6" marL="0" marR="0" rtl="0" algn="l">
              <a:spcBef>
                <a:spcPts val="0"/>
              </a:spcBef>
              <a:buNone/>
              <a:defRPr sz="1800"/>
            </a:lvl7pPr>
            <a:lvl8pPr indent="0" lvl="7" marL="0" marR="0" rtl="0" algn="l">
              <a:spcBef>
                <a:spcPts val="0"/>
              </a:spcBef>
              <a:buNone/>
              <a:defRPr sz="1800"/>
            </a:lvl8pPr>
            <a:lvl9pPr indent="0" lvl="8" marL="0" marR="0" rtl="0" algn="l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31" name="Shape 31"/>
          <p:cNvSpPr txBox="1"/>
          <p:nvPr>
            <p:ph idx="1" type="body"/>
          </p:nvPr>
        </p:nvSpPr>
        <p:spPr>
          <a:xfrm>
            <a:off x="639764" y="1679972"/>
            <a:ext cx="5684836" cy="475297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39434" lvl="0" marL="30613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15591" lvl="1" marL="66329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0952" lvl="2" marL="102044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6227" lvl="3" marL="142862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004" lvl="4" marL="183680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9785" lvl="5" marL="224498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1564" lvl="6" marL="265316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13342" lvl="7" marL="306134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421" lvl="8" marL="346952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2" name="Shape 32"/>
          <p:cNvSpPr txBox="1"/>
          <p:nvPr>
            <p:ph idx="2" type="body"/>
          </p:nvPr>
        </p:nvSpPr>
        <p:spPr>
          <a:xfrm>
            <a:off x="6477000" y="1679972"/>
            <a:ext cx="5684836" cy="475297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39434" lvl="0" marL="30613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15591" lvl="1" marL="66329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0952" lvl="2" marL="102044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6227" lvl="3" marL="142862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004" lvl="4" marL="183680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9785" lvl="5" marL="224498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1564" lvl="6" marL="265316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13342" lvl="7" marL="306134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421" lvl="8" marL="346952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3" name="Shape 33"/>
          <p:cNvSpPr txBox="1"/>
          <p:nvPr>
            <p:ph idx="10" type="dt"/>
          </p:nvPr>
        </p:nvSpPr>
        <p:spPr>
          <a:xfrm>
            <a:off x="457200" y="4767262"/>
            <a:ext cx="2133598" cy="273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1779" lvl="1" marL="40817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8" lvl="2" marL="81635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5336" lvl="3" marL="122453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7116" lvl="4" marL="163271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895" lvl="5" marL="204089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0673" lvl="6" marL="244907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12452" lvl="7" marL="285725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1532" lvl="8" marL="326543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4" name="Shape 34"/>
          <p:cNvSpPr txBox="1"/>
          <p:nvPr>
            <p:ph idx="11" type="ftr"/>
          </p:nvPr>
        </p:nvSpPr>
        <p:spPr>
          <a:xfrm>
            <a:off x="3124200" y="4767262"/>
            <a:ext cx="2895600" cy="273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1779" lvl="1" marL="40817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8" lvl="2" marL="81635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5336" lvl="3" marL="122453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7116" lvl="4" marL="163271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895" lvl="5" marL="204089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0673" lvl="6" marL="244907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12452" lvl="7" marL="285725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1532" lvl="8" marL="326543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5" name="Shape 35"/>
          <p:cNvSpPr txBox="1"/>
          <p:nvPr>
            <p:ph idx="12" type="sldNum"/>
          </p:nvPr>
        </p:nvSpPr>
        <p:spPr>
          <a:xfrm>
            <a:off x="6553200" y="4767262"/>
            <a:ext cx="2133598" cy="273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0800" lIns="81625" rIns="81625" tIns="40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25000"/>
              <a:buFont typeface="Calibri"/>
              <a:buNone/>
            </a:pPr>
            <a:fld id="{00000000-1234-1234-1234-123412341234}" type="slidenum">
              <a:rPr b="0" i="0" lang="en-US" sz="11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TxTwoObj">
  <p:cSld name="Comparison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/>
            </a:lvl2pPr>
            <a:lvl3pPr indent="0" lvl="2" marL="0" marR="0" rtl="0" algn="l">
              <a:spcBef>
                <a:spcPts val="0"/>
              </a:spcBef>
              <a:buNone/>
              <a:defRPr sz="1800"/>
            </a:lvl3pPr>
            <a:lvl4pPr indent="0" lvl="3" marL="0" marR="0" rtl="0" algn="l">
              <a:spcBef>
                <a:spcPts val="0"/>
              </a:spcBef>
              <a:buNone/>
              <a:defRPr sz="1800"/>
            </a:lvl4pPr>
            <a:lvl5pPr indent="0" lvl="4" marL="0" marR="0" rtl="0" algn="l">
              <a:spcBef>
                <a:spcPts val="0"/>
              </a:spcBef>
              <a:buNone/>
              <a:defRPr sz="1800"/>
            </a:lvl5pPr>
            <a:lvl6pPr indent="0" lvl="5" marL="0" marR="0" rtl="0" algn="l">
              <a:spcBef>
                <a:spcPts val="0"/>
              </a:spcBef>
              <a:buNone/>
              <a:defRPr sz="1800"/>
            </a:lvl6pPr>
            <a:lvl7pPr indent="0" lvl="6" marL="0" marR="0" rtl="0" algn="l">
              <a:spcBef>
                <a:spcPts val="0"/>
              </a:spcBef>
              <a:buNone/>
              <a:defRPr sz="1800"/>
            </a:lvl7pPr>
            <a:lvl8pPr indent="0" lvl="7" marL="0" marR="0" rtl="0" algn="l">
              <a:spcBef>
                <a:spcPts val="0"/>
              </a:spcBef>
              <a:buNone/>
              <a:defRPr sz="1800"/>
            </a:lvl8pPr>
            <a:lvl9pPr indent="0" lvl="8" marL="0" marR="0" rtl="0" algn="l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38" name="Shape 38"/>
          <p:cNvSpPr txBox="1"/>
          <p:nvPr>
            <p:ph idx="1" type="body"/>
          </p:nvPr>
        </p:nvSpPr>
        <p:spPr>
          <a:xfrm>
            <a:off x="457200" y="1151333"/>
            <a:ext cx="4040187" cy="47982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1779" lvl="1" marL="40817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8" lvl="2" marL="81635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5336" lvl="3" marL="122453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7116" lvl="4" marL="163271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895" lvl="5" marL="204089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0673" lvl="6" marL="244907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12452" lvl="7" marL="285725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1532" lvl="8" marL="326543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9" name="Shape 39"/>
          <p:cNvSpPr txBox="1"/>
          <p:nvPr>
            <p:ph idx="2" type="body"/>
          </p:nvPr>
        </p:nvSpPr>
        <p:spPr>
          <a:xfrm>
            <a:off x="457200" y="1631154"/>
            <a:ext cx="4040187" cy="296346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39434" lvl="0" marL="30613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15591" lvl="1" marL="66329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0952" lvl="2" marL="102044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6227" lvl="3" marL="142862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004" lvl="4" marL="183680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9785" lvl="5" marL="224498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1564" lvl="6" marL="265316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13342" lvl="7" marL="306134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421" lvl="8" marL="346952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0" name="Shape 40"/>
          <p:cNvSpPr txBox="1"/>
          <p:nvPr>
            <p:ph idx="3" type="body"/>
          </p:nvPr>
        </p:nvSpPr>
        <p:spPr>
          <a:xfrm>
            <a:off x="4645026" y="1151333"/>
            <a:ext cx="4041773" cy="47982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1779" lvl="1" marL="40817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8" lvl="2" marL="81635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5336" lvl="3" marL="122453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7116" lvl="4" marL="163271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895" lvl="5" marL="204089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0673" lvl="6" marL="244907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12452" lvl="7" marL="285725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1532" lvl="8" marL="326543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1" name="Shape 41"/>
          <p:cNvSpPr txBox="1"/>
          <p:nvPr>
            <p:ph idx="4" type="body"/>
          </p:nvPr>
        </p:nvSpPr>
        <p:spPr>
          <a:xfrm>
            <a:off x="4645026" y="1631154"/>
            <a:ext cx="4041773" cy="296346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39434" lvl="0" marL="30613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15591" lvl="1" marL="66329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0952" lvl="2" marL="102044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6227" lvl="3" marL="142862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004" lvl="4" marL="183680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9785" lvl="5" marL="224498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1564" lvl="6" marL="265316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13342" lvl="7" marL="306134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421" lvl="8" marL="346952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2" name="Shape 42"/>
          <p:cNvSpPr txBox="1"/>
          <p:nvPr>
            <p:ph idx="10" type="dt"/>
          </p:nvPr>
        </p:nvSpPr>
        <p:spPr>
          <a:xfrm>
            <a:off x="457200" y="4767262"/>
            <a:ext cx="2133598" cy="273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1779" lvl="1" marL="40817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8" lvl="2" marL="81635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5336" lvl="3" marL="122453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7116" lvl="4" marL="163271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895" lvl="5" marL="204089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0673" lvl="6" marL="244907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12452" lvl="7" marL="285725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1532" lvl="8" marL="326543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3" name="Shape 43"/>
          <p:cNvSpPr txBox="1"/>
          <p:nvPr>
            <p:ph idx="11" type="ftr"/>
          </p:nvPr>
        </p:nvSpPr>
        <p:spPr>
          <a:xfrm>
            <a:off x="3124200" y="4767262"/>
            <a:ext cx="2895600" cy="273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1779" lvl="1" marL="40817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8" lvl="2" marL="81635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5336" lvl="3" marL="122453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7116" lvl="4" marL="163271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895" lvl="5" marL="204089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0673" lvl="6" marL="244907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12452" lvl="7" marL="285725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1532" lvl="8" marL="326543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4" name="Shape 44"/>
          <p:cNvSpPr txBox="1"/>
          <p:nvPr>
            <p:ph idx="12" type="sldNum"/>
          </p:nvPr>
        </p:nvSpPr>
        <p:spPr>
          <a:xfrm>
            <a:off x="6553200" y="4767262"/>
            <a:ext cx="2133598" cy="273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0800" lIns="81625" rIns="81625" tIns="40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25000"/>
              <a:buFont typeface="Calibri"/>
              <a:buNone/>
            </a:pPr>
            <a:fld id="{00000000-1234-1234-1234-123412341234}" type="slidenum">
              <a:rPr b="0" i="0" lang="en-US" sz="11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/>
            </a:lvl2pPr>
            <a:lvl3pPr indent="0" lvl="2" marL="0" marR="0" rtl="0" algn="l">
              <a:spcBef>
                <a:spcPts val="0"/>
              </a:spcBef>
              <a:buNone/>
              <a:defRPr sz="1800"/>
            </a:lvl3pPr>
            <a:lvl4pPr indent="0" lvl="3" marL="0" marR="0" rtl="0" algn="l">
              <a:spcBef>
                <a:spcPts val="0"/>
              </a:spcBef>
              <a:buNone/>
              <a:defRPr sz="1800"/>
            </a:lvl4pPr>
            <a:lvl5pPr indent="0" lvl="4" marL="0" marR="0" rtl="0" algn="l">
              <a:spcBef>
                <a:spcPts val="0"/>
              </a:spcBef>
              <a:buNone/>
              <a:defRPr sz="1800"/>
            </a:lvl5pPr>
            <a:lvl6pPr indent="0" lvl="5" marL="0" marR="0" rtl="0" algn="l">
              <a:spcBef>
                <a:spcPts val="0"/>
              </a:spcBef>
              <a:buNone/>
              <a:defRPr sz="1800"/>
            </a:lvl6pPr>
            <a:lvl7pPr indent="0" lvl="6" marL="0" marR="0" rtl="0" algn="l">
              <a:spcBef>
                <a:spcPts val="0"/>
              </a:spcBef>
              <a:buNone/>
              <a:defRPr sz="1800"/>
            </a:lvl7pPr>
            <a:lvl8pPr indent="0" lvl="7" marL="0" marR="0" rtl="0" algn="l">
              <a:spcBef>
                <a:spcPts val="0"/>
              </a:spcBef>
              <a:buNone/>
              <a:defRPr sz="1800"/>
            </a:lvl8pPr>
            <a:lvl9pPr indent="0" lvl="8" marL="0" marR="0" rtl="0" algn="l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47" name="Shape 47"/>
          <p:cNvSpPr txBox="1"/>
          <p:nvPr>
            <p:ph idx="10" type="dt"/>
          </p:nvPr>
        </p:nvSpPr>
        <p:spPr>
          <a:xfrm>
            <a:off x="457200" y="4767262"/>
            <a:ext cx="2133598" cy="273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1779" lvl="1" marL="40817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8" lvl="2" marL="81635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5336" lvl="3" marL="122453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7116" lvl="4" marL="163271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895" lvl="5" marL="204089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0673" lvl="6" marL="244907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12452" lvl="7" marL="285725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1532" lvl="8" marL="326543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8" name="Shape 48"/>
          <p:cNvSpPr txBox="1"/>
          <p:nvPr>
            <p:ph idx="11" type="ftr"/>
          </p:nvPr>
        </p:nvSpPr>
        <p:spPr>
          <a:xfrm>
            <a:off x="3124200" y="4767262"/>
            <a:ext cx="2895600" cy="273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1779" lvl="1" marL="40817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8" lvl="2" marL="81635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5336" lvl="3" marL="122453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7116" lvl="4" marL="163271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895" lvl="5" marL="204089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0673" lvl="6" marL="244907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12452" lvl="7" marL="285725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1532" lvl="8" marL="326543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9" name="Shape 49"/>
          <p:cNvSpPr txBox="1"/>
          <p:nvPr>
            <p:ph idx="12" type="sldNum"/>
          </p:nvPr>
        </p:nvSpPr>
        <p:spPr>
          <a:xfrm>
            <a:off x="6553200" y="4767262"/>
            <a:ext cx="2133598" cy="273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0800" lIns="81625" rIns="81625" tIns="40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25000"/>
              <a:buFont typeface="Calibri"/>
              <a:buNone/>
            </a:pPr>
            <a:fld id="{00000000-1234-1234-1234-123412341234}" type="slidenum">
              <a:rPr b="0" i="0" lang="en-US" sz="11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 txBox="1"/>
          <p:nvPr>
            <p:ph idx="10" type="dt"/>
          </p:nvPr>
        </p:nvSpPr>
        <p:spPr>
          <a:xfrm>
            <a:off x="457200" y="4767262"/>
            <a:ext cx="2133598" cy="273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1779" lvl="1" marL="40817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8" lvl="2" marL="81635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5336" lvl="3" marL="122453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7116" lvl="4" marL="163271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895" lvl="5" marL="204089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0673" lvl="6" marL="244907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12452" lvl="7" marL="285725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1532" lvl="8" marL="326543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2" name="Shape 52"/>
          <p:cNvSpPr txBox="1"/>
          <p:nvPr>
            <p:ph idx="11" type="ftr"/>
          </p:nvPr>
        </p:nvSpPr>
        <p:spPr>
          <a:xfrm>
            <a:off x="3124200" y="4767262"/>
            <a:ext cx="2895600" cy="273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1779" lvl="1" marL="40817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8" lvl="2" marL="81635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5336" lvl="3" marL="122453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7116" lvl="4" marL="163271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895" lvl="5" marL="204089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0673" lvl="6" marL="244907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12452" lvl="7" marL="285725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1532" lvl="8" marL="326543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3" name="Shape 53"/>
          <p:cNvSpPr txBox="1"/>
          <p:nvPr>
            <p:ph idx="12" type="sldNum"/>
          </p:nvPr>
        </p:nvSpPr>
        <p:spPr>
          <a:xfrm>
            <a:off x="6553200" y="4767262"/>
            <a:ext cx="2133598" cy="273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0800" lIns="81625" rIns="81625" tIns="40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25000"/>
              <a:buFont typeface="Calibri"/>
              <a:buNone/>
            </a:pPr>
            <a:fld id="{00000000-1234-1234-1234-123412341234}" type="slidenum">
              <a:rPr b="0" i="0" lang="en-US" sz="11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Tx">
  <p:cSld name="Content with Caption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/>
          <p:nvPr>
            <p:ph type="title"/>
          </p:nvPr>
        </p:nvSpPr>
        <p:spPr>
          <a:xfrm>
            <a:off x="457200" y="204785"/>
            <a:ext cx="3008313" cy="871538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/>
            </a:lvl2pPr>
            <a:lvl3pPr indent="0" lvl="2" marL="0" marR="0" rtl="0" algn="l">
              <a:spcBef>
                <a:spcPts val="0"/>
              </a:spcBef>
              <a:buNone/>
              <a:defRPr sz="1800"/>
            </a:lvl3pPr>
            <a:lvl4pPr indent="0" lvl="3" marL="0" marR="0" rtl="0" algn="l">
              <a:spcBef>
                <a:spcPts val="0"/>
              </a:spcBef>
              <a:buNone/>
              <a:defRPr sz="1800"/>
            </a:lvl4pPr>
            <a:lvl5pPr indent="0" lvl="4" marL="0" marR="0" rtl="0" algn="l">
              <a:spcBef>
                <a:spcPts val="0"/>
              </a:spcBef>
              <a:buNone/>
              <a:defRPr sz="1800"/>
            </a:lvl5pPr>
            <a:lvl6pPr indent="0" lvl="5" marL="0" marR="0" rtl="0" algn="l">
              <a:spcBef>
                <a:spcPts val="0"/>
              </a:spcBef>
              <a:buNone/>
              <a:defRPr sz="1800"/>
            </a:lvl6pPr>
            <a:lvl7pPr indent="0" lvl="6" marL="0" marR="0" rtl="0" algn="l">
              <a:spcBef>
                <a:spcPts val="0"/>
              </a:spcBef>
              <a:buNone/>
              <a:defRPr sz="1800"/>
            </a:lvl7pPr>
            <a:lvl8pPr indent="0" lvl="7" marL="0" marR="0" rtl="0" algn="l">
              <a:spcBef>
                <a:spcPts val="0"/>
              </a:spcBef>
              <a:buNone/>
              <a:defRPr sz="1800"/>
            </a:lvl8pPr>
            <a:lvl9pPr indent="0" lvl="8" marL="0" marR="0" rtl="0" algn="l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56" name="Shape 56"/>
          <p:cNvSpPr txBox="1"/>
          <p:nvPr>
            <p:ph idx="1" type="body"/>
          </p:nvPr>
        </p:nvSpPr>
        <p:spPr>
          <a:xfrm>
            <a:off x="3575050" y="204788"/>
            <a:ext cx="5111750" cy="438983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39434" lvl="0" marL="30613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15591" lvl="1" marL="66329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0952" lvl="2" marL="102044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6227" lvl="3" marL="142862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004" lvl="4" marL="183680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9785" lvl="5" marL="224498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1564" lvl="6" marL="265316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13342" lvl="7" marL="306134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421" lvl="8" marL="346952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7" name="Shape 57"/>
          <p:cNvSpPr txBox="1"/>
          <p:nvPr>
            <p:ph idx="2" type="body"/>
          </p:nvPr>
        </p:nvSpPr>
        <p:spPr>
          <a:xfrm>
            <a:off x="457200" y="1076325"/>
            <a:ext cx="3008313" cy="351829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1779" lvl="1" marL="40817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8" lvl="2" marL="81635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5336" lvl="3" marL="122453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7116" lvl="4" marL="163271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895" lvl="5" marL="204089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0673" lvl="6" marL="244907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12452" lvl="7" marL="285725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1532" lvl="8" marL="326543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8" name="Shape 58"/>
          <p:cNvSpPr txBox="1"/>
          <p:nvPr>
            <p:ph idx="10" type="dt"/>
          </p:nvPr>
        </p:nvSpPr>
        <p:spPr>
          <a:xfrm>
            <a:off x="457200" y="4767262"/>
            <a:ext cx="2133598" cy="273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1779" lvl="1" marL="40817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8" lvl="2" marL="81635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5336" lvl="3" marL="122453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7116" lvl="4" marL="163271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895" lvl="5" marL="204089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0673" lvl="6" marL="244907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12452" lvl="7" marL="285725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1532" lvl="8" marL="326543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9" name="Shape 59"/>
          <p:cNvSpPr txBox="1"/>
          <p:nvPr>
            <p:ph idx="11" type="ftr"/>
          </p:nvPr>
        </p:nvSpPr>
        <p:spPr>
          <a:xfrm>
            <a:off x="3124200" y="4767262"/>
            <a:ext cx="2895600" cy="273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1779" lvl="1" marL="40817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8" lvl="2" marL="81635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5336" lvl="3" marL="122453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7116" lvl="4" marL="163271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895" lvl="5" marL="204089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0673" lvl="6" marL="244907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12452" lvl="7" marL="285725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1532" lvl="8" marL="326543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0" name="Shape 60"/>
          <p:cNvSpPr txBox="1"/>
          <p:nvPr>
            <p:ph idx="12" type="sldNum"/>
          </p:nvPr>
        </p:nvSpPr>
        <p:spPr>
          <a:xfrm>
            <a:off x="6553200" y="4767262"/>
            <a:ext cx="2133598" cy="273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0800" lIns="81625" rIns="81625" tIns="40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25000"/>
              <a:buFont typeface="Calibri"/>
              <a:buNone/>
            </a:pPr>
            <a:fld id="{00000000-1234-1234-1234-123412341234}" type="slidenum">
              <a:rPr b="0" i="0" lang="en-US" sz="11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picTx">
  <p:cSld name="Picture with Caption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/>
          <p:nvPr>
            <p:ph type="title"/>
          </p:nvPr>
        </p:nvSpPr>
        <p:spPr>
          <a:xfrm>
            <a:off x="1792288" y="3600450"/>
            <a:ext cx="5486399" cy="425053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/>
            </a:lvl2pPr>
            <a:lvl3pPr indent="0" lvl="2" marL="0" marR="0" rtl="0" algn="l">
              <a:spcBef>
                <a:spcPts val="0"/>
              </a:spcBef>
              <a:buNone/>
              <a:defRPr sz="1800"/>
            </a:lvl3pPr>
            <a:lvl4pPr indent="0" lvl="3" marL="0" marR="0" rtl="0" algn="l">
              <a:spcBef>
                <a:spcPts val="0"/>
              </a:spcBef>
              <a:buNone/>
              <a:defRPr sz="1800"/>
            </a:lvl4pPr>
            <a:lvl5pPr indent="0" lvl="4" marL="0" marR="0" rtl="0" algn="l">
              <a:spcBef>
                <a:spcPts val="0"/>
              </a:spcBef>
              <a:buNone/>
              <a:defRPr sz="1800"/>
            </a:lvl5pPr>
            <a:lvl6pPr indent="0" lvl="5" marL="0" marR="0" rtl="0" algn="l">
              <a:spcBef>
                <a:spcPts val="0"/>
              </a:spcBef>
              <a:buNone/>
              <a:defRPr sz="1800"/>
            </a:lvl6pPr>
            <a:lvl7pPr indent="0" lvl="6" marL="0" marR="0" rtl="0" algn="l">
              <a:spcBef>
                <a:spcPts val="0"/>
              </a:spcBef>
              <a:buNone/>
              <a:defRPr sz="1800"/>
            </a:lvl7pPr>
            <a:lvl8pPr indent="0" lvl="7" marL="0" marR="0" rtl="0" algn="l">
              <a:spcBef>
                <a:spcPts val="0"/>
              </a:spcBef>
              <a:buNone/>
              <a:defRPr sz="1800"/>
            </a:lvl8pPr>
            <a:lvl9pPr indent="0" lvl="8" marL="0" marR="0" rtl="0" algn="l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63" name="Shape 63"/>
          <p:cNvSpPr/>
          <p:nvPr>
            <p:ph idx="2" type="pic"/>
          </p:nvPr>
        </p:nvSpPr>
        <p:spPr>
          <a:xfrm>
            <a:off x="1792288" y="459581"/>
            <a:ext cx="5486399" cy="308609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lvl="0">
              <a:spcBef>
                <a:spcPts val="0"/>
              </a:spcBef>
              <a:buNone/>
              <a:defRPr/>
            </a:lvl1pPr>
          </a:lstStyle>
          <a:p/>
        </p:txBody>
      </p:sp>
      <p:sp>
        <p:nvSpPr>
          <p:cNvPr id="64" name="Shape 64"/>
          <p:cNvSpPr txBox="1"/>
          <p:nvPr>
            <p:ph idx="1" type="body"/>
          </p:nvPr>
        </p:nvSpPr>
        <p:spPr>
          <a:xfrm>
            <a:off x="1792288" y="4025503"/>
            <a:ext cx="5486399" cy="60364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1779" lvl="1" marL="40817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8" lvl="2" marL="81635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5336" lvl="3" marL="122453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7116" lvl="4" marL="163271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895" lvl="5" marL="204089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0673" lvl="6" marL="244907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12452" lvl="7" marL="285725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1532" lvl="8" marL="326543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5" name="Shape 65"/>
          <p:cNvSpPr txBox="1"/>
          <p:nvPr>
            <p:ph idx="10" type="dt"/>
          </p:nvPr>
        </p:nvSpPr>
        <p:spPr>
          <a:xfrm>
            <a:off x="457200" y="4767262"/>
            <a:ext cx="2133598" cy="273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1779" lvl="1" marL="40817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8" lvl="2" marL="81635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5336" lvl="3" marL="122453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7116" lvl="4" marL="163271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895" lvl="5" marL="204089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0673" lvl="6" marL="244907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12452" lvl="7" marL="285725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1532" lvl="8" marL="326543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6" name="Shape 66"/>
          <p:cNvSpPr txBox="1"/>
          <p:nvPr>
            <p:ph idx="11" type="ftr"/>
          </p:nvPr>
        </p:nvSpPr>
        <p:spPr>
          <a:xfrm>
            <a:off x="3124200" y="4767262"/>
            <a:ext cx="2895600" cy="273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1779" lvl="1" marL="40817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8" lvl="2" marL="81635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5336" lvl="3" marL="122453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7116" lvl="4" marL="163271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895" lvl="5" marL="204089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0673" lvl="6" marL="244907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12452" lvl="7" marL="285725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1532" lvl="8" marL="326543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7" name="Shape 67"/>
          <p:cNvSpPr txBox="1"/>
          <p:nvPr>
            <p:ph idx="12" type="sldNum"/>
          </p:nvPr>
        </p:nvSpPr>
        <p:spPr>
          <a:xfrm>
            <a:off x="6553200" y="4767262"/>
            <a:ext cx="2133598" cy="273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0800" lIns="81625" rIns="81625" tIns="40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25000"/>
              <a:buFont typeface="Calibri"/>
              <a:buNone/>
            </a:pPr>
            <a:fld id="{00000000-1234-1234-1234-123412341234}" type="slidenum">
              <a:rPr b="0" i="0" lang="en-US" sz="11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/>
            </a:lvl2pPr>
            <a:lvl3pPr indent="0" lvl="2" marL="0" marR="0" rtl="0" algn="l">
              <a:spcBef>
                <a:spcPts val="0"/>
              </a:spcBef>
              <a:buNone/>
              <a:defRPr sz="1800"/>
            </a:lvl3pPr>
            <a:lvl4pPr indent="0" lvl="3" marL="0" marR="0" rtl="0" algn="l">
              <a:spcBef>
                <a:spcPts val="0"/>
              </a:spcBef>
              <a:buNone/>
              <a:defRPr sz="1800"/>
            </a:lvl4pPr>
            <a:lvl5pPr indent="0" lvl="4" marL="0" marR="0" rtl="0" algn="l">
              <a:spcBef>
                <a:spcPts val="0"/>
              </a:spcBef>
              <a:buNone/>
              <a:defRPr sz="1800"/>
            </a:lvl5pPr>
            <a:lvl6pPr indent="0" lvl="5" marL="0" marR="0" rtl="0" algn="l">
              <a:spcBef>
                <a:spcPts val="0"/>
              </a:spcBef>
              <a:buNone/>
              <a:defRPr sz="1800"/>
            </a:lvl6pPr>
            <a:lvl7pPr indent="0" lvl="6" marL="0" marR="0" rtl="0" algn="l">
              <a:spcBef>
                <a:spcPts val="0"/>
              </a:spcBef>
              <a:buNone/>
              <a:defRPr sz="1800"/>
            </a:lvl7pPr>
            <a:lvl8pPr indent="0" lvl="7" marL="0" marR="0" rtl="0" algn="l">
              <a:spcBef>
                <a:spcPts val="0"/>
              </a:spcBef>
              <a:buNone/>
              <a:defRPr sz="1800"/>
            </a:lvl8pPr>
            <a:lvl9pPr indent="0" lvl="8" marL="0" marR="0" rtl="0" algn="l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7" name="Shape 7"/>
          <p:cNvSpPr txBox="1"/>
          <p:nvPr>
            <p:ph idx="1" type="body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39434" lvl="0" marL="306134" marR="0" rtl="0" algn="l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15591" lvl="1" marL="663291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20952" lvl="2" marL="1020448" marR="0" rtl="0" algn="l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6227" lvl="3" marL="1428627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004" lvl="4" marL="1836805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9785" lvl="5" marL="2244985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1564" lvl="6" marL="2653164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13342" lvl="7" marL="3061343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421" lvl="8" marL="3469522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Shape 8"/>
          <p:cNvSpPr txBox="1"/>
          <p:nvPr>
            <p:ph idx="10" type="dt"/>
          </p:nvPr>
        </p:nvSpPr>
        <p:spPr>
          <a:xfrm>
            <a:off x="457200" y="4767262"/>
            <a:ext cx="2133598" cy="273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1779" lvl="1" marL="40817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8" lvl="2" marL="81635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5336" lvl="3" marL="122453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7116" lvl="4" marL="163271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895" lvl="5" marL="204089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0673" lvl="6" marL="244907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12452" lvl="7" marL="285725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1532" lvl="8" marL="326543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Shape 9"/>
          <p:cNvSpPr txBox="1"/>
          <p:nvPr>
            <p:ph idx="11" type="ftr"/>
          </p:nvPr>
        </p:nvSpPr>
        <p:spPr>
          <a:xfrm>
            <a:off x="3124200" y="4767262"/>
            <a:ext cx="2895600" cy="273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1779" lvl="1" marL="40817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8" lvl="2" marL="81635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5336" lvl="3" marL="122453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7116" lvl="4" marL="163271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895" lvl="5" marL="204089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0673" lvl="6" marL="244907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12452" lvl="7" marL="285725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1532" lvl="8" marL="326543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Shape 10"/>
          <p:cNvSpPr txBox="1"/>
          <p:nvPr>
            <p:ph idx="12" type="sldNum"/>
          </p:nvPr>
        </p:nvSpPr>
        <p:spPr>
          <a:xfrm>
            <a:off x="6553200" y="4767262"/>
            <a:ext cx="2133598" cy="273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0800" lIns="81625" rIns="81625" tIns="40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25000"/>
              <a:buFont typeface="Calibri"/>
              <a:buNone/>
            </a:pPr>
            <a:fld id="{00000000-1234-1234-1234-123412341234}" type="slidenum">
              <a:rPr b="0" i="0" lang="en-US" sz="11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82" name="Shape 8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defRPr sz="1800">
                <a:solidFill>
                  <a:schemeClr val="dk2"/>
                </a:solidFill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3" name="Shape 83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 algn="r">
              <a:spcBef>
                <a:spcPts val="0"/>
              </a:spcBef>
              <a:buNone/>
            </a:pPr>
            <a:fld id="{00000000-1234-1234-1234-123412341234}" type="slidenum">
              <a:rPr lang="en-US" sz="1000">
                <a:solidFill>
                  <a:schemeClr val="dk2"/>
                </a:solidFill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00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0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00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00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00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00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00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00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0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08.png"/><Relationship Id="rId4" Type="http://schemas.openxmlformats.org/officeDocument/2006/relationships/image" Target="../media/image0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00.png"/><Relationship Id="rId4" Type="http://schemas.openxmlformats.org/officeDocument/2006/relationships/image" Target="../media/image0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00.png"/><Relationship Id="rId4" Type="http://schemas.openxmlformats.org/officeDocument/2006/relationships/image" Target="../media/image0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00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00.png"/><Relationship Id="rId4" Type="http://schemas.openxmlformats.org/officeDocument/2006/relationships/image" Target="../media/image0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00.png"/><Relationship Id="rId4" Type="http://schemas.openxmlformats.org/officeDocument/2006/relationships/image" Target="../media/image0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00.png"/><Relationship Id="rId4" Type="http://schemas.openxmlformats.org/officeDocument/2006/relationships/image" Target="../media/image0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00.png"/><Relationship Id="rId4" Type="http://schemas.openxmlformats.org/officeDocument/2006/relationships/image" Target="../media/image0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 txBox="1"/>
          <p:nvPr/>
        </p:nvSpPr>
        <p:spPr>
          <a:xfrm>
            <a:off x="1778000" y="1638648"/>
            <a:ext cx="6026099" cy="12002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7200">
                <a:solidFill>
                  <a:srgbClr val="595959"/>
                </a:solidFill>
              </a:rPr>
              <a:t>Investments</a:t>
            </a:r>
          </a:p>
        </p:txBody>
      </p:sp>
      <p:sp>
        <p:nvSpPr>
          <p:cNvPr id="130" name="Shape 130"/>
          <p:cNvSpPr txBox="1"/>
          <p:nvPr/>
        </p:nvSpPr>
        <p:spPr>
          <a:xfrm>
            <a:off x="1730161" y="2897536"/>
            <a:ext cx="6121800" cy="9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Font typeface="Arial"/>
              <a:buNone/>
            </a:pPr>
            <a:r>
              <a:rPr lang="en-US">
                <a:solidFill>
                  <a:srgbClr val="7F7F7F"/>
                </a:solidFill>
              </a:rPr>
              <a:t>Working to i</a:t>
            </a:r>
            <a:r>
              <a:rPr lang="en-US">
                <a:solidFill>
                  <a:srgbClr val="7F7F7F"/>
                </a:solidFill>
              </a:rPr>
              <a:t>dentify and secure sustainable funding for AguaClara</a:t>
            </a:r>
            <a:r>
              <a:rPr b="0" i="0" lang="en-US" sz="14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sp>
        <p:nvSpPr>
          <p:cNvPr id="131" name="Shape 131"/>
          <p:cNvSpPr txBox="1"/>
          <p:nvPr/>
        </p:nvSpPr>
        <p:spPr>
          <a:xfrm>
            <a:off x="5429132" y="4763421"/>
            <a:ext cx="3567600" cy="2462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ct val="25000"/>
              <a:buFont typeface="Arial"/>
              <a:buNone/>
            </a:pPr>
            <a:r>
              <a:rPr b="1" lang="en-US" sz="1000">
                <a:solidFill>
                  <a:srgbClr val="FF9900"/>
                </a:solidFill>
              </a:rPr>
              <a:t>Investments</a:t>
            </a:r>
            <a:r>
              <a:rPr b="1" i="0" lang="en-US" sz="1000" u="none" cap="none" strike="noStrik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rPr>
              <a:t> | </a:t>
            </a:r>
            <a:r>
              <a:rPr b="1" i="0" lang="en-US" sz="1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Final Presentation Fall 2016</a:t>
            </a:r>
          </a:p>
        </p:txBody>
      </p:sp>
      <p:pic>
        <p:nvPicPr>
          <p:cNvPr descr="AClogotype (1).png" id="132" name="Shape 1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94200" y="65800"/>
            <a:ext cx="1764899" cy="513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Clogotype (1).png" id="133" name="Shape 133"/>
          <p:cNvPicPr preferRelativeResize="0"/>
          <p:nvPr/>
        </p:nvPicPr>
        <p:blipFill rotWithShape="1">
          <a:blip r:embed="rId3">
            <a:alphaModFix/>
          </a:blip>
          <a:srcRect b="0" l="4313" r="75452" t="0"/>
          <a:stretch/>
        </p:blipFill>
        <p:spPr>
          <a:xfrm>
            <a:off x="0" y="1739425"/>
            <a:ext cx="2275725" cy="32702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Shape 21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4000">
                <a:solidFill>
                  <a:srgbClr val="FF9900"/>
                </a:solidFill>
              </a:rPr>
              <a:t>Next Steps</a:t>
            </a:r>
          </a:p>
        </p:txBody>
      </p:sp>
      <p:sp>
        <p:nvSpPr>
          <p:cNvPr id="211" name="Shape 211"/>
          <p:cNvSpPr txBox="1"/>
          <p:nvPr/>
        </p:nvSpPr>
        <p:spPr>
          <a:xfrm>
            <a:off x="5429132" y="4763421"/>
            <a:ext cx="35676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r>
              <a:rPr b="1" lang="en-US" sz="1000">
                <a:solidFill>
                  <a:srgbClr val="FF9900"/>
                </a:solidFill>
              </a:rPr>
              <a:t>Investments</a:t>
            </a:r>
            <a:r>
              <a:rPr b="1" i="0" lang="en-US" sz="1000" u="none" cap="none" strike="noStrike">
                <a:solidFill>
                  <a:srgbClr val="0B68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-US" sz="1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| </a:t>
            </a:r>
            <a:r>
              <a:rPr b="1" lang="en-US" sz="1000">
                <a:solidFill>
                  <a:srgbClr val="7F7F7F"/>
                </a:solidFill>
              </a:rPr>
              <a:t>Symposium </a:t>
            </a:r>
            <a:r>
              <a:rPr b="1" i="0" lang="en-US" sz="1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Presentation </a:t>
            </a:r>
            <a:r>
              <a:rPr b="1" lang="en-US" sz="1000">
                <a:solidFill>
                  <a:srgbClr val="7F7F7F"/>
                </a:solidFill>
              </a:rPr>
              <a:t>Fall</a:t>
            </a:r>
            <a:r>
              <a:rPr b="1" i="0" lang="en-US" sz="1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201</a:t>
            </a:r>
            <a:r>
              <a:rPr b="1" lang="en-US" sz="1000">
                <a:solidFill>
                  <a:srgbClr val="7F7F7F"/>
                </a:solidFill>
              </a:rPr>
              <a:t>6</a:t>
            </a:r>
          </a:p>
        </p:txBody>
      </p:sp>
      <p:pic>
        <p:nvPicPr>
          <p:cNvPr descr="AClogotype (1).png" id="212" name="Shape 2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94200" y="65800"/>
            <a:ext cx="1764899" cy="51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Shape 213"/>
          <p:cNvSpPr/>
          <p:nvPr/>
        </p:nvSpPr>
        <p:spPr>
          <a:xfrm>
            <a:off x="399100" y="1483450"/>
            <a:ext cx="2620200" cy="12894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rgbClr val="FF9900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-US" sz="1800"/>
              <a:t>Industry Mapping</a:t>
            </a:r>
          </a:p>
        </p:txBody>
      </p:sp>
      <p:sp>
        <p:nvSpPr>
          <p:cNvPr id="214" name="Shape 214"/>
          <p:cNvSpPr/>
          <p:nvPr/>
        </p:nvSpPr>
        <p:spPr>
          <a:xfrm>
            <a:off x="3261900" y="1455650"/>
            <a:ext cx="2620200" cy="12894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rgbClr val="FF9900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-US" sz="1800">
                <a:solidFill>
                  <a:schemeClr val="dk1"/>
                </a:solidFill>
              </a:rPr>
              <a:t>Product Structuring</a:t>
            </a:r>
          </a:p>
        </p:txBody>
      </p:sp>
      <p:sp>
        <p:nvSpPr>
          <p:cNvPr id="215" name="Shape 215"/>
          <p:cNvSpPr/>
          <p:nvPr/>
        </p:nvSpPr>
        <p:spPr>
          <a:xfrm>
            <a:off x="6124700" y="1455650"/>
            <a:ext cx="2620200" cy="12894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rgbClr val="FF9900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-US" sz="1800">
                <a:solidFill>
                  <a:schemeClr val="dk1"/>
                </a:solidFill>
              </a:rPr>
              <a:t>Business Planning</a:t>
            </a:r>
          </a:p>
        </p:txBody>
      </p:sp>
      <p:sp>
        <p:nvSpPr>
          <p:cNvPr id="216" name="Shape 216"/>
          <p:cNvSpPr/>
          <p:nvPr/>
        </p:nvSpPr>
        <p:spPr>
          <a:xfrm>
            <a:off x="648550" y="2772850"/>
            <a:ext cx="2179800" cy="11646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FF9900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-US"/>
              <a:t>Impact Investing</a:t>
            </a:r>
          </a:p>
          <a:p>
            <a:pPr lvl="0" rtl="0" algn="ctr">
              <a:spcBef>
                <a:spcPts val="0"/>
              </a:spcBef>
              <a:buNone/>
            </a:pPr>
            <a:r>
              <a:rPr lang="en-US"/>
              <a:t>Water Foundations</a:t>
            </a:r>
          </a:p>
          <a:p>
            <a:pPr lvl="0" rtl="0" algn="ctr">
              <a:spcBef>
                <a:spcPts val="0"/>
              </a:spcBef>
              <a:buNone/>
            </a:pPr>
            <a:r>
              <a:rPr lang="en-US"/>
              <a:t>Potential Investors</a:t>
            </a:r>
          </a:p>
        </p:txBody>
      </p:sp>
      <p:sp>
        <p:nvSpPr>
          <p:cNvPr id="217" name="Shape 217"/>
          <p:cNvSpPr/>
          <p:nvPr/>
        </p:nvSpPr>
        <p:spPr>
          <a:xfrm>
            <a:off x="3482100" y="2772850"/>
            <a:ext cx="2179800" cy="11646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FF9900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-US"/>
              <a:t>Product Options &amp; Iterations</a:t>
            </a:r>
          </a:p>
        </p:txBody>
      </p:sp>
      <p:sp>
        <p:nvSpPr>
          <p:cNvPr id="218" name="Shape 218"/>
          <p:cNvSpPr/>
          <p:nvPr/>
        </p:nvSpPr>
        <p:spPr>
          <a:xfrm>
            <a:off x="6344900" y="2772850"/>
            <a:ext cx="2179800" cy="11646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FF9900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-US"/>
              <a:t>Investor Material and Termsheets</a:t>
            </a:r>
          </a:p>
        </p:txBody>
      </p:sp>
      <p:sp>
        <p:nvSpPr>
          <p:cNvPr id="219" name="Shape 219"/>
          <p:cNvSpPr/>
          <p:nvPr/>
        </p:nvSpPr>
        <p:spPr>
          <a:xfrm>
            <a:off x="2911425" y="3133225"/>
            <a:ext cx="486300" cy="3606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D966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20" name="Shape 220"/>
          <p:cNvSpPr/>
          <p:nvPr/>
        </p:nvSpPr>
        <p:spPr>
          <a:xfrm>
            <a:off x="5760250" y="3133225"/>
            <a:ext cx="486300" cy="3606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D966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21" name="Shape 221"/>
          <p:cNvSpPr/>
          <p:nvPr/>
        </p:nvSpPr>
        <p:spPr>
          <a:xfrm>
            <a:off x="3163950" y="1192150"/>
            <a:ext cx="5668200" cy="28977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22" name="Shape 222"/>
          <p:cNvSpPr txBox="1"/>
          <p:nvPr>
            <p:ph idx="1" type="body"/>
          </p:nvPr>
        </p:nvSpPr>
        <p:spPr>
          <a:xfrm>
            <a:off x="311700" y="4089850"/>
            <a:ext cx="8520600" cy="8670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None/>
            </a:pPr>
            <a:r>
              <a:rPr lang="en-US">
                <a:solidFill>
                  <a:srgbClr val="2C2C2C"/>
                </a:solidFill>
              </a:rPr>
              <a:t>Move to Product Structuring and Business Planning</a:t>
            </a:r>
          </a:p>
          <a:p>
            <a:pPr lvl="0" rtl="0" algn="ctr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Shape 227"/>
          <p:cNvSpPr/>
          <p:nvPr/>
        </p:nvSpPr>
        <p:spPr>
          <a:xfrm>
            <a:off x="7514489" y="45563"/>
            <a:ext cx="718199" cy="7181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28" name="Shape 228"/>
          <p:cNvSpPr txBox="1"/>
          <p:nvPr/>
        </p:nvSpPr>
        <p:spPr>
          <a:xfrm>
            <a:off x="1878149" y="559075"/>
            <a:ext cx="5387699" cy="212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68FF"/>
              </a:buClr>
              <a:buSzPct val="25000"/>
              <a:buFont typeface="Arial"/>
              <a:buNone/>
            </a:pPr>
            <a:r>
              <a:rPr b="0" i="0" lang="en-US" sz="4800" u="none" cap="none" strike="noStrike">
                <a:solidFill>
                  <a:srgbClr val="0B68FF"/>
                </a:solidFill>
                <a:latin typeface="Arial"/>
                <a:ea typeface="Arial"/>
                <a:cs typeface="Arial"/>
                <a:sym typeface="Arial"/>
              </a:rPr>
              <a:t>Questions</a:t>
            </a: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68FF"/>
              </a:buClr>
              <a:buSzPct val="25000"/>
              <a:buFont typeface="Arial"/>
              <a:buNone/>
            </a:pPr>
            <a:r>
              <a:rPr b="0" i="0" lang="en-US" sz="4800" u="none" cap="none" strike="noStrike">
                <a:solidFill>
                  <a:srgbClr val="0B68FF"/>
                </a:solidFill>
                <a:latin typeface="Arial"/>
                <a:ea typeface="Arial"/>
                <a:cs typeface="Arial"/>
                <a:sym typeface="Arial"/>
              </a:rPr>
              <a:t>and</a:t>
            </a: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68FF"/>
              </a:buClr>
              <a:buSzPct val="25000"/>
              <a:buFont typeface="Arial"/>
              <a:buNone/>
            </a:pPr>
            <a:r>
              <a:rPr b="0" i="0" lang="en-US" sz="4800" u="none" cap="none" strike="noStrike">
                <a:solidFill>
                  <a:srgbClr val="0B68FF"/>
                </a:solidFill>
                <a:latin typeface="Arial"/>
                <a:ea typeface="Arial"/>
                <a:cs typeface="Arial"/>
                <a:sym typeface="Arial"/>
              </a:rPr>
              <a:t>Recommendations</a:t>
            </a:r>
          </a:p>
        </p:txBody>
      </p:sp>
      <p:pic>
        <p:nvPicPr>
          <p:cNvPr descr="AClogotype (1).png" id="229" name="Shape 2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18450" y="45561"/>
            <a:ext cx="1764899" cy="513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Clogotype (1).png" id="230" name="Shape 230"/>
          <p:cNvPicPr preferRelativeResize="0"/>
          <p:nvPr/>
        </p:nvPicPr>
        <p:blipFill rotWithShape="1">
          <a:blip r:embed="rId3">
            <a:alphaModFix/>
          </a:blip>
          <a:srcRect b="0" l="4313" r="75452" t="0"/>
          <a:stretch/>
        </p:blipFill>
        <p:spPr>
          <a:xfrm>
            <a:off x="0" y="1739425"/>
            <a:ext cx="2274172" cy="3270223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Shape 231"/>
          <p:cNvSpPr txBox="1"/>
          <p:nvPr/>
        </p:nvSpPr>
        <p:spPr>
          <a:xfrm>
            <a:off x="1878149" y="559075"/>
            <a:ext cx="5387700" cy="212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0" i="0" lang="en-US" sz="4800" u="none" cap="none" strike="noStrik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r>
              <a:rPr lang="en-US" sz="4800">
                <a:solidFill>
                  <a:srgbClr val="FF9900"/>
                </a:solidFill>
              </a:rPr>
              <a:t>uestions</a:t>
            </a:r>
          </a:p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lang="en-US" sz="4800">
                <a:solidFill>
                  <a:srgbClr val="FF9900"/>
                </a:solidFill>
              </a:rPr>
              <a:t>and</a:t>
            </a:r>
          </a:p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lang="en-US" sz="4800">
                <a:solidFill>
                  <a:srgbClr val="FF9900"/>
                </a:solidFill>
              </a:rPr>
              <a:t>Recommendations</a:t>
            </a:r>
          </a:p>
        </p:txBody>
      </p:sp>
      <p:sp>
        <p:nvSpPr>
          <p:cNvPr id="232" name="Shape 232"/>
          <p:cNvSpPr txBox="1"/>
          <p:nvPr/>
        </p:nvSpPr>
        <p:spPr>
          <a:xfrm>
            <a:off x="3479400" y="2937150"/>
            <a:ext cx="2434200" cy="87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1" lang="en-US" sz="1200"/>
              <a:t>Daniel Cheong</a:t>
            </a:r>
          </a:p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lang="en-US" sz="1200"/>
              <a:t>Economics, Philosophy, &amp; CS</a:t>
            </a:r>
          </a:p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lang="en-US" sz="1200"/>
              <a:t>ec622@cornell.edu</a:t>
            </a:r>
          </a:p>
        </p:txBody>
      </p:sp>
      <p:sp>
        <p:nvSpPr>
          <p:cNvPr id="233" name="Shape 233"/>
          <p:cNvSpPr txBox="1"/>
          <p:nvPr/>
        </p:nvSpPr>
        <p:spPr>
          <a:xfrm>
            <a:off x="2274175" y="3850275"/>
            <a:ext cx="2185200" cy="87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1" lang="en-US" sz="1200"/>
              <a:t>Nicolette Ocasio</a:t>
            </a:r>
          </a:p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lang="en-US" sz="1200"/>
              <a:t>Applied Economics &amp; Management, 2019</a:t>
            </a:r>
          </a:p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lang="en-US" sz="1200"/>
              <a:t>neo7@cornell.edu</a:t>
            </a:r>
          </a:p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sz="1200"/>
          </a:p>
        </p:txBody>
      </p:sp>
      <p:sp>
        <p:nvSpPr>
          <p:cNvPr id="234" name="Shape 234"/>
          <p:cNvSpPr txBox="1"/>
          <p:nvPr/>
        </p:nvSpPr>
        <p:spPr>
          <a:xfrm>
            <a:off x="4051750" y="3850287"/>
            <a:ext cx="2185200" cy="87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1" lang="en-US" sz="1200"/>
              <a:t>Gillian Strandberg</a:t>
            </a:r>
          </a:p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lang="en-US" sz="1200"/>
              <a:t>Applied Economics &amp; Management, 2018</a:t>
            </a:r>
          </a:p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lang="en-US" sz="1200"/>
              <a:t>gls235@cornell.edu</a:t>
            </a:r>
          </a:p>
        </p:txBody>
      </p:sp>
      <p:sp>
        <p:nvSpPr>
          <p:cNvPr id="235" name="Shape 235"/>
          <p:cNvSpPr txBox="1"/>
          <p:nvPr/>
        </p:nvSpPr>
        <p:spPr>
          <a:xfrm>
            <a:off x="5913600" y="3850287"/>
            <a:ext cx="2185200" cy="87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lvl="0" rtl="0" algn="ctr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r>
              <a:rPr b="1" lang="en-US" sz="1200">
                <a:solidFill>
                  <a:srgbClr val="000000"/>
                </a:solidFill>
              </a:rPr>
              <a:t>Isa Gabaldon</a:t>
            </a:r>
          </a:p>
          <a:p>
            <a:pPr lvl="0" rtl="0" algn="ctr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r>
              <a:rPr lang="en-US" sz="1200">
                <a:solidFill>
                  <a:srgbClr val="000000"/>
                </a:solidFill>
              </a:rPr>
              <a:t>Hotel Administration, 2018</a:t>
            </a:r>
          </a:p>
          <a:p>
            <a:pPr lvl="0" rtl="0" algn="ctr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r>
              <a:rPr lang="en-US" sz="1200">
                <a:solidFill>
                  <a:srgbClr val="000000"/>
                </a:solidFill>
              </a:rPr>
              <a:t>icg6@cornell.edu</a:t>
            </a:r>
          </a:p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sz="1200"/>
          </a:p>
        </p:txBody>
      </p:sp>
      <p:sp>
        <p:nvSpPr>
          <p:cNvPr id="236" name="Shape 236"/>
          <p:cNvSpPr txBox="1"/>
          <p:nvPr/>
        </p:nvSpPr>
        <p:spPr>
          <a:xfrm>
            <a:off x="5429132" y="4763421"/>
            <a:ext cx="35676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ct val="25000"/>
              <a:buFont typeface="Arial"/>
              <a:buNone/>
            </a:pPr>
            <a:r>
              <a:rPr b="1" lang="en-US" sz="1000">
                <a:solidFill>
                  <a:srgbClr val="FF9900"/>
                </a:solidFill>
              </a:rPr>
              <a:t>Investments</a:t>
            </a:r>
            <a:r>
              <a:rPr b="1" i="0" lang="en-US" sz="1000" u="none" cap="none" strike="noStrik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rPr>
              <a:t> | </a:t>
            </a:r>
            <a:r>
              <a:rPr b="1" i="0" lang="en-US" sz="1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Final Presentation Fall 2016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Shape 241"/>
          <p:cNvSpPr/>
          <p:nvPr/>
        </p:nvSpPr>
        <p:spPr>
          <a:xfrm>
            <a:off x="7514489" y="45563"/>
            <a:ext cx="718110" cy="71811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42" name="Shape 242"/>
          <p:cNvSpPr txBox="1"/>
          <p:nvPr/>
        </p:nvSpPr>
        <p:spPr>
          <a:xfrm>
            <a:off x="1293600" y="1667775"/>
            <a:ext cx="6556800" cy="145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68FF"/>
              </a:buClr>
              <a:buSzPct val="25000"/>
              <a:buFont typeface="Arial"/>
              <a:buNone/>
            </a:pPr>
            <a:r>
              <a:rPr b="0" i="0" lang="en-US" sz="6000" u="none" cap="none" strike="noStrik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rPr>
              <a:t>Appendix</a:t>
            </a: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68FF"/>
              </a:buClr>
              <a:buSzPct val="25000"/>
              <a:buFont typeface="Arial"/>
              <a:buNone/>
            </a:pPr>
            <a:r>
              <a:rPr b="0" i="0" lang="en-US" sz="6000" u="none" cap="none" strike="noStrik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rPr>
              <a:t>Slides</a:t>
            </a:r>
          </a:p>
        </p:txBody>
      </p:sp>
      <p:pic>
        <p:nvPicPr>
          <p:cNvPr descr="AClogotype (1).png" id="243" name="Shape 2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18450" y="45561"/>
            <a:ext cx="1764899" cy="513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Clogotype (1).png" id="244" name="Shape 244"/>
          <p:cNvPicPr preferRelativeResize="0"/>
          <p:nvPr/>
        </p:nvPicPr>
        <p:blipFill rotWithShape="1">
          <a:blip r:embed="rId3">
            <a:alphaModFix/>
          </a:blip>
          <a:srcRect b="0" l="4313" r="75452" t="0"/>
          <a:stretch/>
        </p:blipFill>
        <p:spPr>
          <a:xfrm>
            <a:off x="0" y="1739425"/>
            <a:ext cx="2274172" cy="3270223"/>
          </a:xfrm>
          <a:prstGeom prst="rect">
            <a:avLst/>
          </a:prstGeom>
          <a:noFill/>
          <a:ln>
            <a:noFill/>
          </a:ln>
        </p:spPr>
      </p:pic>
      <p:sp>
        <p:nvSpPr>
          <p:cNvPr id="245" name="Shape 245"/>
          <p:cNvSpPr txBox="1"/>
          <p:nvPr/>
        </p:nvSpPr>
        <p:spPr>
          <a:xfrm>
            <a:off x="5429132" y="4763421"/>
            <a:ext cx="35676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ct val="25000"/>
              <a:buFont typeface="Arial"/>
              <a:buNone/>
            </a:pPr>
            <a:r>
              <a:rPr b="1" lang="en-US" sz="1000">
                <a:solidFill>
                  <a:srgbClr val="FF9900"/>
                </a:solidFill>
              </a:rPr>
              <a:t>Investments</a:t>
            </a:r>
            <a:r>
              <a:rPr b="1" i="0" lang="en-US" sz="1000" u="none" cap="none" strike="noStrik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rPr>
              <a:t> | </a:t>
            </a:r>
            <a:r>
              <a:rPr b="1" i="0" lang="en-US" sz="1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Final Presentation Fall 2016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Shape 250"/>
          <p:cNvSpPr/>
          <p:nvPr/>
        </p:nvSpPr>
        <p:spPr>
          <a:xfrm>
            <a:off x="7514489" y="45563"/>
            <a:ext cx="718200" cy="718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51" name="Shape 251"/>
          <p:cNvSpPr txBox="1"/>
          <p:nvPr/>
        </p:nvSpPr>
        <p:spPr>
          <a:xfrm>
            <a:off x="108729" y="261836"/>
            <a:ext cx="4917300" cy="6225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875" lIns="121875" rIns="121875" tIns="1218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68FF"/>
              </a:buClr>
              <a:buSzPct val="25000"/>
              <a:buFont typeface="Arial"/>
              <a:buNone/>
            </a:pPr>
            <a:r>
              <a:rPr lang="en-US" sz="4000">
                <a:solidFill>
                  <a:srgbClr val="FF9900"/>
                </a:solidFill>
              </a:rPr>
              <a:t>Appendix </a:t>
            </a:r>
          </a:p>
        </p:txBody>
      </p:sp>
      <p:pic>
        <p:nvPicPr>
          <p:cNvPr descr="AClogotype (1).png" id="252" name="Shape 2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18450" y="45561"/>
            <a:ext cx="1764900" cy="513600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Shape 253"/>
          <p:cNvSpPr txBox="1"/>
          <p:nvPr/>
        </p:nvSpPr>
        <p:spPr>
          <a:xfrm>
            <a:off x="5581532" y="4915821"/>
            <a:ext cx="35676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ct val="25000"/>
              <a:buFont typeface="Arial"/>
              <a:buNone/>
            </a:pPr>
            <a:r>
              <a:rPr b="1" lang="en-US" sz="1000">
                <a:solidFill>
                  <a:srgbClr val="FF9900"/>
                </a:solidFill>
              </a:rPr>
              <a:t>Investments</a:t>
            </a:r>
            <a:r>
              <a:rPr b="1" i="0" lang="en-US" sz="1000" u="none" cap="none" strike="noStrik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rPr>
              <a:t> | </a:t>
            </a:r>
            <a:r>
              <a:rPr b="1" i="0" lang="en-US" sz="1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Final Presentation Fall 2016</a:t>
            </a:r>
          </a:p>
        </p:txBody>
      </p:sp>
      <p:sp>
        <p:nvSpPr>
          <p:cNvPr id="254" name="Shape 254"/>
          <p:cNvSpPr txBox="1"/>
          <p:nvPr/>
        </p:nvSpPr>
        <p:spPr>
          <a:xfrm>
            <a:off x="0" y="1400062"/>
            <a:ext cx="73755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1100">
                <a:solidFill>
                  <a:schemeClr val="dk1"/>
                </a:solidFill>
              </a:rPr>
              <a:t>Section One:</a:t>
            </a:r>
            <a:r>
              <a:rPr lang="en-US" sz="1100">
                <a:solidFill>
                  <a:schemeClr val="dk1"/>
                </a:solidFill>
              </a:rPr>
              <a:t> Background on Traditional Investing 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Char char="●"/>
            </a:pPr>
            <a:r>
              <a:rPr b="1" lang="en-US" sz="1100">
                <a:solidFill>
                  <a:schemeClr val="dk1"/>
                </a:solidFill>
              </a:rPr>
              <a:t>Investment in Water and Wastewater Infrastructure: An Environmental Justice Challenge, a </a:t>
            </a:r>
          </a:p>
          <a:p>
            <a:pPr indent="-298450" lvl="0" marL="4572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Char char="●"/>
            </a:pPr>
            <a:r>
              <a:rPr b="1" lang="en-US" sz="1100">
                <a:solidFill>
                  <a:schemeClr val="dk1"/>
                </a:solidFill>
              </a:rPr>
              <a:t>Governance Solution</a:t>
            </a:r>
            <a:r>
              <a:rPr lang="en-US" sz="1100">
                <a:solidFill>
                  <a:schemeClr val="dk1"/>
                </a:solidFill>
              </a:rPr>
              <a:t> Alexandra Dapolito Dunn and Erin DerringtonProvides reasons why water sanitation and infrastructure investing is difficult in the traditional sphere: lack of robust returns</a:t>
            </a:r>
          </a:p>
          <a:p>
            <a:pPr indent="-298450" lvl="1" marL="9144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AutoNum type="alphaLcPeriod"/>
            </a:pPr>
            <a:r>
              <a:rPr lang="en-US" sz="1100">
                <a:solidFill>
                  <a:schemeClr val="dk1"/>
                </a:solidFill>
              </a:rPr>
              <a:t>Explains that it is imperative to find alternate solutions, and explained the high need for water infrastructure investments in developing countries</a:t>
            </a:r>
          </a:p>
          <a:p>
            <a:pPr indent="-298450" lvl="0" marL="4572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Char char="●"/>
            </a:pPr>
            <a:r>
              <a:rPr b="1" lang="en-US" sz="1100">
                <a:solidFill>
                  <a:schemeClr val="dk1"/>
                </a:solidFill>
              </a:rPr>
              <a:t>Top Trends and Challenges in Impact Investing For Investors</a:t>
            </a:r>
            <a:r>
              <a:rPr lang="en-US" sz="1100">
                <a:solidFill>
                  <a:schemeClr val="dk1"/>
                </a:solidFill>
              </a:rPr>
              <a:t> Grace Kim</a:t>
            </a:r>
          </a:p>
          <a:p>
            <a:pPr indent="-298450" lvl="1" marL="9144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AutoNum type="alphaLcPeriod"/>
            </a:pPr>
            <a:r>
              <a:rPr lang="en-US" sz="1100">
                <a:solidFill>
                  <a:schemeClr val="dk1"/>
                </a:solidFill>
              </a:rPr>
              <a:t>Provides impact investing metrics for different forms of financing</a:t>
            </a:r>
          </a:p>
          <a:p>
            <a:pPr indent="-298450" lvl="1" marL="9144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AutoNum type="alphaLcPeriod"/>
            </a:pPr>
            <a:r>
              <a:rPr lang="en-US" sz="1100">
                <a:solidFill>
                  <a:schemeClr val="dk1"/>
                </a:solidFill>
              </a:rPr>
              <a:t>Divided impact investing industry by Total AUM by instrument, as well as Total AUM per sector</a:t>
            </a:r>
          </a:p>
          <a:p>
            <a:pPr indent="-298450" lvl="0" marL="4572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Char char="●"/>
            </a:pPr>
            <a:r>
              <a:rPr b="1" lang="en-US" sz="1100">
                <a:solidFill>
                  <a:schemeClr val="dk1"/>
                </a:solidFill>
              </a:rPr>
              <a:t>Alternative Investments 2020: An Introduction to Alternative Investments -</a:t>
            </a:r>
          </a:p>
          <a:p>
            <a:pPr indent="-298450" lvl="1" marL="9144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AutoNum type="alphaLcPeriod"/>
            </a:pPr>
            <a:r>
              <a:rPr lang="en-US" sz="1100">
                <a:solidFill>
                  <a:schemeClr val="dk1"/>
                </a:solidFill>
              </a:rPr>
              <a:t>Answers important questions about alternative investments like where to obtain capital, how they generate returns, and how is this approach different than traditional investments</a:t>
            </a:r>
          </a:p>
          <a:p>
            <a:pPr indent="-298450" lvl="0" marL="4572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Char char="●"/>
            </a:pPr>
            <a:r>
              <a:rPr b="1" lang="en-US" sz="1100">
                <a:solidFill>
                  <a:schemeClr val="dk1"/>
                </a:solidFill>
              </a:rPr>
              <a:t>Private Financing and Government Support to Promote Long-Term Investments in Infrastructure - Andre Laboul</a:t>
            </a:r>
          </a:p>
          <a:p>
            <a:pPr indent="-298450" lvl="1" marL="9144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AutoNum type="alphaLcPeriod"/>
            </a:pPr>
            <a:r>
              <a:rPr lang="en-US" sz="1100">
                <a:solidFill>
                  <a:schemeClr val="dk1"/>
                </a:solidFill>
              </a:rPr>
              <a:t>Focuses on the main types of government and market-based financing instruments to fund long-term investments</a:t>
            </a:r>
          </a:p>
          <a:p>
            <a:pPr indent="-298450" lvl="0" marL="4572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Char char="●"/>
            </a:pPr>
            <a:r>
              <a:rPr b="1" lang="en-US" sz="1100">
                <a:solidFill>
                  <a:schemeClr val="dk1"/>
                </a:solidFill>
              </a:rPr>
              <a:t>ImpactAssets 50</a:t>
            </a:r>
          </a:p>
          <a:p>
            <a:pPr indent="-298450" lvl="1" marL="9144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AutoNum type="alphaLcPeriod"/>
            </a:pPr>
            <a:r>
              <a:rPr lang="en-US" sz="1100">
                <a:solidFill>
                  <a:schemeClr val="dk1"/>
                </a:solidFill>
              </a:rPr>
              <a:t>A database that shows the geographic focus, impact investment focus, asset class, total assets under management, and other information about impact investing funds</a:t>
            </a:r>
          </a:p>
          <a:p>
            <a:pPr lv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Shape 259"/>
          <p:cNvSpPr/>
          <p:nvPr/>
        </p:nvSpPr>
        <p:spPr>
          <a:xfrm>
            <a:off x="7514489" y="45563"/>
            <a:ext cx="718200" cy="718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60" name="Shape 260"/>
          <p:cNvSpPr txBox="1"/>
          <p:nvPr/>
        </p:nvSpPr>
        <p:spPr>
          <a:xfrm>
            <a:off x="108729" y="261836"/>
            <a:ext cx="4917300" cy="6225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875" lIns="121875" rIns="121875" tIns="1218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68FF"/>
              </a:buClr>
              <a:buSzPct val="25000"/>
              <a:buFont typeface="Arial"/>
              <a:buNone/>
            </a:pPr>
            <a:r>
              <a:rPr lang="en-US" sz="4000">
                <a:solidFill>
                  <a:srgbClr val="FF9900"/>
                </a:solidFill>
              </a:rPr>
              <a:t>Appendix </a:t>
            </a:r>
          </a:p>
        </p:txBody>
      </p:sp>
      <p:pic>
        <p:nvPicPr>
          <p:cNvPr descr="AClogotype (1).png" id="261" name="Shape 26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18450" y="45561"/>
            <a:ext cx="1764900" cy="513600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Shape 262"/>
          <p:cNvSpPr txBox="1"/>
          <p:nvPr/>
        </p:nvSpPr>
        <p:spPr>
          <a:xfrm>
            <a:off x="5581532" y="4915821"/>
            <a:ext cx="35676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ct val="25000"/>
              <a:buFont typeface="Arial"/>
              <a:buNone/>
            </a:pPr>
            <a:r>
              <a:rPr b="1" lang="en-US" sz="1000">
                <a:solidFill>
                  <a:srgbClr val="FF9900"/>
                </a:solidFill>
              </a:rPr>
              <a:t>Investments</a:t>
            </a:r>
            <a:r>
              <a:rPr b="1" i="0" lang="en-US" sz="1000" u="none" cap="none" strike="noStrik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rPr>
              <a:t> | </a:t>
            </a:r>
            <a:r>
              <a:rPr b="1" i="0" lang="en-US" sz="1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Final Presentation Fall 2016</a:t>
            </a:r>
          </a:p>
        </p:txBody>
      </p:sp>
      <p:sp>
        <p:nvSpPr>
          <p:cNvPr id="263" name="Shape 263"/>
          <p:cNvSpPr txBox="1"/>
          <p:nvPr/>
        </p:nvSpPr>
        <p:spPr>
          <a:xfrm>
            <a:off x="0" y="1400062"/>
            <a:ext cx="73755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1100">
                <a:solidFill>
                  <a:schemeClr val="dk1"/>
                </a:solidFill>
              </a:rPr>
              <a:t>Section One: Background on Traditional Investing 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Char char="●"/>
            </a:pPr>
            <a:r>
              <a:rPr b="1" lang="en-US" sz="1100">
                <a:solidFill>
                  <a:schemeClr val="dk1"/>
                </a:solidFill>
              </a:rPr>
              <a:t>Global Impact Investing Network (GIIN)</a:t>
            </a:r>
          </a:p>
          <a:p>
            <a:pPr indent="-298450" lvl="1" marL="9144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AutoNum type="alphaLcPeriod"/>
            </a:pPr>
            <a:r>
              <a:rPr lang="en-US" sz="1100">
                <a:solidFill>
                  <a:schemeClr val="dk1"/>
                </a:solidFill>
              </a:rPr>
              <a:t>A guide to learn about impact investing and how they perform financially and socially in the global markets</a:t>
            </a:r>
          </a:p>
          <a:p>
            <a:pPr indent="-298450" lvl="0" marL="4572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Char char="●"/>
            </a:pPr>
            <a:r>
              <a:rPr b="1" lang="en-US" sz="1100">
                <a:solidFill>
                  <a:schemeClr val="dk1"/>
                </a:solidFill>
              </a:rPr>
              <a:t>The Blended Value Proposition: Integrating Social and Financial Returns</a:t>
            </a:r>
            <a:r>
              <a:rPr lang="en-US" sz="1100">
                <a:solidFill>
                  <a:schemeClr val="dk1"/>
                </a:solidFill>
              </a:rPr>
              <a:t> - Jed Emerson</a:t>
            </a:r>
          </a:p>
          <a:p>
            <a:pPr indent="-298450" lvl="1" marL="9144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AutoNum type="alphaLcPeriod"/>
            </a:pPr>
            <a:r>
              <a:rPr lang="en-US" sz="1100">
                <a:solidFill>
                  <a:schemeClr val="dk1"/>
                </a:solidFill>
              </a:rPr>
              <a:t>Discusses Jed Emerson’s proposal about how investors can achieve financial, but also social returns by blending their expected gain on their investment to include both economic and social metrics</a:t>
            </a:r>
          </a:p>
          <a:p>
            <a:pPr indent="-298450" lvl="0" marL="4572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Char char="●"/>
            </a:pPr>
            <a:r>
              <a:rPr b="1" lang="en-US" sz="1100">
                <a:solidFill>
                  <a:schemeClr val="dk1"/>
                </a:solidFill>
              </a:rPr>
              <a:t>SRI Basics</a:t>
            </a:r>
          </a:p>
          <a:p>
            <a:pPr indent="-298450" lvl="1" marL="9144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AutoNum type="alphaLcPeriod"/>
            </a:pPr>
            <a:r>
              <a:rPr lang="en-US" sz="1100">
                <a:solidFill>
                  <a:schemeClr val="dk1"/>
                </a:solidFill>
              </a:rPr>
              <a:t>An introduction to sustainable and responsible investing, its motivations, and basic terminology</a:t>
            </a:r>
          </a:p>
          <a:p>
            <a:pPr indent="-298450" lvl="0" marL="4572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Char char="●"/>
            </a:pPr>
            <a:r>
              <a:rPr b="1" lang="en-US" sz="1100">
                <a:solidFill>
                  <a:schemeClr val="dk1"/>
                </a:solidFill>
              </a:rPr>
              <a:t>The Hottest Ideas in Impact Investing</a:t>
            </a:r>
            <a:r>
              <a:rPr lang="en-US" sz="1100">
                <a:solidFill>
                  <a:schemeClr val="dk1"/>
                </a:solidFill>
              </a:rPr>
              <a:t> - James Taylor</a:t>
            </a:r>
          </a:p>
          <a:p>
            <a:pPr indent="-298450" lvl="1" marL="9144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AutoNum type="alphaLcPeriod"/>
            </a:pPr>
            <a:r>
              <a:rPr lang="en-US" sz="1100">
                <a:solidFill>
                  <a:schemeClr val="dk1"/>
                </a:solidFill>
              </a:rPr>
              <a:t>Discusses impact investing based taxes reliefs, the green trend, innovation, expansion to the masses, and other trends in the industry.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1100">
                <a:solidFill>
                  <a:schemeClr val="dk1"/>
                </a:solidFill>
              </a:rPr>
              <a:t>Section Two: Water in the Impact Investing Industry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Char char="●"/>
            </a:pPr>
            <a:r>
              <a:rPr b="1" lang="en-US" sz="1100">
                <a:solidFill>
                  <a:schemeClr val="dk1"/>
                </a:solidFill>
              </a:rPr>
              <a:t>New Investment Model Uses Water Markets And Impact Investors To Restore Nature </a:t>
            </a:r>
            <a:r>
              <a:rPr lang="en-US" sz="1100">
                <a:solidFill>
                  <a:schemeClr val="dk1"/>
                </a:solidFill>
              </a:rPr>
              <a:t>Kelli Barrett</a:t>
            </a:r>
          </a:p>
          <a:p>
            <a:pPr indent="-298450" lvl="1" marL="9144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AutoNum type="alphaLcPeriod"/>
            </a:pPr>
            <a:r>
              <a:rPr lang="en-US" sz="1100">
                <a:solidFill>
                  <a:schemeClr val="dk1"/>
                </a:solidFill>
              </a:rPr>
              <a:t>Gives background information about water industry, with specific focus on the work of the Nature Conservancy and the development of WSIP’s</a:t>
            </a:r>
          </a:p>
          <a:p>
            <a:pPr indent="-298450" lvl="0" marL="4572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Char char="●"/>
            </a:pPr>
            <a:r>
              <a:rPr b="1" lang="en-US" sz="1100">
                <a:solidFill>
                  <a:schemeClr val="dk1"/>
                </a:solidFill>
              </a:rPr>
              <a:t>Liquid Assets: Impact Investing in the Water Sector</a:t>
            </a:r>
            <a:r>
              <a:rPr lang="en-US" sz="1100">
                <a:solidFill>
                  <a:schemeClr val="dk1"/>
                </a:solidFill>
              </a:rPr>
              <a:t> Marta Maretich</a:t>
            </a:r>
          </a:p>
          <a:p>
            <a:pPr indent="-298450" lvl="1" marL="9144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AutoNum type="alphaLcPeriod"/>
            </a:pPr>
            <a:r>
              <a:rPr lang="en-US" sz="1100">
                <a:solidFill>
                  <a:schemeClr val="dk1"/>
                </a:solidFill>
              </a:rPr>
              <a:t>Describes background of impact investing in the water industry, including possible risks that can arise</a:t>
            </a:r>
          </a:p>
          <a:p>
            <a:pPr lv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Shape 268"/>
          <p:cNvSpPr/>
          <p:nvPr/>
        </p:nvSpPr>
        <p:spPr>
          <a:xfrm>
            <a:off x="7514489" y="45563"/>
            <a:ext cx="718200" cy="718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69" name="Shape 269"/>
          <p:cNvSpPr txBox="1"/>
          <p:nvPr/>
        </p:nvSpPr>
        <p:spPr>
          <a:xfrm>
            <a:off x="108729" y="261836"/>
            <a:ext cx="4917300" cy="6225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875" lIns="121875" rIns="121875" tIns="1218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68FF"/>
              </a:buClr>
              <a:buSzPct val="25000"/>
              <a:buFont typeface="Arial"/>
              <a:buNone/>
            </a:pPr>
            <a:r>
              <a:rPr lang="en-US" sz="4000">
                <a:solidFill>
                  <a:srgbClr val="FF9900"/>
                </a:solidFill>
              </a:rPr>
              <a:t>Appendix </a:t>
            </a:r>
          </a:p>
        </p:txBody>
      </p:sp>
      <p:pic>
        <p:nvPicPr>
          <p:cNvPr descr="AClogotype (1).png" id="270" name="Shape 27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18450" y="45561"/>
            <a:ext cx="1764900" cy="513600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Shape 271"/>
          <p:cNvSpPr txBox="1"/>
          <p:nvPr/>
        </p:nvSpPr>
        <p:spPr>
          <a:xfrm>
            <a:off x="5581532" y="4915821"/>
            <a:ext cx="35676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ct val="25000"/>
              <a:buFont typeface="Arial"/>
              <a:buNone/>
            </a:pPr>
            <a:r>
              <a:rPr b="1" lang="en-US" sz="1000">
                <a:solidFill>
                  <a:srgbClr val="FF9900"/>
                </a:solidFill>
              </a:rPr>
              <a:t>Investments</a:t>
            </a:r>
            <a:r>
              <a:rPr b="1" i="0" lang="en-US" sz="1000" u="none" cap="none" strike="noStrik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rPr>
              <a:t> | </a:t>
            </a:r>
            <a:r>
              <a:rPr b="1" i="0" lang="en-US" sz="1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Final Presentation Fall 2016</a:t>
            </a:r>
          </a:p>
        </p:txBody>
      </p:sp>
      <p:sp>
        <p:nvSpPr>
          <p:cNvPr id="272" name="Shape 272"/>
          <p:cNvSpPr txBox="1"/>
          <p:nvPr/>
        </p:nvSpPr>
        <p:spPr>
          <a:xfrm>
            <a:off x="0" y="1627387"/>
            <a:ext cx="73755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1100">
                <a:solidFill>
                  <a:schemeClr val="dk1"/>
                </a:solidFill>
              </a:rPr>
              <a:t>Section Two: Water in the Impact Investing Industry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Char char="●"/>
            </a:pPr>
            <a:r>
              <a:rPr b="1" lang="en-US" sz="1100">
                <a:solidFill>
                  <a:schemeClr val="dk1"/>
                </a:solidFill>
              </a:rPr>
              <a:t>New Investment Model Uses Water Markets And Impact Investors To Restore Nature </a:t>
            </a:r>
            <a:r>
              <a:rPr lang="en-US" sz="1100">
                <a:solidFill>
                  <a:schemeClr val="dk1"/>
                </a:solidFill>
              </a:rPr>
              <a:t>Kelli Barrett</a:t>
            </a:r>
          </a:p>
          <a:p>
            <a:pPr indent="-298450" lvl="1" marL="9144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AutoNum type="alphaLcPeriod"/>
            </a:pPr>
            <a:r>
              <a:rPr lang="en-US" sz="1100">
                <a:solidFill>
                  <a:schemeClr val="dk1"/>
                </a:solidFill>
              </a:rPr>
              <a:t>Gives background information about water industry, with specific focus on the work of the Nature Conservancy and the development of WSIP’s</a:t>
            </a:r>
          </a:p>
          <a:p>
            <a:pPr indent="-298450" lvl="0" marL="4572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Char char="●"/>
            </a:pPr>
            <a:r>
              <a:rPr b="1" lang="en-US" sz="1100">
                <a:solidFill>
                  <a:schemeClr val="dk1"/>
                </a:solidFill>
              </a:rPr>
              <a:t>Liquid Assets: Impact Investing in the Water Sector</a:t>
            </a:r>
            <a:r>
              <a:rPr lang="en-US" sz="1100">
                <a:solidFill>
                  <a:schemeClr val="dk1"/>
                </a:solidFill>
              </a:rPr>
              <a:t> Marta Maretich</a:t>
            </a:r>
          </a:p>
          <a:p>
            <a:pPr indent="-298450" lvl="1" marL="9144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AutoNum type="alphaLcPeriod"/>
            </a:pPr>
            <a:r>
              <a:rPr lang="en-US" sz="1100">
                <a:solidFill>
                  <a:schemeClr val="dk1"/>
                </a:solidFill>
              </a:rPr>
              <a:t>Describes background of impact investing in the water industry, including possible risks that can arise</a:t>
            </a:r>
          </a:p>
          <a:p>
            <a:pPr indent="-298450" lvl="1" marL="9144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AutoNum type="alphaLcPeriod"/>
            </a:pPr>
            <a:r>
              <a:rPr b="1" lang="en-US" sz="1100">
                <a:solidFill>
                  <a:schemeClr val="dk1"/>
                </a:solidFill>
              </a:rPr>
              <a:t>Water Share: Using water markets and impact investment to drive sustainability</a:t>
            </a:r>
            <a:r>
              <a:rPr lang="en-US" sz="1100">
                <a:solidFill>
                  <a:schemeClr val="dk1"/>
                </a:solidFill>
              </a:rPr>
              <a:t> Brian Richter</a:t>
            </a:r>
          </a:p>
          <a:p>
            <a:pPr indent="-298450" lvl="2" marL="13716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AutoNum type="romanLcPeriod"/>
            </a:pPr>
            <a:r>
              <a:rPr lang="en-US" sz="1100">
                <a:solidFill>
                  <a:schemeClr val="dk1"/>
                </a:solidFill>
              </a:rPr>
              <a:t>Gives specific figures about water depletion and consumption by region</a:t>
            </a:r>
          </a:p>
          <a:p>
            <a:pPr indent="-298450" lvl="1" marL="9144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AutoNum type="alphaLcPeriod"/>
            </a:pPr>
            <a:r>
              <a:rPr b="1" lang="en-US" sz="1100">
                <a:solidFill>
                  <a:schemeClr val="dk1"/>
                </a:solidFill>
              </a:rPr>
              <a:t>Investing in Water: Global Opportunities in a Growth Sector</a:t>
            </a:r>
          </a:p>
          <a:p>
            <a:pPr indent="-298450" lvl="2" marL="13716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AutoNum type="romanLcPeriod"/>
            </a:pPr>
            <a:r>
              <a:rPr lang="en-US" sz="1100">
                <a:solidFill>
                  <a:schemeClr val="dk1"/>
                </a:solidFill>
              </a:rPr>
              <a:t>Focuses on the specific opportunities and potential risks inherent in investing in the water infrastructure impact investing sector</a:t>
            </a:r>
          </a:p>
          <a:p>
            <a:pPr indent="-298450" lvl="1" marL="9144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AutoNum type="alphaLcPeriod"/>
            </a:pPr>
            <a:r>
              <a:rPr b="1" lang="en-US" sz="1100">
                <a:solidFill>
                  <a:schemeClr val="dk1"/>
                </a:solidFill>
              </a:rPr>
              <a:t>Loan Fund in Works for Water Projects </a:t>
            </a:r>
            <a:r>
              <a:rPr lang="en-US" sz="1100">
                <a:solidFill>
                  <a:schemeClr val="dk1"/>
                </a:solidFill>
              </a:rPr>
              <a:t>- P.J. Cameon</a:t>
            </a:r>
          </a:p>
          <a:p>
            <a:pPr indent="-298450" lvl="2" marL="13716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AutoNum type="romanLcPeriod"/>
            </a:pPr>
            <a:r>
              <a:rPr lang="en-US" sz="1100">
                <a:solidFill>
                  <a:schemeClr val="dk1"/>
                </a:solidFill>
              </a:rPr>
              <a:t>Explores the advantages and disadvantages of long-term bond financing and the expansion of modern communications into small communities </a:t>
            </a:r>
          </a:p>
          <a:p>
            <a:pPr indent="0" lvl="0" marL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1100">
                <a:solidFill>
                  <a:schemeClr val="dk1"/>
                </a:solidFill>
              </a:rPr>
              <a:t>Section Three:  Funding Strategies</a:t>
            </a:r>
          </a:p>
          <a:p>
            <a:pPr indent="0" lvl="0" marL="0" rtl="0">
              <a:lnSpc>
                <a:spcPct val="115000"/>
              </a:lnSpc>
              <a:spcBef>
                <a:spcPts val="0"/>
              </a:spcBef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Char char="●"/>
            </a:pPr>
            <a:r>
              <a:rPr b="1" lang="en-US" sz="1100">
                <a:solidFill>
                  <a:schemeClr val="dk1"/>
                </a:solidFill>
              </a:rPr>
              <a:t>Introduction to Structured Products</a:t>
            </a:r>
            <a:r>
              <a:rPr lang="en-US" sz="1100">
                <a:solidFill>
                  <a:schemeClr val="dk1"/>
                </a:solidFill>
              </a:rPr>
              <a:t> - Investopedia</a:t>
            </a:r>
          </a:p>
          <a:p>
            <a:pPr indent="-298450" lvl="1" marL="9144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AutoNum type="alphaLcPeriod"/>
            </a:pPr>
            <a:r>
              <a:rPr lang="en-US" sz="1100">
                <a:solidFill>
                  <a:schemeClr val="dk1"/>
                </a:solidFill>
              </a:rPr>
              <a:t>Introduction to liquidity, risk, and how they relate to different types of traditional funding models</a:t>
            </a:r>
          </a:p>
          <a:p>
            <a:pPr indent="-298450" lvl="0" marL="4572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Char char="●"/>
            </a:pPr>
            <a:r>
              <a:rPr b="1" lang="en-US" sz="1100">
                <a:solidFill>
                  <a:schemeClr val="dk1"/>
                </a:solidFill>
              </a:rPr>
              <a:t>Impact Investing Across Asset Classes - </a:t>
            </a:r>
            <a:r>
              <a:rPr lang="en-US" sz="1100">
                <a:solidFill>
                  <a:schemeClr val="dk1"/>
                </a:solidFill>
              </a:rPr>
              <a:t>World Economic Forum</a:t>
            </a:r>
          </a:p>
          <a:p>
            <a:pPr indent="-298450" lvl="1" marL="9144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AutoNum type="alphaLcPeriod"/>
            </a:pPr>
            <a:r>
              <a:rPr lang="en-US" sz="1100">
                <a:solidFill>
                  <a:schemeClr val="dk1"/>
                </a:solidFill>
              </a:rPr>
              <a:t>Explains investment approaches in order of liquidity from cash and cash equivalents to real estate and real assets</a:t>
            </a:r>
          </a:p>
          <a:p>
            <a:pPr indent="0" lvl="0" marL="0" rtl="0">
              <a:lnSpc>
                <a:spcPct val="115000"/>
              </a:lnSpc>
              <a:spcBef>
                <a:spcPts val="0"/>
              </a:spcBef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lv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Shape 277"/>
          <p:cNvSpPr/>
          <p:nvPr/>
        </p:nvSpPr>
        <p:spPr>
          <a:xfrm>
            <a:off x="7514489" y="45563"/>
            <a:ext cx="718200" cy="718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78" name="Shape 278"/>
          <p:cNvSpPr txBox="1"/>
          <p:nvPr/>
        </p:nvSpPr>
        <p:spPr>
          <a:xfrm>
            <a:off x="108729" y="261836"/>
            <a:ext cx="4917300" cy="6225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875" lIns="121875" rIns="121875" tIns="1218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68FF"/>
              </a:buClr>
              <a:buSzPct val="25000"/>
              <a:buFont typeface="Arial"/>
              <a:buNone/>
            </a:pPr>
            <a:r>
              <a:rPr lang="en-US" sz="4000">
                <a:solidFill>
                  <a:srgbClr val="FF9900"/>
                </a:solidFill>
              </a:rPr>
              <a:t>Appendix </a:t>
            </a:r>
          </a:p>
        </p:txBody>
      </p:sp>
      <p:pic>
        <p:nvPicPr>
          <p:cNvPr descr="AClogotype (1).png" id="279" name="Shape 27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18450" y="45561"/>
            <a:ext cx="1764900" cy="513600"/>
          </a:xfrm>
          <a:prstGeom prst="rect">
            <a:avLst/>
          </a:prstGeom>
          <a:noFill/>
          <a:ln>
            <a:noFill/>
          </a:ln>
        </p:spPr>
      </p:pic>
      <p:sp>
        <p:nvSpPr>
          <p:cNvPr id="280" name="Shape 280"/>
          <p:cNvSpPr txBox="1"/>
          <p:nvPr/>
        </p:nvSpPr>
        <p:spPr>
          <a:xfrm>
            <a:off x="5581532" y="4915821"/>
            <a:ext cx="35676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ct val="25000"/>
              <a:buFont typeface="Arial"/>
              <a:buNone/>
            </a:pPr>
            <a:r>
              <a:rPr b="1" lang="en-US" sz="1000">
                <a:solidFill>
                  <a:srgbClr val="FF9900"/>
                </a:solidFill>
              </a:rPr>
              <a:t>Investments</a:t>
            </a:r>
            <a:r>
              <a:rPr b="1" i="0" lang="en-US" sz="1000" u="none" cap="none" strike="noStrik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rPr>
              <a:t> | </a:t>
            </a:r>
            <a:r>
              <a:rPr b="1" i="0" lang="en-US" sz="1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Final Presentation Fall 2016</a:t>
            </a:r>
          </a:p>
        </p:txBody>
      </p:sp>
      <p:sp>
        <p:nvSpPr>
          <p:cNvPr id="281" name="Shape 281"/>
          <p:cNvSpPr txBox="1"/>
          <p:nvPr/>
        </p:nvSpPr>
        <p:spPr>
          <a:xfrm>
            <a:off x="0" y="1237475"/>
            <a:ext cx="73755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1100">
                <a:solidFill>
                  <a:schemeClr val="dk1"/>
                </a:solidFill>
              </a:rPr>
              <a:t>Section Three: Funding Strategies 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Char char="●"/>
            </a:pPr>
            <a:r>
              <a:rPr b="1" lang="en-US" sz="1100">
                <a:solidFill>
                  <a:schemeClr val="dk1"/>
                </a:solidFill>
              </a:rPr>
              <a:t>Equity Like Capital</a:t>
            </a:r>
          </a:p>
          <a:p>
            <a:pPr indent="-298450" lvl="1" marL="9144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AutoNum type="alphaLcPeriod"/>
            </a:pPr>
            <a:r>
              <a:rPr lang="en-US" sz="1100">
                <a:solidFill>
                  <a:schemeClr val="dk1"/>
                </a:solidFill>
              </a:rPr>
              <a:t>Describes basic information about equity-like debt financing, including potential risks for social impact investors</a:t>
            </a:r>
          </a:p>
          <a:p>
            <a:pPr indent="-298450" lvl="0" marL="4572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Char char="●"/>
            </a:pPr>
            <a:r>
              <a:rPr b="1" lang="en-US" sz="1100">
                <a:solidFill>
                  <a:schemeClr val="dk1"/>
                </a:solidFill>
              </a:rPr>
              <a:t>Impact Investing: How does it make a difference?</a:t>
            </a:r>
          </a:p>
          <a:p>
            <a:pPr indent="-298450" lvl="1" marL="9144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AutoNum type="alphaLcPeriod"/>
            </a:pPr>
            <a:r>
              <a:rPr lang="en-US" sz="1100">
                <a:solidFill>
                  <a:schemeClr val="dk1"/>
                </a:solidFill>
              </a:rPr>
              <a:t>Background of different types of impact investing financing, including equity-like debt</a:t>
            </a:r>
          </a:p>
          <a:p>
            <a:pPr indent="-298450" lvl="0" marL="4572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Char char="●"/>
            </a:pPr>
            <a:r>
              <a:rPr b="1" lang="en-US" sz="1100">
                <a:solidFill>
                  <a:schemeClr val="dk1"/>
                </a:solidFill>
              </a:rPr>
              <a:t>A New Approach to Funding Social Enterprises </a:t>
            </a:r>
            <a:r>
              <a:rPr lang="en-US" sz="1100">
                <a:solidFill>
                  <a:schemeClr val="dk1"/>
                </a:solidFill>
              </a:rPr>
              <a:t>Bugg-Levine, A., Kogut, B., &amp; Kulatilaka, N</a:t>
            </a:r>
          </a:p>
          <a:p>
            <a:pPr indent="-298450" lvl="1" marL="9144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AutoNum type="alphaLcPeriod"/>
            </a:pPr>
            <a:r>
              <a:rPr lang="en-US" sz="1100">
                <a:solidFill>
                  <a:schemeClr val="dk1"/>
                </a:solidFill>
              </a:rPr>
              <a:t>Basic information about equity-like debt financing, including specific examples of companies that are currently employing this type of financing</a:t>
            </a:r>
          </a:p>
          <a:p>
            <a:pPr indent="-298450" lvl="0" marL="4572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Char char="●"/>
            </a:pPr>
            <a:r>
              <a:rPr b="1" lang="en-US" sz="1100">
                <a:solidFill>
                  <a:schemeClr val="dk1"/>
                </a:solidFill>
              </a:rPr>
              <a:t>Sarona Fund</a:t>
            </a:r>
          </a:p>
          <a:p>
            <a:pPr indent="-298450" lvl="1" marL="9144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AutoNum type="alphaLcPeriod"/>
            </a:pPr>
            <a:r>
              <a:rPr lang="en-US" sz="1100">
                <a:solidFill>
                  <a:schemeClr val="dk1"/>
                </a:solidFill>
              </a:rPr>
              <a:t>An impact investing fund that focuses on frontier and emerging markets with social “profits” blended with all investment profits</a:t>
            </a:r>
          </a:p>
          <a:p>
            <a:pPr indent="-298450" lvl="0" marL="4572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Char char="●"/>
            </a:pPr>
            <a:r>
              <a:rPr b="1" lang="en-US" sz="1100">
                <a:solidFill>
                  <a:schemeClr val="dk1"/>
                </a:solidFill>
              </a:rPr>
              <a:t>Revenue-Based Financing</a:t>
            </a:r>
          </a:p>
          <a:p>
            <a:pPr indent="-298450" lvl="1" marL="9144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AutoNum type="alphaLcPeriod"/>
            </a:pPr>
            <a:r>
              <a:rPr lang="en-US" sz="1100">
                <a:solidFill>
                  <a:schemeClr val="dk1"/>
                </a:solidFill>
              </a:rPr>
              <a:t>An introduction into royalty financing, when it is appropriate, and how it differs from traditional financing options like equity and debt</a:t>
            </a:r>
          </a:p>
          <a:p>
            <a:pPr indent="-298450" lvl="0" marL="4572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Char char="●"/>
            </a:pPr>
            <a:r>
              <a:rPr b="1" lang="en-US" sz="1100">
                <a:solidFill>
                  <a:schemeClr val="dk1"/>
                </a:solidFill>
              </a:rPr>
              <a:t>World Economic Forum: Economic Growth and Social Inclusion Research</a:t>
            </a:r>
          </a:p>
          <a:p>
            <a:pPr indent="-298450" lvl="1" marL="9144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AutoNum type="alphaLcPeriod"/>
            </a:pPr>
            <a:r>
              <a:rPr lang="en-US" sz="1100">
                <a:solidFill>
                  <a:schemeClr val="dk1"/>
                </a:solidFill>
              </a:rPr>
              <a:t>An exploration of India and other developing nations’ water infrastructure financing programs</a:t>
            </a:r>
          </a:p>
          <a:p>
            <a:pPr indent="-298450" lvl="1" marL="9144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AutoNum type="alphaLcPeriod"/>
            </a:pPr>
            <a:r>
              <a:rPr lang="en-US" sz="1100">
                <a:solidFill>
                  <a:schemeClr val="dk1"/>
                </a:solidFill>
              </a:rPr>
              <a:t>Used to compare Honduras’ water infrastructure funding with that of other developing nations </a:t>
            </a:r>
          </a:p>
          <a:p>
            <a:pPr lv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Shape 286"/>
          <p:cNvSpPr/>
          <p:nvPr/>
        </p:nvSpPr>
        <p:spPr>
          <a:xfrm>
            <a:off x="7514489" y="45563"/>
            <a:ext cx="718200" cy="718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87" name="Shape 287"/>
          <p:cNvSpPr txBox="1"/>
          <p:nvPr/>
        </p:nvSpPr>
        <p:spPr>
          <a:xfrm>
            <a:off x="108729" y="261836"/>
            <a:ext cx="4917300" cy="6225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875" lIns="121875" rIns="121875" tIns="1218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68FF"/>
              </a:buClr>
              <a:buSzPct val="25000"/>
              <a:buFont typeface="Arial"/>
              <a:buNone/>
            </a:pPr>
            <a:r>
              <a:rPr lang="en-US" sz="4000">
                <a:solidFill>
                  <a:srgbClr val="FF9900"/>
                </a:solidFill>
              </a:rPr>
              <a:t>Appendix </a:t>
            </a:r>
          </a:p>
        </p:txBody>
      </p:sp>
      <p:pic>
        <p:nvPicPr>
          <p:cNvPr descr="AClogotype (1).png" id="288" name="Shape 28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18450" y="45561"/>
            <a:ext cx="1764900" cy="513600"/>
          </a:xfrm>
          <a:prstGeom prst="rect">
            <a:avLst/>
          </a:prstGeom>
          <a:noFill/>
          <a:ln>
            <a:noFill/>
          </a:ln>
        </p:spPr>
      </p:pic>
      <p:sp>
        <p:nvSpPr>
          <p:cNvPr id="289" name="Shape 289"/>
          <p:cNvSpPr txBox="1"/>
          <p:nvPr/>
        </p:nvSpPr>
        <p:spPr>
          <a:xfrm>
            <a:off x="5581532" y="4915821"/>
            <a:ext cx="35676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ct val="25000"/>
              <a:buFont typeface="Arial"/>
              <a:buNone/>
            </a:pPr>
            <a:r>
              <a:rPr b="1" lang="en-US" sz="1000">
                <a:solidFill>
                  <a:srgbClr val="FF9900"/>
                </a:solidFill>
              </a:rPr>
              <a:t>Investments</a:t>
            </a:r>
            <a:r>
              <a:rPr b="1" i="0" lang="en-US" sz="1000" u="none" cap="none" strike="noStrik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rPr>
              <a:t> | </a:t>
            </a:r>
            <a:r>
              <a:rPr b="1" i="0" lang="en-US" sz="1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Final Presentation Fall 2016</a:t>
            </a:r>
          </a:p>
        </p:txBody>
      </p:sp>
      <p:sp>
        <p:nvSpPr>
          <p:cNvPr id="290" name="Shape 290"/>
          <p:cNvSpPr txBox="1"/>
          <p:nvPr/>
        </p:nvSpPr>
        <p:spPr>
          <a:xfrm>
            <a:off x="0" y="1535850"/>
            <a:ext cx="73755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1100">
                <a:solidFill>
                  <a:schemeClr val="dk1"/>
                </a:solidFill>
              </a:rPr>
              <a:t>Section Three: Funding Strategies 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Char char="●"/>
            </a:pPr>
            <a:r>
              <a:rPr b="1" lang="en-US" sz="1100">
                <a:solidFill>
                  <a:schemeClr val="dk1"/>
                </a:solidFill>
              </a:rPr>
              <a:t>The Financing of Water Infrastructure: A Review of Case Studies</a:t>
            </a:r>
          </a:p>
          <a:p>
            <a:pPr indent="-298450" lvl="1" marL="9144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AutoNum type="alphaLcPeriod"/>
            </a:pPr>
            <a:r>
              <a:rPr lang="en-US" sz="1100">
                <a:solidFill>
                  <a:schemeClr val="dk1"/>
                </a:solidFill>
              </a:rPr>
              <a:t>A review of 10 case studies of the largest water infrastructure funding cases</a:t>
            </a:r>
          </a:p>
          <a:p>
            <a:pPr indent="-298450" lvl="0" marL="4572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Char char="●"/>
            </a:pPr>
            <a:r>
              <a:rPr b="1" lang="en-US" sz="1100">
                <a:solidFill>
                  <a:schemeClr val="dk1"/>
                </a:solidFill>
              </a:rPr>
              <a:t>Building Local Infrastructure Marketplaces for Sustainable Development Results</a:t>
            </a:r>
          </a:p>
          <a:p>
            <a:pPr indent="-298450" lvl="1" marL="9144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AutoNum type="alphaLcPeriod"/>
            </a:pPr>
            <a:r>
              <a:rPr lang="en-US" sz="1100">
                <a:solidFill>
                  <a:schemeClr val="dk1"/>
                </a:solidFill>
              </a:rPr>
              <a:t>Talks about the long-term sustainability of different types of infrastructure funding projects </a:t>
            </a:r>
          </a:p>
          <a:p>
            <a:pPr indent="-298450" lvl="0" marL="4572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Char char="●"/>
            </a:pPr>
            <a:r>
              <a:rPr b="1" lang="en-US" sz="1100">
                <a:solidFill>
                  <a:schemeClr val="dk1"/>
                </a:solidFill>
              </a:rPr>
              <a:t>Investing In Water Infrastructure: Capital, Operations and Maintenance</a:t>
            </a:r>
          </a:p>
          <a:p>
            <a:pPr indent="-298450" lvl="1" marL="9144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AutoNum type="alphaLcPeriod"/>
            </a:pPr>
            <a:r>
              <a:rPr lang="en-US" sz="1100">
                <a:solidFill>
                  <a:schemeClr val="dk1"/>
                </a:solidFill>
              </a:rPr>
              <a:t>Focuses on the operational aspects of water infrastructure and the success of infrastructure operations in developing nations and how that factors into their risk</a:t>
            </a:r>
          </a:p>
          <a:p>
            <a:pPr indent="-298450" lvl="0" marL="4572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Char char="●"/>
            </a:pPr>
            <a:r>
              <a:rPr b="1" lang="en-US" sz="1100">
                <a:solidFill>
                  <a:schemeClr val="dk1"/>
                </a:solidFill>
              </a:rPr>
              <a:t>The Science of Water: Concepts and Applications</a:t>
            </a:r>
          </a:p>
          <a:p>
            <a:pPr indent="-298450" lvl="1" marL="9144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AutoNum type="alphaLcPeriod"/>
            </a:pPr>
            <a:r>
              <a:rPr lang="en-US" sz="1100">
                <a:solidFill>
                  <a:schemeClr val="dk1"/>
                </a:solidFill>
              </a:rPr>
              <a:t>This book talks about the life of various water infrastructure projects, which is relevant to financing because it changes the length of debt termsPurpose: Debt Financing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SzPct val="100000"/>
              <a:buNone/>
            </a:pPr>
            <a:r>
              <a:rPr lang="en-US" sz="1100">
                <a:solidFill>
                  <a:schemeClr val="dk1"/>
                </a:solidFill>
              </a:rPr>
              <a:t>Section Four: Debt Financing 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Char char="●"/>
            </a:pPr>
            <a:r>
              <a:rPr b="1" lang="en-US" sz="1100">
                <a:solidFill>
                  <a:schemeClr val="dk1"/>
                </a:solidFill>
              </a:rPr>
              <a:t>Using Bonds To Finance Construction</a:t>
            </a:r>
            <a:r>
              <a:rPr lang="en-US" sz="1100">
                <a:solidFill>
                  <a:schemeClr val="dk1"/>
                </a:solidFill>
              </a:rPr>
              <a:t> - P.J. Cameon</a:t>
            </a:r>
          </a:p>
          <a:p>
            <a:pPr indent="-298450" lvl="1" marL="9144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AutoNum type="alphaLcPeriod"/>
            </a:pPr>
            <a:r>
              <a:rPr lang="en-US" sz="1100">
                <a:solidFill>
                  <a:schemeClr val="dk1"/>
                </a:solidFill>
              </a:rPr>
              <a:t>Describes the risks associated with issuing bonds to finance water infrastructure projects -- including the challenges for small communities, as well as a detailed description of the advantages/disadvantages of the different bonds employed in this sector</a:t>
            </a:r>
          </a:p>
          <a:p>
            <a:pPr indent="-298450" lvl="0" marL="4572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Char char="●"/>
            </a:pPr>
            <a:r>
              <a:rPr b="1" lang="en-US" sz="1100">
                <a:solidFill>
                  <a:schemeClr val="dk1"/>
                </a:solidFill>
              </a:rPr>
              <a:t>Impact Investing Across Asset Classes</a:t>
            </a:r>
          </a:p>
          <a:p>
            <a:pPr indent="-298450" lvl="1" marL="9144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AutoNum type="alphaLcPeriod"/>
            </a:pPr>
            <a:r>
              <a:rPr lang="en-US" sz="1100">
                <a:solidFill>
                  <a:schemeClr val="dk1"/>
                </a:solidFill>
              </a:rPr>
              <a:t>Includes background and basic description about bond issuance in the impact investing industry</a:t>
            </a:r>
          </a:p>
          <a:p>
            <a:pPr indent="-298450" lvl="0" marL="4572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Char char="●"/>
            </a:pPr>
            <a:r>
              <a:rPr b="1" lang="en-US" sz="1100">
                <a:solidFill>
                  <a:schemeClr val="dk1"/>
                </a:solidFill>
              </a:rPr>
              <a:t>Private Solutions for Infrastructure</a:t>
            </a:r>
          </a:p>
          <a:p>
            <a:pPr indent="-298450" lvl="1" marL="9144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AutoNum type="alphaLcPeriod"/>
            </a:pPr>
            <a:r>
              <a:rPr lang="en-US" sz="1100">
                <a:solidFill>
                  <a:schemeClr val="dk1"/>
                </a:solidFill>
              </a:rPr>
              <a:t>Specifically focuses on the water infrastructure industry in Honduras and how the private sector can play into its development </a:t>
            </a:r>
          </a:p>
          <a:p>
            <a:pPr lv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4000">
                <a:solidFill>
                  <a:srgbClr val="FF9900"/>
                </a:solidFill>
              </a:rPr>
              <a:t>The Idea</a:t>
            </a:r>
          </a:p>
        </p:txBody>
      </p:sp>
      <p:sp>
        <p:nvSpPr>
          <p:cNvPr id="139" name="Shape 139"/>
          <p:cNvSpPr txBox="1"/>
          <p:nvPr/>
        </p:nvSpPr>
        <p:spPr>
          <a:xfrm>
            <a:off x="5429132" y="4763421"/>
            <a:ext cx="35676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r>
              <a:rPr b="1" lang="en-US" sz="1000">
                <a:solidFill>
                  <a:srgbClr val="FF9900"/>
                </a:solidFill>
              </a:rPr>
              <a:t>Investments</a:t>
            </a:r>
            <a:r>
              <a:rPr b="1" i="0" lang="en-US" sz="1000" u="none" cap="none" strike="noStrike">
                <a:solidFill>
                  <a:srgbClr val="0B68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-US" sz="1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| </a:t>
            </a:r>
            <a:r>
              <a:rPr b="1" lang="en-US" sz="1000">
                <a:solidFill>
                  <a:srgbClr val="7F7F7F"/>
                </a:solidFill>
              </a:rPr>
              <a:t>Symposium </a:t>
            </a:r>
            <a:r>
              <a:rPr b="1" i="0" lang="en-US" sz="1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Presentation </a:t>
            </a:r>
            <a:r>
              <a:rPr b="1" lang="en-US" sz="1000">
                <a:solidFill>
                  <a:srgbClr val="7F7F7F"/>
                </a:solidFill>
              </a:rPr>
              <a:t>Fall</a:t>
            </a:r>
            <a:r>
              <a:rPr b="1" i="0" lang="en-US" sz="1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201</a:t>
            </a:r>
            <a:r>
              <a:rPr b="1" lang="en-US" sz="1000">
                <a:solidFill>
                  <a:srgbClr val="7F7F7F"/>
                </a:solidFill>
              </a:rPr>
              <a:t>6</a:t>
            </a:r>
          </a:p>
        </p:txBody>
      </p:sp>
      <p:pic>
        <p:nvPicPr>
          <p:cNvPr descr="AClogotype (1).png" id="140" name="Shape 1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94200" y="142000"/>
            <a:ext cx="1764899" cy="51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Shape 1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1975" y="1246800"/>
            <a:ext cx="8700050" cy="3175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/>
          <p:nvPr/>
        </p:nvSpPr>
        <p:spPr>
          <a:xfrm>
            <a:off x="7514489" y="45563"/>
            <a:ext cx="718200" cy="718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47" name="Shape 147"/>
          <p:cNvSpPr txBox="1"/>
          <p:nvPr/>
        </p:nvSpPr>
        <p:spPr>
          <a:xfrm>
            <a:off x="108729" y="261836"/>
            <a:ext cx="4917300" cy="6225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875" lIns="121875" rIns="121875" tIns="121875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27500"/>
              <a:buFont typeface="Arial"/>
              <a:buNone/>
            </a:pPr>
            <a:r>
              <a:rPr lang="en-US" sz="4000">
                <a:solidFill>
                  <a:srgbClr val="FF9900"/>
                </a:solidFill>
              </a:rPr>
              <a:t>Three Products </a:t>
            </a:r>
          </a:p>
        </p:txBody>
      </p:sp>
      <p:pic>
        <p:nvPicPr>
          <p:cNvPr descr="AClogotype (1).png" id="148" name="Shape 1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18450" y="45561"/>
            <a:ext cx="1764900" cy="51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Shape 149"/>
          <p:cNvSpPr txBox="1"/>
          <p:nvPr/>
        </p:nvSpPr>
        <p:spPr>
          <a:xfrm>
            <a:off x="5429132" y="4763421"/>
            <a:ext cx="35676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ct val="25000"/>
              <a:buFont typeface="Arial"/>
              <a:buNone/>
            </a:pPr>
            <a:r>
              <a:rPr b="1" lang="en-US" sz="1000">
                <a:solidFill>
                  <a:srgbClr val="FF9900"/>
                </a:solidFill>
              </a:rPr>
              <a:t>Investments</a:t>
            </a:r>
            <a:r>
              <a:rPr b="1" i="0" lang="en-US" sz="1000" u="none" cap="none" strike="noStrik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rPr>
              <a:t> | </a:t>
            </a:r>
            <a:r>
              <a:rPr b="1" i="0" lang="en-US" sz="1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Final Presentation Fall 2016</a:t>
            </a:r>
          </a:p>
        </p:txBody>
      </p:sp>
      <p:pic>
        <p:nvPicPr>
          <p:cNvPr id="150" name="Shape 15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34250" y="884325"/>
            <a:ext cx="5619999" cy="3715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/>
          <p:nvPr/>
        </p:nvSpPr>
        <p:spPr>
          <a:xfrm>
            <a:off x="7514489" y="45563"/>
            <a:ext cx="718200" cy="718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56" name="Shape 156"/>
          <p:cNvSpPr txBox="1"/>
          <p:nvPr/>
        </p:nvSpPr>
        <p:spPr>
          <a:xfrm>
            <a:off x="-86275" y="1480800"/>
            <a:ext cx="2499300" cy="366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238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Calibri"/>
              <a:buChar char="●"/>
            </a:pPr>
            <a:r>
              <a:rPr lang="en-US" sz="15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Maturities ranging from short term (less than one year) to long term (five to more than 30 years)</a:t>
            </a:r>
          </a:p>
          <a:p>
            <a:pPr indent="-3238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Calibri"/>
              <a:buChar char="●"/>
            </a:pPr>
            <a:r>
              <a:rPr lang="en-US" sz="15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Three types</a:t>
            </a:r>
          </a:p>
          <a:p>
            <a:pPr indent="-3238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Calibri"/>
              <a:buChar char="○"/>
            </a:pPr>
            <a:r>
              <a:rPr lang="en-US" sz="15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General obligation</a:t>
            </a:r>
          </a:p>
          <a:p>
            <a:pPr indent="-3238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Calibri"/>
              <a:buChar char="○"/>
            </a:pPr>
            <a:r>
              <a:rPr lang="en-US" sz="15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Revenue</a:t>
            </a:r>
          </a:p>
          <a:p>
            <a:pPr indent="-3238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Calibri"/>
              <a:buChar char="○"/>
            </a:pPr>
            <a:r>
              <a:rPr lang="en-US" sz="15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Special assessment</a:t>
            </a:r>
          </a:p>
        </p:txBody>
      </p:sp>
      <p:sp>
        <p:nvSpPr>
          <p:cNvPr id="157" name="Shape 157"/>
          <p:cNvSpPr txBox="1"/>
          <p:nvPr/>
        </p:nvSpPr>
        <p:spPr>
          <a:xfrm>
            <a:off x="108729" y="261836"/>
            <a:ext cx="4917300" cy="6225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875" lIns="121875" rIns="121875" tIns="1218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68FF"/>
              </a:buClr>
              <a:buSzPct val="25000"/>
              <a:buFont typeface="Arial"/>
              <a:buNone/>
            </a:pPr>
            <a:r>
              <a:rPr lang="en-US" sz="4000">
                <a:solidFill>
                  <a:srgbClr val="FF9900"/>
                </a:solidFill>
              </a:rPr>
              <a:t>Bonds </a:t>
            </a:r>
          </a:p>
        </p:txBody>
      </p:sp>
      <p:pic>
        <p:nvPicPr>
          <p:cNvPr descr="AClogotype (1).png" id="158" name="Shape 15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18450" y="45561"/>
            <a:ext cx="1764900" cy="51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Shape 159"/>
          <p:cNvSpPr txBox="1"/>
          <p:nvPr/>
        </p:nvSpPr>
        <p:spPr>
          <a:xfrm>
            <a:off x="5429132" y="4763421"/>
            <a:ext cx="35676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ct val="25000"/>
              <a:buFont typeface="Arial"/>
              <a:buNone/>
            </a:pPr>
            <a:r>
              <a:rPr b="1" lang="en-US" sz="1000">
                <a:solidFill>
                  <a:srgbClr val="FF9900"/>
                </a:solidFill>
              </a:rPr>
              <a:t>Investments</a:t>
            </a:r>
            <a:r>
              <a:rPr b="1" i="0" lang="en-US" sz="1000" u="none" cap="none" strike="noStrik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rPr>
              <a:t> | </a:t>
            </a:r>
            <a:r>
              <a:rPr b="1" i="0" lang="en-US" sz="1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Final Presentation Fall 2016</a:t>
            </a:r>
          </a:p>
        </p:txBody>
      </p:sp>
      <p:pic>
        <p:nvPicPr>
          <p:cNvPr id="160" name="Shape 16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68700" y="1427171"/>
            <a:ext cx="6514650" cy="33362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/>
          <p:nvPr/>
        </p:nvSpPr>
        <p:spPr>
          <a:xfrm>
            <a:off x="7514489" y="45563"/>
            <a:ext cx="718200" cy="718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66" name="Shape 166"/>
          <p:cNvSpPr txBox="1"/>
          <p:nvPr/>
        </p:nvSpPr>
        <p:spPr>
          <a:xfrm>
            <a:off x="108729" y="261836"/>
            <a:ext cx="4917300" cy="6225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875" lIns="121875" rIns="121875" tIns="1218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68FF"/>
              </a:buClr>
              <a:buSzPct val="25000"/>
              <a:buFont typeface="Arial"/>
              <a:buNone/>
            </a:pPr>
            <a:r>
              <a:rPr lang="en-US" sz="4000">
                <a:solidFill>
                  <a:srgbClr val="FF9900"/>
                </a:solidFill>
              </a:rPr>
              <a:t>Royalties </a:t>
            </a:r>
            <a:r>
              <a:rPr lang="en-US" sz="4000">
                <a:solidFill>
                  <a:srgbClr val="FF9900"/>
                </a:solidFill>
              </a:rPr>
              <a:t> </a:t>
            </a:r>
          </a:p>
        </p:txBody>
      </p:sp>
      <p:pic>
        <p:nvPicPr>
          <p:cNvPr descr="AClogotype (1).png" id="167" name="Shape 16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18450" y="45561"/>
            <a:ext cx="1764900" cy="51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Shape 168"/>
          <p:cNvSpPr txBox="1"/>
          <p:nvPr/>
        </p:nvSpPr>
        <p:spPr>
          <a:xfrm>
            <a:off x="5429132" y="4763421"/>
            <a:ext cx="35676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ct val="25000"/>
              <a:buFont typeface="Arial"/>
              <a:buNone/>
            </a:pPr>
            <a:r>
              <a:rPr b="1" lang="en-US" sz="1000">
                <a:solidFill>
                  <a:srgbClr val="FF9900"/>
                </a:solidFill>
              </a:rPr>
              <a:t>Investments</a:t>
            </a:r>
            <a:r>
              <a:rPr b="1" i="0" lang="en-US" sz="1000" u="none" cap="none" strike="noStrik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rPr>
              <a:t> | </a:t>
            </a:r>
            <a:r>
              <a:rPr b="1" i="0" lang="en-US" sz="1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Final Presentation Fall 2016</a:t>
            </a:r>
          </a:p>
        </p:txBody>
      </p:sp>
      <p:sp>
        <p:nvSpPr>
          <p:cNvPr id="169" name="Shape 169"/>
          <p:cNvSpPr txBox="1"/>
          <p:nvPr/>
        </p:nvSpPr>
        <p:spPr>
          <a:xfrm>
            <a:off x="349625" y="966150"/>
            <a:ext cx="7992900" cy="366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Calibri"/>
              <a:buChar char="●"/>
            </a:pPr>
            <a:r>
              <a:rPr lang="en-US" sz="18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When investors provide a capital advance to pay for upfront costs and the first few months of operation</a:t>
            </a:r>
          </a:p>
          <a:p>
            <a: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Calibri"/>
              <a:buChar char="●"/>
            </a:pPr>
            <a:r>
              <a:rPr lang="en-US" sz="18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Methods of Royalty Repayment:</a:t>
            </a:r>
          </a:p>
          <a:p>
            <a:pPr indent="-3429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Calibri"/>
              <a:buChar char="○"/>
            </a:pPr>
            <a:r>
              <a:rPr lang="en-US" sz="18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Capital can be paid back in incremental percentages based on net income</a:t>
            </a:r>
          </a:p>
          <a:p>
            <a:pPr indent="-3429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Calibri"/>
              <a:buChar char="○"/>
            </a:pPr>
            <a:r>
              <a:rPr lang="en-US" sz="18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Capital can also be paid on a per unit basis where a percentage of each sale goes to the investor</a:t>
            </a: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Calibri"/>
              <a:buChar char="●"/>
            </a:pPr>
            <a:r>
              <a:rPr lang="en-US" sz="18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In AguaClara’s case it would be more efficient to pay a monthly royalty on the net income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/>
          <p:nvPr/>
        </p:nvSpPr>
        <p:spPr>
          <a:xfrm>
            <a:off x="7514489" y="45563"/>
            <a:ext cx="718200" cy="718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75" name="Shape 175"/>
          <p:cNvSpPr txBox="1"/>
          <p:nvPr/>
        </p:nvSpPr>
        <p:spPr>
          <a:xfrm>
            <a:off x="108729" y="261836"/>
            <a:ext cx="4917300" cy="6225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875" lIns="121875" rIns="121875" tIns="1218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68FF"/>
              </a:buClr>
              <a:buSzPct val="25000"/>
              <a:buFont typeface="Arial"/>
              <a:buNone/>
            </a:pPr>
            <a:r>
              <a:rPr lang="en-US" sz="4000">
                <a:solidFill>
                  <a:srgbClr val="FF9900"/>
                </a:solidFill>
              </a:rPr>
              <a:t>Royalties  </a:t>
            </a:r>
          </a:p>
        </p:txBody>
      </p:sp>
      <p:pic>
        <p:nvPicPr>
          <p:cNvPr descr="AClogotype (1).png" id="176" name="Shape 17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18450" y="45561"/>
            <a:ext cx="1764900" cy="51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Shape 177"/>
          <p:cNvSpPr txBox="1"/>
          <p:nvPr/>
        </p:nvSpPr>
        <p:spPr>
          <a:xfrm>
            <a:off x="5429132" y="4763421"/>
            <a:ext cx="35676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ct val="25000"/>
              <a:buFont typeface="Arial"/>
              <a:buNone/>
            </a:pPr>
            <a:r>
              <a:rPr b="1" lang="en-US" sz="1000">
                <a:solidFill>
                  <a:srgbClr val="FF9900"/>
                </a:solidFill>
              </a:rPr>
              <a:t>Investments</a:t>
            </a:r>
            <a:r>
              <a:rPr b="1" i="0" lang="en-US" sz="1000" u="none" cap="none" strike="noStrik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rPr>
              <a:t> | </a:t>
            </a:r>
            <a:r>
              <a:rPr b="1" i="0" lang="en-US" sz="1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Final Presentation Fall 2016</a:t>
            </a:r>
          </a:p>
        </p:txBody>
      </p:sp>
      <p:pic>
        <p:nvPicPr>
          <p:cNvPr descr="ad:dis new.png" id="178" name="Shape 17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3949" y="934825"/>
            <a:ext cx="8077927" cy="39873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/>
          <p:nvPr/>
        </p:nvSpPr>
        <p:spPr>
          <a:xfrm>
            <a:off x="7514489" y="45563"/>
            <a:ext cx="718200" cy="718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84" name="Shape 184"/>
          <p:cNvSpPr txBox="1"/>
          <p:nvPr/>
        </p:nvSpPr>
        <p:spPr>
          <a:xfrm>
            <a:off x="108729" y="261836"/>
            <a:ext cx="4917300" cy="6225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875" lIns="121875" rIns="121875" tIns="1218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68FF"/>
              </a:buClr>
              <a:buSzPct val="25000"/>
              <a:buFont typeface="Arial"/>
              <a:buNone/>
            </a:pPr>
            <a:r>
              <a:rPr lang="en-US" sz="4000">
                <a:solidFill>
                  <a:srgbClr val="FF9900"/>
                </a:solidFill>
              </a:rPr>
              <a:t>Loans</a:t>
            </a:r>
            <a:r>
              <a:rPr lang="en-US" sz="4000">
                <a:solidFill>
                  <a:srgbClr val="FF9900"/>
                </a:solidFill>
              </a:rPr>
              <a:t>  </a:t>
            </a:r>
          </a:p>
        </p:txBody>
      </p:sp>
      <p:pic>
        <p:nvPicPr>
          <p:cNvPr descr="AClogotype (1).png" id="185" name="Shape 18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18450" y="45561"/>
            <a:ext cx="1764900" cy="51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Shape 186"/>
          <p:cNvSpPr txBox="1"/>
          <p:nvPr/>
        </p:nvSpPr>
        <p:spPr>
          <a:xfrm>
            <a:off x="5429132" y="4763421"/>
            <a:ext cx="35676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ct val="25000"/>
              <a:buFont typeface="Arial"/>
              <a:buNone/>
            </a:pPr>
            <a:r>
              <a:rPr b="1" lang="en-US" sz="1000">
                <a:solidFill>
                  <a:srgbClr val="FF9900"/>
                </a:solidFill>
              </a:rPr>
              <a:t>Investments</a:t>
            </a:r>
            <a:r>
              <a:rPr b="1" i="0" lang="en-US" sz="1000" u="none" cap="none" strike="noStrik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rPr>
              <a:t> | </a:t>
            </a:r>
            <a:r>
              <a:rPr b="1" i="0" lang="en-US" sz="1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Final Presentation Fall 2016</a:t>
            </a:r>
          </a:p>
        </p:txBody>
      </p:sp>
      <p:pic>
        <p:nvPicPr>
          <p:cNvPr id="187" name="Shape 18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7686" y="874150"/>
            <a:ext cx="7432987" cy="38065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Shape 192"/>
          <p:cNvSpPr/>
          <p:nvPr/>
        </p:nvSpPr>
        <p:spPr>
          <a:xfrm>
            <a:off x="7514489" y="45563"/>
            <a:ext cx="718110" cy="71811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93" name="Shape 193"/>
          <p:cNvSpPr txBox="1"/>
          <p:nvPr/>
        </p:nvSpPr>
        <p:spPr>
          <a:xfrm>
            <a:off x="108724" y="261825"/>
            <a:ext cx="5894100" cy="6225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875" lIns="121875" rIns="121875" tIns="1218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68FF"/>
              </a:buClr>
              <a:buSzPct val="25000"/>
              <a:buFont typeface="Arial"/>
              <a:buNone/>
            </a:pPr>
            <a:r>
              <a:rPr lang="en-US" sz="4000">
                <a:solidFill>
                  <a:srgbClr val="FF9900"/>
                </a:solidFill>
              </a:rPr>
              <a:t>Final Recommendation </a:t>
            </a:r>
          </a:p>
        </p:txBody>
      </p:sp>
      <p:pic>
        <p:nvPicPr>
          <p:cNvPr descr="AClogotype (1).png" id="194" name="Shape 19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18450" y="45561"/>
            <a:ext cx="1764899" cy="51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Shape 195"/>
          <p:cNvSpPr txBox="1"/>
          <p:nvPr/>
        </p:nvSpPr>
        <p:spPr>
          <a:xfrm>
            <a:off x="4514500" y="1071750"/>
            <a:ext cx="39699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/>
              <a:t>Loans are the most optimal source of debt funding at this stage for the project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indent="-228600" lvl="0" marL="457200" rtl="0">
              <a:spcBef>
                <a:spcPts val="0"/>
              </a:spcBef>
              <a:buChar char="●"/>
            </a:pPr>
            <a:r>
              <a:rPr b="1" lang="en-US"/>
              <a:t>Impact Investment: </a:t>
            </a:r>
            <a:r>
              <a:rPr lang="en-US"/>
              <a:t>Grace periods for repayment can be negotiated given that those who benefit from AguaClara water sanitation are classified in the very low-income bracket</a:t>
            </a:r>
          </a:p>
          <a:p>
            <a:pPr indent="-228600" lvl="0" marL="457200" rtl="0">
              <a:spcBef>
                <a:spcPts val="0"/>
              </a:spcBef>
              <a:buChar char="●"/>
            </a:pPr>
            <a:r>
              <a:rPr b="1" lang="en-US"/>
              <a:t>Independence: </a:t>
            </a:r>
            <a:r>
              <a:rPr lang="en-US"/>
              <a:t>AguaClara will have the independence to continue operations in a way that doesn’t negatively impact communities </a:t>
            </a:r>
          </a:p>
          <a:p>
            <a:pPr indent="-228600" lvl="0" marL="457200" rtl="0">
              <a:spcBef>
                <a:spcPts val="0"/>
              </a:spcBef>
              <a:buChar char="●"/>
            </a:pPr>
            <a:r>
              <a:rPr b="1" lang="en-US"/>
              <a:t>Parallel Cost: </a:t>
            </a:r>
            <a:r>
              <a:rPr lang="en-US"/>
              <a:t>Interest will be based on investment required </a:t>
            </a:r>
          </a:p>
        </p:txBody>
      </p:sp>
      <p:pic>
        <p:nvPicPr>
          <p:cNvPr id="196" name="Shape 19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2725" y="990600"/>
            <a:ext cx="3393054" cy="39543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Shape 201"/>
          <p:cNvSpPr/>
          <p:nvPr/>
        </p:nvSpPr>
        <p:spPr>
          <a:xfrm>
            <a:off x="7514489" y="45563"/>
            <a:ext cx="718199" cy="7181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02" name="Shape 202"/>
          <p:cNvSpPr txBox="1"/>
          <p:nvPr/>
        </p:nvSpPr>
        <p:spPr>
          <a:xfrm>
            <a:off x="108729" y="261836"/>
            <a:ext cx="4917299" cy="622499"/>
          </a:xfrm>
          <a:prstGeom prst="rect">
            <a:avLst/>
          </a:prstGeom>
          <a:noFill/>
          <a:ln>
            <a:noFill/>
          </a:ln>
        </p:spPr>
        <p:txBody>
          <a:bodyPr anchorCtr="0" anchor="b" bIns="121875" lIns="121875" rIns="121875" tIns="1218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68FF"/>
              </a:buClr>
              <a:buSzPct val="25000"/>
              <a:buFont typeface="Arial"/>
              <a:buNone/>
            </a:pPr>
            <a:r>
              <a:rPr b="0" i="0" lang="en-US" sz="4000" u="none" cap="none" strike="noStrik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rPr>
              <a:t>Future Work</a:t>
            </a:r>
          </a:p>
        </p:txBody>
      </p:sp>
      <p:pic>
        <p:nvPicPr>
          <p:cNvPr descr="AClogotype (1).png" id="203" name="Shape 20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18450" y="45561"/>
            <a:ext cx="1764899" cy="51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Shape 204"/>
          <p:cNvSpPr txBox="1"/>
          <p:nvPr/>
        </p:nvSpPr>
        <p:spPr>
          <a:xfrm>
            <a:off x="5581532" y="4915821"/>
            <a:ext cx="35676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ct val="25000"/>
              <a:buFont typeface="Arial"/>
              <a:buNone/>
            </a:pPr>
            <a:r>
              <a:rPr b="1" lang="en-US" sz="1000">
                <a:solidFill>
                  <a:srgbClr val="FF9900"/>
                </a:solidFill>
              </a:rPr>
              <a:t>Investments</a:t>
            </a:r>
            <a:r>
              <a:rPr b="1" i="0" lang="en-US" sz="1000" u="none" cap="none" strike="noStrik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rPr>
              <a:t> | </a:t>
            </a:r>
            <a:r>
              <a:rPr b="1" i="0" lang="en-US" sz="1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Final Presentation Fall 2016</a:t>
            </a:r>
          </a:p>
        </p:txBody>
      </p:sp>
      <p:pic>
        <p:nvPicPr>
          <p:cNvPr id="205" name="Shape 20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525760"/>
            <a:ext cx="8839199" cy="26280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-light-2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