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schemas.openxmlformats.org/officeDocument/2006/relationships/slide" Target="slides/slide2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verleaf.com/read/jyzxckcyzrfz"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100"/>
              <a:t>Abstract: The fall semester of 2016 marks the beginning of the Sensor Development subteam to AguaClara, which was created in response to the needs of the  Upflow Anaerobic Sludge Blanket (UASB) and Anaerobic Fluidized Bed (AFB) subteams. This semester, the primary goals of this subteam are to develop a gas measurement sensor, and a fluidized bed solids concentrator sensor for AguaClara plants. The subteam will finalize a method of gas measurement, program settings in ProCoDa to automate the systems, and build the next generation of the system. For the fluidized bed solids concentrator sensor, the subteam will take measurements of the photosensor output and develop a method to correlate photosensor output to the existing intensity of fluidized solids.</a:t>
            </a:r>
          </a:p>
          <a:p>
            <a:pPr lvl="0" rtl="0">
              <a:spcBef>
                <a:spcPts val="0"/>
              </a:spcBef>
              <a:buNone/>
            </a:pPr>
            <a:r>
              <a:t/>
            </a:r>
            <a:endParaRPr sz="1100"/>
          </a:p>
          <a:p>
            <a:pPr lvl="0">
              <a:spcBef>
                <a:spcPts val="0"/>
              </a:spcBef>
              <a:buNone/>
            </a:pPr>
            <a:r>
              <a:rPr lang="en-US" sz="1100"/>
              <a:t>Full report: </a:t>
            </a:r>
            <a:r>
              <a:rPr lang="en-US" sz="1100" u="sng">
                <a:solidFill>
                  <a:schemeClr val="hlink"/>
                </a:solidFill>
                <a:hlinkClick r:id="rId2"/>
              </a:rPr>
              <a:t>https://www.overleaf.com/read/jyzxckcyzrfz</a:t>
            </a:r>
          </a:p>
          <a:p>
            <a:pPr lvl="0" rtl="0">
              <a:spcBef>
                <a:spcPts val="0"/>
              </a:spcBef>
              <a:buNone/>
            </a:pPr>
            <a:r>
              <a:t/>
            </a:r>
            <a:endParaRPr sz="1100"/>
          </a:p>
        </p:txBody>
      </p:sp>
      <p:sp>
        <p:nvSpPr>
          <p:cNvPr id="82" name="Shape 8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8" name="Shape 168"/>
        <p:cNvGrpSpPr/>
        <p:nvPr/>
      </p:nvGrpSpPr>
      <p:grpSpPr>
        <a:xfrm>
          <a:off x="0" y="0"/>
          <a:ext cx="0" cy="0"/>
          <a:chOff x="0" y="0"/>
          <a:chExt cx="0" cy="0"/>
        </a:xfrm>
      </p:grpSpPr>
      <p:sp>
        <p:nvSpPr>
          <p:cNvPr id="169" name="Shape 169"/>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Clr>
                <a:schemeClr val="dk1"/>
              </a:buClr>
              <a:buSzPct val="110000"/>
              <a:buFont typeface="Arial"/>
              <a:buNone/>
            </a:pPr>
            <a:r>
              <a:rPr lang="en-US" sz="1000">
                <a:solidFill>
                  <a:schemeClr val="dk1"/>
                </a:solidFill>
              </a:rPr>
              <a:t>Figure: The third generation of the pressure-vent system is shown. The apparatus was shortened, with a smaller diameter stem at the top for. The placement of the gas source and solenoid valve was moved to through the plug in order to account for the shorter height. A manual drain valve was added to the bottom of the PVC pipe in case of a need to drain water out of the pipe.</a:t>
            </a:r>
          </a:p>
          <a:p>
            <a:pPr lvl="0" rtl="0">
              <a:spcBef>
                <a:spcPts val="0"/>
              </a:spcBef>
              <a:buClr>
                <a:schemeClr val="dk1"/>
              </a:buClr>
              <a:buFont typeface="Arial"/>
              <a:buNone/>
            </a:pPr>
            <a:r>
              <a:t/>
            </a:r>
            <a:endParaRPr sz="1000"/>
          </a:p>
        </p:txBody>
      </p:sp>
      <p:sp>
        <p:nvSpPr>
          <p:cNvPr id="170" name="Shape 17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7" name="Shape 177"/>
        <p:cNvGrpSpPr/>
        <p:nvPr/>
      </p:nvGrpSpPr>
      <p:grpSpPr>
        <a:xfrm>
          <a:off x="0" y="0"/>
          <a:ext cx="0" cy="0"/>
          <a:chOff x="0" y="0"/>
          <a:chExt cx="0" cy="0"/>
        </a:xfrm>
      </p:grpSpPr>
      <p:sp>
        <p:nvSpPr>
          <p:cNvPr id="178" name="Shape 178"/>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000"/>
              <a:t>Caption: The first design fabricated by the Sensor Development Team. It is based off of the third generation design detailed in the last slide.</a:t>
            </a:r>
          </a:p>
          <a:p>
            <a:pPr lvl="0" rtl="0">
              <a:spcBef>
                <a:spcPts val="0"/>
              </a:spcBef>
              <a:buNone/>
            </a:pPr>
            <a:r>
              <a:t/>
            </a:r>
            <a:endParaRPr sz="1000"/>
          </a:p>
          <a:p>
            <a:pPr lvl="0">
              <a:spcBef>
                <a:spcPts val="0"/>
              </a:spcBef>
              <a:buClr>
                <a:schemeClr val="dk1"/>
              </a:buClr>
              <a:buSzPct val="110000"/>
              <a:buFont typeface="Arial"/>
              <a:buNone/>
            </a:pPr>
            <a:r>
              <a:rPr lang="en-US" sz="1000"/>
              <a:t>The third generation sensor was fabricated...</a:t>
            </a:r>
          </a:p>
          <a:p>
            <a:pPr lvl="0" rtl="0">
              <a:spcBef>
                <a:spcPts val="0"/>
              </a:spcBef>
              <a:buClr>
                <a:schemeClr val="dk1"/>
              </a:buClr>
              <a:buFont typeface="Arial"/>
              <a:buNone/>
            </a:pPr>
            <a:r>
              <a:t/>
            </a:r>
            <a:endParaRPr sz="1000"/>
          </a:p>
          <a:p>
            <a:pPr lvl="0" rtl="0">
              <a:spcBef>
                <a:spcPts val="0"/>
              </a:spcBef>
              <a:buClr>
                <a:schemeClr val="dk1"/>
              </a:buClr>
              <a:buSzPct val="110000"/>
              <a:buFont typeface="Arial"/>
              <a:buNone/>
            </a:pPr>
            <a:r>
              <a:rPr lang="en-US" sz="1000">
                <a:solidFill>
                  <a:schemeClr val="dk1"/>
                </a:solidFill>
              </a:rPr>
              <a:t>If there are any appendix slides that are relevant to this slide, mention it in your notes. </a:t>
            </a:r>
          </a:p>
        </p:txBody>
      </p:sp>
      <p:sp>
        <p:nvSpPr>
          <p:cNvPr id="179" name="Shape 17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6" name="Shape 186"/>
        <p:cNvGrpSpPr/>
        <p:nvPr/>
      </p:nvGrpSpPr>
      <p:grpSpPr>
        <a:xfrm>
          <a:off x="0" y="0"/>
          <a:ext cx="0" cy="0"/>
          <a:chOff x="0" y="0"/>
          <a:chExt cx="0" cy="0"/>
        </a:xfrm>
      </p:grpSpPr>
      <p:sp>
        <p:nvSpPr>
          <p:cNvPr id="187" name="Shape 187"/>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None/>
            </a:pPr>
            <a:r>
              <a:rPr lang="en-US" sz="1000"/>
              <a:t>Caption: This is a schematic of our current sensor design. This diagram is specific to the AFB team.</a:t>
            </a:r>
          </a:p>
          <a:p>
            <a:pPr lvl="0" rtl="0">
              <a:spcBef>
                <a:spcPts val="0"/>
              </a:spcBef>
              <a:buNone/>
            </a:pPr>
            <a:r>
              <a:t/>
            </a:r>
            <a:endParaRPr sz="1000"/>
          </a:p>
          <a:p>
            <a:pPr lvl="0" rtl="0">
              <a:spcBef>
                <a:spcPts val="0"/>
              </a:spcBef>
              <a:buClr>
                <a:schemeClr val="dk1"/>
              </a:buClr>
              <a:buSzPct val="110000"/>
              <a:buFont typeface="Arial"/>
              <a:buNone/>
            </a:pPr>
            <a:r>
              <a:rPr lang="en-US" sz="1000"/>
              <a:t>The first design the team fabricated was later modified to accommodate for several design constraints and concerns.</a:t>
            </a:r>
          </a:p>
        </p:txBody>
      </p:sp>
      <p:sp>
        <p:nvSpPr>
          <p:cNvPr id="188" name="Shape 188"/>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5" name="Shape 195"/>
        <p:cNvGrpSpPr/>
        <p:nvPr/>
      </p:nvGrpSpPr>
      <p:grpSpPr>
        <a:xfrm>
          <a:off x="0" y="0"/>
          <a:ext cx="0" cy="0"/>
          <a:chOff x="0" y="0"/>
          <a:chExt cx="0" cy="0"/>
        </a:xfrm>
      </p:grpSpPr>
      <p:sp>
        <p:nvSpPr>
          <p:cNvPr id="196" name="Shape 196"/>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000"/>
              <a:t>The sensor was shortened to account for the UASB team’s apparatus’s design constraints.</a:t>
            </a:r>
          </a:p>
        </p:txBody>
      </p:sp>
      <p:sp>
        <p:nvSpPr>
          <p:cNvPr id="197" name="Shape 19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3" name="Shape 203"/>
        <p:cNvGrpSpPr/>
        <p:nvPr/>
      </p:nvGrpSpPr>
      <p:grpSpPr>
        <a:xfrm>
          <a:off x="0" y="0"/>
          <a:ext cx="0" cy="0"/>
          <a:chOff x="0" y="0"/>
          <a:chExt cx="0" cy="0"/>
        </a:xfrm>
      </p:grpSpPr>
      <p:sp>
        <p:nvSpPr>
          <p:cNvPr id="204" name="Shape 204"/>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None/>
            </a:pPr>
            <a:r>
              <a:rPr lang="en-US" sz="1000"/>
              <a:t>Caption: This image shows the top portion of the UASB team’s apparatus. The blue arrow shows the unwanted direction of flow that would result if the head of 6 cm in the sensor was exceeded.</a:t>
            </a:r>
          </a:p>
          <a:p>
            <a:pPr lvl="0">
              <a:spcBef>
                <a:spcPts val="0"/>
              </a:spcBef>
              <a:buClr>
                <a:schemeClr val="dk1"/>
              </a:buClr>
              <a:buFont typeface="Arial"/>
              <a:buNone/>
            </a:pPr>
            <a:r>
              <a:t/>
            </a:r>
            <a:endParaRPr sz="1000"/>
          </a:p>
          <a:p>
            <a:pPr lvl="0" rtl="0">
              <a:spcBef>
                <a:spcPts val="0"/>
              </a:spcBef>
              <a:buClr>
                <a:schemeClr val="dk1"/>
              </a:buClr>
              <a:buSzPct val="110000"/>
              <a:buFont typeface="Arial"/>
              <a:buNone/>
            </a:pPr>
            <a:r>
              <a:rPr lang="en-US" sz="1000"/>
              <a:t>The sensor design was shortened for the UASB team because the team’s apparatus only allows for 6 cm of head and so the sensor would have to have a 6 cm water height. This is because when the sensor is added to the system, when pressure builds in the sensor, an equal amount of pressure will build in the reactor. This pressure would cause the water to displace out the slanted pipe and into the effluent tube. </a:t>
            </a:r>
          </a:p>
        </p:txBody>
      </p:sp>
      <p:sp>
        <p:nvSpPr>
          <p:cNvPr id="205" name="Shape 20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3" name="Shape 213"/>
        <p:cNvGrpSpPr/>
        <p:nvPr/>
      </p:nvGrpSpPr>
      <p:grpSpPr>
        <a:xfrm>
          <a:off x="0" y="0"/>
          <a:ext cx="0" cy="0"/>
          <a:chOff x="0" y="0"/>
          <a:chExt cx="0" cy="0"/>
        </a:xfrm>
      </p:grpSpPr>
      <p:sp>
        <p:nvSpPr>
          <p:cNvPr id="214" name="Shape 214"/>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solidFill>
                  <a:schemeClr val="dk1"/>
                </a:solidFill>
              </a:rPr>
              <a:t>The same concern was expressed for the AFB team, but after evaluating the situation and the AFB team’s larger apparatus, it was concluded that the AFB team had room for 10 cm of head loss. Therefore, the 10 cm water height design we made would work for them. To clarify, the Sensor Development team will be fabricating two sets of 4 sensors. The set for the UASB team will have 6 cm of water height. The set for the AFB team will have 10 cm of water height.</a:t>
            </a:r>
          </a:p>
        </p:txBody>
      </p:sp>
      <p:sp>
        <p:nvSpPr>
          <p:cNvPr id="215" name="Shape 21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2" name="Shape 222"/>
        <p:cNvGrpSpPr/>
        <p:nvPr/>
      </p:nvGrpSpPr>
      <p:grpSpPr>
        <a:xfrm>
          <a:off x="0" y="0"/>
          <a:ext cx="0" cy="0"/>
          <a:chOff x="0" y="0"/>
          <a:chExt cx="0" cy="0"/>
        </a:xfrm>
      </p:grpSpPr>
      <p:sp>
        <p:nvSpPr>
          <p:cNvPr id="223" name="Shape 223"/>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solidFill>
                  <a:schemeClr val="dk1"/>
                </a:solidFill>
              </a:rPr>
              <a:t>There was a second concern brought up of whether or not the system would be able to withstand the evaporation of its clean water fill long enough before it fails. It would fail because the key function of the pressure sensor to measure the water height difference when water is displaced through from the bottom chamber to the top chamber would no longer work once there is little water left in the system.</a:t>
            </a:r>
          </a:p>
        </p:txBody>
      </p:sp>
      <p:sp>
        <p:nvSpPr>
          <p:cNvPr id="224" name="Shape 22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0" name="Shape 230"/>
        <p:cNvGrpSpPr/>
        <p:nvPr/>
      </p:nvGrpSpPr>
      <p:grpSpPr>
        <a:xfrm>
          <a:off x="0" y="0"/>
          <a:ext cx="0" cy="0"/>
          <a:chOff x="0" y="0"/>
          <a:chExt cx="0" cy="0"/>
        </a:xfrm>
      </p:grpSpPr>
      <p:sp>
        <p:nvSpPr>
          <p:cNvPr id="231" name="Shape 23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000"/>
              <a:t>Caption: This image supports and demonstrates the notion that the pressure sensor would not be able to measure the pressure once the water gets to a certain height after evaporation.</a:t>
            </a:r>
          </a:p>
        </p:txBody>
      </p:sp>
      <p:sp>
        <p:nvSpPr>
          <p:cNvPr id="232" name="Shape 23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1" name="Shape 241"/>
        <p:cNvGrpSpPr/>
        <p:nvPr/>
      </p:nvGrpSpPr>
      <p:grpSpPr>
        <a:xfrm>
          <a:off x="0" y="0"/>
          <a:ext cx="0" cy="0"/>
          <a:chOff x="0" y="0"/>
          <a:chExt cx="0" cy="0"/>
        </a:xfrm>
      </p:grpSpPr>
      <p:sp>
        <p:nvSpPr>
          <p:cNvPr id="242" name="Shape 242"/>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t>4 of the 10 cm sensors are currently being built plus one extra just in case, about to be finished so the AFB team can use them as soon as possible. </a:t>
            </a:r>
          </a:p>
        </p:txBody>
      </p:sp>
      <p:sp>
        <p:nvSpPr>
          <p:cNvPr id="243" name="Shape 24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0" name="Shape 250"/>
        <p:cNvGrpSpPr/>
        <p:nvPr/>
      </p:nvGrpSpPr>
      <p:grpSpPr>
        <a:xfrm>
          <a:off x="0" y="0"/>
          <a:ext cx="0" cy="0"/>
          <a:chOff x="0" y="0"/>
          <a:chExt cx="0" cy="0"/>
        </a:xfrm>
      </p:grpSpPr>
      <p:sp>
        <p:nvSpPr>
          <p:cNvPr id="251" name="Shape 25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t>4 of the 10 cm sensors are currently being built plus one extra just in case, about to be finished so the AFB team can use them as soon as possible. </a:t>
            </a:r>
          </a:p>
        </p:txBody>
      </p:sp>
      <p:sp>
        <p:nvSpPr>
          <p:cNvPr id="252" name="Shape 25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rPr lang="en-US" sz="1000"/>
              <a:t>This is our primary objective thus far as a subteam.</a:t>
            </a:r>
          </a:p>
        </p:txBody>
      </p:sp>
      <p:sp>
        <p:nvSpPr>
          <p:cNvPr id="91" name="Shape 9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9" name="Shape 259"/>
        <p:cNvGrpSpPr/>
        <p:nvPr/>
      </p:nvGrpSpPr>
      <p:grpSpPr>
        <a:xfrm>
          <a:off x="0" y="0"/>
          <a:ext cx="0" cy="0"/>
          <a:chOff x="0" y="0"/>
          <a:chExt cx="0" cy="0"/>
        </a:xfrm>
      </p:grpSpPr>
      <p:sp>
        <p:nvSpPr>
          <p:cNvPr id="260" name="Shape 260"/>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t/>
            </a:r>
            <a:endParaRPr/>
          </a:p>
        </p:txBody>
      </p:sp>
      <p:sp>
        <p:nvSpPr>
          <p:cNvPr id="261" name="Shape 26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2" name="Shape 272"/>
        <p:cNvGrpSpPr/>
        <p:nvPr/>
      </p:nvGrpSpPr>
      <p:grpSpPr>
        <a:xfrm>
          <a:off x="0" y="0"/>
          <a:ext cx="0" cy="0"/>
          <a:chOff x="0" y="0"/>
          <a:chExt cx="0" cy="0"/>
        </a:xfrm>
      </p:grpSpPr>
      <p:sp>
        <p:nvSpPr>
          <p:cNvPr id="273" name="Shape 27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rPr lang="en-US"/>
              <a:t>From this point on, add any slides with figures that will help support your thesis. You might pull these figures from your Final Report. </a:t>
            </a:r>
          </a:p>
        </p:txBody>
      </p:sp>
      <p:sp>
        <p:nvSpPr>
          <p:cNvPr id="274" name="Shape 27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7" name="Shape 97"/>
        <p:cNvGrpSpPr/>
        <p:nvPr/>
      </p:nvGrpSpPr>
      <p:grpSpPr>
        <a:xfrm>
          <a:off x="0" y="0"/>
          <a:ext cx="0" cy="0"/>
          <a:chOff x="0" y="0"/>
          <a:chExt cx="0" cy="0"/>
        </a:xfrm>
      </p:grpSpPr>
      <p:sp>
        <p:nvSpPr>
          <p:cNvPr id="98" name="Shape 98"/>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000"/>
              <a:t>Equation was used in the work of the UASB team (Huybrechts, 2010) and is included in our current research report. Qm is the quantity of methane produced per unit time. Both the UASB and AFB reported “inconsistencies between experimental and theoretical biogas production from reactors” in the Spring semester of 2014. The teams needed to determine how much methane was experimentally produced.</a:t>
            </a:r>
          </a:p>
          <a:p>
            <a:pPr lvl="0" rtl="0">
              <a:spcBef>
                <a:spcPts val="0"/>
              </a:spcBef>
              <a:buClr>
                <a:schemeClr val="dk1"/>
              </a:buClr>
              <a:buFont typeface="Arial"/>
              <a:buNone/>
            </a:pPr>
            <a:r>
              <a:t/>
            </a:r>
            <a:endParaRPr sz="1000"/>
          </a:p>
        </p:txBody>
      </p:sp>
      <p:sp>
        <p:nvSpPr>
          <p:cNvPr id="99" name="Shape 9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 name="Shape 108"/>
        <p:cNvGrpSpPr/>
        <p:nvPr/>
      </p:nvGrpSpPr>
      <p:grpSpPr>
        <a:xfrm>
          <a:off x="0" y="0"/>
          <a:ext cx="0" cy="0"/>
          <a:chOff x="0" y="0"/>
          <a:chExt cx="0" cy="0"/>
        </a:xfrm>
      </p:grpSpPr>
      <p:sp>
        <p:nvSpPr>
          <p:cNvPr id="109" name="Shape 109"/>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t>Table is from UASB Fall 2015 Final Report. As you can see, the volume of methane produced ranged from 65-67% of the total gas production compared to the theoretical values ranging from 12-59%. From the data, there appears to be a significant amount of methane produced. Methane production must be monitored because it is a health hazard, as it produces carbon dioxide and water when it reacts with oxygen. It is also potentially detrimental to the balance of chemicals used in the plant as a whole.</a:t>
            </a:r>
          </a:p>
        </p:txBody>
      </p:sp>
      <p:sp>
        <p:nvSpPr>
          <p:cNvPr id="110" name="Shape 11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9" name="Shape 119"/>
        <p:cNvGrpSpPr/>
        <p:nvPr/>
      </p:nvGrpSpPr>
      <p:grpSpPr>
        <a:xfrm>
          <a:off x="0" y="0"/>
          <a:ext cx="0" cy="0"/>
          <a:chOff x="0" y="0"/>
          <a:chExt cx="0" cy="0"/>
        </a:xfrm>
      </p:grpSpPr>
      <p:sp>
        <p:nvSpPr>
          <p:cNvPr id="120" name="Shape 120"/>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000"/>
              <a:t>One of the original methane sensors used in the project team was an MQ-4. AFB team attempted to model a calibration curve with one of the prototypes in the Spring of 2016, but it was determined that the sensors “have a very narrow range of methane concentration” (Qui Shen at al., 2016). </a:t>
            </a:r>
          </a:p>
        </p:txBody>
      </p:sp>
      <p:sp>
        <p:nvSpPr>
          <p:cNvPr id="121" name="Shape 12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0" name="Shape 130"/>
        <p:cNvGrpSpPr/>
        <p:nvPr/>
      </p:nvGrpSpPr>
      <p:grpSpPr>
        <a:xfrm>
          <a:off x="0" y="0"/>
          <a:ext cx="0" cy="0"/>
          <a:chOff x="0" y="0"/>
          <a:chExt cx="0" cy="0"/>
        </a:xfrm>
      </p:grpSpPr>
      <p:sp>
        <p:nvSpPr>
          <p:cNvPr id="131" name="Shape 13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t>This diagram is Figure 4 of our current research report. This design was taken from the technical data sheet of a different company than those used previously in AguaClara, but they are very similar in design and function. When the gas interacts with the sensor, it is ionized and adsorbed by the gas sensing layer. Adsorption creates a potential difference across the gas sensing layer, which then travels through the gas sensing system and out of the tube pins in the form of current. The potential difference creates a difference in resistance across the gas sensing layer. The heater coil provides the necessary conditions for this process to occur. The anti-explosion network protects the gas sensing system, filters suspended particles, and keeps the sensor intact in the condition of high temperature and pressure. </a:t>
            </a:r>
            <a:r>
              <a:rPr b="1" lang="en-US" sz="1000"/>
              <a:t>The design of this sensor depends on a potential difference created across the sensing layer, which accounts for its relatively narrow range. The new sensors designed by Monroe take a volumetric approach.</a:t>
            </a:r>
          </a:p>
        </p:txBody>
      </p:sp>
      <p:sp>
        <p:nvSpPr>
          <p:cNvPr id="132" name="Shape 13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1" name="Shape 141"/>
        <p:cNvGrpSpPr/>
        <p:nvPr/>
      </p:nvGrpSpPr>
      <p:grpSpPr>
        <a:xfrm>
          <a:off x="0" y="0"/>
          <a:ext cx="0" cy="0"/>
          <a:chOff x="0" y="0"/>
          <a:chExt cx="0" cy="0"/>
        </a:xfrm>
      </p:grpSpPr>
      <p:sp>
        <p:nvSpPr>
          <p:cNvPr id="142" name="Shape 142"/>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Clr>
                <a:schemeClr val="dk1"/>
              </a:buClr>
              <a:buSzPct val="110000"/>
              <a:buFont typeface="Arial"/>
              <a:buNone/>
            </a:pPr>
            <a:r>
              <a:rPr lang="en-US" sz="1000"/>
              <a:t>Figure: The first generation of the pressure-vent system is shown on the left. The second generation of the pressure-vent system is shown on the right. An inner tube was added to the system and the placement of the sensor, gas source, and solenoid valve was modified. </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First Generation: previously built before team’s existence</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Second Generation: Modified so that the tube transferring water from bottom to top chambers is within the chamber rather than outside, simplifies design.</a:t>
            </a:r>
          </a:p>
          <a:p>
            <a:pPr indent="-292100" lvl="0" marL="457200" rtl="0">
              <a:spcBef>
                <a:spcPts val="0"/>
              </a:spcBef>
              <a:buSzPct val="100000"/>
              <a:buChar char="-"/>
            </a:pPr>
            <a:r>
              <a:rPr lang="en-US" sz="1000"/>
              <a:t>How it works:</a:t>
            </a:r>
          </a:p>
          <a:p>
            <a:pPr indent="-292100" lvl="1" marL="914400" rtl="0">
              <a:spcBef>
                <a:spcPts val="0"/>
              </a:spcBef>
              <a:buSzPct val="100000"/>
              <a:buChar char="-"/>
            </a:pPr>
            <a:r>
              <a:rPr lang="en-US" sz="1000"/>
              <a:t>The bottom chamber is first filled with water</a:t>
            </a:r>
          </a:p>
          <a:p>
            <a:pPr indent="-292100" lvl="1" marL="914400" rtl="0">
              <a:spcBef>
                <a:spcPts val="0"/>
              </a:spcBef>
              <a:buSzPct val="100000"/>
              <a:buChar char="-"/>
            </a:pPr>
            <a:r>
              <a:rPr lang="en-US" sz="1000"/>
              <a:t>When gas pump is turned on, the valve closes. Gas flows through ports, causing water from bottom chamber to be pushed through the inner tube to the top chamber. </a:t>
            </a:r>
          </a:p>
          <a:p>
            <a:pPr indent="-292100" lvl="1" marL="914400" rtl="0">
              <a:spcBef>
                <a:spcPts val="0"/>
              </a:spcBef>
              <a:buSzPct val="100000"/>
              <a:buChar char="-"/>
            </a:pPr>
            <a:r>
              <a:rPr lang="en-US" sz="1000"/>
              <a:t>Water displacement is measured - allows us to measure volume of gas produced</a:t>
            </a:r>
          </a:p>
          <a:p>
            <a:pPr indent="-292100" lvl="1" marL="914400" rtl="0">
              <a:spcBef>
                <a:spcPts val="0"/>
              </a:spcBef>
              <a:buSzPct val="100000"/>
              <a:buChar char="-"/>
            </a:pPr>
            <a:r>
              <a:rPr lang="en-US" sz="1000"/>
              <a:t>When water reaches a certain predetermined height, solenoid valve opens, venting gas from the chamber, causes water from top chamber to be released back to bottom chamber</a:t>
            </a:r>
          </a:p>
          <a:p>
            <a:pPr lvl="0" rtl="0">
              <a:spcBef>
                <a:spcPts val="0"/>
              </a:spcBef>
              <a:buClr>
                <a:schemeClr val="dk1"/>
              </a:buClr>
              <a:buFont typeface="Arial"/>
              <a:buNone/>
            </a:pPr>
            <a:r>
              <a:t/>
            </a:r>
            <a:endParaRPr sz="1000"/>
          </a:p>
        </p:txBody>
      </p:sp>
      <p:sp>
        <p:nvSpPr>
          <p:cNvPr id="143" name="Shape 14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1" name="Shape 151"/>
        <p:cNvGrpSpPr/>
        <p:nvPr/>
      </p:nvGrpSpPr>
      <p:grpSpPr>
        <a:xfrm>
          <a:off x="0" y="0"/>
          <a:ext cx="0" cy="0"/>
          <a:chOff x="0" y="0"/>
          <a:chExt cx="0" cy="0"/>
        </a:xfrm>
      </p:grpSpPr>
      <p:sp>
        <p:nvSpPr>
          <p:cNvPr id="152" name="Shape 152"/>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000"/>
              <a:t>Here we can see the second generation sensor working once the water has finished going up to top chamber.</a:t>
            </a:r>
          </a:p>
        </p:txBody>
      </p:sp>
      <p:sp>
        <p:nvSpPr>
          <p:cNvPr id="153" name="Shape 15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9" name="Shape 159"/>
        <p:cNvGrpSpPr/>
        <p:nvPr/>
      </p:nvGrpSpPr>
      <p:grpSpPr>
        <a:xfrm>
          <a:off x="0" y="0"/>
          <a:ext cx="0" cy="0"/>
          <a:chOff x="0" y="0"/>
          <a:chExt cx="0" cy="0"/>
        </a:xfrm>
      </p:grpSpPr>
      <p:sp>
        <p:nvSpPr>
          <p:cNvPr id="160" name="Shape 160"/>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Clr>
                <a:schemeClr val="dk1"/>
              </a:buClr>
              <a:buSzPct val="110000"/>
              <a:buFont typeface="Arial"/>
              <a:buNone/>
            </a:pPr>
            <a:r>
              <a:rPr lang="en-US" sz="1000"/>
              <a:t>Gas Control: controls opening and closing of valves</a:t>
            </a:r>
          </a:p>
          <a:p>
            <a:pPr lvl="0">
              <a:spcBef>
                <a:spcPts val="0"/>
              </a:spcBef>
              <a:buClr>
                <a:schemeClr val="dk1"/>
              </a:buClr>
              <a:buSzPct val="110000"/>
              <a:buFont typeface="Arial"/>
              <a:buNone/>
            </a:pPr>
            <a:r>
              <a:rPr lang="en-US" sz="1000"/>
              <a:t>ON state: when valve is closed, air pump turns on - pumps air into the gas sensor</a:t>
            </a:r>
          </a:p>
          <a:p>
            <a:pPr lvl="0">
              <a:spcBef>
                <a:spcPts val="0"/>
              </a:spcBef>
              <a:buClr>
                <a:schemeClr val="dk1"/>
              </a:buClr>
              <a:buSzPct val="110000"/>
              <a:buFont typeface="Arial"/>
              <a:buNone/>
            </a:pPr>
            <a:r>
              <a:rPr lang="en-US" sz="1000"/>
              <a:t>Run Pump: </a:t>
            </a:r>
          </a:p>
          <a:p>
            <a:pPr indent="-292100" lvl="0" marL="457200" rtl="0">
              <a:spcBef>
                <a:spcPts val="0"/>
              </a:spcBef>
              <a:buSzPct val="100000"/>
              <a:buChar char="-"/>
            </a:pPr>
            <a:r>
              <a:rPr lang="en-US" sz="1000"/>
              <a:t>valve is closed, turns pump on until water level reaches a certain height</a:t>
            </a:r>
          </a:p>
          <a:p>
            <a:pPr indent="-292100" lvl="0" marL="457200" rtl="0">
              <a:spcBef>
                <a:spcPts val="0"/>
              </a:spcBef>
              <a:buSzPct val="100000"/>
              <a:buChar char="-"/>
            </a:pPr>
            <a:r>
              <a:rPr lang="en-US" sz="1000"/>
              <a:t>at maximum target height: opens valve, water drains back down to bottom chamber</a:t>
            </a:r>
          </a:p>
        </p:txBody>
      </p:sp>
      <p:sp>
        <p:nvSpPr>
          <p:cNvPr id="161" name="Shape 16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11" name="Shape 11"/>
        <p:cNvGrpSpPr/>
        <p:nvPr/>
      </p:nvGrpSpPr>
      <p:grpSpPr>
        <a:xfrm>
          <a:off x="0" y="0"/>
          <a:ext cx="0" cy="0"/>
          <a:chOff x="0" y="0"/>
          <a:chExt cx="0" cy="0"/>
        </a:xfrm>
      </p:grpSpPr>
      <p:sp>
        <p:nvSpPr>
          <p:cNvPr id="12" name="Shape 12"/>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3" name="Shape 13"/>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121984" lvl="0" marL="306134" rtl="0" algn="l">
              <a:spcBef>
                <a:spcPts val="580"/>
              </a:spcBef>
              <a:buClr>
                <a:schemeClr val="dk1"/>
              </a:buClr>
              <a:buFont typeface="Arial"/>
              <a:buChar char="•"/>
              <a:defRPr/>
            </a:lvl1pPr>
            <a:lvl2pPr indent="-98141" lvl="1" marL="663291" rtl="0" algn="l">
              <a:spcBef>
                <a:spcPts val="500"/>
              </a:spcBef>
              <a:buClr>
                <a:schemeClr val="dk1"/>
              </a:buClr>
              <a:buFont typeface="Arial"/>
              <a:buChar char="–"/>
              <a:defRPr/>
            </a:lvl2pPr>
            <a:lvl3pPr indent="-67947" lvl="2" marL="1020448" rtl="0" algn="l">
              <a:spcBef>
                <a:spcPts val="440"/>
              </a:spcBef>
              <a:buClr>
                <a:schemeClr val="dk1"/>
              </a:buClr>
              <a:buFont typeface="Arial"/>
              <a:buChar char="•"/>
              <a:defRPr/>
            </a:lvl3pPr>
            <a:lvl4pPr indent="-95127" lvl="3" marL="1428627" rtl="0" algn="l">
              <a:spcBef>
                <a:spcPts val="360"/>
              </a:spcBef>
              <a:buClr>
                <a:schemeClr val="dk1"/>
              </a:buClr>
              <a:buFont typeface="Arial"/>
              <a:buChar char="–"/>
              <a:defRPr/>
            </a:lvl4pPr>
            <a:lvl5pPr indent="-96905" lvl="4" marL="1836805" rtl="0" algn="l">
              <a:spcBef>
                <a:spcPts val="360"/>
              </a:spcBef>
              <a:buClr>
                <a:schemeClr val="dk1"/>
              </a:buClr>
              <a:buFont typeface="Arial"/>
              <a:buChar char="»"/>
              <a:defRPr/>
            </a:lvl5pPr>
            <a:lvl6pPr indent="-98685" lvl="5" marL="2244985" rtl="0" algn="l">
              <a:spcBef>
                <a:spcPts val="360"/>
              </a:spcBef>
              <a:buClr>
                <a:schemeClr val="dk1"/>
              </a:buClr>
              <a:buFont typeface="Arial"/>
              <a:buChar char="•"/>
              <a:defRPr/>
            </a:lvl6pPr>
            <a:lvl7pPr indent="-100464" lvl="6" marL="2653164" rtl="0" algn="l">
              <a:spcBef>
                <a:spcPts val="360"/>
              </a:spcBef>
              <a:buClr>
                <a:schemeClr val="dk1"/>
              </a:buClr>
              <a:buFont typeface="Arial"/>
              <a:buChar char="•"/>
              <a:defRPr/>
            </a:lvl7pPr>
            <a:lvl8pPr indent="-102242" lvl="7" marL="3061343" rtl="0" algn="l">
              <a:spcBef>
                <a:spcPts val="360"/>
              </a:spcBef>
              <a:buClr>
                <a:schemeClr val="dk1"/>
              </a:buClr>
              <a:buFont typeface="Arial"/>
              <a:buChar char="•"/>
              <a:defRPr/>
            </a:lvl8pPr>
            <a:lvl9pPr indent="-91321" lvl="8" marL="3469522" rtl="0" algn="l">
              <a:spcBef>
                <a:spcPts val="360"/>
              </a:spcBef>
              <a:buClr>
                <a:schemeClr val="dk1"/>
              </a:buClr>
              <a:buFont typeface="Arial"/>
              <a:buChar char="•"/>
              <a:defRPr/>
            </a:lvl9pPr>
          </a:lstStyle>
          <a:p/>
        </p:txBody>
      </p:sp>
      <p:sp>
        <p:nvSpPr>
          <p:cNvPr id="14" name="Shape 14"/>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15" name="Shape 15"/>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16" name="Shape 16"/>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68" name="Shape 68"/>
        <p:cNvGrpSpPr/>
        <p:nvPr/>
      </p:nvGrpSpPr>
      <p:grpSpPr>
        <a:xfrm>
          <a:off x="0" y="0"/>
          <a:ext cx="0" cy="0"/>
          <a:chOff x="0" y="0"/>
          <a:chExt cx="0" cy="0"/>
        </a:xfrm>
      </p:grpSpPr>
      <p:sp>
        <p:nvSpPr>
          <p:cNvPr id="69" name="Shape 69"/>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0" name="Shape 70"/>
          <p:cNvSpPr txBox="1"/>
          <p:nvPr>
            <p:ph idx="1" type="body"/>
          </p:nvPr>
        </p:nvSpPr>
        <p:spPr>
          <a:xfrm rot="5400000">
            <a:off x="2874763" y="-1217413"/>
            <a:ext cx="3394472" cy="8229600"/>
          </a:xfrm>
          <a:prstGeom prst="rect">
            <a:avLst/>
          </a:prstGeom>
          <a:noFill/>
          <a:ln>
            <a:noFill/>
          </a:ln>
        </p:spPr>
        <p:txBody>
          <a:bodyPr anchorCtr="0" anchor="t" bIns="91425" lIns="91425" rIns="91425" tIns="91425"/>
          <a:lstStyle>
            <a:lvl1pPr indent="-121984" lvl="0" marL="306134" rtl="0" algn="l">
              <a:spcBef>
                <a:spcPts val="580"/>
              </a:spcBef>
              <a:buClr>
                <a:schemeClr val="dk1"/>
              </a:buClr>
              <a:buFont typeface="Arial"/>
              <a:buChar char="•"/>
              <a:defRPr/>
            </a:lvl1pPr>
            <a:lvl2pPr indent="-98141" lvl="1" marL="663291" rtl="0" algn="l">
              <a:spcBef>
                <a:spcPts val="500"/>
              </a:spcBef>
              <a:buClr>
                <a:schemeClr val="dk1"/>
              </a:buClr>
              <a:buFont typeface="Arial"/>
              <a:buChar char="–"/>
              <a:defRPr/>
            </a:lvl2pPr>
            <a:lvl3pPr indent="-67947" lvl="2" marL="1020448" rtl="0" algn="l">
              <a:spcBef>
                <a:spcPts val="440"/>
              </a:spcBef>
              <a:buClr>
                <a:schemeClr val="dk1"/>
              </a:buClr>
              <a:buFont typeface="Arial"/>
              <a:buChar char="•"/>
              <a:defRPr/>
            </a:lvl3pPr>
            <a:lvl4pPr indent="-95127" lvl="3" marL="1428627" rtl="0" algn="l">
              <a:spcBef>
                <a:spcPts val="360"/>
              </a:spcBef>
              <a:buClr>
                <a:schemeClr val="dk1"/>
              </a:buClr>
              <a:buFont typeface="Arial"/>
              <a:buChar char="–"/>
              <a:defRPr/>
            </a:lvl4pPr>
            <a:lvl5pPr indent="-96905" lvl="4" marL="1836805" rtl="0" algn="l">
              <a:spcBef>
                <a:spcPts val="360"/>
              </a:spcBef>
              <a:buClr>
                <a:schemeClr val="dk1"/>
              </a:buClr>
              <a:buFont typeface="Arial"/>
              <a:buChar char="»"/>
              <a:defRPr/>
            </a:lvl5pPr>
            <a:lvl6pPr indent="-98685" lvl="5" marL="2244985" rtl="0" algn="l">
              <a:spcBef>
                <a:spcPts val="360"/>
              </a:spcBef>
              <a:buClr>
                <a:schemeClr val="dk1"/>
              </a:buClr>
              <a:buFont typeface="Arial"/>
              <a:buChar char="•"/>
              <a:defRPr/>
            </a:lvl6pPr>
            <a:lvl7pPr indent="-100464" lvl="6" marL="2653164" rtl="0" algn="l">
              <a:spcBef>
                <a:spcPts val="360"/>
              </a:spcBef>
              <a:buClr>
                <a:schemeClr val="dk1"/>
              </a:buClr>
              <a:buFont typeface="Arial"/>
              <a:buChar char="•"/>
              <a:defRPr/>
            </a:lvl7pPr>
            <a:lvl8pPr indent="-102242" lvl="7" marL="3061343" rtl="0" algn="l">
              <a:spcBef>
                <a:spcPts val="360"/>
              </a:spcBef>
              <a:buClr>
                <a:schemeClr val="dk1"/>
              </a:buClr>
              <a:buFont typeface="Arial"/>
              <a:buChar char="•"/>
              <a:defRPr/>
            </a:lvl8pPr>
            <a:lvl9pPr indent="-91321" lvl="8" marL="3469522" rtl="0" algn="l">
              <a:spcBef>
                <a:spcPts val="360"/>
              </a:spcBef>
              <a:buClr>
                <a:schemeClr val="dk1"/>
              </a:buClr>
              <a:buFont typeface="Arial"/>
              <a:buChar char="•"/>
              <a:defRPr/>
            </a:lvl9pPr>
          </a:lstStyle>
          <a:p/>
        </p:txBody>
      </p:sp>
      <p:sp>
        <p:nvSpPr>
          <p:cNvPr id="71" name="Shape 71"/>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2" name="Shape 72"/>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3" name="Shape 73"/>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74" name="Shape 74"/>
        <p:cNvGrpSpPr/>
        <p:nvPr/>
      </p:nvGrpSpPr>
      <p:grpSpPr>
        <a:xfrm>
          <a:off x="0" y="0"/>
          <a:ext cx="0" cy="0"/>
          <a:chOff x="0" y="0"/>
          <a:chExt cx="0" cy="0"/>
        </a:xfrm>
      </p:grpSpPr>
      <p:sp>
        <p:nvSpPr>
          <p:cNvPr id="75" name="Shape 75"/>
          <p:cNvSpPr txBox="1"/>
          <p:nvPr>
            <p:ph type="title"/>
          </p:nvPr>
        </p:nvSpPr>
        <p:spPr>
          <a:xfrm rot="5400000">
            <a:off x="7649568" y="1920676"/>
            <a:ext cx="6144815" cy="2879724"/>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6" name="Shape 76"/>
          <p:cNvSpPr txBox="1"/>
          <p:nvPr>
            <p:ph idx="1" type="body"/>
          </p:nvPr>
        </p:nvSpPr>
        <p:spPr>
          <a:xfrm rot="5400000">
            <a:off x="1812330" y="-884436"/>
            <a:ext cx="6144815" cy="8489949"/>
          </a:xfrm>
          <a:prstGeom prst="rect">
            <a:avLst/>
          </a:prstGeom>
          <a:noFill/>
          <a:ln>
            <a:noFill/>
          </a:ln>
        </p:spPr>
        <p:txBody>
          <a:bodyPr anchorCtr="0" anchor="t" bIns="91425" lIns="91425" rIns="91425" tIns="91425"/>
          <a:lstStyle>
            <a:lvl1pPr indent="-121984" lvl="0" marL="306134" rtl="0" algn="l">
              <a:spcBef>
                <a:spcPts val="580"/>
              </a:spcBef>
              <a:buClr>
                <a:schemeClr val="dk1"/>
              </a:buClr>
              <a:buFont typeface="Arial"/>
              <a:buChar char="•"/>
              <a:defRPr/>
            </a:lvl1pPr>
            <a:lvl2pPr indent="-98141" lvl="1" marL="663291" rtl="0" algn="l">
              <a:spcBef>
                <a:spcPts val="500"/>
              </a:spcBef>
              <a:buClr>
                <a:schemeClr val="dk1"/>
              </a:buClr>
              <a:buFont typeface="Arial"/>
              <a:buChar char="–"/>
              <a:defRPr/>
            </a:lvl2pPr>
            <a:lvl3pPr indent="-67947" lvl="2" marL="1020448" rtl="0" algn="l">
              <a:spcBef>
                <a:spcPts val="440"/>
              </a:spcBef>
              <a:buClr>
                <a:schemeClr val="dk1"/>
              </a:buClr>
              <a:buFont typeface="Arial"/>
              <a:buChar char="•"/>
              <a:defRPr/>
            </a:lvl3pPr>
            <a:lvl4pPr indent="-95127" lvl="3" marL="1428627" rtl="0" algn="l">
              <a:spcBef>
                <a:spcPts val="360"/>
              </a:spcBef>
              <a:buClr>
                <a:schemeClr val="dk1"/>
              </a:buClr>
              <a:buFont typeface="Arial"/>
              <a:buChar char="–"/>
              <a:defRPr/>
            </a:lvl4pPr>
            <a:lvl5pPr indent="-96905" lvl="4" marL="1836805" rtl="0" algn="l">
              <a:spcBef>
                <a:spcPts val="360"/>
              </a:spcBef>
              <a:buClr>
                <a:schemeClr val="dk1"/>
              </a:buClr>
              <a:buFont typeface="Arial"/>
              <a:buChar char="»"/>
              <a:defRPr/>
            </a:lvl5pPr>
            <a:lvl6pPr indent="-98685" lvl="5" marL="2244985" rtl="0" algn="l">
              <a:spcBef>
                <a:spcPts val="360"/>
              </a:spcBef>
              <a:buClr>
                <a:schemeClr val="dk1"/>
              </a:buClr>
              <a:buFont typeface="Arial"/>
              <a:buChar char="•"/>
              <a:defRPr/>
            </a:lvl6pPr>
            <a:lvl7pPr indent="-100464" lvl="6" marL="2653164" rtl="0" algn="l">
              <a:spcBef>
                <a:spcPts val="360"/>
              </a:spcBef>
              <a:buClr>
                <a:schemeClr val="dk1"/>
              </a:buClr>
              <a:buFont typeface="Arial"/>
              <a:buChar char="•"/>
              <a:defRPr/>
            </a:lvl7pPr>
            <a:lvl8pPr indent="-102242" lvl="7" marL="3061343" rtl="0" algn="l">
              <a:spcBef>
                <a:spcPts val="360"/>
              </a:spcBef>
              <a:buClr>
                <a:schemeClr val="dk1"/>
              </a:buClr>
              <a:buFont typeface="Arial"/>
              <a:buChar char="•"/>
              <a:defRPr/>
            </a:lvl8pPr>
            <a:lvl9pPr indent="-91321" lvl="8" marL="3469522" rtl="0" algn="l">
              <a:spcBef>
                <a:spcPts val="360"/>
              </a:spcBef>
              <a:buClr>
                <a:schemeClr val="dk1"/>
              </a:buClr>
              <a:buFont typeface="Arial"/>
              <a:buChar char="•"/>
              <a:defRPr/>
            </a:lvl9pPr>
          </a:lstStyle>
          <a:p/>
        </p:txBody>
      </p:sp>
      <p:sp>
        <p:nvSpPr>
          <p:cNvPr id="77" name="Shape 77"/>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8" name="Shape 78"/>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9" name="Shape 79"/>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7" name="Shape 17"/>
        <p:cNvGrpSpPr/>
        <p:nvPr/>
      </p:nvGrpSpPr>
      <p:grpSpPr>
        <a:xfrm>
          <a:off x="0" y="0"/>
          <a:ext cx="0" cy="0"/>
          <a:chOff x="0" y="0"/>
          <a:chExt cx="0" cy="0"/>
        </a:xfrm>
      </p:grpSpPr>
      <p:sp>
        <p:nvSpPr>
          <p:cNvPr id="18" name="Shape 18"/>
          <p:cNvSpPr txBox="1"/>
          <p:nvPr>
            <p:ph type="ctrTitle"/>
          </p:nvPr>
        </p:nvSpPr>
        <p:spPr>
          <a:xfrm>
            <a:off x="685800" y="1597819"/>
            <a:ext cx="7772400" cy="1102518"/>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19" name="Shape 19"/>
          <p:cNvSpPr txBox="1"/>
          <p:nvPr>
            <p:ph idx="1" type="subTitle"/>
          </p:nvPr>
        </p:nvSpPr>
        <p:spPr>
          <a:xfrm>
            <a:off x="1371600" y="2914650"/>
            <a:ext cx="6400799" cy="1314449"/>
          </a:xfrm>
          <a:prstGeom prst="rect">
            <a:avLst/>
          </a:prstGeom>
          <a:noFill/>
          <a:ln>
            <a:noFill/>
          </a:ln>
        </p:spPr>
        <p:txBody>
          <a:bodyPr anchorCtr="0" anchor="t" bIns="91425" lIns="91425" rIns="91425" tIns="91425"/>
          <a:lstStyle>
            <a:lvl1pPr indent="0" lvl="0" marL="0" marR="0" rtl="0" algn="ctr">
              <a:spcBef>
                <a:spcPts val="580"/>
              </a:spcBef>
              <a:buClr>
                <a:srgbClr val="888888"/>
              </a:buClr>
              <a:buFont typeface="Arial"/>
              <a:buNone/>
              <a:defRPr/>
            </a:lvl1pPr>
            <a:lvl2pPr indent="-1779" lvl="1" marL="408179" marR="0" rtl="0" algn="ctr">
              <a:spcBef>
                <a:spcPts val="500"/>
              </a:spcBef>
              <a:buClr>
                <a:srgbClr val="888888"/>
              </a:buClr>
              <a:buFont typeface="Arial"/>
              <a:buNone/>
              <a:defRPr/>
            </a:lvl2pPr>
            <a:lvl3pPr indent="-3558" lvl="2" marL="816358" marR="0" rtl="0" algn="ctr">
              <a:spcBef>
                <a:spcPts val="440"/>
              </a:spcBef>
              <a:buClr>
                <a:srgbClr val="888888"/>
              </a:buClr>
              <a:buFont typeface="Arial"/>
              <a:buNone/>
              <a:defRPr/>
            </a:lvl3pPr>
            <a:lvl4pPr indent="-5336" lvl="3" marL="1224537" marR="0" rtl="0" algn="ctr">
              <a:spcBef>
                <a:spcPts val="360"/>
              </a:spcBef>
              <a:buClr>
                <a:srgbClr val="888888"/>
              </a:buClr>
              <a:buFont typeface="Arial"/>
              <a:buNone/>
              <a:defRPr/>
            </a:lvl4pPr>
            <a:lvl5pPr indent="-7116" lvl="4" marL="1632716" marR="0" rtl="0" algn="ctr">
              <a:spcBef>
                <a:spcPts val="360"/>
              </a:spcBef>
              <a:buClr>
                <a:srgbClr val="888888"/>
              </a:buClr>
              <a:buFont typeface="Arial"/>
              <a:buNone/>
              <a:defRPr/>
            </a:lvl5pPr>
            <a:lvl6pPr indent="-8895" lvl="5" marL="2040895" marR="0" rtl="0" algn="ctr">
              <a:spcBef>
                <a:spcPts val="360"/>
              </a:spcBef>
              <a:buClr>
                <a:srgbClr val="888888"/>
              </a:buClr>
              <a:buFont typeface="Arial"/>
              <a:buNone/>
              <a:defRPr/>
            </a:lvl6pPr>
            <a:lvl7pPr indent="-10673" lvl="6" marL="2449074" marR="0" rtl="0" algn="ctr">
              <a:spcBef>
                <a:spcPts val="360"/>
              </a:spcBef>
              <a:buClr>
                <a:srgbClr val="888888"/>
              </a:buClr>
              <a:buFont typeface="Arial"/>
              <a:buNone/>
              <a:defRPr/>
            </a:lvl7pPr>
            <a:lvl8pPr indent="-12452" lvl="7" marL="2857253" marR="0" rtl="0" algn="ctr">
              <a:spcBef>
                <a:spcPts val="360"/>
              </a:spcBef>
              <a:buClr>
                <a:srgbClr val="888888"/>
              </a:buClr>
              <a:buFont typeface="Arial"/>
              <a:buNone/>
              <a:defRPr/>
            </a:lvl8pPr>
            <a:lvl9pPr indent="-1532" lvl="8" marL="3265432" marR="0" rtl="0" algn="ctr">
              <a:spcBef>
                <a:spcPts val="360"/>
              </a:spcBef>
              <a:buClr>
                <a:srgbClr val="888888"/>
              </a:buClr>
              <a:buFont typeface="Arial"/>
              <a:buNone/>
              <a:defRPr/>
            </a:lvl9pPr>
          </a:lstStyle>
          <a:p/>
        </p:txBody>
      </p:sp>
      <p:sp>
        <p:nvSpPr>
          <p:cNvPr id="20" name="Shape 20"/>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1" name="Shape 21"/>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2" name="Shape 22"/>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3" name="Shape 23"/>
        <p:cNvGrpSpPr/>
        <p:nvPr/>
      </p:nvGrpSpPr>
      <p:grpSpPr>
        <a:xfrm>
          <a:off x="0" y="0"/>
          <a:ext cx="0" cy="0"/>
          <a:chOff x="0" y="0"/>
          <a:chExt cx="0" cy="0"/>
        </a:xfrm>
      </p:grpSpPr>
      <p:sp>
        <p:nvSpPr>
          <p:cNvPr id="24" name="Shape 24"/>
          <p:cNvSpPr txBox="1"/>
          <p:nvPr>
            <p:ph type="title"/>
          </p:nvPr>
        </p:nvSpPr>
        <p:spPr>
          <a:xfrm>
            <a:off x="722312" y="3305176"/>
            <a:ext cx="7772400" cy="1021555"/>
          </a:xfrm>
          <a:prstGeom prst="rect">
            <a:avLst/>
          </a:prstGeom>
          <a:noFill/>
          <a:ln>
            <a:noFill/>
          </a:ln>
        </p:spPr>
        <p:txBody>
          <a:bodyPr anchorCtr="0" anchor="t"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5" name="Shape 25"/>
          <p:cNvSpPr txBox="1"/>
          <p:nvPr>
            <p:ph idx="1" type="body"/>
          </p:nvPr>
        </p:nvSpPr>
        <p:spPr>
          <a:xfrm>
            <a:off x="722312" y="2180034"/>
            <a:ext cx="7772400" cy="1125140"/>
          </a:xfrm>
          <a:prstGeom prst="rect">
            <a:avLst/>
          </a:prstGeom>
          <a:noFill/>
          <a:ln>
            <a:noFill/>
          </a:ln>
        </p:spPr>
        <p:txBody>
          <a:bodyPr anchorCtr="0" anchor="b" bIns="91425" lIns="91425" rIns="91425" tIns="91425"/>
          <a:lstStyle>
            <a:lvl1pPr indent="0" lvl="0" marL="0" rtl="0">
              <a:spcBef>
                <a:spcPts val="0"/>
              </a:spcBef>
              <a:buClr>
                <a:srgbClr val="888888"/>
              </a:buClr>
              <a:buFont typeface="Calibri"/>
              <a:buNone/>
              <a:defRPr/>
            </a:lvl1pPr>
            <a:lvl2pPr indent="-1779" lvl="1" marL="408179" rtl="0">
              <a:spcBef>
                <a:spcPts val="0"/>
              </a:spcBef>
              <a:buClr>
                <a:srgbClr val="888888"/>
              </a:buClr>
              <a:buFont typeface="Calibri"/>
              <a:buNone/>
              <a:defRPr/>
            </a:lvl2pPr>
            <a:lvl3pPr indent="-3558" lvl="2" marL="816358" rtl="0">
              <a:spcBef>
                <a:spcPts val="0"/>
              </a:spcBef>
              <a:buClr>
                <a:srgbClr val="888888"/>
              </a:buClr>
              <a:buFont typeface="Calibri"/>
              <a:buNone/>
              <a:defRPr/>
            </a:lvl3pPr>
            <a:lvl4pPr indent="-5336" lvl="3" marL="1224537" rtl="0">
              <a:spcBef>
                <a:spcPts val="0"/>
              </a:spcBef>
              <a:buClr>
                <a:srgbClr val="888888"/>
              </a:buClr>
              <a:buFont typeface="Calibri"/>
              <a:buNone/>
              <a:defRPr/>
            </a:lvl4pPr>
            <a:lvl5pPr indent="-7116" lvl="4" marL="1632716" rtl="0">
              <a:spcBef>
                <a:spcPts val="0"/>
              </a:spcBef>
              <a:buClr>
                <a:srgbClr val="888888"/>
              </a:buClr>
              <a:buFont typeface="Calibri"/>
              <a:buNone/>
              <a:defRPr/>
            </a:lvl5pPr>
            <a:lvl6pPr indent="-8895" lvl="5" marL="2040895" rtl="0">
              <a:spcBef>
                <a:spcPts val="0"/>
              </a:spcBef>
              <a:buClr>
                <a:srgbClr val="888888"/>
              </a:buClr>
              <a:buFont typeface="Calibri"/>
              <a:buNone/>
              <a:defRPr/>
            </a:lvl6pPr>
            <a:lvl7pPr indent="-10673" lvl="6" marL="2449074" rtl="0">
              <a:spcBef>
                <a:spcPts val="0"/>
              </a:spcBef>
              <a:buClr>
                <a:srgbClr val="888888"/>
              </a:buClr>
              <a:buFont typeface="Calibri"/>
              <a:buNone/>
              <a:defRPr/>
            </a:lvl7pPr>
            <a:lvl8pPr indent="-12452" lvl="7" marL="2857253" rtl="0">
              <a:spcBef>
                <a:spcPts val="0"/>
              </a:spcBef>
              <a:buClr>
                <a:srgbClr val="888888"/>
              </a:buClr>
              <a:buFont typeface="Calibri"/>
              <a:buNone/>
              <a:defRPr/>
            </a:lvl8pPr>
            <a:lvl9pPr indent="-1532" lvl="8" marL="3265432" rtl="0">
              <a:spcBef>
                <a:spcPts val="0"/>
              </a:spcBef>
              <a:buClr>
                <a:srgbClr val="888888"/>
              </a:buClr>
              <a:buFont typeface="Calibri"/>
              <a:buNone/>
              <a:defRPr/>
            </a:lvl9pPr>
          </a:lstStyle>
          <a:p/>
        </p:txBody>
      </p:sp>
      <p:sp>
        <p:nvSpPr>
          <p:cNvPr id="26" name="Shape 26"/>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7" name="Shape 27"/>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8" name="Shape 28"/>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29" name="Shape 29"/>
        <p:cNvGrpSpPr/>
        <p:nvPr/>
      </p:nvGrpSpPr>
      <p:grpSpPr>
        <a:xfrm>
          <a:off x="0" y="0"/>
          <a:ext cx="0" cy="0"/>
          <a:chOff x="0" y="0"/>
          <a:chExt cx="0" cy="0"/>
        </a:xfrm>
      </p:grpSpPr>
      <p:sp>
        <p:nvSpPr>
          <p:cNvPr id="30" name="Shape 30"/>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1" name="Shape 31"/>
          <p:cNvSpPr txBox="1"/>
          <p:nvPr>
            <p:ph idx="1" type="body"/>
          </p:nvPr>
        </p:nvSpPr>
        <p:spPr>
          <a:xfrm>
            <a:off x="639764" y="1679972"/>
            <a:ext cx="5684836" cy="4752974"/>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2" name="Shape 32"/>
          <p:cNvSpPr txBox="1"/>
          <p:nvPr>
            <p:ph idx="2" type="body"/>
          </p:nvPr>
        </p:nvSpPr>
        <p:spPr>
          <a:xfrm>
            <a:off x="6477000" y="1679972"/>
            <a:ext cx="5684837" cy="4752974"/>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3" name="Shape 33"/>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34" name="Shape 34"/>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35" name="Shape 35"/>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36" name="Shape 36"/>
        <p:cNvGrpSpPr/>
        <p:nvPr/>
      </p:nvGrpSpPr>
      <p:grpSpPr>
        <a:xfrm>
          <a:off x="0" y="0"/>
          <a:ext cx="0" cy="0"/>
          <a:chOff x="0" y="0"/>
          <a:chExt cx="0" cy="0"/>
        </a:xfrm>
      </p:grpSpPr>
      <p:sp>
        <p:nvSpPr>
          <p:cNvPr id="37" name="Shape 37"/>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8" name="Shape 38"/>
          <p:cNvSpPr txBox="1"/>
          <p:nvPr>
            <p:ph idx="1" type="body"/>
          </p:nvPr>
        </p:nvSpPr>
        <p:spPr>
          <a:xfrm>
            <a:off x="457200" y="1151334"/>
            <a:ext cx="4040187" cy="479821"/>
          </a:xfrm>
          <a:prstGeom prst="rect">
            <a:avLst/>
          </a:prstGeom>
          <a:noFill/>
          <a:ln>
            <a:noFill/>
          </a:ln>
        </p:spPr>
        <p:txBody>
          <a:bodyPr anchorCtr="0" anchor="b"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39" name="Shape 39"/>
          <p:cNvSpPr txBox="1"/>
          <p:nvPr>
            <p:ph idx="2" type="body"/>
          </p:nvPr>
        </p:nvSpPr>
        <p:spPr>
          <a:xfrm>
            <a:off x="457200" y="1631155"/>
            <a:ext cx="4040187" cy="2963465"/>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0" name="Shape 40"/>
          <p:cNvSpPr txBox="1"/>
          <p:nvPr>
            <p:ph idx="3" type="body"/>
          </p:nvPr>
        </p:nvSpPr>
        <p:spPr>
          <a:xfrm>
            <a:off x="4645026" y="1151334"/>
            <a:ext cx="4041774" cy="479821"/>
          </a:xfrm>
          <a:prstGeom prst="rect">
            <a:avLst/>
          </a:prstGeom>
          <a:noFill/>
          <a:ln>
            <a:noFill/>
          </a:ln>
        </p:spPr>
        <p:txBody>
          <a:bodyPr anchorCtr="0" anchor="b"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41" name="Shape 41"/>
          <p:cNvSpPr txBox="1"/>
          <p:nvPr>
            <p:ph idx="4" type="body"/>
          </p:nvPr>
        </p:nvSpPr>
        <p:spPr>
          <a:xfrm>
            <a:off x="4645026" y="1631155"/>
            <a:ext cx="4041774" cy="2963465"/>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2" name="Shape 42"/>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3" name="Shape 43"/>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4" name="Shape 44"/>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5" name="Shape 45"/>
        <p:cNvGrpSpPr/>
        <p:nvPr/>
      </p:nvGrpSpPr>
      <p:grpSpPr>
        <a:xfrm>
          <a:off x="0" y="0"/>
          <a:ext cx="0" cy="0"/>
          <a:chOff x="0" y="0"/>
          <a:chExt cx="0" cy="0"/>
        </a:xfrm>
      </p:grpSpPr>
      <p:sp>
        <p:nvSpPr>
          <p:cNvPr id="46" name="Shape 46"/>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7" name="Shape 47"/>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8" name="Shape 48"/>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9" name="Shape 49"/>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0" name="Shape 50"/>
        <p:cNvGrpSpPr/>
        <p:nvPr/>
      </p:nvGrpSpPr>
      <p:grpSpPr>
        <a:xfrm>
          <a:off x="0" y="0"/>
          <a:ext cx="0" cy="0"/>
          <a:chOff x="0" y="0"/>
          <a:chExt cx="0" cy="0"/>
        </a:xfrm>
      </p:grpSpPr>
      <p:sp>
        <p:nvSpPr>
          <p:cNvPr id="51" name="Shape 51"/>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52" name="Shape 52"/>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53" name="Shape 53"/>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4" name="Shape 54"/>
        <p:cNvGrpSpPr/>
        <p:nvPr/>
      </p:nvGrpSpPr>
      <p:grpSpPr>
        <a:xfrm>
          <a:off x="0" y="0"/>
          <a:ext cx="0" cy="0"/>
          <a:chOff x="0" y="0"/>
          <a:chExt cx="0" cy="0"/>
        </a:xfrm>
      </p:grpSpPr>
      <p:sp>
        <p:nvSpPr>
          <p:cNvPr id="55" name="Shape 55"/>
          <p:cNvSpPr txBox="1"/>
          <p:nvPr>
            <p:ph type="title"/>
          </p:nvPr>
        </p:nvSpPr>
        <p:spPr>
          <a:xfrm>
            <a:off x="457200" y="204786"/>
            <a:ext cx="3008313" cy="871538"/>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6" name="Shape 56"/>
          <p:cNvSpPr txBox="1"/>
          <p:nvPr>
            <p:ph idx="1" type="body"/>
          </p:nvPr>
        </p:nvSpPr>
        <p:spPr>
          <a:xfrm>
            <a:off x="3575050" y="204788"/>
            <a:ext cx="5111750" cy="4389834"/>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7" name="Shape 57"/>
          <p:cNvSpPr txBox="1"/>
          <p:nvPr>
            <p:ph idx="2" type="body"/>
          </p:nvPr>
        </p:nvSpPr>
        <p:spPr>
          <a:xfrm>
            <a:off x="457200" y="1076325"/>
            <a:ext cx="3008313" cy="3518296"/>
          </a:xfrm>
          <a:prstGeom prst="rect">
            <a:avLst/>
          </a:prstGeom>
          <a:noFill/>
          <a:ln>
            <a:noFill/>
          </a:ln>
        </p:spPr>
        <p:txBody>
          <a:bodyPr anchorCtr="0" anchor="t"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58" name="Shape 58"/>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59" name="Shape 59"/>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60" name="Shape 60"/>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1" name="Shape 61"/>
        <p:cNvGrpSpPr/>
        <p:nvPr/>
      </p:nvGrpSpPr>
      <p:grpSpPr>
        <a:xfrm>
          <a:off x="0" y="0"/>
          <a:ext cx="0" cy="0"/>
          <a:chOff x="0" y="0"/>
          <a:chExt cx="0" cy="0"/>
        </a:xfrm>
      </p:grpSpPr>
      <p:sp>
        <p:nvSpPr>
          <p:cNvPr id="62" name="Shape 62"/>
          <p:cNvSpPr txBox="1"/>
          <p:nvPr>
            <p:ph type="title"/>
          </p:nvPr>
        </p:nvSpPr>
        <p:spPr>
          <a:xfrm>
            <a:off x="1792288" y="3600450"/>
            <a:ext cx="5486399" cy="425053"/>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3" name="Shape 63"/>
          <p:cNvSpPr/>
          <p:nvPr>
            <p:ph idx="2" type="pic"/>
          </p:nvPr>
        </p:nvSpPr>
        <p:spPr>
          <a:xfrm>
            <a:off x="1792288" y="459581"/>
            <a:ext cx="5486399" cy="3086099"/>
          </a:xfrm>
          <a:prstGeom prst="rect">
            <a:avLst/>
          </a:prstGeom>
          <a:noFill/>
          <a:ln>
            <a:noFill/>
          </a:ln>
        </p:spPr>
      </p:sp>
      <p:sp>
        <p:nvSpPr>
          <p:cNvPr id="64" name="Shape 64"/>
          <p:cNvSpPr txBox="1"/>
          <p:nvPr>
            <p:ph idx="1" type="body"/>
          </p:nvPr>
        </p:nvSpPr>
        <p:spPr>
          <a:xfrm>
            <a:off x="1792288" y="4025503"/>
            <a:ext cx="5486399" cy="603647"/>
          </a:xfrm>
          <a:prstGeom prst="rect">
            <a:avLst/>
          </a:prstGeom>
          <a:noFill/>
          <a:ln>
            <a:noFill/>
          </a:ln>
        </p:spPr>
        <p:txBody>
          <a:bodyPr anchorCtr="0" anchor="t"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65" name="Shape 65"/>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66" name="Shape 66"/>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67" name="Shape 67"/>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7" name="Shape 7"/>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121984" lvl="0" marL="306134" marR="0" rtl="0" algn="l">
              <a:spcBef>
                <a:spcPts val="580"/>
              </a:spcBef>
              <a:buClr>
                <a:schemeClr val="dk1"/>
              </a:buClr>
              <a:buFont typeface="Arial"/>
              <a:buChar char="•"/>
              <a:defRPr/>
            </a:lvl1pPr>
            <a:lvl2pPr indent="-98141" lvl="1" marL="663291" marR="0" rtl="0" algn="l">
              <a:spcBef>
                <a:spcPts val="500"/>
              </a:spcBef>
              <a:buClr>
                <a:schemeClr val="dk1"/>
              </a:buClr>
              <a:buFont typeface="Arial"/>
              <a:buChar char="–"/>
              <a:defRPr/>
            </a:lvl2pPr>
            <a:lvl3pPr indent="-67947" lvl="2" marL="1020448" marR="0" rtl="0" algn="l">
              <a:spcBef>
                <a:spcPts val="440"/>
              </a:spcBef>
              <a:buClr>
                <a:schemeClr val="dk1"/>
              </a:buClr>
              <a:buFont typeface="Arial"/>
              <a:buChar char="•"/>
              <a:defRPr/>
            </a:lvl3pPr>
            <a:lvl4pPr indent="-95127" lvl="3" marL="1428627" marR="0" rtl="0" algn="l">
              <a:spcBef>
                <a:spcPts val="360"/>
              </a:spcBef>
              <a:buClr>
                <a:schemeClr val="dk1"/>
              </a:buClr>
              <a:buFont typeface="Arial"/>
              <a:buChar char="–"/>
              <a:defRPr/>
            </a:lvl4pPr>
            <a:lvl5pPr indent="-96905" lvl="4" marL="1836805" marR="0" rtl="0" algn="l">
              <a:spcBef>
                <a:spcPts val="360"/>
              </a:spcBef>
              <a:buClr>
                <a:schemeClr val="dk1"/>
              </a:buClr>
              <a:buFont typeface="Arial"/>
              <a:buChar char="»"/>
              <a:defRPr/>
            </a:lvl5pPr>
            <a:lvl6pPr indent="-98685" lvl="5" marL="2244985" marR="0" rtl="0" algn="l">
              <a:spcBef>
                <a:spcPts val="360"/>
              </a:spcBef>
              <a:buClr>
                <a:schemeClr val="dk1"/>
              </a:buClr>
              <a:buFont typeface="Arial"/>
              <a:buChar char="•"/>
              <a:defRPr/>
            </a:lvl6pPr>
            <a:lvl7pPr indent="-100464" lvl="6" marL="2653164" marR="0" rtl="0" algn="l">
              <a:spcBef>
                <a:spcPts val="360"/>
              </a:spcBef>
              <a:buClr>
                <a:schemeClr val="dk1"/>
              </a:buClr>
              <a:buFont typeface="Arial"/>
              <a:buChar char="•"/>
              <a:defRPr/>
            </a:lvl7pPr>
            <a:lvl8pPr indent="-102242" lvl="7" marL="3061343" marR="0" rtl="0" algn="l">
              <a:spcBef>
                <a:spcPts val="360"/>
              </a:spcBef>
              <a:buClr>
                <a:schemeClr val="dk1"/>
              </a:buClr>
              <a:buFont typeface="Arial"/>
              <a:buChar char="•"/>
              <a:defRPr/>
            </a:lvl8pPr>
            <a:lvl9pPr indent="-91321" lvl="8" marL="3469522" marR="0" rtl="0" algn="l">
              <a:spcBef>
                <a:spcPts val="360"/>
              </a:spcBef>
              <a:buClr>
                <a:schemeClr val="dk1"/>
              </a:buClr>
              <a:buFont typeface="Arial"/>
              <a:buChar char="•"/>
              <a:defRPr/>
            </a:lvl9pPr>
          </a:lstStyle>
          <a:p/>
        </p:txBody>
      </p:sp>
      <p:sp>
        <p:nvSpPr>
          <p:cNvPr id="8" name="Shape 8"/>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9" name="Shape 9"/>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10" name="Shape 10"/>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04.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04.png"/><Relationship Id="rId4" Type="http://schemas.openxmlformats.org/officeDocument/2006/relationships/image" Target="../media/image0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04.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0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04.png"/><Relationship Id="rId4" Type="http://schemas.openxmlformats.org/officeDocument/2006/relationships/image" Target="../media/image1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0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0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04.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04.png"/><Relationship Id="rId4" Type="http://schemas.openxmlformats.org/officeDocument/2006/relationships/image" Target="../media/image1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04.png"/><Relationship Id="rId4" Type="http://schemas.openxmlformats.org/officeDocument/2006/relationships/image" Target="../media/image0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0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04.png"/><Relationship Id="rId4" Type="http://schemas.openxmlformats.org/officeDocument/2006/relationships/hyperlink" Target="mailto:ap989@cornell.edu" TargetMode="External"/><Relationship Id="rId5" Type="http://schemas.openxmlformats.org/officeDocument/2006/relationships/hyperlink" Target="mailto:gmm93@cornell.edu" TargetMode="External"/><Relationship Id="rId6" Type="http://schemas.openxmlformats.org/officeDocument/2006/relationships/hyperlink" Target="mailto:ct542@cornell.edu" TargetMode="External"/><Relationship Id="rId7" Type="http://schemas.openxmlformats.org/officeDocument/2006/relationships/hyperlink" Target="mailto:sgl38@cornell.edu"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0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04.png"/><Relationship Id="rId4" Type="http://schemas.openxmlformats.org/officeDocument/2006/relationships/image" Target="../media/image0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04.png"/><Relationship Id="rId4" Type="http://schemas.openxmlformats.org/officeDocument/2006/relationships/image" Target="../media/image0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04.png"/><Relationship Id="rId4" Type="http://schemas.openxmlformats.org/officeDocument/2006/relationships/image" Target="../media/image0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04.png"/><Relationship Id="rId4" Type="http://schemas.openxmlformats.org/officeDocument/2006/relationships/image" Target="../media/image0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04.png"/><Relationship Id="rId4" Type="http://schemas.openxmlformats.org/officeDocument/2006/relationships/image" Target="../media/image10.png"/><Relationship Id="rId5" Type="http://schemas.openxmlformats.org/officeDocument/2006/relationships/image" Target="../media/image0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04.png"/><Relationship Id="rId4" Type="http://schemas.openxmlformats.org/officeDocument/2006/relationships/hyperlink" Target="http://youtube.com/v/b2ryzs43EcI" TargetMode="External"/><Relationship Id="rId5" Type="http://schemas.openxmlformats.org/officeDocument/2006/relationships/image" Target="../media/image0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04.png"/><Relationship Id="rId4" Type="http://schemas.openxmlformats.org/officeDocument/2006/relationships/image" Target="../media/image0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pic>
        <p:nvPicPr>
          <p:cNvPr descr="AClogotype (1).png" id="84" name="Shape 84"/>
          <p:cNvPicPr preferRelativeResize="0"/>
          <p:nvPr/>
        </p:nvPicPr>
        <p:blipFill rotWithShape="1">
          <a:blip r:embed="rId3">
            <a:alphaModFix/>
          </a:blip>
          <a:srcRect b="0" l="4313" r="75452" t="0"/>
          <a:stretch/>
        </p:blipFill>
        <p:spPr>
          <a:xfrm>
            <a:off x="0" y="1739437"/>
            <a:ext cx="2275725" cy="3270224"/>
          </a:xfrm>
          <a:prstGeom prst="rect">
            <a:avLst/>
          </a:prstGeom>
          <a:noFill/>
          <a:ln>
            <a:noFill/>
          </a:ln>
        </p:spPr>
      </p:pic>
      <p:sp>
        <p:nvSpPr>
          <p:cNvPr id="85" name="Shape 85"/>
          <p:cNvSpPr txBox="1"/>
          <p:nvPr/>
        </p:nvSpPr>
        <p:spPr>
          <a:xfrm>
            <a:off x="2095262" y="3468600"/>
            <a:ext cx="6121800" cy="954000"/>
          </a:xfrm>
          <a:prstGeom prst="rect">
            <a:avLst/>
          </a:prstGeom>
          <a:noFill/>
          <a:ln>
            <a:noFill/>
          </a:ln>
        </p:spPr>
        <p:txBody>
          <a:bodyPr anchorCtr="0" anchor="t" bIns="45700" lIns="91425" rIns="91425" tIns="45700">
            <a:noAutofit/>
          </a:bodyPr>
          <a:lstStyle/>
          <a:p>
            <a:pPr lvl="0" rtl="0" algn="ctr">
              <a:spcBef>
                <a:spcPts val="0"/>
              </a:spcBef>
              <a:buClr>
                <a:schemeClr val="dk1"/>
              </a:buClr>
              <a:buSzPct val="25000"/>
              <a:buFont typeface="Arial"/>
              <a:buNone/>
            </a:pPr>
            <a:r>
              <a:rPr lang="en-US" sz="1200">
                <a:solidFill>
                  <a:srgbClr val="666666"/>
                </a:solidFill>
              </a:rPr>
              <a:t>Sidney Lok, Grace Mitchell, Andrea Pozo, Cheer Tsang</a:t>
            </a:r>
          </a:p>
          <a:p>
            <a:pPr indent="0" lvl="0" marL="0" marR="0" rtl="0" algn="ctr">
              <a:spcBef>
                <a:spcPts val="0"/>
              </a:spcBef>
              <a:buClr>
                <a:srgbClr val="000000"/>
              </a:buClr>
              <a:buSzPct val="25000"/>
              <a:buFont typeface="Arial"/>
              <a:buNone/>
            </a:pPr>
            <a:r>
              <a:rPr lang="en-US" sz="1200">
                <a:solidFill>
                  <a:srgbClr val="666666"/>
                </a:solidFill>
              </a:rPr>
              <a:t>Fall 2016</a:t>
            </a:r>
          </a:p>
          <a:p>
            <a:pPr indent="0" lvl="0" marL="0" marR="0" rtl="0" algn="ctr">
              <a:spcBef>
                <a:spcPts val="0"/>
              </a:spcBef>
              <a:buClr>
                <a:srgbClr val="000000"/>
              </a:buClr>
              <a:buFont typeface="Arial"/>
              <a:buNone/>
            </a:pPr>
            <a:r>
              <a:t/>
            </a:r>
            <a:endParaRPr sz="1200">
              <a:solidFill>
                <a:srgbClr val="666666"/>
              </a:solidFill>
            </a:endParaRPr>
          </a:p>
          <a:p>
            <a:pPr indent="0" lvl="0" marL="0" marR="0" rtl="0" algn="ctr">
              <a:spcBef>
                <a:spcPts val="0"/>
              </a:spcBef>
              <a:buClr>
                <a:srgbClr val="000000"/>
              </a:buClr>
              <a:buSzPct val="25000"/>
              <a:buFont typeface="Arial"/>
              <a:buNone/>
            </a:pPr>
            <a:r>
              <a:rPr lang="en-US" sz="1200">
                <a:solidFill>
                  <a:srgbClr val="666666"/>
                </a:solidFill>
              </a:rPr>
              <a:t>This is a new subteam dedicated to creating sensors in response to the needs of two other wastewater subteams. Learn more at https://confluence.cornell.edu/display/AGUACLARA/Sensor+Development</a:t>
            </a:r>
          </a:p>
        </p:txBody>
      </p:sp>
      <p:sp>
        <p:nvSpPr>
          <p:cNvPr id="86" name="Shape 86"/>
          <p:cNvSpPr txBox="1"/>
          <p:nvPr/>
        </p:nvSpPr>
        <p:spPr>
          <a:xfrm>
            <a:off x="5429132" y="4763421"/>
            <a:ext cx="3567600" cy="246300"/>
          </a:xfrm>
          <a:prstGeom prst="rect">
            <a:avLst/>
          </a:prstGeom>
          <a:noFill/>
          <a:ln>
            <a:noFill/>
          </a:ln>
        </p:spPr>
        <p:txBody>
          <a:bodyPr anchorCtr="0" anchor="t" bIns="45700" lIns="91425" rIns="91425" tIns="45700">
            <a:noAutofit/>
          </a:bodyPr>
          <a:lstStyle/>
          <a:p>
            <a:pPr indent="0" lvl="0" marL="0" marR="0" rtl="0" algn="r">
              <a:spcBef>
                <a:spcPts val="0"/>
              </a:spcBef>
              <a:buClr>
                <a:srgbClr val="000000"/>
              </a:buClr>
              <a:buSzPct val="25000"/>
              <a:buFont typeface="Arial"/>
              <a:buNone/>
            </a:pP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pic>
        <p:nvPicPr>
          <p:cNvPr descr="AClogotype (1).png" id="87" name="Shape 87"/>
          <p:cNvPicPr preferRelativeResize="0"/>
          <p:nvPr/>
        </p:nvPicPr>
        <p:blipFill>
          <a:blip r:embed="rId3">
            <a:alphaModFix/>
          </a:blip>
          <a:stretch>
            <a:fillRect/>
          </a:stretch>
        </p:blipFill>
        <p:spPr>
          <a:xfrm>
            <a:off x="7294200" y="65800"/>
            <a:ext cx="1764899" cy="513500"/>
          </a:xfrm>
          <a:prstGeom prst="rect">
            <a:avLst/>
          </a:prstGeom>
          <a:noFill/>
          <a:ln>
            <a:noFill/>
          </a:ln>
        </p:spPr>
      </p:pic>
      <p:sp>
        <p:nvSpPr>
          <p:cNvPr id="88" name="Shape 88"/>
          <p:cNvSpPr txBox="1"/>
          <p:nvPr/>
        </p:nvSpPr>
        <p:spPr>
          <a:xfrm>
            <a:off x="2143100" y="1138273"/>
            <a:ext cx="6026100" cy="12003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lang="en-US" sz="7200">
                <a:solidFill>
                  <a:srgbClr val="595959"/>
                </a:solidFill>
              </a:rPr>
              <a:t>Sensor Development</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1" name="Shape 171"/>
        <p:cNvGrpSpPr/>
        <p:nvPr/>
      </p:nvGrpSpPr>
      <p:grpSpPr>
        <a:xfrm>
          <a:off x="0" y="0"/>
          <a:ext cx="0" cy="0"/>
          <a:chOff x="0" y="0"/>
          <a:chExt cx="0" cy="0"/>
        </a:xfrm>
      </p:grpSpPr>
      <p:pic>
        <p:nvPicPr>
          <p:cNvPr id="172" name="Shape 172"/>
          <p:cNvPicPr preferRelativeResize="0"/>
          <p:nvPr/>
        </p:nvPicPr>
        <p:blipFill/>
        <p:spPr>
          <a:xfrm>
            <a:off x="7514490" y="45563"/>
            <a:ext cx="718200" cy="718200"/>
          </a:xfrm>
          <a:prstGeom prst="rect">
            <a:avLst/>
          </a:prstGeom>
          <a:solidFill>
            <a:srgbClr val="FFFFFF"/>
          </a:solidFill>
          <a:ln>
            <a:noFill/>
          </a:ln>
        </p:spPr>
      </p:pic>
      <p:pic>
        <p:nvPicPr>
          <p:cNvPr descr="AClogotype (1).png" id="173" name="Shape 173"/>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74" name="Shape 174"/>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175" name="Shape 175"/>
          <p:cNvSpPr txBox="1"/>
          <p:nvPr/>
        </p:nvSpPr>
        <p:spPr>
          <a:xfrm>
            <a:off x="0" y="261825"/>
            <a:ext cx="9144000" cy="10929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2400">
                <a:solidFill>
                  <a:srgbClr val="0B68FF"/>
                </a:solidFill>
              </a:rPr>
              <a:t>The current gas sensor design is based on the design of the first and second generation sensors. </a:t>
            </a:r>
          </a:p>
        </p:txBody>
      </p:sp>
      <p:pic>
        <p:nvPicPr>
          <p:cNvPr descr="Screen Shot 2016-10-23 at 4.03.53 PM.png" id="176" name="Shape 176"/>
          <p:cNvPicPr preferRelativeResize="0"/>
          <p:nvPr/>
        </p:nvPicPr>
        <p:blipFill>
          <a:blip r:embed="rId4">
            <a:alphaModFix/>
          </a:blip>
          <a:stretch>
            <a:fillRect/>
          </a:stretch>
        </p:blipFill>
        <p:spPr>
          <a:xfrm>
            <a:off x="2034101" y="1354725"/>
            <a:ext cx="5075799" cy="343952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0" name="Shape 180"/>
        <p:cNvGrpSpPr/>
        <p:nvPr/>
      </p:nvGrpSpPr>
      <p:grpSpPr>
        <a:xfrm>
          <a:off x="0" y="0"/>
          <a:ext cx="0" cy="0"/>
          <a:chOff x="0" y="0"/>
          <a:chExt cx="0" cy="0"/>
        </a:xfrm>
      </p:grpSpPr>
      <p:pic>
        <p:nvPicPr>
          <p:cNvPr id="181" name="Shape 181"/>
          <p:cNvPicPr preferRelativeResize="0"/>
          <p:nvPr/>
        </p:nvPicPr>
        <p:blipFill/>
        <p:spPr>
          <a:xfrm>
            <a:off x="7514490" y="45563"/>
            <a:ext cx="718200" cy="718200"/>
          </a:xfrm>
          <a:prstGeom prst="rect">
            <a:avLst/>
          </a:prstGeom>
          <a:solidFill>
            <a:srgbClr val="FFFFFF"/>
          </a:solidFill>
          <a:ln>
            <a:noFill/>
          </a:ln>
        </p:spPr>
      </p:pic>
      <p:pic>
        <p:nvPicPr>
          <p:cNvPr descr="AClogotype (1).png" id="182" name="Shape 182"/>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83" name="Shape 183"/>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184" name="Shape 184"/>
          <p:cNvSpPr txBox="1"/>
          <p:nvPr/>
        </p:nvSpPr>
        <p:spPr>
          <a:xfrm>
            <a:off x="191325" y="900425"/>
            <a:ext cx="7846800" cy="622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0B68FF"/>
                </a:solidFill>
              </a:rPr>
              <a:t>The third generation sensor </a:t>
            </a:r>
          </a:p>
          <a:p>
            <a:pPr indent="0" lvl="0" marL="0" marR="0" rtl="0" algn="l">
              <a:lnSpc>
                <a:spcPct val="90000"/>
              </a:lnSpc>
              <a:spcBef>
                <a:spcPts val="0"/>
              </a:spcBef>
              <a:buSzPct val="25000"/>
              <a:buNone/>
            </a:pPr>
            <a:r>
              <a:rPr lang="en-US" sz="4000">
                <a:solidFill>
                  <a:srgbClr val="0B68FF"/>
                </a:solidFill>
              </a:rPr>
              <a:t>was fabricated...</a:t>
            </a:r>
          </a:p>
        </p:txBody>
      </p:sp>
      <p:pic>
        <p:nvPicPr>
          <p:cNvPr descr="Screen Shot 2016-10-21 at 1.47.21 PM.png" id="185" name="Shape 185"/>
          <p:cNvPicPr preferRelativeResize="0"/>
          <p:nvPr/>
        </p:nvPicPr>
        <p:blipFill>
          <a:blip r:embed="rId4">
            <a:alphaModFix/>
          </a:blip>
          <a:stretch>
            <a:fillRect/>
          </a:stretch>
        </p:blipFill>
        <p:spPr>
          <a:xfrm>
            <a:off x="3141437" y="1440325"/>
            <a:ext cx="2861137" cy="32734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9" name="Shape 189"/>
        <p:cNvGrpSpPr/>
        <p:nvPr/>
      </p:nvGrpSpPr>
      <p:grpSpPr>
        <a:xfrm>
          <a:off x="0" y="0"/>
          <a:ext cx="0" cy="0"/>
          <a:chOff x="0" y="0"/>
          <a:chExt cx="0" cy="0"/>
        </a:xfrm>
      </p:grpSpPr>
      <p:pic>
        <p:nvPicPr>
          <p:cNvPr id="190" name="Shape 190"/>
          <p:cNvPicPr preferRelativeResize="0"/>
          <p:nvPr/>
        </p:nvPicPr>
        <p:blipFill/>
        <p:spPr>
          <a:xfrm>
            <a:off x="7514490" y="45563"/>
            <a:ext cx="718200" cy="718200"/>
          </a:xfrm>
          <a:prstGeom prst="rect">
            <a:avLst/>
          </a:prstGeom>
          <a:solidFill>
            <a:srgbClr val="FFFFFF"/>
          </a:solidFill>
          <a:ln>
            <a:noFill/>
          </a:ln>
        </p:spPr>
      </p:pic>
      <p:pic>
        <p:nvPicPr>
          <p:cNvPr descr="AClogotype (1).png" id="191" name="Shape 191"/>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92" name="Shape 192"/>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193" name="Shape 193"/>
          <p:cNvSpPr txBox="1"/>
          <p:nvPr/>
        </p:nvSpPr>
        <p:spPr>
          <a:xfrm>
            <a:off x="216175" y="316500"/>
            <a:ext cx="7846800" cy="622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0B68FF"/>
                </a:solidFill>
              </a:rPr>
              <a:t>...and later modified.</a:t>
            </a:r>
          </a:p>
        </p:txBody>
      </p:sp>
      <p:pic>
        <p:nvPicPr>
          <p:cNvPr descr="Screen Shot 2016-10-22 at 5.37.19 PM.png" id="194" name="Shape 194"/>
          <p:cNvPicPr preferRelativeResize="0"/>
          <p:nvPr/>
        </p:nvPicPr>
        <p:blipFill>
          <a:blip r:embed="rId4">
            <a:alphaModFix/>
          </a:blip>
          <a:stretch>
            <a:fillRect/>
          </a:stretch>
        </p:blipFill>
        <p:spPr>
          <a:xfrm>
            <a:off x="2840348" y="939000"/>
            <a:ext cx="3463300" cy="368652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8" name="Shape 198"/>
        <p:cNvGrpSpPr/>
        <p:nvPr/>
      </p:nvGrpSpPr>
      <p:grpSpPr>
        <a:xfrm>
          <a:off x="0" y="0"/>
          <a:ext cx="0" cy="0"/>
          <a:chOff x="0" y="0"/>
          <a:chExt cx="0" cy="0"/>
        </a:xfrm>
      </p:grpSpPr>
      <p:pic>
        <p:nvPicPr>
          <p:cNvPr id="199" name="Shape 199"/>
          <p:cNvPicPr preferRelativeResize="0"/>
          <p:nvPr/>
        </p:nvPicPr>
        <p:blipFill/>
        <p:spPr>
          <a:xfrm>
            <a:off x="7514490" y="45563"/>
            <a:ext cx="718200" cy="718200"/>
          </a:xfrm>
          <a:prstGeom prst="rect">
            <a:avLst/>
          </a:prstGeom>
          <a:solidFill>
            <a:srgbClr val="FFFFFF"/>
          </a:solidFill>
          <a:ln>
            <a:noFill/>
          </a:ln>
        </p:spPr>
      </p:pic>
      <p:pic>
        <p:nvPicPr>
          <p:cNvPr descr="AClogotype (1).png" id="200" name="Shape 200"/>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01" name="Shape 201"/>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202" name="Shape 202"/>
          <p:cNvSpPr txBox="1"/>
          <p:nvPr/>
        </p:nvSpPr>
        <p:spPr>
          <a:xfrm>
            <a:off x="648600" y="2565200"/>
            <a:ext cx="7846800" cy="622500"/>
          </a:xfrm>
          <a:prstGeom prst="rect">
            <a:avLst/>
          </a:prstGeom>
          <a:noFill/>
          <a:ln>
            <a:noFill/>
          </a:ln>
        </p:spPr>
        <p:txBody>
          <a:bodyPr anchorCtr="0" anchor="b" bIns="121875" lIns="121875" rIns="121875" tIns="121875">
            <a:noAutofit/>
          </a:bodyPr>
          <a:lstStyle/>
          <a:p>
            <a:pPr indent="0" lvl="0" marL="0" marR="0" rtl="0" algn="ctr">
              <a:lnSpc>
                <a:spcPct val="90000"/>
              </a:lnSpc>
              <a:spcBef>
                <a:spcPts val="0"/>
              </a:spcBef>
              <a:buSzPct val="25000"/>
              <a:buNone/>
            </a:pPr>
            <a:r>
              <a:rPr lang="en-US" sz="4000">
                <a:solidFill>
                  <a:srgbClr val="0B68FF"/>
                </a:solidFill>
              </a:rPr>
              <a:t>The sensor was shortened to account for UASB system design constraints.</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6" name="Shape 206"/>
        <p:cNvGrpSpPr/>
        <p:nvPr/>
      </p:nvGrpSpPr>
      <p:grpSpPr>
        <a:xfrm>
          <a:off x="0" y="0"/>
          <a:ext cx="0" cy="0"/>
          <a:chOff x="0" y="0"/>
          <a:chExt cx="0" cy="0"/>
        </a:xfrm>
      </p:grpSpPr>
      <p:pic>
        <p:nvPicPr>
          <p:cNvPr id="207" name="Shape 207"/>
          <p:cNvPicPr preferRelativeResize="0"/>
          <p:nvPr/>
        </p:nvPicPr>
        <p:blipFill/>
        <p:spPr>
          <a:xfrm>
            <a:off x="7514490" y="45563"/>
            <a:ext cx="718200" cy="718200"/>
          </a:xfrm>
          <a:prstGeom prst="rect">
            <a:avLst/>
          </a:prstGeom>
          <a:solidFill>
            <a:srgbClr val="FFFFFF"/>
          </a:solidFill>
          <a:ln>
            <a:noFill/>
          </a:ln>
        </p:spPr>
      </p:pic>
      <p:pic>
        <p:nvPicPr>
          <p:cNvPr descr="AClogotype (1).png" id="208" name="Shape 208"/>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09" name="Shape 209"/>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210" name="Shape 210"/>
          <p:cNvSpPr txBox="1"/>
          <p:nvPr/>
        </p:nvSpPr>
        <p:spPr>
          <a:xfrm>
            <a:off x="385900" y="1620975"/>
            <a:ext cx="7846800" cy="622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None/>
            </a:pPr>
            <a:r>
              <a:t/>
            </a:r>
            <a:endParaRPr b="0" i="0" sz="4000" u="none" cap="none" strike="noStrike">
              <a:solidFill>
                <a:srgbClr val="0B68FF"/>
              </a:solidFill>
              <a:latin typeface="Arial"/>
              <a:ea typeface="Arial"/>
              <a:cs typeface="Arial"/>
              <a:sym typeface="Arial"/>
            </a:endParaRPr>
          </a:p>
        </p:txBody>
      </p:sp>
      <p:pic>
        <p:nvPicPr>
          <p:cNvPr descr="IMG_2509.JPG" id="211" name="Shape 211"/>
          <p:cNvPicPr preferRelativeResize="0"/>
          <p:nvPr/>
        </p:nvPicPr>
        <p:blipFill>
          <a:blip r:embed="rId4">
            <a:alphaModFix/>
          </a:blip>
          <a:stretch>
            <a:fillRect/>
          </a:stretch>
        </p:blipFill>
        <p:spPr>
          <a:xfrm>
            <a:off x="2743897" y="360275"/>
            <a:ext cx="3130802" cy="4174427"/>
          </a:xfrm>
          <a:prstGeom prst="rect">
            <a:avLst/>
          </a:prstGeom>
          <a:noFill/>
          <a:ln>
            <a:noFill/>
          </a:ln>
        </p:spPr>
      </p:pic>
      <p:sp>
        <p:nvSpPr>
          <p:cNvPr id="212" name="Shape 212"/>
          <p:cNvSpPr/>
          <p:nvPr/>
        </p:nvSpPr>
        <p:spPr>
          <a:xfrm rot="-2397546">
            <a:off x="4268936" y="1697081"/>
            <a:ext cx="229353" cy="760235"/>
          </a:xfrm>
          <a:prstGeom prst="upArrow">
            <a:avLst>
              <a:gd fmla="val 50000" name="adj1"/>
              <a:gd fmla="val 50000" name="adj2"/>
            </a:avLst>
          </a:prstGeom>
          <a:solidFill>
            <a:srgbClr val="00FFFF"/>
          </a:solidFill>
          <a:ln cap="flat" cmpd="sng" w="9525">
            <a:solidFill>
              <a:srgbClr val="00FFF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6" name="Shape 216"/>
        <p:cNvGrpSpPr/>
        <p:nvPr/>
      </p:nvGrpSpPr>
      <p:grpSpPr>
        <a:xfrm>
          <a:off x="0" y="0"/>
          <a:ext cx="0" cy="0"/>
          <a:chOff x="0" y="0"/>
          <a:chExt cx="0" cy="0"/>
        </a:xfrm>
      </p:grpSpPr>
      <p:pic>
        <p:nvPicPr>
          <p:cNvPr id="217" name="Shape 217"/>
          <p:cNvPicPr preferRelativeResize="0"/>
          <p:nvPr/>
        </p:nvPicPr>
        <p:blipFill/>
        <p:spPr>
          <a:xfrm>
            <a:off x="7514490" y="45563"/>
            <a:ext cx="718200" cy="718200"/>
          </a:xfrm>
          <a:prstGeom prst="rect">
            <a:avLst/>
          </a:prstGeom>
          <a:solidFill>
            <a:srgbClr val="FFFFFF"/>
          </a:solidFill>
          <a:ln>
            <a:noFill/>
          </a:ln>
        </p:spPr>
      </p:pic>
      <p:pic>
        <p:nvPicPr>
          <p:cNvPr descr="AClogotype (1).png" id="218" name="Shape 218"/>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19" name="Shape 219"/>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220" name="Shape 220"/>
          <p:cNvSpPr txBox="1"/>
          <p:nvPr/>
        </p:nvSpPr>
        <p:spPr>
          <a:xfrm>
            <a:off x="385900" y="1620975"/>
            <a:ext cx="7846800" cy="622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None/>
            </a:pPr>
            <a:r>
              <a:t/>
            </a:r>
            <a:endParaRPr b="0" i="0" sz="4000" u="none" cap="none" strike="noStrike">
              <a:solidFill>
                <a:srgbClr val="0B68FF"/>
              </a:solidFill>
              <a:latin typeface="Arial"/>
              <a:ea typeface="Arial"/>
              <a:cs typeface="Arial"/>
              <a:sym typeface="Arial"/>
            </a:endParaRPr>
          </a:p>
        </p:txBody>
      </p:sp>
      <p:sp>
        <p:nvSpPr>
          <p:cNvPr id="221" name="Shape 221"/>
          <p:cNvSpPr txBox="1"/>
          <p:nvPr/>
        </p:nvSpPr>
        <p:spPr>
          <a:xfrm>
            <a:off x="648600" y="2531925"/>
            <a:ext cx="7846800" cy="622500"/>
          </a:xfrm>
          <a:prstGeom prst="rect">
            <a:avLst/>
          </a:prstGeom>
          <a:noFill/>
          <a:ln>
            <a:noFill/>
          </a:ln>
        </p:spPr>
        <p:txBody>
          <a:bodyPr anchorCtr="0" anchor="b" bIns="121875" lIns="121875" rIns="121875" tIns="121875">
            <a:noAutofit/>
          </a:bodyPr>
          <a:lstStyle/>
          <a:p>
            <a:pPr indent="0" lvl="0" marL="0" marR="0" rtl="0" algn="ctr">
              <a:lnSpc>
                <a:spcPct val="90000"/>
              </a:lnSpc>
              <a:spcBef>
                <a:spcPts val="0"/>
              </a:spcBef>
              <a:buSzPct val="25000"/>
              <a:buNone/>
            </a:pPr>
            <a:r>
              <a:rPr lang="en-US" sz="4000">
                <a:solidFill>
                  <a:srgbClr val="0B68FF"/>
                </a:solidFill>
              </a:rPr>
              <a:t>The same concern was discussed for AFB, but 10 cm theoretically works for them.</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5" name="Shape 225"/>
        <p:cNvGrpSpPr/>
        <p:nvPr/>
      </p:nvGrpSpPr>
      <p:grpSpPr>
        <a:xfrm>
          <a:off x="0" y="0"/>
          <a:ext cx="0" cy="0"/>
          <a:chOff x="0" y="0"/>
          <a:chExt cx="0" cy="0"/>
        </a:xfrm>
      </p:grpSpPr>
      <p:pic>
        <p:nvPicPr>
          <p:cNvPr id="226" name="Shape 226"/>
          <p:cNvPicPr preferRelativeResize="0"/>
          <p:nvPr/>
        </p:nvPicPr>
        <p:blipFill/>
        <p:spPr>
          <a:xfrm>
            <a:off x="7514490" y="45563"/>
            <a:ext cx="718200" cy="718200"/>
          </a:xfrm>
          <a:prstGeom prst="rect">
            <a:avLst/>
          </a:prstGeom>
          <a:solidFill>
            <a:srgbClr val="FFFFFF"/>
          </a:solidFill>
          <a:ln>
            <a:noFill/>
          </a:ln>
        </p:spPr>
      </p:pic>
      <p:pic>
        <p:nvPicPr>
          <p:cNvPr descr="AClogotype (1).png" id="227" name="Shape 227"/>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28" name="Shape 228"/>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229" name="Shape 229"/>
          <p:cNvSpPr txBox="1"/>
          <p:nvPr/>
        </p:nvSpPr>
        <p:spPr>
          <a:xfrm>
            <a:off x="648600" y="2900675"/>
            <a:ext cx="7846800" cy="622500"/>
          </a:xfrm>
          <a:prstGeom prst="rect">
            <a:avLst/>
          </a:prstGeom>
          <a:noFill/>
          <a:ln>
            <a:noFill/>
          </a:ln>
        </p:spPr>
        <p:txBody>
          <a:bodyPr anchorCtr="0" anchor="b" bIns="121875" lIns="121875" rIns="121875" tIns="121875">
            <a:noAutofit/>
          </a:bodyPr>
          <a:lstStyle/>
          <a:p>
            <a:pPr indent="0" lvl="0" marL="0" marR="0" rtl="0" algn="ctr">
              <a:lnSpc>
                <a:spcPct val="90000"/>
              </a:lnSpc>
              <a:spcBef>
                <a:spcPts val="0"/>
              </a:spcBef>
              <a:buSzPct val="25000"/>
              <a:buNone/>
            </a:pPr>
            <a:r>
              <a:rPr lang="en-US" sz="4000">
                <a:solidFill>
                  <a:srgbClr val="0B68FF"/>
                </a:solidFill>
              </a:rPr>
              <a:t>The sensor was also modified to account for evaporation of clean water fill, which could lead to system failure.</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3" name="Shape 233"/>
        <p:cNvGrpSpPr/>
        <p:nvPr/>
      </p:nvGrpSpPr>
      <p:grpSpPr>
        <a:xfrm>
          <a:off x="0" y="0"/>
          <a:ext cx="0" cy="0"/>
          <a:chOff x="0" y="0"/>
          <a:chExt cx="0" cy="0"/>
        </a:xfrm>
      </p:grpSpPr>
      <p:pic>
        <p:nvPicPr>
          <p:cNvPr id="234" name="Shape 234"/>
          <p:cNvPicPr preferRelativeResize="0"/>
          <p:nvPr/>
        </p:nvPicPr>
        <p:blipFill/>
        <p:spPr>
          <a:xfrm>
            <a:off x="7514490" y="45563"/>
            <a:ext cx="718200" cy="718200"/>
          </a:xfrm>
          <a:prstGeom prst="rect">
            <a:avLst/>
          </a:prstGeom>
          <a:solidFill>
            <a:srgbClr val="FFFFFF"/>
          </a:solidFill>
          <a:ln>
            <a:noFill/>
          </a:ln>
        </p:spPr>
      </p:pic>
      <p:pic>
        <p:nvPicPr>
          <p:cNvPr descr="AClogotype (1).png" id="235" name="Shape 235"/>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36" name="Shape 236"/>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237" name="Shape 237"/>
          <p:cNvSpPr txBox="1"/>
          <p:nvPr/>
        </p:nvSpPr>
        <p:spPr>
          <a:xfrm>
            <a:off x="216175" y="316500"/>
            <a:ext cx="7846800" cy="622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None/>
            </a:pPr>
            <a:r>
              <a:t/>
            </a:r>
            <a:endParaRPr b="0" i="0" sz="4000" u="none" cap="none" strike="noStrike">
              <a:solidFill>
                <a:srgbClr val="0B68FF"/>
              </a:solidFill>
              <a:latin typeface="Arial"/>
              <a:ea typeface="Arial"/>
              <a:cs typeface="Arial"/>
              <a:sym typeface="Arial"/>
            </a:endParaRPr>
          </a:p>
        </p:txBody>
      </p:sp>
      <p:pic>
        <p:nvPicPr>
          <p:cNvPr descr="Screen Shot 2016-10-22 at 5.37.19 PM.png" id="238" name="Shape 238"/>
          <p:cNvPicPr preferRelativeResize="0"/>
          <p:nvPr/>
        </p:nvPicPr>
        <p:blipFill>
          <a:blip r:embed="rId4">
            <a:alphaModFix/>
          </a:blip>
          <a:stretch>
            <a:fillRect/>
          </a:stretch>
        </p:blipFill>
        <p:spPr>
          <a:xfrm>
            <a:off x="2647187" y="522874"/>
            <a:ext cx="3849625" cy="4097750"/>
          </a:xfrm>
          <a:prstGeom prst="rect">
            <a:avLst/>
          </a:prstGeom>
          <a:noFill/>
          <a:ln>
            <a:noFill/>
          </a:ln>
        </p:spPr>
      </p:pic>
      <p:sp>
        <p:nvSpPr>
          <p:cNvPr id="239" name="Shape 239"/>
          <p:cNvSpPr/>
          <p:nvPr/>
        </p:nvSpPr>
        <p:spPr>
          <a:xfrm>
            <a:off x="3596375" y="3637100"/>
            <a:ext cx="366300" cy="434400"/>
          </a:xfrm>
          <a:prstGeom prst="ellipse">
            <a:avLst/>
          </a:prstGeom>
          <a:no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cxnSp>
        <p:nvCxnSpPr>
          <p:cNvPr id="240" name="Shape 240"/>
          <p:cNvCxnSpPr/>
          <p:nvPr/>
        </p:nvCxnSpPr>
        <p:spPr>
          <a:xfrm>
            <a:off x="3419950" y="3772800"/>
            <a:ext cx="1832100" cy="0"/>
          </a:xfrm>
          <a:prstGeom prst="straightConnector1">
            <a:avLst/>
          </a:prstGeom>
          <a:noFill/>
          <a:ln cap="flat" cmpd="sng" w="28575">
            <a:solidFill>
              <a:srgbClr val="00FFFF"/>
            </a:solidFill>
            <a:prstDash val="solid"/>
            <a:round/>
            <a:headEnd len="lg" w="lg" type="none"/>
            <a:tailEnd len="lg" w="lg" type="none"/>
          </a:ln>
        </p:spPr>
      </p:cxn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4" name="Shape 244"/>
        <p:cNvGrpSpPr/>
        <p:nvPr/>
      </p:nvGrpSpPr>
      <p:grpSpPr>
        <a:xfrm>
          <a:off x="0" y="0"/>
          <a:ext cx="0" cy="0"/>
          <a:chOff x="0" y="0"/>
          <a:chExt cx="0" cy="0"/>
        </a:xfrm>
      </p:grpSpPr>
      <p:pic>
        <p:nvPicPr>
          <p:cNvPr id="245" name="Shape 245"/>
          <p:cNvPicPr preferRelativeResize="0"/>
          <p:nvPr/>
        </p:nvPicPr>
        <p:blipFill/>
        <p:spPr>
          <a:xfrm>
            <a:off x="7514490" y="45563"/>
            <a:ext cx="718200" cy="718200"/>
          </a:xfrm>
          <a:prstGeom prst="rect">
            <a:avLst/>
          </a:prstGeom>
          <a:solidFill>
            <a:srgbClr val="FFFFFF"/>
          </a:solidFill>
          <a:ln>
            <a:noFill/>
          </a:ln>
        </p:spPr>
      </p:pic>
      <p:pic>
        <p:nvPicPr>
          <p:cNvPr descr="AClogotype (1).png" id="246" name="Shape 246"/>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47" name="Shape 247"/>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248" name="Shape 248"/>
          <p:cNvSpPr txBox="1"/>
          <p:nvPr/>
        </p:nvSpPr>
        <p:spPr>
          <a:xfrm>
            <a:off x="86774" y="521525"/>
            <a:ext cx="6970800" cy="622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None/>
            </a:pPr>
            <a:r>
              <a:t/>
            </a:r>
            <a:endParaRPr sz="3000">
              <a:solidFill>
                <a:srgbClr val="0B68FF"/>
              </a:solidFill>
            </a:endParaRPr>
          </a:p>
          <a:p>
            <a:pPr indent="0" lvl="0" marL="0" marR="0" rtl="0" algn="l">
              <a:lnSpc>
                <a:spcPct val="90000"/>
              </a:lnSpc>
              <a:spcBef>
                <a:spcPts val="0"/>
              </a:spcBef>
              <a:buNone/>
            </a:pPr>
            <a:r>
              <a:t/>
            </a:r>
            <a:endParaRPr sz="3000">
              <a:solidFill>
                <a:srgbClr val="0B68FF"/>
              </a:solidFill>
            </a:endParaRPr>
          </a:p>
          <a:p>
            <a:pPr indent="0" lvl="0" marL="0" marR="0" rtl="0" algn="l">
              <a:lnSpc>
                <a:spcPct val="90000"/>
              </a:lnSpc>
              <a:spcBef>
                <a:spcPts val="0"/>
              </a:spcBef>
              <a:buNone/>
            </a:pPr>
            <a:r>
              <a:t/>
            </a:r>
            <a:endParaRPr sz="3000">
              <a:solidFill>
                <a:srgbClr val="0B68FF"/>
              </a:solidFill>
            </a:endParaRPr>
          </a:p>
          <a:p>
            <a:pPr indent="0" lvl="0" marL="0" marR="0" rtl="0" algn="l">
              <a:lnSpc>
                <a:spcPct val="90000"/>
              </a:lnSpc>
              <a:spcBef>
                <a:spcPts val="0"/>
              </a:spcBef>
              <a:buSzPct val="25000"/>
              <a:buNone/>
            </a:pPr>
            <a:r>
              <a:rPr lang="en-US" sz="3000">
                <a:solidFill>
                  <a:srgbClr val="0B68FF"/>
                </a:solidFill>
              </a:rPr>
              <a:t>The 10 cm sensors were completed this week. </a:t>
            </a:r>
          </a:p>
        </p:txBody>
      </p:sp>
      <p:pic>
        <p:nvPicPr>
          <p:cNvPr descr="IMG_20161024_160727600.jpg" id="249" name="Shape 249"/>
          <p:cNvPicPr preferRelativeResize="0"/>
          <p:nvPr/>
        </p:nvPicPr>
        <p:blipFill>
          <a:blip r:embed="rId4">
            <a:alphaModFix/>
          </a:blip>
          <a:stretch>
            <a:fillRect/>
          </a:stretch>
        </p:blipFill>
        <p:spPr>
          <a:xfrm>
            <a:off x="3349022" y="833524"/>
            <a:ext cx="2086999" cy="371022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3" name="Shape 253"/>
        <p:cNvGrpSpPr/>
        <p:nvPr/>
      </p:nvGrpSpPr>
      <p:grpSpPr>
        <a:xfrm>
          <a:off x="0" y="0"/>
          <a:ext cx="0" cy="0"/>
          <a:chOff x="0" y="0"/>
          <a:chExt cx="0" cy="0"/>
        </a:xfrm>
      </p:grpSpPr>
      <p:pic>
        <p:nvPicPr>
          <p:cNvPr id="254" name="Shape 254"/>
          <p:cNvPicPr preferRelativeResize="0"/>
          <p:nvPr/>
        </p:nvPicPr>
        <p:blipFill/>
        <p:spPr>
          <a:xfrm>
            <a:off x="7514490" y="45563"/>
            <a:ext cx="718200" cy="718200"/>
          </a:xfrm>
          <a:prstGeom prst="rect">
            <a:avLst/>
          </a:prstGeom>
          <a:solidFill>
            <a:srgbClr val="FFFFFF"/>
          </a:solidFill>
          <a:ln>
            <a:noFill/>
          </a:ln>
        </p:spPr>
      </p:pic>
      <p:pic>
        <p:nvPicPr>
          <p:cNvPr descr="AClogotype (1).png" id="255" name="Shape 255"/>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56" name="Shape 256"/>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257" name="Shape 257"/>
          <p:cNvSpPr txBox="1"/>
          <p:nvPr/>
        </p:nvSpPr>
        <p:spPr>
          <a:xfrm>
            <a:off x="347649" y="1192425"/>
            <a:ext cx="6970800" cy="622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None/>
            </a:pPr>
            <a:r>
              <a:t/>
            </a:r>
            <a:endParaRPr sz="3000">
              <a:solidFill>
                <a:srgbClr val="0B68FF"/>
              </a:solidFill>
            </a:endParaRPr>
          </a:p>
          <a:p>
            <a:pPr indent="0" lvl="0" marL="0" marR="0" rtl="0" algn="l">
              <a:lnSpc>
                <a:spcPct val="90000"/>
              </a:lnSpc>
              <a:spcBef>
                <a:spcPts val="0"/>
              </a:spcBef>
              <a:buNone/>
            </a:pPr>
            <a:r>
              <a:t/>
            </a:r>
            <a:endParaRPr sz="3000">
              <a:solidFill>
                <a:srgbClr val="0B68FF"/>
              </a:solidFill>
            </a:endParaRPr>
          </a:p>
          <a:p>
            <a:pPr indent="0" lvl="0" marL="0" marR="0" rtl="0" algn="l">
              <a:lnSpc>
                <a:spcPct val="90000"/>
              </a:lnSpc>
              <a:spcBef>
                <a:spcPts val="0"/>
              </a:spcBef>
              <a:buNone/>
            </a:pPr>
            <a:r>
              <a:t/>
            </a:r>
            <a:endParaRPr sz="3000">
              <a:solidFill>
                <a:srgbClr val="0B68FF"/>
              </a:solidFill>
            </a:endParaRPr>
          </a:p>
          <a:p>
            <a:pPr indent="0" lvl="0" marL="0" marR="0" rtl="0" algn="l">
              <a:lnSpc>
                <a:spcPct val="90000"/>
              </a:lnSpc>
              <a:spcBef>
                <a:spcPts val="0"/>
              </a:spcBef>
              <a:buSzPct val="25000"/>
              <a:buNone/>
            </a:pPr>
            <a:r>
              <a:rPr lang="en-US" sz="3000">
                <a:solidFill>
                  <a:srgbClr val="0B68FF"/>
                </a:solidFill>
              </a:rPr>
              <a:t>In the coming weeks, we will be fabricating the UASB sensors and beginning our work on other tasks.</a:t>
            </a:r>
          </a:p>
        </p:txBody>
      </p:sp>
      <p:pic>
        <p:nvPicPr>
          <p:cNvPr id="258" name="Shape 258"/>
          <p:cNvPicPr preferRelativeResize="0"/>
          <p:nvPr/>
        </p:nvPicPr>
        <p:blipFill>
          <a:blip r:embed="rId4">
            <a:alphaModFix/>
          </a:blip>
          <a:stretch>
            <a:fillRect/>
          </a:stretch>
        </p:blipFill>
        <p:spPr>
          <a:xfrm>
            <a:off x="1180275" y="1721350"/>
            <a:ext cx="7156174" cy="304207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pic>
        <p:nvPicPr>
          <p:cNvPr id="93" name="Shape 93"/>
          <p:cNvPicPr preferRelativeResize="0"/>
          <p:nvPr/>
        </p:nvPicPr>
        <p:blipFill/>
        <p:spPr>
          <a:xfrm>
            <a:off x="7514490" y="45563"/>
            <a:ext cx="718110" cy="718110"/>
          </a:xfrm>
          <a:prstGeom prst="rect">
            <a:avLst/>
          </a:prstGeom>
          <a:solidFill>
            <a:srgbClr val="FFFFFF"/>
          </a:solidFill>
          <a:ln>
            <a:noFill/>
          </a:ln>
        </p:spPr>
      </p:pic>
      <p:sp>
        <p:nvSpPr>
          <p:cNvPr id="94" name="Shape 94"/>
          <p:cNvSpPr txBox="1"/>
          <p:nvPr/>
        </p:nvSpPr>
        <p:spPr>
          <a:xfrm>
            <a:off x="779597" y="3001762"/>
            <a:ext cx="7755600" cy="622500"/>
          </a:xfrm>
          <a:prstGeom prst="rect">
            <a:avLst/>
          </a:prstGeom>
          <a:noFill/>
          <a:ln>
            <a:noFill/>
          </a:ln>
        </p:spPr>
        <p:txBody>
          <a:bodyPr anchorCtr="0" anchor="b" bIns="121875" lIns="121875" rIns="121875" tIns="121875">
            <a:noAutofit/>
          </a:bodyPr>
          <a:lstStyle/>
          <a:p>
            <a:pPr indent="0" lvl="0" marL="0" marR="0" rtl="0" algn="ctr">
              <a:lnSpc>
                <a:spcPct val="90000"/>
              </a:lnSpc>
              <a:spcBef>
                <a:spcPts val="0"/>
              </a:spcBef>
              <a:buSzPct val="25000"/>
              <a:buNone/>
            </a:pPr>
            <a:r>
              <a:rPr lang="en-US" sz="4000">
                <a:solidFill>
                  <a:srgbClr val="0B68FF"/>
                </a:solidFill>
              </a:rPr>
              <a:t>The objective is to create biogas sensors for the wastewater teams to monitor their biogas production.</a:t>
            </a:r>
          </a:p>
        </p:txBody>
      </p:sp>
      <p:sp>
        <p:nvSpPr>
          <p:cNvPr id="95" name="Shape 95"/>
          <p:cNvSpPr txBox="1"/>
          <p:nvPr/>
        </p:nvSpPr>
        <p:spPr>
          <a:xfrm>
            <a:off x="4593771" y="4763421"/>
            <a:ext cx="4403022" cy="24622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 </a:t>
            </a:r>
            <a:r>
              <a:rPr b="1" i="0" lang="en-US" sz="1000" u="none" cap="none" strike="noStrike">
                <a:solidFill>
                  <a:srgbClr val="0B68FF"/>
                </a:solidFill>
                <a:latin typeface="Arial"/>
                <a:ea typeface="Arial"/>
                <a:cs typeface="Arial"/>
                <a:sym typeface="Arial"/>
              </a:rPr>
              <a:t>|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pic>
        <p:nvPicPr>
          <p:cNvPr descr="AClogotype (1).png" id="96" name="Shape 96"/>
          <p:cNvPicPr preferRelativeResize="0"/>
          <p:nvPr/>
        </p:nvPicPr>
        <p:blipFill>
          <a:blip r:embed="rId3">
            <a:alphaModFix/>
          </a:blip>
          <a:stretch>
            <a:fillRect/>
          </a:stretch>
        </p:blipFill>
        <p:spPr>
          <a:xfrm>
            <a:off x="7318450" y="45562"/>
            <a:ext cx="1764899" cy="5135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2" name="Shape 262"/>
        <p:cNvGrpSpPr/>
        <p:nvPr/>
      </p:nvGrpSpPr>
      <p:grpSpPr>
        <a:xfrm>
          <a:off x="0" y="0"/>
          <a:ext cx="0" cy="0"/>
          <a:chOff x="0" y="0"/>
          <a:chExt cx="0" cy="0"/>
        </a:xfrm>
      </p:grpSpPr>
      <p:pic>
        <p:nvPicPr>
          <p:cNvPr id="263" name="Shape 263"/>
          <p:cNvPicPr preferRelativeResize="0"/>
          <p:nvPr/>
        </p:nvPicPr>
        <p:blipFill/>
        <p:spPr>
          <a:xfrm>
            <a:off x="7514490" y="45563"/>
            <a:ext cx="718200" cy="718200"/>
          </a:xfrm>
          <a:prstGeom prst="rect">
            <a:avLst/>
          </a:prstGeom>
          <a:solidFill>
            <a:srgbClr val="FFFFFF"/>
          </a:solidFill>
          <a:ln>
            <a:noFill/>
          </a:ln>
        </p:spPr>
      </p:pic>
      <p:sp>
        <p:nvSpPr>
          <p:cNvPr id="264" name="Shape 264"/>
          <p:cNvSpPr txBox="1"/>
          <p:nvPr/>
        </p:nvSpPr>
        <p:spPr>
          <a:xfrm>
            <a:off x="1878149" y="559075"/>
            <a:ext cx="5387700" cy="21252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4800" u="none" cap="none" strike="noStrike">
                <a:solidFill>
                  <a:srgbClr val="0B68FF"/>
                </a:solidFill>
                <a:latin typeface="Arial"/>
                <a:ea typeface="Arial"/>
                <a:cs typeface="Arial"/>
                <a:sym typeface="Arial"/>
              </a:rPr>
              <a:t>Q</a:t>
            </a:r>
            <a:r>
              <a:rPr lang="en-US" sz="4800">
                <a:solidFill>
                  <a:srgbClr val="0B68FF"/>
                </a:solidFill>
              </a:rPr>
              <a:t>uestions</a:t>
            </a:r>
          </a:p>
          <a:p>
            <a:pPr indent="0" lvl="0" marL="0" marR="0" rtl="0" algn="ctr">
              <a:spcBef>
                <a:spcPts val="0"/>
              </a:spcBef>
              <a:buSzPct val="25000"/>
              <a:buNone/>
            </a:pPr>
            <a:r>
              <a:rPr lang="en-US" sz="4800">
                <a:solidFill>
                  <a:srgbClr val="0B68FF"/>
                </a:solidFill>
              </a:rPr>
              <a:t>and</a:t>
            </a:r>
          </a:p>
          <a:p>
            <a:pPr indent="0" lvl="0" marL="0" marR="0" rtl="0" algn="ctr">
              <a:spcBef>
                <a:spcPts val="0"/>
              </a:spcBef>
              <a:buSzPct val="25000"/>
              <a:buNone/>
            </a:pPr>
            <a:r>
              <a:rPr lang="en-US" sz="4800">
                <a:solidFill>
                  <a:srgbClr val="0B68FF"/>
                </a:solidFill>
              </a:rPr>
              <a:t>Recommendations</a:t>
            </a:r>
          </a:p>
        </p:txBody>
      </p:sp>
      <p:pic>
        <p:nvPicPr>
          <p:cNvPr descr="AClogotype (1).png" id="265" name="Shape 265"/>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66" name="Shape 266"/>
          <p:cNvSpPr txBox="1"/>
          <p:nvPr/>
        </p:nvSpPr>
        <p:spPr>
          <a:xfrm>
            <a:off x="2319600" y="3802925"/>
            <a:ext cx="2185200" cy="8748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lang="en-US" sz="1200"/>
              <a:t>Andrea Pozo</a:t>
            </a:r>
          </a:p>
          <a:p>
            <a:pPr indent="0" lvl="0" marL="0" marR="0" rtl="0" algn="ctr">
              <a:spcBef>
                <a:spcPts val="0"/>
              </a:spcBef>
              <a:buSzPct val="25000"/>
              <a:buNone/>
            </a:pPr>
            <a:r>
              <a:rPr lang="en-US" sz="1200"/>
              <a:t>Civil Engineering</a:t>
            </a:r>
          </a:p>
          <a:p>
            <a:pPr indent="0" lvl="0" marL="0" marR="0" rtl="0" algn="ctr">
              <a:spcBef>
                <a:spcPts val="0"/>
              </a:spcBef>
              <a:buSzPct val="25000"/>
              <a:buNone/>
            </a:pPr>
            <a:r>
              <a:rPr lang="en-US" sz="1200" u="sng">
                <a:solidFill>
                  <a:schemeClr val="hlink"/>
                </a:solidFill>
                <a:hlinkClick r:id="rId4"/>
              </a:rPr>
              <a:t>ap989@cornell.edu</a:t>
            </a:r>
          </a:p>
          <a:p>
            <a:pPr indent="0" lvl="0" marL="0" marR="0" rtl="0" algn="ctr">
              <a:spcBef>
                <a:spcPts val="0"/>
              </a:spcBef>
              <a:buNone/>
            </a:pPr>
            <a:r>
              <a:t/>
            </a:r>
            <a:endParaRPr sz="1200"/>
          </a:p>
        </p:txBody>
      </p:sp>
      <p:sp>
        <p:nvSpPr>
          <p:cNvPr id="267" name="Shape 267"/>
          <p:cNvSpPr txBox="1"/>
          <p:nvPr/>
        </p:nvSpPr>
        <p:spPr>
          <a:xfrm>
            <a:off x="4639200" y="2937150"/>
            <a:ext cx="2185200" cy="8748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lang="en-US" sz="1200"/>
              <a:t>Grace Mitchell</a:t>
            </a:r>
          </a:p>
          <a:p>
            <a:pPr indent="0" lvl="0" marL="0" marR="0" rtl="0" algn="ctr">
              <a:spcBef>
                <a:spcPts val="0"/>
              </a:spcBef>
              <a:buSzPct val="25000"/>
              <a:buNone/>
            </a:pPr>
            <a:r>
              <a:rPr lang="en-US" sz="1200"/>
              <a:t>Environmental Engineering</a:t>
            </a:r>
          </a:p>
          <a:p>
            <a:pPr indent="0" lvl="0" marL="0" marR="0" rtl="0" algn="ctr">
              <a:spcBef>
                <a:spcPts val="0"/>
              </a:spcBef>
              <a:buSzPct val="25000"/>
              <a:buNone/>
            </a:pPr>
            <a:r>
              <a:rPr lang="en-US" sz="1200" u="sng">
                <a:solidFill>
                  <a:schemeClr val="hlink"/>
                </a:solidFill>
                <a:hlinkClick r:id="rId5"/>
              </a:rPr>
              <a:t>gmm93@cornell.edu</a:t>
            </a:r>
          </a:p>
          <a:p>
            <a:pPr indent="0" lvl="0" marL="0" marR="0" rtl="0" algn="ctr">
              <a:spcBef>
                <a:spcPts val="0"/>
              </a:spcBef>
              <a:buNone/>
            </a:pPr>
            <a:r>
              <a:t/>
            </a:r>
            <a:endParaRPr sz="1200"/>
          </a:p>
        </p:txBody>
      </p:sp>
      <p:sp>
        <p:nvSpPr>
          <p:cNvPr id="268" name="Shape 268"/>
          <p:cNvSpPr txBox="1"/>
          <p:nvPr/>
        </p:nvSpPr>
        <p:spPr>
          <a:xfrm>
            <a:off x="2319600" y="2937137"/>
            <a:ext cx="2185200" cy="8748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lang="en-US" sz="1200"/>
              <a:t>Cheer Tsang</a:t>
            </a:r>
          </a:p>
          <a:p>
            <a:pPr indent="0" lvl="0" marL="0" marR="0" rtl="0" algn="ctr">
              <a:spcBef>
                <a:spcPts val="0"/>
              </a:spcBef>
              <a:buSzPct val="25000"/>
              <a:buNone/>
            </a:pPr>
            <a:r>
              <a:rPr lang="en-US" sz="1200"/>
              <a:t>Biological Engineering</a:t>
            </a:r>
          </a:p>
          <a:p>
            <a:pPr indent="0" lvl="0" marL="0" marR="0" rtl="0" algn="ctr">
              <a:spcBef>
                <a:spcPts val="0"/>
              </a:spcBef>
              <a:buSzPct val="25000"/>
              <a:buNone/>
            </a:pPr>
            <a:r>
              <a:rPr lang="en-US" sz="1200" u="sng">
                <a:solidFill>
                  <a:schemeClr val="hlink"/>
                </a:solidFill>
                <a:hlinkClick r:id="rId6"/>
              </a:rPr>
              <a:t>ct542@cornell.edu</a:t>
            </a:r>
          </a:p>
          <a:p>
            <a:pPr indent="0" lvl="0" marL="0" marR="0" rtl="0" algn="ctr">
              <a:spcBef>
                <a:spcPts val="0"/>
              </a:spcBef>
              <a:buNone/>
            </a:pPr>
            <a:r>
              <a:t/>
            </a:r>
            <a:endParaRPr sz="1200"/>
          </a:p>
        </p:txBody>
      </p:sp>
      <p:pic>
        <p:nvPicPr>
          <p:cNvPr descr="AClogotype (1).png" id="269" name="Shape 269"/>
          <p:cNvPicPr preferRelativeResize="0"/>
          <p:nvPr/>
        </p:nvPicPr>
        <p:blipFill rotWithShape="1">
          <a:blip r:embed="rId3">
            <a:alphaModFix/>
          </a:blip>
          <a:srcRect b="0" l="4313" r="75452" t="0"/>
          <a:stretch/>
        </p:blipFill>
        <p:spPr>
          <a:xfrm>
            <a:off x="-1" y="1739425"/>
            <a:ext cx="2274172" cy="3270224"/>
          </a:xfrm>
          <a:prstGeom prst="rect">
            <a:avLst/>
          </a:prstGeom>
          <a:noFill/>
          <a:ln>
            <a:noFill/>
          </a:ln>
        </p:spPr>
      </p:pic>
      <p:sp>
        <p:nvSpPr>
          <p:cNvPr id="270" name="Shape 270"/>
          <p:cNvSpPr txBox="1"/>
          <p:nvPr/>
        </p:nvSpPr>
        <p:spPr>
          <a:xfrm>
            <a:off x="4639200" y="3802925"/>
            <a:ext cx="2185200" cy="8748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lang="en-US" sz="1200"/>
              <a:t>Sidney Lok</a:t>
            </a:r>
          </a:p>
          <a:p>
            <a:pPr indent="0" lvl="0" marL="0" marR="0" rtl="0" algn="ctr">
              <a:spcBef>
                <a:spcPts val="0"/>
              </a:spcBef>
              <a:buSzPct val="25000"/>
              <a:buNone/>
            </a:pPr>
            <a:r>
              <a:rPr lang="en-US" sz="1200"/>
              <a:t>Environmental Engineering</a:t>
            </a:r>
          </a:p>
          <a:p>
            <a:pPr indent="0" lvl="0" marL="0" marR="0" rtl="0" algn="ctr">
              <a:spcBef>
                <a:spcPts val="0"/>
              </a:spcBef>
              <a:buSzPct val="25000"/>
              <a:buNone/>
            </a:pPr>
            <a:r>
              <a:rPr lang="en-US" sz="1200" u="sng">
                <a:solidFill>
                  <a:schemeClr val="hlink"/>
                </a:solidFill>
                <a:hlinkClick r:id="rId7"/>
              </a:rPr>
              <a:t>sgl38@cornell.edu</a:t>
            </a:r>
          </a:p>
          <a:p>
            <a:pPr indent="0" lvl="0" marL="0" marR="0" rtl="0" algn="ctr">
              <a:spcBef>
                <a:spcPts val="0"/>
              </a:spcBef>
              <a:buNone/>
            </a:pPr>
            <a:r>
              <a:t/>
            </a:r>
            <a:endParaRPr sz="1200"/>
          </a:p>
        </p:txBody>
      </p:sp>
      <p:sp>
        <p:nvSpPr>
          <p:cNvPr id="271" name="Shape 271"/>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5" name="Shape 275"/>
        <p:cNvGrpSpPr/>
        <p:nvPr/>
      </p:nvGrpSpPr>
      <p:grpSpPr>
        <a:xfrm>
          <a:off x="0" y="0"/>
          <a:ext cx="0" cy="0"/>
          <a:chOff x="0" y="0"/>
          <a:chExt cx="0" cy="0"/>
        </a:xfrm>
      </p:grpSpPr>
      <p:pic>
        <p:nvPicPr>
          <p:cNvPr id="276" name="Shape 276"/>
          <p:cNvPicPr preferRelativeResize="0"/>
          <p:nvPr/>
        </p:nvPicPr>
        <p:blipFill/>
        <p:spPr>
          <a:xfrm>
            <a:off x="7514490" y="45563"/>
            <a:ext cx="718110" cy="718110"/>
          </a:xfrm>
          <a:prstGeom prst="rect">
            <a:avLst/>
          </a:prstGeom>
          <a:solidFill>
            <a:srgbClr val="FFFFFF"/>
          </a:solidFill>
          <a:ln>
            <a:noFill/>
          </a:ln>
        </p:spPr>
      </p:pic>
      <p:sp>
        <p:nvSpPr>
          <p:cNvPr id="277" name="Shape 277"/>
          <p:cNvSpPr txBox="1"/>
          <p:nvPr/>
        </p:nvSpPr>
        <p:spPr>
          <a:xfrm>
            <a:off x="1293600" y="1667775"/>
            <a:ext cx="6556800" cy="14598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r>
              <a:rPr lang="en-US" sz="6000">
                <a:solidFill>
                  <a:srgbClr val="0B68FF"/>
                </a:solidFill>
              </a:rPr>
              <a:t>Appendix</a:t>
            </a:r>
          </a:p>
          <a:p>
            <a:pPr indent="0" lvl="0" marL="0" marR="0" rtl="0" algn="ctr">
              <a:spcBef>
                <a:spcPts val="0"/>
              </a:spcBef>
              <a:buSzPct val="25000"/>
              <a:buNone/>
            </a:pPr>
            <a:r>
              <a:rPr lang="en-US" sz="6000">
                <a:solidFill>
                  <a:srgbClr val="0B68FF"/>
                </a:solidFill>
              </a:rPr>
              <a:t>Slides</a:t>
            </a:r>
          </a:p>
        </p:txBody>
      </p:sp>
      <p:pic>
        <p:nvPicPr>
          <p:cNvPr descr="AClogotype (1).png" id="278" name="Shape 278"/>
          <p:cNvPicPr preferRelativeResize="0"/>
          <p:nvPr/>
        </p:nvPicPr>
        <p:blipFill>
          <a:blip r:embed="rId3">
            <a:alphaModFix/>
          </a:blip>
          <a:stretch>
            <a:fillRect/>
          </a:stretch>
        </p:blipFill>
        <p:spPr>
          <a:xfrm>
            <a:off x="7318450" y="45562"/>
            <a:ext cx="1764899" cy="513500"/>
          </a:xfrm>
          <a:prstGeom prst="rect">
            <a:avLst/>
          </a:prstGeom>
          <a:noFill/>
          <a:ln>
            <a:noFill/>
          </a:ln>
        </p:spPr>
      </p:pic>
      <p:pic>
        <p:nvPicPr>
          <p:cNvPr descr="AClogotype (1).png" id="279" name="Shape 279"/>
          <p:cNvPicPr preferRelativeResize="0"/>
          <p:nvPr/>
        </p:nvPicPr>
        <p:blipFill rotWithShape="1">
          <a:blip r:embed="rId3">
            <a:alphaModFix/>
          </a:blip>
          <a:srcRect b="0" l="4313" r="75452" t="0"/>
          <a:stretch/>
        </p:blipFill>
        <p:spPr>
          <a:xfrm>
            <a:off x="-1" y="1739425"/>
            <a:ext cx="2274172" cy="3270224"/>
          </a:xfrm>
          <a:prstGeom prst="rect">
            <a:avLst/>
          </a:prstGeom>
          <a:noFill/>
          <a:ln>
            <a:noFill/>
          </a:ln>
        </p:spPr>
      </p:pic>
      <p:sp>
        <p:nvSpPr>
          <p:cNvPr id="280" name="Shape 280"/>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 </a:t>
            </a:r>
            <a:r>
              <a:rPr b="1" i="0" lang="en-US" sz="1000" u="none" cap="none" strike="noStrike">
                <a:solidFill>
                  <a:srgbClr val="0B68FF"/>
                </a:solidFill>
                <a:latin typeface="Arial"/>
                <a:ea typeface="Arial"/>
                <a:cs typeface="Arial"/>
                <a:sym typeface="Arial"/>
              </a:rPr>
              <a:t>|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x="0" y="0"/>
          <a:ext cx="0" cy="0"/>
          <a:chOff x="0" y="0"/>
          <a:chExt cx="0" cy="0"/>
        </a:xfrm>
      </p:grpSpPr>
      <p:pic>
        <p:nvPicPr>
          <p:cNvPr id="101" name="Shape 101"/>
          <p:cNvPicPr preferRelativeResize="0"/>
          <p:nvPr/>
        </p:nvPicPr>
        <p:blipFill/>
        <p:spPr>
          <a:xfrm>
            <a:off x="7514490" y="45563"/>
            <a:ext cx="718200" cy="718200"/>
          </a:xfrm>
          <a:prstGeom prst="rect">
            <a:avLst/>
          </a:prstGeom>
          <a:solidFill>
            <a:srgbClr val="FFFFFF"/>
          </a:solidFill>
          <a:ln>
            <a:noFill/>
          </a:ln>
        </p:spPr>
      </p:pic>
      <p:sp>
        <p:nvSpPr>
          <p:cNvPr id="102" name="Shape 102"/>
          <p:cNvSpPr/>
          <p:nvPr/>
        </p:nvSpPr>
        <p:spPr>
          <a:xfrm>
            <a:off x="1163700" y="2428625"/>
            <a:ext cx="6816600" cy="790500"/>
          </a:xfrm>
          <a:prstGeom prst="rect">
            <a:avLst/>
          </a:prstGeom>
          <a:solidFill>
            <a:schemeClr val="lt1"/>
          </a:solidFill>
          <a:ln>
            <a:noFill/>
          </a:ln>
        </p:spPr>
        <p:txBody>
          <a:bodyPr anchorCtr="0" anchor="ctr" bIns="45700" lIns="91425" rIns="91425" tIns="45700">
            <a:noAutofit/>
          </a:bodyPr>
          <a:lstStyle/>
          <a:p>
            <a:pPr lvl="0" rtl="0" algn="ctr">
              <a:spcBef>
                <a:spcPts val="0"/>
              </a:spcBef>
              <a:buNone/>
            </a:pPr>
            <a:r>
              <a:rPr lang="en-US">
                <a:solidFill>
                  <a:schemeClr val="dk1"/>
                </a:solidFill>
              </a:rPr>
              <a:t>Equation relating rate of methane production to substrate removal and flow rate. Biogas is comprised of 60-70% methane. (Droste, 1997)</a:t>
            </a:r>
          </a:p>
        </p:txBody>
      </p:sp>
      <p:sp>
        <p:nvSpPr>
          <p:cNvPr id="103" name="Shape 103"/>
          <p:cNvSpPr txBox="1"/>
          <p:nvPr/>
        </p:nvSpPr>
        <p:spPr>
          <a:xfrm>
            <a:off x="1163700" y="3997150"/>
            <a:ext cx="6816600" cy="718200"/>
          </a:xfrm>
          <a:prstGeom prst="rect">
            <a:avLst/>
          </a:prstGeom>
          <a:noFill/>
          <a:ln>
            <a:noFill/>
          </a:ln>
        </p:spPr>
        <p:txBody>
          <a:bodyPr anchorCtr="0" anchor="t" bIns="45700" lIns="91425" rIns="91425" tIns="45700">
            <a:noAutofit/>
          </a:bodyPr>
          <a:lstStyle/>
          <a:p>
            <a:pPr lvl="0" rtl="0">
              <a:spcBef>
                <a:spcPts val="0"/>
              </a:spcBef>
              <a:buClr>
                <a:schemeClr val="dk1"/>
              </a:buClr>
              <a:buSzPct val="25000"/>
              <a:buFont typeface="Arial"/>
              <a:buNone/>
            </a:pPr>
            <a:r>
              <a:rPr lang="en-US" sz="1800">
                <a:solidFill>
                  <a:schemeClr val="dk1"/>
                </a:solidFill>
              </a:rPr>
              <a:t>Inconsistencies between experimental and theoretical biogas production from reactors. (Spring, 2014)</a:t>
            </a:r>
          </a:p>
        </p:txBody>
      </p:sp>
      <p:pic>
        <p:nvPicPr>
          <p:cNvPr descr="AClogotype (1).png" id="104" name="Shape 104"/>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05" name="Shape 105"/>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106" name="Shape 106"/>
          <p:cNvSpPr txBox="1"/>
          <p:nvPr/>
        </p:nvSpPr>
        <p:spPr>
          <a:xfrm>
            <a:off x="108725" y="216449"/>
            <a:ext cx="7209600" cy="1258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2300">
                <a:solidFill>
                  <a:srgbClr val="0B68FF"/>
                </a:solidFill>
              </a:rPr>
              <a:t> </a:t>
            </a:r>
            <a:r>
              <a:rPr lang="en-US" sz="3000">
                <a:solidFill>
                  <a:srgbClr val="0B68FF"/>
                </a:solidFill>
              </a:rPr>
              <a:t>UASB and AFB need to monitor methane production.</a:t>
            </a:r>
          </a:p>
        </p:txBody>
      </p:sp>
      <p:pic>
        <p:nvPicPr>
          <p:cNvPr id="107" name="Shape 107"/>
          <p:cNvPicPr preferRelativeResize="0"/>
          <p:nvPr/>
        </p:nvPicPr>
        <p:blipFill>
          <a:blip r:embed="rId4">
            <a:alphaModFix/>
          </a:blip>
          <a:stretch>
            <a:fillRect/>
          </a:stretch>
        </p:blipFill>
        <p:spPr>
          <a:xfrm>
            <a:off x="2383550" y="1710425"/>
            <a:ext cx="4481567" cy="7182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x="0" y="0"/>
          <a:ext cx="0" cy="0"/>
          <a:chOff x="0" y="0"/>
          <a:chExt cx="0" cy="0"/>
        </a:xfrm>
      </p:grpSpPr>
      <p:pic>
        <p:nvPicPr>
          <p:cNvPr id="112" name="Shape 112"/>
          <p:cNvPicPr preferRelativeResize="0"/>
          <p:nvPr/>
        </p:nvPicPr>
        <p:blipFill/>
        <p:spPr>
          <a:xfrm>
            <a:off x="7514490" y="45563"/>
            <a:ext cx="718200" cy="718200"/>
          </a:xfrm>
          <a:prstGeom prst="rect">
            <a:avLst/>
          </a:prstGeom>
          <a:solidFill>
            <a:srgbClr val="FFFFFF"/>
          </a:solidFill>
          <a:ln>
            <a:noFill/>
          </a:ln>
        </p:spPr>
      </p:pic>
      <p:sp>
        <p:nvSpPr>
          <p:cNvPr id="113" name="Shape 113"/>
          <p:cNvSpPr/>
          <p:nvPr/>
        </p:nvSpPr>
        <p:spPr>
          <a:xfrm>
            <a:off x="1041650" y="2732650"/>
            <a:ext cx="6573300" cy="788400"/>
          </a:xfrm>
          <a:prstGeom prst="rect">
            <a:avLst/>
          </a:prstGeom>
          <a:solidFill>
            <a:schemeClr val="lt1"/>
          </a:solidFill>
          <a:ln>
            <a:noFill/>
          </a:ln>
        </p:spPr>
        <p:txBody>
          <a:bodyPr anchorCtr="0" anchor="ctr" bIns="45700" lIns="91425" rIns="91425" tIns="45700">
            <a:noAutofit/>
          </a:bodyPr>
          <a:lstStyle/>
          <a:p>
            <a:pPr lvl="0" marR="0" rtl="0" algn="ctr">
              <a:spcBef>
                <a:spcPts val="0"/>
              </a:spcBef>
              <a:buNone/>
            </a:pPr>
            <a:r>
              <a:rPr lang="en-US" sz="1600">
                <a:solidFill>
                  <a:schemeClr val="dk1"/>
                </a:solidFill>
              </a:rPr>
              <a:t>Specific reactor data from Table 5 in UASB Fall 2015 Final Report.</a:t>
            </a:r>
          </a:p>
          <a:p>
            <a:pPr lvl="0" rtl="0" algn="ctr">
              <a:spcBef>
                <a:spcPts val="0"/>
              </a:spcBef>
              <a:buNone/>
            </a:pPr>
            <a:r>
              <a:t/>
            </a:r>
            <a:endParaRPr sz="1600">
              <a:solidFill>
                <a:schemeClr val="dk1"/>
              </a:solidFill>
              <a:latin typeface="Calibri"/>
              <a:ea typeface="Calibri"/>
              <a:cs typeface="Calibri"/>
              <a:sym typeface="Calibri"/>
            </a:endParaRPr>
          </a:p>
          <a:p>
            <a:pPr lvl="0" marR="0" rtl="0" algn="ctr">
              <a:spcBef>
                <a:spcPts val="0"/>
              </a:spcBef>
              <a:buNone/>
            </a:pPr>
            <a:r>
              <a:t/>
            </a:r>
            <a:endParaRPr sz="1600">
              <a:solidFill>
                <a:schemeClr val="dk1"/>
              </a:solidFill>
              <a:latin typeface="Calibri"/>
              <a:ea typeface="Calibri"/>
              <a:cs typeface="Calibri"/>
              <a:sym typeface="Calibri"/>
            </a:endParaRPr>
          </a:p>
          <a:p>
            <a:pPr lvl="0" marR="0" rtl="0" algn="ctr">
              <a:spcBef>
                <a:spcPts val="0"/>
              </a:spcBef>
              <a:buNone/>
            </a:pPr>
            <a:r>
              <a:t/>
            </a:r>
            <a:endParaRPr sz="1600">
              <a:solidFill>
                <a:schemeClr val="dk1"/>
              </a:solidFill>
              <a:latin typeface="Calibri"/>
              <a:ea typeface="Calibri"/>
              <a:cs typeface="Calibri"/>
              <a:sym typeface="Calibri"/>
            </a:endParaRPr>
          </a:p>
        </p:txBody>
      </p:sp>
      <p:sp>
        <p:nvSpPr>
          <p:cNvPr id="114" name="Shape 114"/>
          <p:cNvSpPr txBox="1"/>
          <p:nvPr/>
        </p:nvSpPr>
        <p:spPr>
          <a:xfrm>
            <a:off x="1041650" y="3783875"/>
            <a:ext cx="6817500" cy="600600"/>
          </a:xfrm>
          <a:prstGeom prst="rect">
            <a:avLst/>
          </a:prstGeom>
          <a:noFill/>
          <a:ln>
            <a:noFill/>
          </a:ln>
        </p:spPr>
        <p:txBody>
          <a:bodyPr anchorCtr="0" anchor="t" bIns="45700" lIns="91425" rIns="91425" tIns="45700">
            <a:noAutofit/>
          </a:bodyPr>
          <a:lstStyle/>
          <a:p>
            <a:pPr lvl="0" rtl="0">
              <a:spcBef>
                <a:spcPts val="0"/>
              </a:spcBef>
              <a:buNone/>
            </a:pPr>
            <a:r>
              <a:rPr b="1" lang="en-US" sz="1800"/>
              <a:t>Methane produces carbon dioxide and water when it reacts with oxygen.</a:t>
            </a:r>
          </a:p>
        </p:txBody>
      </p:sp>
      <p:pic>
        <p:nvPicPr>
          <p:cNvPr descr="AClogotype (1).png" id="115" name="Shape 115"/>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16" name="Shape 116"/>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117" name="Shape 117"/>
          <p:cNvSpPr txBox="1"/>
          <p:nvPr/>
        </p:nvSpPr>
        <p:spPr>
          <a:xfrm>
            <a:off x="108722" y="261824"/>
            <a:ext cx="7506300" cy="600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0B68FF"/>
                </a:solidFill>
              </a:rPr>
              <a:t> What’s wrong with methane?</a:t>
            </a:r>
          </a:p>
        </p:txBody>
      </p:sp>
      <p:pic>
        <p:nvPicPr>
          <p:cNvPr id="118" name="Shape 118"/>
          <p:cNvPicPr preferRelativeResize="0"/>
          <p:nvPr/>
        </p:nvPicPr>
        <p:blipFill>
          <a:blip r:embed="rId4">
            <a:alphaModFix/>
          </a:blip>
          <a:stretch>
            <a:fillRect/>
          </a:stretch>
        </p:blipFill>
        <p:spPr>
          <a:xfrm>
            <a:off x="432425" y="1317299"/>
            <a:ext cx="8425824" cy="12108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2" name="Shape 122"/>
        <p:cNvGrpSpPr/>
        <p:nvPr/>
      </p:nvGrpSpPr>
      <p:grpSpPr>
        <a:xfrm>
          <a:off x="0" y="0"/>
          <a:ext cx="0" cy="0"/>
          <a:chOff x="0" y="0"/>
          <a:chExt cx="0" cy="0"/>
        </a:xfrm>
      </p:grpSpPr>
      <p:pic>
        <p:nvPicPr>
          <p:cNvPr id="123" name="Shape 123"/>
          <p:cNvPicPr preferRelativeResize="0"/>
          <p:nvPr/>
        </p:nvPicPr>
        <p:blipFill/>
        <p:spPr>
          <a:xfrm>
            <a:off x="7514490" y="45563"/>
            <a:ext cx="718200" cy="718200"/>
          </a:xfrm>
          <a:prstGeom prst="rect">
            <a:avLst/>
          </a:prstGeom>
          <a:solidFill>
            <a:srgbClr val="FFFFFF"/>
          </a:solidFill>
          <a:ln>
            <a:noFill/>
          </a:ln>
        </p:spPr>
      </p:pic>
      <p:sp>
        <p:nvSpPr>
          <p:cNvPr id="124" name="Shape 124"/>
          <p:cNvSpPr/>
          <p:nvPr/>
        </p:nvSpPr>
        <p:spPr>
          <a:xfrm>
            <a:off x="1163698" y="997885"/>
            <a:ext cx="6816600" cy="2885700"/>
          </a:xfrm>
          <a:prstGeom prst="rect">
            <a:avLst/>
          </a:prstGeom>
          <a:solidFill>
            <a:schemeClr val="lt1"/>
          </a:solidFill>
          <a:ln>
            <a:noFill/>
          </a:ln>
        </p:spPr>
        <p:txBody>
          <a:bodyPr anchorCtr="0" anchor="ctr" bIns="45700" lIns="91425" rIns="91425" tIns="45700">
            <a:noAutofit/>
          </a:bodyPr>
          <a:lstStyle/>
          <a:p>
            <a:pPr lvl="0" rtl="0" algn="ctr">
              <a:spcBef>
                <a:spcPts val="0"/>
              </a:spcBef>
              <a:buNone/>
            </a:pPr>
            <a:r>
              <a:t/>
            </a:r>
            <a:endParaRPr/>
          </a:p>
        </p:txBody>
      </p:sp>
      <p:sp>
        <p:nvSpPr>
          <p:cNvPr id="125" name="Shape 125"/>
          <p:cNvSpPr txBox="1"/>
          <p:nvPr/>
        </p:nvSpPr>
        <p:spPr>
          <a:xfrm>
            <a:off x="1163700" y="3883575"/>
            <a:ext cx="6816600" cy="718200"/>
          </a:xfrm>
          <a:prstGeom prst="rect">
            <a:avLst/>
          </a:prstGeom>
          <a:noFill/>
          <a:ln>
            <a:noFill/>
          </a:ln>
        </p:spPr>
        <p:txBody>
          <a:bodyPr anchorCtr="0" anchor="t" bIns="45700" lIns="91425" rIns="91425" tIns="45700">
            <a:noAutofit/>
          </a:bodyPr>
          <a:lstStyle/>
          <a:p>
            <a:pPr indent="0" lvl="0" marL="0" marR="0" rtl="0">
              <a:spcBef>
                <a:spcPts val="0"/>
              </a:spcBef>
              <a:buSzPct val="25000"/>
              <a:buNone/>
            </a:pPr>
            <a:r>
              <a:rPr lang="en-US" sz="1800"/>
              <a:t>Sensors “have a very narrow range of methane concentration.” (AFB, 2016) </a:t>
            </a:r>
          </a:p>
        </p:txBody>
      </p:sp>
      <p:pic>
        <p:nvPicPr>
          <p:cNvPr descr="AClogotype (1).png" id="126" name="Shape 126"/>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27" name="Shape 127"/>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128" name="Shape 128"/>
          <p:cNvSpPr txBox="1"/>
          <p:nvPr/>
        </p:nvSpPr>
        <p:spPr>
          <a:xfrm>
            <a:off x="108725" y="261824"/>
            <a:ext cx="7871700" cy="600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2600">
                <a:solidFill>
                  <a:srgbClr val="0B68FF"/>
                </a:solidFill>
              </a:rPr>
              <a:t> </a:t>
            </a:r>
            <a:r>
              <a:rPr lang="en-US" sz="2800">
                <a:solidFill>
                  <a:srgbClr val="0B68FF"/>
                </a:solidFill>
              </a:rPr>
              <a:t>The original sensor did not meet our needs.</a:t>
            </a:r>
          </a:p>
        </p:txBody>
      </p:sp>
      <p:pic>
        <p:nvPicPr>
          <p:cNvPr descr="Image result for hanwei mq-4" id="129" name="Shape 129"/>
          <p:cNvPicPr preferRelativeResize="0"/>
          <p:nvPr/>
        </p:nvPicPr>
        <p:blipFill>
          <a:blip r:embed="rId4">
            <a:alphaModFix/>
          </a:blip>
          <a:stretch>
            <a:fillRect/>
          </a:stretch>
        </p:blipFill>
        <p:spPr>
          <a:xfrm>
            <a:off x="2795850" y="862425"/>
            <a:ext cx="3021150" cy="30211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3" name="Shape 133"/>
        <p:cNvGrpSpPr/>
        <p:nvPr/>
      </p:nvGrpSpPr>
      <p:grpSpPr>
        <a:xfrm>
          <a:off x="0" y="0"/>
          <a:ext cx="0" cy="0"/>
          <a:chOff x="0" y="0"/>
          <a:chExt cx="0" cy="0"/>
        </a:xfrm>
      </p:grpSpPr>
      <p:pic>
        <p:nvPicPr>
          <p:cNvPr id="134" name="Shape 134"/>
          <p:cNvPicPr preferRelativeResize="0"/>
          <p:nvPr/>
        </p:nvPicPr>
        <p:blipFill/>
        <p:spPr>
          <a:xfrm>
            <a:off x="7514490" y="45563"/>
            <a:ext cx="718200" cy="718200"/>
          </a:xfrm>
          <a:prstGeom prst="rect">
            <a:avLst/>
          </a:prstGeom>
          <a:solidFill>
            <a:srgbClr val="FFFFFF"/>
          </a:solidFill>
          <a:ln>
            <a:noFill/>
          </a:ln>
        </p:spPr>
      </p:pic>
      <p:sp>
        <p:nvSpPr>
          <p:cNvPr id="135" name="Shape 135"/>
          <p:cNvSpPr/>
          <p:nvPr/>
        </p:nvSpPr>
        <p:spPr>
          <a:xfrm>
            <a:off x="1163700" y="997877"/>
            <a:ext cx="6816600" cy="2215200"/>
          </a:xfrm>
          <a:prstGeom prst="rect">
            <a:avLst/>
          </a:prstGeom>
          <a:solidFill>
            <a:schemeClr val="lt1"/>
          </a:solidFill>
          <a:ln>
            <a:noFill/>
          </a:ln>
        </p:spPr>
        <p:txBody>
          <a:bodyPr anchorCtr="0" anchor="ctr" bIns="45700" lIns="91425" rIns="91425" tIns="45700">
            <a:noAutofit/>
          </a:bodyPr>
          <a:lstStyle/>
          <a:p>
            <a:pPr lvl="0" rtl="0" algn="ctr">
              <a:spcBef>
                <a:spcPts val="0"/>
              </a:spcBef>
              <a:buNone/>
            </a:pPr>
            <a:r>
              <a:t/>
            </a:r>
            <a:endParaRPr/>
          </a:p>
        </p:txBody>
      </p:sp>
      <p:sp>
        <p:nvSpPr>
          <p:cNvPr id="136" name="Shape 136"/>
          <p:cNvSpPr txBox="1"/>
          <p:nvPr/>
        </p:nvSpPr>
        <p:spPr>
          <a:xfrm>
            <a:off x="1163700" y="3883575"/>
            <a:ext cx="6816600" cy="718200"/>
          </a:xfrm>
          <a:prstGeom prst="rect">
            <a:avLst/>
          </a:prstGeom>
          <a:noFill/>
          <a:ln>
            <a:noFill/>
          </a:ln>
        </p:spPr>
        <p:txBody>
          <a:bodyPr anchorCtr="0" anchor="t" bIns="45700" lIns="91425" rIns="91425" tIns="45700">
            <a:noAutofit/>
          </a:bodyPr>
          <a:lstStyle/>
          <a:p>
            <a:pPr indent="0" lvl="0" marL="0" marR="0" rtl="0">
              <a:spcBef>
                <a:spcPts val="0"/>
              </a:spcBef>
              <a:buSzPct val="25000"/>
              <a:buNone/>
            </a:pPr>
            <a:r>
              <a:rPr lang="en-US" sz="1800"/>
              <a:t>Sensors “have a very narrow range of methane concentration.” (AFB, 2016) </a:t>
            </a:r>
          </a:p>
        </p:txBody>
      </p:sp>
      <p:pic>
        <p:nvPicPr>
          <p:cNvPr descr="AClogotype (1).png" id="137" name="Shape 137"/>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38" name="Shape 138"/>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139" name="Shape 139"/>
          <p:cNvSpPr txBox="1"/>
          <p:nvPr/>
        </p:nvSpPr>
        <p:spPr>
          <a:xfrm>
            <a:off x="108722" y="261824"/>
            <a:ext cx="7506300" cy="600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2800">
                <a:solidFill>
                  <a:srgbClr val="0B68FF"/>
                </a:solidFill>
              </a:rPr>
              <a:t>The original sensor did not meet our needs.</a:t>
            </a:r>
          </a:p>
        </p:txBody>
      </p:sp>
      <p:pic>
        <p:nvPicPr>
          <p:cNvPr id="140" name="Shape 140"/>
          <p:cNvPicPr preferRelativeResize="0"/>
          <p:nvPr/>
        </p:nvPicPr>
        <p:blipFill>
          <a:blip r:embed="rId4">
            <a:alphaModFix/>
          </a:blip>
          <a:stretch>
            <a:fillRect/>
          </a:stretch>
        </p:blipFill>
        <p:spPr>
          <a:xfrm>
            <a:off x="1393925" y="1219800"/>
            <a:ext cx="6221099" cy="217444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4" name="Shape 144"/>
        <p:cNvGrpSpPr/>
        <p:nvPr/>
      </p:nvGrpSpPr>
      <p:grpSpPr>
        <a:xfrm>
          <a:off x="0" y="0"/>
          <a:ext cx="0" cy="0"/>
          <a:chOff x="0" y="0"/>
          <a:chExt cx="0" cy="0"/>
        </a:xfrm>
      </p:grpSpPr>
      <p:pic>
        <p:nvPicPr>
          <p:cNvPr id="145" name="Shape 145"/>
          <p:cNvPicPr preferRelativeResize="0"/>
          <p:nvPr/>
        </p:nvPicPr>
        <p:blipFill/>
        <p:spPr>
          <a:xfrm>
            <a:off x="7514490" y="45563"/>
            <a:ext cx="718200" cy="718200"/>
          </a:xfrm>
          <a:prstGeom prst="rect">
            <a:avLst/>
          </a:prstGeom>
          <a:solidFill>
            <a:srgbClr val="FFFFFF"/>
          </a:solidFill>
          <a:ln>
            <a:noFill/>
          </a:ln>
        </p:spPr>
      </p:pic>
      <p:pic>
        <p:nvPicPr>
          <p:cNvPr descr="AClogotype (1).png" id="146" name="Shape 146"/>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47" name="Shape 147"/>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148" name="Shape 148"/>
          <p:cNvSpPr txBox="1"/>
          <p:nvPr/>
        </p:nvSpPr>
        <p:spPr>
          <a:xfrm>
            <a:off x="0" y="261825"/>
            <a:ext cx="9144000" cy="10929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2400">
                <a:solidFill>
                  <a:srgbClr val="0B68FF"/>
                </a:solidFill>
              </a:rPr>
              <a:t>The current gas sensor design is based on the design of the first and second generation sensors. </a:t>
            </a:r>
          </a:p>
        </p:txBody>
      </p:sp>
      <p:pic>
        <p:nvPicPr>
          <p:cNvPr descr="Screen Shot 2016-10-23 at 3.31.38 PM.png" id="149" name="Shape 149"/>
          <p:cNvPicPr preferRelativeResize="0"/>
          <p:nvPr/>
        </p:nvPicPr>
        <p:blipFill>
          <a:blip r:embed="rId4">
            <a:alphaModFix/>
          </a:blip>
          <a:stretch>
            <a:fillRect/>
          </a:stretch>
        </p:blipFill>
        <p:spPr>
          <a:xfrm>
            <a:off x="509498" y="1324986"/>
            <a:ext cx="4027354" cy="3468173"/>
          </a:xfrm>
          <a:prstGeom prst="rect">
            <a:avLst/>
          </a:prstGeom>
          <a:noFill/>
          <a:ln>
            <a:noFill/>
          </a:ln>
        </p:spPr>
      </p:pic>
      <p:pic>
        <p:nvPicPr>
          <p:cNvPr descr="Screen Shot 2016-10-23 at 3.31.48 PM.png" id="150" name="Shape 150"/>
          <p:cNvPicPr preferRelativeResize="0"/>
          <p:nvPr/>
        </p:nvPicPr>
        <p:blipFill>
          <a:blip r:embed="rId5">
            <a:alphaModFix/>
          </a:blip>
          <a:stretch>
            <a:fillRect/>
          </a:stretch>
        </p:blipFill>
        <p:spPr>
          <a:xfrm>
            <a:off x="5056838" y="1354712"/>
            <a:ext cx="3323336" cy="340869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4" name="Shape 154"/>
        <p:cNvGrpSpPr/>
        <p:nvPr/>
      </p:nvGrpSpPr>
      <p:grpSpPr>
        <a:xfrm>
          <a:off x="0" y="0"/>
          <a:ext cx="0" cy="0"/>
          <a:chOff x="0" y="0"/>
          <a:chExt cx="0" cy="0"/>
        </a:xfrm>
      </p:grpSpPr>
      <p:pic>
        <p:nvPicPr>
          <p:cNvPr id="155" name="Shape 155"/>
          <p:cNvPicPr preferRelativeResize="0"/>
          <p:nvPr/>
        </p:nvPicPr>
        <p:blipFill/>
        <p:spPr>
          <a:xfrm>
            <a:off x="7514490" y="45563"/>
            <a:ext cx="718200" cy="718200"/>
          </a:xfrm>
          <a:prstGeom prst="rect">
            <a:avLst/>
          </a:prstGeom>
          <a:solidFill>
            <a:srgbClr val="FFFFFF"/>
          </a:solidFill>
          <a:ln>
            <a:noFill/>
          </a:ln>
        </p:spPr>
      </p:pic>
      <p:pic>
        <p:nvPicPr>
          <p:cNvPr descr="AClogotype (1).png" id="156" name="Shape 156"/>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57" name="Shape 157"/>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158" name="Shape 158" title="sensor">
            <a:hlinkClick r:id="rId4"/>
          </p:cNvPr>
          <p:cNvSpPr/>
          <p:nvPr/>
        </p:nvSpPr>
        <p:spPr>
          <a:xfrm>
            <a:off x="1338875" y="393851"/>
            <a:ext cx="5807725" cy="4355800"/>
          </a:xfrm>
          <a:prstGeom prst="rect">
            <a:avLst/>
          </a:prstGeom>
          <a:blipFill>
            <a:blip r:embed="rId5">
              <a:alphaModFix/>
            </a:blip>
            <a:stretch>
              <a:fillRect/>
            </a:stretch>
          </a:blipFill>
          <a:ln>
            <a:noFill/>
          </a:ln>
        </p:spPr>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2" name="Shape 162"/>
        <p:cNvGrpSpPr/>
        <p:nvPr/>
      </p:nvGrpSpPr>
      <p:grpSpPr>
        <a:xfrm>
          <a:off x="0" y="0"/>
          <a:ext cx="0" cy="0"/>
          <a:chOff x="0" y="0"/>
          <a:chExt cx="0" cy="0"/>
        </a:xfrm>
      </p:grpSpPr>
      <p:pic>
        <p:nvPicPr>
          <p:cNvPr id="163" name="Shape 163"/>
          <p:cNvPicPr preferRelativeResize="0"/>
          <p:nvPr/>
        </p:nvPicPr>
        <p:blipFill/>
        <p:spPr>
          <a:xfrm>
            <a:off x="7514490" y="45563"/>
            <a:ext cx="718200" cy="718200"/>
          </a:xfrm>
          <a:prstGeom prst="rect">
            <a:avLst/>
          </a:prstGeom>
          <a:solidFill>
            <a:srgbClr val="FFFFFF"/>
          </a:solidFill>
          <a:ln>
            <a:noFill/>
          </a:ln>
        </p:spPr>
      </p:pic>
      <p:pic>
        <p:nvPicPr>
          <p:cNvPr descr="AClogotype (1).png" id="164" name="Shape 164"/>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65" name="Shape 165"/>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Sensor Development</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Symposium </a:t>
            </a:r>
            <a:r>
              <a:rPr b="1" i="0" lang="en-US" sz="1000" u="none" cap="none" strike="noStrike">
                <a:solidFill>
                  <a:srgbClr val="7F7F7F"/>
                </a:solidFill>
                <a:latin typeface="Arial"/>
                <a:ea typeface="Arial"/>
                <a:cs typeface="Arial"/>
                <a:sym typeface="Arial"/>
              </a:rPr>
              <a:t>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6</a:t>
            </a:r>
          </a:p>
        </p:txBody>
      </p:sp>
      <p:sp>
        <p:nvSpPr>
          <p:cNvPr id="166" name="Shape 166"/>
          <p:cNvSpPr txBox="1"/>
          <p:nvPr/>
        </p:nvSpPr>
        <p:spPr>
          <a:xfrm>
            <a:off x="0" y="-13587"/>
            <a:ext cx="7713300" cy="6318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2400">
                <a:solidFill>
                  <a:srgbClr val="0B68FF"/>
                </a:solidFill>
              </a:rPr>
              <a:t>ProCoDA was used to program the gas sensors. </a:t>
            </a:r>
          </a:p>
        </p:txBody>
      </p:sp>
      <p:pic>
        <p:nvPicPr>
          <p:cNvPr descr="procoda 2.png" id="167" name="Shape 167"/>
          <p:cNvPicPr preferRelativeResize="0"/>
          <p:nvPr/>
        </p:nvPicPr>
        <p:blipFill rotWithShape="1">
          <a:blip r:embed="rId4">
            <a:alphaModFix/>
          </a:blip>
          <a:srcRect b="17135" l="14412" r="6573" t="13463"/>
          <a:stretch/>
        </p:blipFill>
        <p:spPr>
          <a:xfrm>
            <a:off x="1816300" y="754087"/>
            <a:ext cx="5511399" cy="38734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