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92" r:id="rId2"/>
    <p:sldMasterId id="2147483704" r:id="rId3"/>
  </p:sldMasterIdLst>
  <p:notesMasterIdLst>
    <p:notesMasterId r:id="rId29"/>
  </p:notesMasterIdLst>
  <p:sldIdLst>
    <p:sldId id="338" r:id="rId4"/>
    <p:sldId id="561" r:id="rId5"/>
    <p:sldId id="567" r:id="rId6"/>
    <p:sldId id="571" r:id="rId7"/>
    <p:sldId id="576" r:id="rId8"/>
    <p:sldId id="572" r:id="rId9"/>
    <p:sldId id="573" r:id="rId10"/>
    <p:sldId id="574" r:id="rId11"/>
    <p:sldId id="569" r:id="rId12"/>
    <p:sldId id="575" r:id="rId13"/>
    <p:sldId id="570" r:id="rId14"/>
    <p:sldId id="562" r:id="rId15"/>
    <p:sldId id="568" r:id="rId16"/>
    <p:sldId id="557" r:id="rId17"/>
    <p:sldId id="553" r:id="rId18"/>
    <p:sldId id="554" r:id="rId19"/>
    <p:sldId id="560" r:id="rId20"/>
    <p:sldId id="555" r:id="rId21"/>
    <p:sldId id="563" r:id="rId22"/>
    <p:sldId id="564" r:id="rId23"/>
    <p:sldId id="558" r:id="rId24"/>
    <p:sldId id="577" r:id="rId25"/>
    <p:sldId id="559" r:id="rId26"/>
    <p:sldId id="556" r:id="rId27"/>
    <p:sldId id="57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ECFAB6A-0910-4BE8-A2C1-EE7AC7FACF05}">
          <p14:sldIdLst>
            <p14:sldId id="338"/>
            <p14:sldId id="561"/>
            <p14:sldId id="567"/>
            <p14:sldId id="571"/>
            <p14:sldId id="576"/>
            <p14:sldId id="572"/>
            <p14:sldId id="573"/>
            <p14:sldId id="574"/>
            <p14:sldId id="569"/>
            <p14:sldId id="575"/>
            <p14:sldId id="570"/>
            <p14:sldId id="562"/>
            <p14:sldId id="568"/>
            <p14:sldId id="557"/>
            <p14:sldId id="553"/>
            <p14:sldId id="554"/>
            <p14:sldId id="560"/>
            <p14:sldId id="555"/>
            <p14:sldId id="563"/>
            <p14:sldId id="564"/>
            <p14:sldId id="558"/>
            <p14:sldId id="577"/>
            <p14:sldId id="559"/>
            <p14:sldId id="556"/>
            <p14:sldId id="5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06"/>
    <a:srgbClr val="0000FF"/>
    <a:srgbClr val="FFFF00"/>
    <a:srgbClr val="00FF00"/>
    <a:srgbClr val="FF0000"/>
    <a:srgbClr val="000080"/>
    <a:srgbClr val="8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2" autoAdjust="0"/>
    <p:restoredTop sz="86379" autoAdjust="0"/>
  </p:normalViewPr>
  <p:slideViewPr>
    <p:cSldViewPr>
      <p:cViewPr>
        <p:scale>
          <a:sx n="68" d="100"/>
          <a:sy n="68" d="100"/>
        </p:scale>
        <p:origin x="-2010" y="-1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43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4FA68-62A6-427B-AD30-1C2C14EE08BA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67A4B-1494-4E90-B571-211DA147E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2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2011_census_of_India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n.wikipedia.org/wiki/Village" TargetMode="External"/><Relationship Id="rId4" Type="http://schemas.openxmlformats.org/officeDocument/2006/relationships/hyperlink" Target="https://en.wikipedia.org/wiki/Million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2011_census_of_India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n.wikipedia.org/wiki/Village" TargetMode="External"/><Relationship Id="rId4" Type="http://schemas.openxmlformats.org/officeDocument/2006/relationships/hyperlink" Target="https://en.wikipedia.org/wiki/Million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HN" sz="1200" b="0" i="0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Pathogen</a:t>
            </a:r>
            <a:r>
              <a:rPr lang="es-HN" sz="1200" b="0" i="0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HN" sz="1200" b="0" i="0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sampling</a:t>
            </a:r>
            <a:endParaRPr lang="es-HN" sz="1200" b="0" i="0" kern="1200" baseline="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HN" sz="1200" b="0" i="0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Recycle</a:t>
            </a:r>
            <a:r>
              <a:rPr lang="es-HN" sz="1200" b="0" i="0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HN" sz="1200" b="0" i="0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backwash</a:t>
            </a:r>
            <a:r>
              <a:rPr lang="es-HN" sz="1200" b="0" i="0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HN" sz="1200" b="0" i="0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</a:t>
            </a:r>
            <a:endParaRPr lang="es-HN" sz="1200" b="0" i="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67A4B-1494-4E90-B571-211DA147E0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4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our grand challenge? </a:t>
            </a:r>
          </a:p>
          <a:p>
            <a:r>
              <a:rPr lang="en-US" dirty="0" smtClean="0"/>
              <a:t>What is our vision?</a:t>
            </a:r>
          </a:p>
          <a:p>
            <a:r>
              <a:rPr lang="en-US" dirty="0" smtClean="0"/>
              <a:t>Who is on the team?</a:t>
            </a:r>
          </a:p>
          <a:p>
            <a:r>
              <a:rPr lang="en-US" dirty="0" smtClean="0"/>
              <a:t>What are the strengths that we bring to the challenge? (or how are we tackling the grand challenge?)</a:t>
            </a:r>
          </a:p>
          <a:p>
            <a:r>
              <a:rPr lang="en-US" dirty="0" smtClean="0"/>
              <a:t>What have we accomplished in the first decade?</a:t>
            </a:r>
          </a:p>
          <a:p>
            <a:r>
              <a:rPr lang="en-US" dirty="0" smtClean="0"/>
              <a:t>What’s next?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67A4B-1494-4E90-B571-211DA147E0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65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681D01-6608-4BFC-9CC8-7FA99C5B9460}" type="slidenum">
              <a:rPr lang="en-US"/>
              <a:pPr/>
              <a:t>11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6272893"/>
            <a:ext cx="1196578" cy="264583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work with regional implementation partners (IPs) to design and construct the initial plants. </a:t>
            </a:r>
          </a:p>
          <a:p>
            <a:r>
              <a:rPr lang="en-US" dirty="0" smtClean="0"/>
              <a:t>The IPs will then lead the build-out on additional plants, with us in a QA and support role</a:t>
            </a:r>
            <a:endParaRPr lang="en-US" sz="1050" dirty="0" smtClean="0"/>
          </a:p>
          <a:p>
            <a:r>
              <a:rPr lang="en-US" dirty="0" smtClean="0"/>
              <a:t>We work with IP to provide training to local water boards and communities </a:t>
            </a:r>
          </a:p>
          <a:p>
            <a:r>
              <a:rPr lang="en-US" dirty="0" smtClean="0"/>
              <a:t>We use inexpensive, readily available materials to build the plants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96F1D-A3DD-4D62-BF74-DBFBDEAF81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03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2011 census of India"/>
              </a:rPr>
              <a:t>2011 census of India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68.84% of Indians (around 833.1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Million"/>
              </a:rPr>
              <a:t>million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people) live in 640,867 different villages.</a:t>
            </a:r>
            <a:r>
              <a:rPr lang="en-US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[3]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67A4B-1494-4E90-B571-211DA147E07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76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2011 census of India"/>
              </a:rPr>
              <a:t>2011 census of India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68.84% of Indians (around 833.1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Million"/>
              </a:rPr>
              <a:t>million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people) live in 640,867 different villages.</a:t>
            </a:r>
            <a:r>
              <a:rPr lang="en-US" sz="1200" b="0" i="0" u="none" strike="noStrike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[3]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67A4B-1494-4E90-B571-211DA147E07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7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492369" y="2387600"/>
            <a:ext cx="3962400" cy="3309815"/>
          </a:xfrm>
        </p:spPr>
        <p:txBody>
          <a:bodyPr/>
          <a:lstStyle>
            <a:lvl1pPr marL="0" indent="0" algn="l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CEE 4540: Sustainable Municipal Drinking Water Treatment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94585"/>
            <a:ext cx="2133600" cy="22689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Monroe Weber-Shirk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84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18B67-3B1B-4B41-A98F-33E29100D102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64598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50057-B164-4382-824F-94B4BC37B93B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1500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492369" y="2387600"/>
            <a:ext cx="3962400" cy="3309815"/>
          </a:xfrm>
        </p:spPr>
        <p:txBody>
          <a:bodyPr/>
          <a:lstStyle>
            <a:lvl1pPr marL="0" indent="0" algn="l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CEE 4540: Sustainable Municipal Drinking Water Treatment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94585"/>
            <a:ext cx="2133600" cy="22689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Monroe Weber-Shirk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612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492369" y="2387600"/>
            <a:ext cx="3962400" cy="3309815"/>
          </a:xfrm>
        </p:spPr>
        <p:txBody>
          <a:bodyPr/>
          <a:lstStyle>
            <a:lvl1pPr marL="0" indent="0" algn="l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CEE 4540: Sustainable Municipal Drinking Water Treatment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94585"/>
            <a:ext cx="2133600" cy="22689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Monroe Weber-Shirk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608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E8599-6650-4B90-B385-27A02D7BD05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1001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60F4B-0F2B-4F8D-89D6-27EDC7084F3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96672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AED78-0C3A-4A7A-A80F-076F9E8CCED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44503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7C3E1-7CAD-4E05-A2CB-4D20380CADB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9419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6381B-51CC-476C-A4B9-2A0D52EED1BF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64021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1A1BE-7572-4384-AFC8-1A97AC4240B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5813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E8599-6650-4B90-B385-27A02D7BD05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0395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5D081B-905A-4619-9413-C6A6EF441F3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47851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51D9D3-42D5-4031-A136-14F9F0FE962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9241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18B67-3B1B-4B41-A98F-33E29100D102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571974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50057-B164-4382-824F-94B4BC37B93B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86642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02BF9956-8A2B-480E-B97F-BB7EE7ACB4C6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598B1A88-A749-4CC2-9A45-355AB6EE23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7" name="Picture 2" descr="https://lh3.googleusercontent.com/-rM1RifFiaeU/VPh5gPXgr-I/AAAAAAAFhhQ/S4fZ6dtHS9M/w1239-h929-no/DSC0341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884"/>
            <a:ext cx="9143999" cy="685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BF9956-8A2B-480E-B97F-BB7EE7ACB4C6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2108F-1568-4AC0-8EAC-8A010DD23F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BF9956-8A2B-480E-B97F-BB7EE7ACB4C6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2108F-1568-4AC0-8EAC-8A010DD23F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BF9956-8A2B-480E-B97F-BB7EE7ACB4C6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2108F-1568-4AC0-8EAC-8A010DD23F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BF9956-8A2B-480E-B97F-BB7EE7ACB4C6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2108F-1568-4AC0-8EAC-8A010DD23F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BF9956-8A2B-480E-B97F-BB7EE7ACB4C6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2108F-1568-4AC0-8EAC-8A010DD23F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60F4B-0F2B-4F8D-89D6-27EDC7084F3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940488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BF9956-8A2B-480E-B97F-BB7EE7ACB4C6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2108F-1568-4AC0-8EAC-8A010DD23F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t>23/08/2016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70501005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AED78-0C3A-4A7A-A80F-076F9E8CCED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4497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7C3E1-7CAD-4E05-A2CB-4D20380CADB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37670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6381B-51CC-476C-A4B9-2A0D52EED1BF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89039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1A1BE-7572-4384-AFC8-1A97AC4240B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8895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5D081B-905A-4619-9413-C6A6EF441F3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33406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51D9D3-42D5-4031-A136-14F9F0FE962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69771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47E3A8C-271B-42FD-B027-2D7F62A45E62}" type="slidenum">
              <a:rPr lang="en-US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48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47E3A8C-271B-42FD-B027-2D7F62A45E62}" type="slidenum">
              <a:rPr lang="en-US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06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02BF9956-8A2B-480E-B97F-BB7EE7ACB4C6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3DB2108F-1568-4AC0-8EAC-8A010DD23FA6}" type="slidenum">
              <a:rPr lang="en-US" smtClean="0"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rgbClr val="003CFE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/>
            <a:endParaRPr lang="en-US" sz="18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70C0"/>
        </a:buClr>
        <a:buSzPct val="150000"/>
        <a:buFont typeface="Candara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70C0"/>
        </a:buClr>
        <a:buSzPct val="150000"/>
        <a:buFont typeface="Candara" pitchFamily="34" charset="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70C0"/>
        </a:buClr>
        <a:buSzPct val="150000"/>
        <a:buFont typeface="Candara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70C0"/>
        </a:buClr>
        <a:buSzPct val="150000"/>
        <a:buFont typeface="Candara" pitchFamily="34" charset="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70C0"/>
        </a:buClr>
        <a:buSzPct val="150000"/>
        <a:buFont typeface="Candara" pitchFamily="34" charset="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designserver.cee.cornell.edu/Designs/" TargetMode="Externa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5410200"/>
            <a:ext cx="6629400" cy="14478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Monroe Weber-Shirk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1371600" y="304800"/>
            <a:ext cx="7507014" cy="1470025"/>
          </a:xfrm>
        </p:spPr>
        <p:txBody>
          <a:bodyPr/>
          <a:lstStyle/>
          <a:p>
            <a:pPr algn="ctr"/>
            <a:r>
              <a:rPr lang="es-HN" sz="4000" kern="1200" dirty="0" smtClean="0"/>
              <a:t>AguaClara: </a:t>
            </a:r>
            <a:r>
              <a:rPr lang="es-HN" sz="4000" dirty="0" err="1" smtClean="0"/>
              <a:t>Intro</a:t>
            </a:r>
            <a:r>
              <a:rPr lang="es-HN" sz="4000" dirty="0" smtClean="0"/>
              <a:t> to </a:t>
            </a:r>
            <a:r>
              <a:rPr lang="es-HN" sz="4000" dirty="0" err="1" smtClean="0"/>
              <a:t>Teams</a:t>
            </a:r>
            <a:endParaRPr lang="es-HN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1524000" cy="44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3384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609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Agency: the capacity to act and change your environment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are amazing!</a:t>
            </a:r>
          </a:p>
          <a:p>
            <a:r>
              <a:rPr lang="en-US" dirty="0" smtClean="0"/>
              <a:t>You can learn things that no one else knows</a:t>
            </a:r>
          </a:p>
          <a:p>
            <a:r>
              <a:rPr lang="en-US" dirty="0" smtClean="0"/>
              <a:t>You can invent ways to make our world better</a:t>
            </a:r>
          </a:p>
          <a:p>
            <a:r>
              <a:rPr lang="en-US" dirty="0" smtClean="0"/>
              <a:t>Don’t wait for life to happen to you</a:t>
            </a:r>
          </a:p>
          <a:p>
            <a:r>
              <a:rPr lang="en-US" dirty="0" smtClean="0"/>
              <a:t>Take the initiative and change your 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4854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/>
        </p:spPr>
        <p:txBody>
          <a:bodyPr lIns="90488" tIns="44450" rIns="90488" bIns="44450" anchor="b"/>
          <a:lstStyle/>
          <a:p>
            <a:r>
              <a:rPr lang="en-US"/>
              <a:t>Types of Teams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406650" y="2508250"/>
            <a:ext cx="3594100" cy="2965450"/>
            <a:chOff x="1516" y="1580"/>
            <a:chExt cx="2264" cy="1868"/>
          </a:xfrm>
        </p:grpSpPr>
        <p:sp>
          <p:nvSpPr>
            <p:cNvPr id="6148" name="Line 4"/>
            <p:cNvSpPr>
              <a:spLocks noChangeShapeType="1"/>
            </p:cNvSpPr>
            <p:nvPr/>
          </p:nvSpPr>
          <p:spPr bwMode="auto">
            <a:xfrm>
              <a:off x="1520" y="1580"/>
              <a:ext cx="0" cy="1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9" name="Line 5"/>
            <p:cNvSpPr>
              <a:spLocks noChangeShapeType="1"/>
            </p:cNvSpPr>
            <p:nvPr/>
          </p:nvSpPr>
          <p:spPr bwMode="auto">
            <a:xfrm flipH="1">
              <a:off x="1516" y="3448"/>
              <a:ext cx="22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51" name="Rectangle 7"/>
          <p:cNvSpPr>
            <a:spLocks noChangeArrowheads="1"/>
          </p:cNvSpPr>
          <p:nvPr/>
        </p:nvSpPr>
        <p:spPr bwMode="auto">
          <a:xfrm rot="16200000">
            <a:off x="873920" y="3933031"/>
            <a:ext cx="271621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400">
                <a:latin typeface="Book Antiqua" pitchFamily="18" charset="0"/>
              </a:rPr>
              <a:t>Performance Level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484438" y="5489575"/>
            <a:ext cx="35020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Book Antiqua" pitchFamily="18" charset="0"/>
              </a:rPr>
              <a:t>Types of Teams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3587750" y="5073650"/>
            <a:ext cx="444500" cy="317500"/>
            <a:chOff x="2260" y="3196"/>
            <a:chExt cx="280" cy="200"/>
          </a:xfrm>
        </p:grpSpPr>
        <p:sp>
          <p:nvSpPr>
            <p:cNvPr id="6153" name="AutoShape 9"/>
            <p:cNvSpPr>
              <a:spLocks noChangeArrowheads="1"/>
            </p:cNvSpPr>
            <p:nvPr/>
          </p:nvSpPr>
          <p:spPr bwMode="auto">
            <a:xfrm>
              <a:off x="2260" y="3196"/>
              <a:ext cx="280" cy="200"/>
            </a:xfrm>
            <a:prstGeom prst="triangle">
              <a:avLst>
                <a:gd name="adj" fmla="val 4999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4" name="Line 10"/>
            <p:cNvSpPr>
              <a:spLocks noChangeShapeType="1"/>
            </p:cNvSpPr>
            <p:nvPr/>
          </p:nvSpPr>
          <p:spPr bwMode="auto">
            <a:xfrm>
              <a:off x="2403" y="3200"/>
              <a:ext cx="0" cy="1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5" name="Line 11"/>
            <p:cNvSpPr>
              <a:spLocks noChangeShapeType="1"/>
            </p:cNvSpPr>
            <p:nvPr/>
          </p:nvSpPr>
          <p:spPr bwMode="auto">
            <a:xfrm flipH="1">
              <a:off x="2261" y="3335"/>
              <a:ext cx="143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6" name="Line 12"/>
            <p:cNvSpPr>
              <a:spLocks noChangeShapeType="1"/>
            </p:cNvSpPr>
            <p:nvPr/>
          </p:nvSpPr>
          <p:spPr bwMode="auto">
            <a:xfrm>
              <a:off x="2407" y="3336"/>
              <a:ext cx="126" cy="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2546350" y="4133850"/>
            <a:ext cx="266700" cy="977900"/>
            <a:chOff x="1604" y="2604"/>
            <a:chExt cx="168" cy="616"/>
          </a:xfrm>
        </p:grpSpPr>
        <p:sp>
          <p:nvSpPr>
            <p:cNvPr id="6158" name="Rectangle 14"/>
            <p:cNvSpPr>
              <a:spLocks noChangeArrowheads="1"/>
            </p:cNvSpPr>
            <p:nvPr/>
          </p:nvSpPr>
          <p:spPr bwMode="auto">
            <a:xfrm>
              <a:off x="1604" y="2604"/>
              <a:ext cx="168" cy="5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9" name="Rectangle 15"/>
            <p:cNvSpPr>
              <a:spLocks noChangeArrowheads="1"/>
            </p:cNvSpPr>
            <p:nvPr/>
          </p:nvSpPr>
          <p:spPr bwMode="auto">
            <a:xfrm>
              <a:off x="1604" y="2764"/>
              <a:ext cx="168" cy="5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0" name="Rectangle 16"/>
            <p:cNvSpPr>
              <a:spLocks noChangeArrowheads="1"/>
            </p:cNvSpPr>
            <p:nvPr/>
          </p:nvSpPr>
          <p:spPr bwMode="auto">
            <a:xfrm>
              <a:off x="1604" y="3044"/>
              <a:ext cx="168" cy="5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1" name="Rectangle 17"/>
            <p:cNvSpPr>
              <a:spLocks noChangeArrowheads="1"/>
            </p:cNvSpPr>
            <p:nvPr/>
          </p:nvSpPr>
          <p:spPr bwMode="auto">
            <a:xfrm>
              <a:off x="1604" y="3164"/>
              <a:ext cx="168" cy="5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4081463" y="5060950"/>
            <a:ext cx="842962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600">
                <a:latin typeface="Book Antiqua" pitchFamily="18" charset="0"/>
              </a:rPr>
              <a:t>Pseudo</a:t>
            </a:r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4845050" y="3689350"/>
            <a:ext cx="1728788" cy="333375"/>
            <a:chOff x="3052" y="2324"/>
            <a:chExt cx="1089" cy="210"/>
          </a:xfrm>
        </p:grpSpPr>
        <p:grpSp>
          <p:nvGrpSpPr>
            <p:cNvPr id="6" name="Group 24"/>
            <p:cNvGrpSpPr>
              <a:grpSpLocks/>
            </p:cNvGrpSpPr>
            <p:nvPr/>
          </p:nvGrpSpPr>
          <p:grpSpPr bwMode="auto">
            <a:xfrm>
              <a:off x="3052" y="2332"/>
              <a:ext cx="280" cy="200"/>
              <a:chOff x="3052" y="2332"/>
              <a:chExt cx="280" cy="200"/>
            </a:xfrm>
          </p:grpSpPr>
          <p:sp>
            <p:nvSpPr>
              <p:cNvPr id="6164" name="AutoShape 20"/>
              <p:cNvSpPr>
                <a:spLocks noChangeArrowheads="1"/>
              </p:cNvSpPr>
              <p:nvPr/>
            </p:nvSpPr>
            <p:spPr bwMode="auto">
              <a:xfrm>
                <a:off x="3052" y="2332"/>
                <a:ext cx="280" cy="200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5" name="Line 21"/>
              <p:cNvSpPr>
                <a:spLocks noChangeShapeType="1"/>
              </p:cNvSpPr>
              <p:nvPr/>
            </p:nvSpPr>
            <p:spPr bwMode="auto">
              <a:xfrm>
                <a:off x="3195" y="2336"/>
                <a:ext cx="0" cy="12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6" name="Line 22"/>
              <p:cNvSpPr>
                <a:spLocks noChangeShapeType="1"/>
              </p:cNvSpPr>
              <p:nvPr/>
            </p:nvSpPr>
            <p:spPr bwMode="auto">
              <a:xfrm flipH="1">
                <a:off x="3053" y="2471"/>
                <a:ext cx="143" cy="5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7" name="Line 23"/>
              <p:cNvSpPr>
                <a:spLocks noChangeShapeType="1"/>
              </p:cNvSpPr>
              <p:nvPr/>
            </p:nvSpPr>
            <p:spPr bwMode="auto">
              <a:xfrm>
                <a:off x="3199" y="2472"/>
                <a:ext cx="126" cy="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169" name="Rectangle 25"/>
            <p:cNvSpPr>
              <a:spLocks noChangeArrowheads="1"/>
            </p:cNvSpPr>
            <p:nvPr/>
          </p:nvSpPr>
          <p:spPr bwMode="auto">
            <a:xfrm>
              <a:off x="3331" y="2324"/>
              <a:ext cx="810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>
                  <a:latin typeface="Book Antiqua" pitchFamily="18" charset="0"/>
                </a:rPr>
                <a:t>Cooperative</a:t>
              </a:r>
            </a:p>
          </p:txBody>
        </p:sp>
      </p:grp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5099050" y="2470150"/>
            <a:ext cx="2132013" cy="577850"/>
            <a:chOff x="3212" y="1556"/>
            <a:chExt cx="1343" cy="364"/>
          </a:xfrm>
        </p:grpSpPr>
        <p:sp>
          <p:nvSpPr>
            <p:cNvPr id="6171" name="Rectangle 27"/>
            <p:cNvSpPr>
              <a:spLocks noChangeArrowheads="1"/>
            </p:cNvSpPr>
            <p:nvPr/>
          </p:nvSpPr>
          <p:spPr bwMode="auto">
            <a:xfrm>
              <a:off x="3459" y="1556"/>
              <a:ext cx="1096" cy="3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>
                  <a:latin typeface="Book Antiqua" pitchFamily="18" charset="0"/>
                </a:rPr>
                <a:t>High-Performing</a:t>
              </a:r>
            </a:p>
            <a:p>
              <a:r>
                <a:rPr lang="en-US" sz="1600">
                  <a:latin typeface="Book Antiqua" pitchFamily="18" charset="0"/>
                </a:rPr>
                <a:t>Cooperative</a:t>
              </a:r>
            </a:p>
          </p:txBody>
        </p:sp>
        <p:grpSp>
          <p:nvGrpSpPr>
            <p:cNvPr id="8" name="Group 32"/>
            <p:cNvGrpSpPr>
              <a:grpSpLocks/>
            </p:cNvGrpSpPr>
            <p:nvPr/>
          </p:nvGrpSpPr>
          <p:grpSpPr bwMode="auto">
            <a:xfrm>
              <a:off x="3212" y="1644"/>
              <a:ext cx="280" cy="200"/>
              <a:chOff x="3212" y="1644"/>
              <a:chExt cx="280" cy="200"/>
            </a:xfrm>
          </p:grpSpPr>
          <p:sp>
            <p:nvSpPr>
              <p:cNvPr id="6172" name="AutoShape 28"/>
              <p:cNvSpPr>
                <a:spLocks noChangeArrowheads="1"/>
              </p:cNvSpPr>
              <p:nvPr/>
            </p:nvSpPr>
            <p:spPr bwMode="auto">
              <a:xfrm>
                <a:off x="3212" y="1644"/>
                <a:ext cx="280" cy="200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3" name="Line 29"/>
              <p:cNvSpPr>
                <a:spLocks noChangeShapeType="1"/>
              </p:cNvSpPr>
              <p:nvPr/>
            </p:nvSpPr>
            <p:spPr bwMode="auto">
              <a:xfrm>
                <a:off x="3355" y="1648"/>
                <a:ext cx="0" cy="12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4" name="Line 30"/>
              <p:cNvSpPr>
                <a:spLocks noChangeShapeType="1"/>
              </p:cNvSpPr>
              <p:nvPr/>
            </p:nvSpPr>
            <p:spPr bwMode="auto">
              <a:xfrm flipH="1">
                <a:off x="3213" y="1783"/>
                <a:ext cx="143" cy="5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75" name="Line 31"/>
              <p:cNvSpPr>
                <a:spLocks noChangeShapeType="1"/>
              </p:cNvSpPr>
              <p:nvPr/>
            </p:nvSpPr>
            <p:spPr bwMode="auto">
              <a:xfrm>
                <a:off x="3359" y="1784"/>
                <a:ext cx="126" cy="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4540250" y="4464050"/>
            <a:ext cx="1590675" cy="358775"/>
            <a:chOff x="2860" y="2812"/>
            <a:chExt cx="1002" cy="226"/>
          </a:xfrm>
        </p:grpSpPr>
        <p:sp>
          <p:nvSpPr>
            <p:cNvPr id="6178" name="Rectangle 34"/>
            <p:cNvSpPr>
              <a:spLocks noChangeArrowheads="1"/>
            </p:cNvSpPr>
            <p:nvPr/>
          </p:nvSpPr>
          <p:spPr bwMode="auto">
            <a:xfrm>
              <a:off x="3115" y="2828"/>
              <a:ext cx="747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>
                  <a:latin typeface="Book Antiqua" pitchFamily="18" charset="0"/>
                </a:rPr>
                <a:t>Traditional</a:t>
              </a:r>
            </a:p>
          </p:txBody>
        </p:sp>
        <p:sp>
          <p:nvSpPr>
            <p:cNvPr id="6179" name="AutoShape 35"/>
            <p:cNvSpPr>
              <a:spLocks noChangeArrowheads="1"/>
            </p:cNvSpPr>
            <p:nvPr/>
          </p:nvSpPr>
          <p:spPr bwMode="auto">
            <a:xfrm>
              <a:off x="2860" y="2812"/>
              <a:ext cx="280" cy="200"/>
            </a:xfrm>
            <a:prstGeom prst="triangle">
              <a:avLst>
                <a:gd name="adj" fmla="val 49995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0" name="Line 36"/>
            <p:cNvSpPr>
              <a:spLocks noChangeShapeType="1"/>
            </p:cNvSpPr>
            <p:nvPr/>
          </p:nvSpPr>
          <p:spPr bwMode="auto">
            <a:xfrm>
              <a:off x="3003" y="2816"/>
              <a:ext cx="0" cy="1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1" name="Line 37"/>
            <p:cNvSpPr>
              <a:spLocks noChangeShapeType="1"/>
            </p:cNvSpPr>
            <p:nvPr/>
          </p:nvSpPr>
          <p:spPr bwMode="auto">
            <a:xfrm flipH="1">
              <a:off x="2861" y="2951"/>
              <a:ext cx="143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2" name="Line 38"/>
            <p:cNvSpPr>
              <a:spLocks noChangeShapeType="1"/>
            </p:cNvSpPr>
            <p:nvPr/>
          </p:nvSpPr>
          <p:spPr bwMode="auto">
            <a:xfrm>
              <a:off x="3007" y="2952"/>
              <a:ext cx="126" cy="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48"/>
          <p:cNvGrpSpPr>
            <a:grpSpLocks/>
          </p:cNvGrpSpPr>
          <p:nvPr/>
        </p:nvGrpSpPr>
        <p:grpSpPr bwMode="auto">
          <a:xfrm>
            <a:off x="2978150" y="2724150"/>
            <a:ext cx="1701800" cy="965200"/>
            <a:chOff x="1876" y="1716"/>
            <a:chExt cx="1072" cy="608"/>
          </a:xfrm>
        </p:grpSpPr>
        <p:sp>
          <p:nvSpPr>
            <p:cNvPr id="6184" name="Rectangle 40"/>
            <p:cNvSpPr>
              <a:spLocks noChangeArrowheads="1"/>
            </p:cNvSpPr>
            <p:nvPr/>
          </p:nvSpPr>
          <p:spPr bwMode="auto">
            <a:xfrm>
              <a:off x="2020" y="1796"/>
              <a:ext cx="168" cy="5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5" name="Rectangle 41"/>
            <p:cNvSpPr>
              <a:spLocks noChangeArrowheads="1"/>
            </p:cNvSpPr>
            <p:nvPr/>
          </p:nvSpPr>
          <p:spPr bwMode="auto">
            <a:xfrm>
              <a:off x="2227" y="1716"/>
              <a:ext cx="638" cy="5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600">
                  <a:latin typeface="Book Antiqua" pitchFamily="18" charset="0"/>
                </a:rPr>
                <a:t>members</a:t>
              </a:r>
            </a:p>
            <a:p>
              <a:endParaRPr lang="en-US" sz="1600">
                <a:latin typeface="Book Antiqua" pitchFamily="18" charset="0"/>
              </a:endParaRPr>
            </a:p>
            <a:p>
              <a:r>
                <a:rPr lang="en-US" sz="1600">
                  <a:latin typeface="Book Antiqua" pitchFamily="18" charset="0"/>
                </a:rPr>
                <a:t>team</a:t>
              </a:r>
            </a:p>
          </p:txBody>
        </p:sp>
        <p:grpSp>
          <p:nvGrpSpPr>
            <p:cNvPr id="11" name="Group 46"/>
            <p:cNvGrpSpPr>
              <a:grpSpLocks/>
            </p:cNvGrpSpPr>
            <p:nvPr/>
          </p:nvGrpSpPr>
          <p:grpSpPr bwMode="auto">
            <a:xfrm>
              <a:off x="1988" y="2044"/>
              <a:ext cx="280" cy="200"/>
              <a:chOff x="1988" y="2044"/>
              <a:chExt cx="280" cy="200"/>
            </a:xfrm>
          </p:grpSpPr>
          <p:sp>
            <p:nvSpPr>
              <p:cNvPr id="6186" name="AutoShape 42"/>
              <p:cNvSpPr>
                <a:spLocks noChangeArrowheads="1"/>
              </p:cNvSpPr>
              <p:nvPr/>
            </p:nvSpPr>
            <p:spPr bwMode="auto">
              <a:xfrm>
                <a:off x="1988" y="2044"/>
                <a:ext cx="280" cy="200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87" name="Line 43"/>
              <p:cNvSpPr>
                <a:spLocks noChangeShapeType="1"/>
              </p:cNvSpPr>
              <p:nvPr/>
            </p:nvSpPr>
            <p:spPr bwMode="auto">
              <a:xfrm>
                <a:off x="2131" y="2048"/>
                <a:ext cx="0" cy="12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88" name="Line 44"/>
              <p:cNvSpPr>
                <a:spLocks noChangeShapeType="1"/>
              </p:cNvSpPr>
              <p:nvPr/>
            </p:nvSpPr>
            <p:spPr bwMode="auto">
              <a:xfrm flipH="1">
                <a:off x="1989" y="2183"/>
                <a:ext cx="143" cy="5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89" name="Line 45"/>
              <p:cNvSpPr>
                <a:spLocks noChangeShapeType="1"/>
              </p:cNvSpPr>
              <p:nvPr/>
            </p:nvSpPr>
            <p:spPr bwMode="auto">
              <a:xfrm>
                <a:off x="2135" y="2184"/>
                <a:ext cx="126" cy="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1876" y="1732"/>
              <a:ext cx="1072" cy="5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93" name="Freeform 49"/>
          <p:cNvSpPr>
            <a:spLocks/>
          </p:cNvSpPr>
          <p:nvPr/>
        </p:nvSpPr>
        <p:spPr bwMode="auto">
          <a:xfrm>
            <a:off x="2654300" y="2832100"/>
            <a:ext cx="2668588" cy="2465388"/>
          </a:xfrm>
          <a:custGeom>
            <a:avLst/>
            <a:gdLst/>
            <a:ahLst/>
            <a:cxnLst>
              <a:cxn ang="0">
                <a:pos x="0" y="1136"/>
              </a:cxn>
              <a:cxn ang="0">
                <a:pos x="736" y="1552"/>
              </a:cxn>
              <a:cxn ang="0">
                <a:pos x="1328" y="1168"/>
              </a:cxn>
              <a:cxn ang="0">
                <a:pos x="1512" y="688"/>
              </a:cxn>
              <a:cxn ang="0">
                <a:pos x="1680" y="0"/>
              </a:cxn>
            </a:cxnLst>
            <a:rect l="0" t="0" r="r" b="b"/>
            <a:pathLst>
              <a:path w="1681" h="1553">
                <a:moveTo>
                  <a:pt x="0" y="1136"/>
                </a:moveTo>
                <a:lnTo>
                  <a:pt x="736" y="1552"/>
                </a:lnTo>
                <a:lnTo>
                  <a:pt x="1328" y="1168"/>
                </a:lnTo>
                <a:lnTo>
                  <a:pt x="1512" y="688"/>
                </a:lnTo>
                <a:lnTo>
                  <a:pt x="1680" y="0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7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857527" y="2080463"/>
            <a:ext cx="1396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8600"/>
                </a:solidFill>
              </a:rPr>
              <a:t>Community</a:t>
            </a:r>
            <a:endParaRPr lang="en-US" sz="2000" dirty="0">
              <a:solidFill>
                <a:srgbClr val="0086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496212" y="2080463"/>
            <a:ext cx="1917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FF"/>
                </a:solidFill>
              </a:rPr>
              <a:t>Regional Partner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>
            <a:off x="76200" y="3214704"/>
            <a:ext cx="4269694" cy="2623274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729683" y="3670821"/>
            <a:ext cx="80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B31B1B"/>
                </a:solidFill>
              </a:rPr>
              <a:t>Journey Inward</a:t>
            </a:r>
            <a:endParaRPr lang="en-US" sz="1400" dirty="0">
              <a:solidFill>
                <a:srgbClr val="B31B1B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302213" y="4764715"/>
            <a:ext cx="644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</a:t>
            </a:r>
            <a:r>
              <a:rPr lang="en-US" sz="1400" dirty="0" smtClean="0"/>
              <a:t>nvent</a:t>
            </a:r>
            <a:endParaRPr lang="en-US" sz="1400" dirty="0"/>
          </a:p>
        </p:txBody>
      </p:sp>
      <p:sp>
        <p:nvSpPr>
          <p:cNvPr id="71" name="TextBox 70"/>
          <p:cNvSpPr txBox="1"/>
          <p:nvPr/>
        </p:nvSpPr>
        <p:spPr>
          <a:xfrm>
            <a:off x="2098674" y="4764715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D</a:t>
            </a:r>
            <a:r>
              <a:rPr lang="en-US" sz="1400" dirty="0" smtClean="0"/>
              <a:t>esign</a:t>
            </a:r>
            <a:endParaRPr lang="en-US" sz="1400" dirty="0"/>
          </a:p>
        </p:txBody>
      </p:sp>
      <p:sp>
        <p:nvSpPr>
          <p:cNvPr id="85" name="TextBox 84"/>
          <p:cNvSpPr txBox="1"/>
          <p:nvPr/>
        </p:nvSpPr>
        <p:spPr>
          <a:xfrm>
            <a:off x="304800" y="4773452"/>
            <a:ext cx="845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</a:t>
            </a:r>
            <a:r>
              <a:rPr lang="en-US" sz="1400" dirty="0" smtClean="0"/>
              <a:t>esearch</a:t>
            </a:r>
            <a:endParaRPr lang="en-US" sz="1400" dirty="0"/>
          </a:p>
        </p:txBody>
      </p:sp>
      <p:grpSp>
        <p:nvGrpSpPr>
          <p:cNvPr id="90" name="Group 89"/>
          <p:cNvGrpSpPr/>
          <p:nvPr/>
        </p:nvGrpSpPr>
        <p:grpSpPr>
          <a:xfrm>
            <a:off x="1625127" y="3345312"/>
            <a:ext cx="99060" cy="336953"/>
            <a:chOff x="2209800" y="1583474"/>
            <a:chExt cx="990600" cy="3369526"/>
          </a:xfrm>
          <a:solidFill>
            <a:srgbClr val="C00000"/>
          </a:solidFill>
        </p:grpSpPr>
        <p:cxnSp>
          <p:nvCxnSpPr>
            <p:cNvPr id="91" name="Straight Connector 90"/>
            <p:cNvCxnSpPr/>
            <p:nvPr/>
          </p:nvCxnSpPr>
          <p:spPr>
            <a:xfrm>
              <a:off x="2705100" y="2438400"/>
              <a:ext cx="0" cy="1371600"/>
            </a:xfrm>
            <a:prstGeom prst="line">
              <a:avLst/>
            </a:prstGeom>
            <a:grpFill/>
            <a:ln w="12700">
              <a:solidFill>
                <a:srgbClr val="B31B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2705100" y="2667000"/>
              <a:ext cx="495300" cy="571500"/>
            </a:xfrm>
            <a:prstGeom prst="line">
              <a:avLst/>
            </a:prstGeom>
            <a:grpFill/>
            <a:ln w="12700">
              <a:solidFill>
                <a:srgbClr val="B31B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flipH="1">
              <a:off x="2209800" y="2667000"/>
              <a:ext cx="495300" cy="571500"/>
            </a:xfrm>
            <a:prstGeom prst="line">
              <a:avLst/>
            </a:prstGeom>
            <a:grpFill/>
            <a:ln w="12700">
              <a:solidFill>
                <a:srgbClr val="B31B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2705100" y="3810000"/>
              <a:ext cx="495300" cy="1066800"/>
            </a:xfrm>
            <a:prstGeom prst="line">
              <a:avLst/>
            </a:prstGeom>
            <a:grpFill/>
            <a:ln w="12700">
              <a:solidFill>
                <a:srgbClr val="B31B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H="1">
              <a:off x="2286000" y="3810000"/>
              <a:ext cx="419100" cy="1143000"/>
            </a:xfrm>
            <a:prstGeom prst="line">
              <a:avLst/>
            </a:prstGeom>
            <a:grpFill/>
            <a:ln w="12700">
              <a:solidFill>
                <a:srgbClr val="B31B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Smiley Face 95"/>
            <p:cNvSpPr/>
            <p:nvPr/>
          </p:nvSpPr>
          <p:spPr>
            <a:xfrm>
              <a:off x="2286000" y="1583474"/>
              <a:ext cx="854926" cy="854926"/>
            </a:xfrm>
            <a:prstGeom prst="smileyFace">
              <a:avLst/>
            </a:prstGeom>
            <a:solidFill>
              <a:srgbClr val="B31B1B"/>
            </a:solidFill>
            <a:ln w="12700">
              <a:solidFill>
                <a:srgbClr val="8614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903423" y="5014612"/>
            <a:ext cx="321016" cy="473881"/>
            <a:chOff x="946785" y="2991039"/>
            <a:chExt cx="321016" cy="473881"/>
          </a:xfrm>
        </p:grpSpPr>
        <p:grpSp>
          <p:nvGrpSpPr>
            <p:cNvPr id="230" name="Group 229"/>
            <p:cNvGrpSpPr/>
            <p:nvPr/>
          </p:nvGrpSpPr>
          <p:grpSpPr>
            <a:xfrm>
              <a:off x="946785" y="3063029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231" name="Straight Connector 230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233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6" name="Smiley Face 235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7" name="Group 236"/>
            <p:cNvGrpSpPr/>
            <p:nvPr/>
          </p:nvGrpSpPr>
          <p:grpSpPr>
            <a:xfrm>
              <a:off x="1057763" y="3027034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238" name="Straight Connector 237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3" name="Smiley Face 242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4" name="Group 243"/>
            <p:cNvGrpSpPr/>
            <p:nvPr/>
          </p:nvGrpSpPr>
          <p:grpSpPr>
            <a:xfrm>
              <a:off x="1168741" y="2991039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245" name="Straight Connector 244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0" name="Smiley Face 249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6" name="Group 285"/>
            <p:cNvGrpSpPr/>
            <p:nvPr/>
          </p:nvGrpSpPr>
          <p:grpSpPr>
            <a:xfrm>
              <a:off x="1126831" y="3127967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287" name="Straight Connector 286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2" name="Smiley Face 291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0" name="Group 119"/>
          <p:cNvGrpSpPr/>
          <p:nvPr/>
        </p:nvGrpSpPr>
        <p:grpSpPr>
          <a:xfrm>
            <a:off x="2248761" y="5252960"/>
            <a:ext cx="228667" cy="495341"/>
            <a:chOff x="2248761" y="3155245"/>
            <a:chExt cx="228667" cy="495341"/>
          </a:xfrm>
        </p:grpSpPr>
        <p:grpSp>
          <p:nvGrpSpPr>
            <p:cNvPr id="363" name="Group 362"/>
            <p:cNvGrpSpPr/>
            <p:nvPr/>
          </p:nvGrpSpPr>
          <p:grpSpPr>
            <a:xfrm>
              <a:off x="2248761" y="3313633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64" name="Straight Connector 363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Connector 364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Straight Connector 365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Straight Connector 366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Connector 367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9" name="Smiley Face 368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0" name="Group 369"/>
            <p:cNvGrpSpPr/>
            <p:nvPr/>
          </p:nvGrpSpPr>
          <p:grpSpPr>
            <a:xfrm>
              <a:off x="2344078" y="3285897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71" name="Straight Connector 370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6" name="Smiley Face 375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8" name="Group 397"/>
            <p:cNvGrpSpPr/>
            <p:nvPr/>
          </p:nvGrpSpPr>
          <p:grpSpPr>
            <a:xfrm>
              <a:off x="2378368" y="3155245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99" name="Straight Connector 398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Connector 400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Straight Connector 401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Connector 402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4" name="Smiley Face 403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5" name="Group 404"/>
            <p:cNvGrpSpPr/>
            <p:nvPr/>
          </p:nvGrpSpPr>
          <p:grpSpPr>
            <a:xfrm>
              <a:off x="2256381" y="3157747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406" name="Straight Connector 405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Straight Connector 406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407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Connector 408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409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1" name="Smiley Face 410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1" name="Group 120"/>
          <p:cNvGrpSpPr/>
          <p:nvPr/>
        </p:nvGrpSpPr>
        <p:grpSpPr>
          <a:xfrm>
            <a:off x="2557121" y="5195956"/>
            <a:ext cx="359253" cy="497764"/>
            <a:chOff x="2632426" y="3076132"/>
            <a:chExt cx="359253" cy="497764"/>
          </a:xfrm>
        </p:grpSpPr>
        <p:grpSp>
          <p:nvGrpSpPr>
            <p:cNvPr id="377" name="Group 376"/>
            <p:cNvGrpSpPr/>
            <p:nvPr/>
          </p:nvGrpSpPr>
          <p:grpSpPr>
            <a:xfrm>
              <a:off x="2760968" y="3236943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78" name="Straight Connector 377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3" name="Smiley Face 382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4" name="Group 383"/>
            <p:cNvGrpSpPr/>
            <p:nvPr/>
          </p:nvGrpSpPr>
          <p:grpSpPr>
            <a:xfrm>
              <a:off x="2799506" y="3076132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85" name="Straight Connector 384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Connector 388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0" name="Smiley Face 389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1" name="Group 390"/>
            <p:cNvGrpSpPr/>
            <p:nvPr/>
          </p:nvGrpSpPr>
          <p:grpSpPr>
            <a:xfrm>
              <a:off x="2632426" y="3204481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92" name="Straight Connector 391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394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Straight Connector 395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7" name="Smiley Face 396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9" name="Group 418"/>
            <p:cNvGrpSpPr/>
            <p:nvPr/>
          </p:nvGrpSpPr>
          <p:grpSpPr>
            <a:xfrm>
              <a:off x="2892619" y="3218803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420" name="Straight Connector 419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" name="Straight Connector 422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" name="Straight Connector 423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5" name="Smiley Face 424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2" name="Group 121"/>
          <p:cNvGrpSpPr/>
          <p:nvPr/>
        </p:nvGrpSpPr>
        <p:grpSpPr>
          <a:xfrm>
            <a:off x="1480347" y="4207126"/>
            <a:ext cx="297180" cy="407818"/>
            <a:chOff x="2458662" y="2772843"/>
            <a:chExt cx="297180" cy="407818"/>
          </a:xfrm>
        </p:grpSpPr>
        <p:grpSp>
          <p:nvGrpSpPr>
            <p:cNvPr id="356" name="Group 355"/>
            <p:cNvGrpSpPr/>
            <p:nvPr/>
          </p:nvGrpSpPr>
          <p:grpSpPr>
            <a:xfrm>
              <a:off x="2656782" y="2805271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57" name="Straight Connector 356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Connector 358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2" name="Smiley Face 361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6" name="Group 425"/>
            <p:cNvGrpSpPr/>
            <p:nvPr/>
          </p:nvGrpSpPr>
          <p:grpSpPr>
            <a:xfrm>
              <a:off x="2557722" y="2772843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427" name="Straight Connector 426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Straight Connector 427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9" name="Straight Connector 428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0" name="Straight Connector 429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1" name="Straight Connector 430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2" name="Smiley Face 431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7" name="Group 446"/>
            <p:cNvGrpSpPr/>
            <p:nvPr/>
          </p:nvGrpSpPr>
          <p:grpSpPr>
            <a:xfrm>
              <a:off x="2458662" y="2843708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448" name="Straight Connector 447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Straight Connector 448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Straight Connector 449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Straight Connector 450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Straight Connector 451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3" name="Smiley Face 452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3" name="Group 122"/>
          <p:cNvGrpSpPr/>
          <p:nvPr/>
        </p:nvGrpSpPr>
        <p:grpSpPr>
          <a:xfrm>
            <a:off x="1981200" y="4155115"/>
            <a:ext cx="355583" cy="483315"/>
            <a:chOff x="2129465" y="2407385"/>
            <a:chExt cx="355583" cy="483315"/>
          </a:xfrm>
        </p:grpSpPr>
        <p:grpSp>
          <p:nvGrpSpPr>
            <p:cNvPr id="433" name="Group 432"/>
            <p:cNvGrpSpPr/>
            <p:nvPr/>
          </p:nvGrpSpPr>
          <p:grpSpPr>
            <a:xfrm>
              <a:off x="2321151" y="2553747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434" name="Straight Connector 433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" name="Straight Connector 434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" name="Straight Connector 435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" name="Straight Connector 436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8" name="Straight Connector 437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9" name="Smiley Face 438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0" name="Group 439"/>
            <p:cNvGrpSpPr/>
            <p:nvPr/>
          </p:nvGrpSpPr>
          <p:grpSpPr>
            <a:xfrm>
              <a:off x="2129465" y="2497802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441" name="Straight Connector 440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2" name="Straight Connector 441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3" name="Straight Connector 442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Straight Connector 443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Straight Connector 444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6" name="Smiley Face 445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4" name="Group 453"/>
            <p:cNvGrpSpPr/>
            <p:nvPr/>
          </p:nvGrpSpPr>
          <p:grpSpPr>
            <a:xfrm>
              <a:off x="2221230" y="2425410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455" name="Straight Connector 454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Straight Connector 455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Straight Connector 456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Straight Connector 457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Straight Connector 458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0" name="Smiley Face 459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1" name="Group 460"/>
            <p:cNvGrpSpPr/>
            <p:nvPr/>
          </p:nvGrpSpPr>
          <p:grpSpPr>
            <a:xfrm>
              <a:off x="2385988" y="2407385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462" name="Straight Connector 461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3" name="Straight Connector 462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Straight Connector 463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5" name="Straight Connector 464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6" name="Straight Connector 465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7" name="Smiley Face 466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7" name="Group 126"/>
          <p:cNvGrpSpPr/>
          <p:nvPr/>
        </p:nvGrpSpPr>
        <p:grpSpPr>
          <a:xfrm>
            <a:off x="2076972" y="3370975"/>
            <a:ext cx="1607096" cy="1701517"/>
            <a:chOff x="2076972" y="1273260"/>
            <a:chExt cx="1607096" cy="1701517"/>
          </a:xfrm>
        </p:grpSpPr>
        <p:sp>
          <p:nvSpPr>
            <p:cNvPr id="81" name="TextBox 80"/>
            <p:cNvSpPr txBox="1"/>
            <p:nvPr/>
          </p:nvSpPr>
          <p:spPr>
            <a:xfrm>
              <a:off x="2076972" y="1287849"/>
              <a:ext cx="1847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1400" u="sng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927130" y="2667000"/>
              <a:ext cx="7569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E</a:t>
              </a:r>
              <a:r>
                <a:rPr lang="en-US" sz="1400" dirty="0" smtClean="0"/>
                <a:t>ngage</a:t>
              </a:r>
              <a:endParaRPr lang="en-US" sz="1400" dirty="0"/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2979420" y="1273260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112" name="Straight Connector 111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Smiley Face 116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3074842" y="2328746"/>
              <a:ext cx="395271" cy="424711"/>
              <a:chOff x="3074842" y="2427453"/>
              <a:chExt cx="395271" cy="424711"/>
            </a:xfrm>
          </p:grpSpPr>
          <p:grpSp>
            <p:nvGrpSpPr>
              <p:cNvPr id="468" name="Group 467"/>
              <p:cNvGrpSpPr/>
              <p:nvPr/>
            </p:nvGrpSpPr>
            <p:grpSpPr>
              <a:xfrm>
                <a:off x="3074842" y="2448586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469" name="Straight Connector 468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Straight Connector 469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Straight Connector 470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Straight Connector 471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Straight Connector 472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4" name="Smiley Face 473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B31B1B"/>
                </a:solidFill>
                <a:ln w="12700">
                  <a:solidFill>
                    <a:srgbClr val="B31B1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75" name="Group 474"/>
              <p:cNvGrpSpPr/>
              <p:nvPr/>
            </p:nvGrpSpPr>
            <p:grpSpPr>
              <a:xfrm>
                <a:off x="3233637" y="2427453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476" name="Straight Connector 475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7" name="Straight Connector 476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8" name="Straight Connector 477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Straight Connector 478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Straight Connector 479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1" name="Smiley Face 480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B31B1B"/>
                </a:solidFill>
                <a:ln w="12700">
                  <a:solidFill>
                    <a:srgbClr val="B31B1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82" name="Group 481"/>
              <p:cNvGrpSpPr/>
              <p:nvPr/>
            </p:nvGrpSpPr>
            <p:grpSpPr>
              <a:xfrm>
                <a:off x="3371053" y="2515211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483" name="Straight Connector 482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4" name="Straight Connector 483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Straight Connector 484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6" name="Straight Connector 485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Straight Connector 486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8" name="Smiley Face 487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B31B1B"/>
                </a:solidFill>
                <a:ln w="12700">
                  <a:solidFill>
                    <a:srgbClr val="B31B1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2" name="Group 11"/>
          <p:cNvGrpSpPr/>
          <p:nvPr/>
        </p:nvGrpSpPr>
        <p:grpSpPr>
          <a:xfrm>
            <a:off x="609600" y="4231315"/>
            <a:ext cx="228667" cy="495341"/>
            <a:chOff x="609600" y="2441313"/>
            <a:chExt cx="228667" cy="495341"/>
          </a:xfrm>
        </p:grpSpPr>
        <p:grpSp>
          <p:nvGrpSpPr>
            <p:cNvPr id="636" name="Group 635"/>
            <p:cNvGrpSpPr/>
            <p:nvPr/>
          </p:nvGrpSpPr>
          <p:grpSpPr>
            <a:xfrm>
              <a:off x="609600" y="2599701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637" name="Straight Connector 636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8" name="Straight Connector 637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9" name="Straight Connector 638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0" name="Straight Connector 639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1" name="Straight Connector 640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2" name="Smiley Face 641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3" name="Group 642"/>
            <p:cNvGrpSpPr/>
            <p:nvPr/>
          </p:nvGrpSpPr>
          <p:grpSpPr>
            <a:xfrm>
              <a:off x="704917" y="2571965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644" name="Straight Connector 643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5" name="Straight Connector 644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Straight Connector 645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Straight Connector 646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Straight Connector 647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9" name="Smiley Face 648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71" name="Group 670"/>
            <p:cNvGrpSpPr/>
            <p:nvPr/>
          </p:nvGrpSpPr>
          <p:grpSpPr>
            <a:xfrm>
              <a:off x="739207" y="2441313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672" name="Straight Connector 671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3" name="Straight Connector 672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4" name="Straight Connector 673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5" name="Straight Connector 674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6" name="Straight Connector 675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7" name="Smiley Face 676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78" name="Group 677"/>
            <p:cNvGrpSpPr/>
            <p:nvPr/>
          </p:nvGrpSpPr>
          <p:grpSpPr>
            <a:xfrm>
              <a:off x="617220" y="2443815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679" name="Straight Connector 678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0" name="Straight Connector 679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1" name="Straight Connector 680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2" name="Straight Connector 681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3" name="Straight Connector 682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4" name="Smiley Face 683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7" name="Group 76"/>
          <p:cNvGrpSpPr/>
          <p:nvPr/>
        </p:nvGrpSpPr>
        <p:grpSpPr>
          <a:xfrm>
            <a:off x="993265" y="4307515"/>
            <a:ext cx="359253" cy="497764"/>
            <a:chOff x="993265" y="2362200"/>
            <a:chExt cx="359253" cy="497764"/>
          </a:xfrm>
        </p:grpSpPr>
        <p:grpSp>
          <p:nvGrpSpPr>
            <p:cNvPr id="650" name="Group 649"/>
            <p:cNvGrpSpPr/>
            <p:nvPr/>
          </p:nvGrpSpPr>
          <p:grpSpPr>
            <a:xfrm>
              <a:off x="1121807" y="2523011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651" name="Straight Connector 650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2" name="Straight Connector 651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3" name="Straight Connector 652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Straight Connector 653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5" name="Straight Connector 654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6" name="Smiley Face 655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7" name="Group 656"/>
            <p:cNvGrpSpPr/>
            <p:nvPr/>
          </p:nvGrpSpPr>
          <p:grpSpPr>
            <a:xfrm>
              <a:off x="1160345" y="2362200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658" name="Straight Connector 657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9" name="Straight Connector 658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0" name="Straight Connector 659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1" name="Straight Connector 660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2" name="Straight Connector 661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3" name="Smiley Face 662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4" name="Group 663"/>
            <p:cNvGrpSpPr/>
            <p:nvPr/>
          </p:nvGrpSpPr>
          <p:grpSpPr>
            <a:xfrm>
              <a:off x="993265" y="2490549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665" name="Straight Connector 664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6" name="Straight Connector 665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7" name="Straight Connector 666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8" name="Straight Connector 667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9" name="Straight Connector 668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0" name="Smiley Face 669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5" name="Group 684"/>
            <p:cNvGrpSpPr/>
            <p:nvPr/>
          </p:nvGrpSpPr>
          <p:grpSpPr>
            <a:xfrm>
              <a:off x="1253458" y="2504871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686" name="Straight Connector 685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7" name="Straight Connector 686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8" name="Straight Connector 687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9" name="Straight Connector 688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0" name="Straight Connector 689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1" name="Smiley Face 690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3" name="Straight Arrow Connector 2"/>
          <p:cNvCxnSpPr>
            <a:stCxn id="78" idx="3"/>
            <a:endCxn id="79" idx="1"/>
          </p:cNvCxnSpPr>
          <p:nvPr/>
        </p:nvCxnSpPr>
        <p:spPr>
          <a:xfrm>
            <a:off x="1536407" y="3932431"/>
            <a:ext cx="1046080" cy="7330"/>
          </a:xfrm>
          <a:prstGeom prst="straightConnector1">
            <a:avLst/>
          </a:prstGeom>
          <a:ln w="38100">
            <a:gradFill flip="none" rotWithShape="1">
              <a:gsLst>
                <a:gs pos="0">
                  <a:srgbClr val="B31B1B"/>
                </a:gs>
                <a:gs pos="100000">
                  <a:srgbClr val="0000FF"/>
                </a:gs>
              </a:gsLst>
              <a:lin ang="0" scaled="1"/>
              <a:tileRect/>
            </a:gra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2565342" y="3214704"/>
            <a:ext cx="4206276" cy="2623274"/>
            <a:chOff x="2565342" y="2172018"/>
            <a:chExt cx="4206276" cy="2623274"/>
          </a:xfrm>
        </p:grpSpPr>
        <p:sp>
          <p:nvSpPr>
            <p:cNvPr id="6" name="TextBox 5"/>
            <p:cNvSpPr txBox="1"/>
            <p:nvPr/>
          </p:nvSpPr>
          <p:spPr>
            <a:xfrm>
              <a:off x="3728779" y="2396727"/>
              <a:ext cx="2444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Implementation Partner</a:t>
              </a:r>
            </a:p>
            <a:p>
              <a:pPr algn="ctr"/>
              <a:r>
                <a:rPr lang="en-US" dirty="0" smtClean="0"/>
                <a:t>Network</a:t>
              </a:r>
              <a:endParaRPr lang="en-US" dirty="0"/>
            </a:p>
          </p:txBody>
        </p:sp>
        <p:sp>
          <p:nvSpPr>
            <p:cNvPr id="75" name="Oval 74"/>
            <p:cNvSpPr/>
            <p:nvPr/>
          </p:nvSpPr>
          <p:spPr>
            <a:xfrm>
              <a:off x="2565342" y="2172018"/>
              <a:ext cx="4206276" cy="2623274"/>
            </a:xfrm>
            <a:prstGeom prst="ellipse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5" name="Group 544"/>
            <p:cNvGrpSpPr/>
            <p:nvPr/>
          </p:nvGrpSpPr>
          <p:grpSpPr>
            <a:xfrm>
              <a:off x="5638800" y="3494476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546" name="Straight Connector 545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" name="Straight Connector 546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" name="Straight Connector 547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" name="Straight Connector 548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Straight Connector 549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1" name="Smiley Face 550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00FF"/>
              </a:solidFill>
              <a:ln w="12700">
                <a:solidFill>
                  <a:srgbClr val="0000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2" name="Group 691"/>
            <p:cNvGrpSpPr/>
            <p:nvPr/>
          </p:nvGrpSpPr>
          <p:grpSpPr>
            <a:xfrm>
              <a:off x="5512258" y="3502722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693" name="Straight Connector 692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4" name="Straight Connector 693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5" name="Straight Connector 694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6" name="Straight Connector 695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7" name="Straight Connector 696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8" name="Smiley Face 697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B31B1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4261791" y="3917916"/>
              <a:ext cx="384895" cy="610436"/>
              <a:chOff x="4415705" y="2818564"/>
              <a:chExt cx="384895" cy="610436"/>
            </a:xfrm>
          </p:grpSpPr>
          <p:grpSp>
            <p:nvGrpSpPr>
              <p:cNvPr id="97" name="Group 96"/>
              <p:cNvGrpSpPr/>
              <p:nvPr/>
            </p:nvGrpSpPr>
            <p:grpSpPr>
              <a:xfrm>
                <a:off x="4551066" y="2856664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98" name="Straight Connector 97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Smiley Face 102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89" name="Group 488"/>
              <p:cNvGrpSpPr/>
              <p:nvPr/>
            </p:nvGrpSpPr>
            <p:grpSpPr>
              <a:xfrm>
                <a:off x="4415705" y="2818564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490" name="Straight Connector 489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1" name="Straight Connector 490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2" name="Straight Connector 491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3" name="Straight Connector 492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4" name="Straight Connector 493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5" name="Smiley Face 494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B31B1B"/>
                </a:solidFill>
                <a:ln w="12700">
                  <a:solidFill>
                    <a:srgbClr val="B31B1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1" name="Group 530"/>
              <p:cNvGrpSpPr/>
              <p:nvPr/>
            </p:nvGrpSpPr>
            <p:grpSpPr>
              <a:xfrm>
                <a:off x="4579641" y="3014032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532" name="Straight Connector 531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3" name="Straight Connector 532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4" name="Straight Connector 533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5" name="Straight Connector 534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6" name="Straight Connector 535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7" name="Smiley Face 536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B31B1B"/>
                </a:solidFill>
                <a:ln w="12700">
                  <a:solidFill>
                    <a:srgbClr val="B31B1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52" name="Group 551"/>
              <p:cNvGrpSpPr/>
              <p:nvPr/>
            </p:nvGrpSpPr>
            <p:grpSpPr>
              <a:xfrm>
                <a:off x="4419925" y="3025751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553" name="Straight Connector 552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4" name="Straight Connector 553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5" name="Straight Connector 554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6" name="Straight Connector 555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7" name="Straight Connector 556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8" name="Smiley Face 557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99" name="Group 698"/>
              <p:cNvGrpSpPr/>
              <p:nvPr/>
            </p:nvGrpSpPr>
            <p:grpSpPr>
              <a:xfrm>
                <a:off x="4701540" y="3048038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00" name="Straight Connector 699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1" name="Straight Connector 700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2" name="Straight Connector 701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3" name="Straight Connector 702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4" name="Straight Connector 703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5" name="Smiley Face 704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06" name="Group 705"/>
              <p:cNvGrpSpPr/>
              <p:nvPr/>
            </p:nvGrpSpPr>
            <p:grpSpPr>
              <a:xfrm>
                <a:off x="4518231" y="3092047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07" name="Straight Connector 706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8" name="Straight Connector 707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9" name="Straight Connector 708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0" name="Straight Connector 709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1" name="Straight Connector 710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2" name="Smiley Face 711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3" name="Group 712"/>
              <p:cNvGrpSpPr/>
              <p:nvPr/>
            </p:nvGrpSpPr>
            <p:grpSpPr>
              <a:xfrm>
                <a:off x="4672754" y="2928189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14" name="Straight Connector 713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Straight Connector 714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6" name="Straight Connector 715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7" name="Straight Connector 716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Straight Connector 717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9" name="Smiley Face 718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20" name="Group 719"/>
            <p:cNvGrpSpPr/>
            <p:nvPr/>
          </p:nvGrpSpPr>
          <p:grpSpPr>
            <a:xfrm flipH="1">
              <a:off x="4906912" y="3188629"/>
              <a:ext cx="384895" cy="610436"/>
              <a:chOff x="4415705" y="2818564"/>
              <a:chExt cx="384895" cy="610436"/>
            </a:xfrm>
          </p:grpSpPr>
          <p:grpSp>
            <p:nvGrpSpPr>
              <p:cNvPr id="721" name="Group 720"/>
              <p:cNvGrpSpPr/>
              <p:nvPr/>
            </p:nvGrpSpPr>
            <p:grpSpPr>
              <a:xfrm>
                <a:off x="4551066" y="2856664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64" name="Straight Connector 763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5" name="Straight Connector 764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6" name="Straight Connector 765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7" name="Straight Connector 766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8" name="Straight Connector 767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9" name="Smiley Face 768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22" name="Group 721"/>
              <p:cNvGrpSpPr/>
              <p:nvPr/>
            </p:nvGrpSpPr>
            <p:grpSpPr>
              <a:xfrm>
                <a:off x="4415705" y="2818564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58" name="Straight Connector 757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9" name="Straight Connector 758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0" name="Straight Connector 759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1" name="Straight Connector 760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2" name="Straight Connector 761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3" name="Smiley Face 762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B31B1B"/>
                </a:solidFill>
                <a:ln w="12700">
                  <a:solidFill>
                    <a:srgbClr val="B31B1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23" name="Group 722"/>
              <p:cNvGrpSpPr/>
              <p:nvPr/>
            </p:nvGrpSpPr>
            <p:grpSpPr>
              <a:xfrm>
                <a:off x="4579641" y="3014032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52" name="Straight Connector 751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3" name="Straight Connector 752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4" name="Straight Connector 753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5" name="Straight Connector 754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6" name="Straight Connector 755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7" name="Smiley Face 756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B31B1B"/>
                </a:solidFill>
                <a:ln w="12700">
                  <a:solidFill>
                    <a:srgbClr val="B31B1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24" name="Group 723"/>
              <p:cNvGrpSpPr/>
              <p:nvPr/>
            </p:nvGrpSpPr>
            <p:grpSpPr>
              <a:xfrm>
                <a:off x="4419925" y="3025751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46" name="Straight Connector 745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7" name="Straight Connector 746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8" name="Straight Connector 747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9" name="Straight Connector 748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0" name="Straight Connector 749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1" name="Smiley Face 750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25" name="Group 724"/>
              <p:cNvGrpSpPr/>
              <p:nvPr/>
            </p:nvGrpSpPr>
            <p:grpSpPr>
              <a:xfrm>
                <a:off x="4701540" y="3048038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40" name="Straight Connector 739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1" name="Straight Connector 740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2" name="Straight Connector 741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3" name="Straight Connector 742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4" name="Straight Connector 743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5" name="Smiley Face 744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26" name="Group 725"/>
              <p:cNvGrpSpPr/>
              <p:nvPr/>
            </p:nvGrpSpPr>
            <p:grpSpPr>
              <a:xfrm>
                <a:off x="4518231" y="3092047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34" name="Straight Connector 733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5" name="Straight Connector 734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6" name="Straight Connector 735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7" name="Straight Connector 736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8" name="Straight Connector 737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9" name="Smiley Face 738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27" name="Group 726"/>
              <p:cNvGrpSpPr/>
              <p:nvPr/>
            </p:nvGrpSpPr>
            <p:grpSpPr>
              <a:xfrm>
                <a:off x="4672754" y="2928189"/>
                <a:ext cx="99060" cy="336953"/>
                <a:chOff x="2209800" y="1583474"/>
                <a:chExt cx="990600" cy="3369526"/>
              </a:xfrm>
              <a:solidFill>
                <a:srgbClr val="C00000"/>
              </a:solidFill>
            </p:grpSpPr>
            <p:cxnSp>
              <p:nvCxnSpPr>
                <p:cNvPr id="728" name="Straight Connector 727"/>
                <p:cNvCxnSpPr/>
                <p:nvPr/>
              </p:nvCxnSpPr>
              <p:spPr>
                <a:xfrm>
                  <a:off x="2705100" y="2438400"/>
                  <a:ext cx="0" cy="13716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9" name="Straight Connector 728"/>
                <p:cNvCxnSpPr/>
                <p:nvPr/>
              </p:nvCxnSpPr>
              <p:spPr>
                <a:xfrm>
                  <a:off x="27051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0" name="Straight Connector 729"/>
                <p:cNvCxnSpPr/>
                <p:nvPr/>
              </p:nvCxnSpPr>
              <p:spPr>
                <a:xfrm flipH="1">
                  <a:off x="2209800" y="2667000"/>
                  <a:ext cx="495300" cy="5715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1" name="Straight Connector 730"/>
                <p:cNvCxnSpPr/>
                <p:nvPr/>
              </p:nvCxnSpPr>
              <p:spPr>
                <a:xfrm>
                  <a:off x="2705100" y="3810000"/>
                  <a:ext cx="495300" cy="10668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2" name="Straight Connector 731"/>
                <p:cNvCxnSpPr/>
                <p:nvPr/>
              </p:nvCxnSpPr>
              <p:spPr>
                <a:xfrm flipH="1">
                  <a:off x="2286000" y="3810000"/>
                  <a:ext cx="419100" cy="1143000"/>
                </a:xfrm>
                <a:prstGeom prst="line">
                  <a:avLst/>
                </a:prstGeom>
                <a:grpFill/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3" name="Smiley Face 732"/>
                <p:cNvSpPr/>
                <p:nvPr/>
              </p:nvSpPr>
              <p:spPr>
                <a:xfrm>
                  <a:off x="2286000" y="1583474"/>
                  <a:ext cx="854926" cy="854926"/>
                </a:xfrm>
                <a:prstGeom prst="smileyFace">
                  <a:avLst/>
                </a:prstGeom>
                <a:solidFill>
                  <a:srgbClr val="0000FF"/>
                </a:solidFill>
                <a:ln w="12700">
                  <a:solidFill>
                    <a:srgbClr val="0000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027" name="Title 10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From Cornell Labs to Scale-Up</a:t>
            </a:r>
            <a:endParaRPr lang="en-US" sz="4000" dirty="0"/>
          </a:p>
        </p:txBody>
      </p:sp>
      <p:grpSp>
        <p:nvGrpSpPr>
          <p:cNvPr id="5" name="Group 4"/>
          <p:cNvGrpSpPr/>
          <p:nvPr/>
        </p:nvGrpSpPr>
        <p:grpSpPr>
          <a:xfrm>
            <a:off x="5781018" y="3288470"/>
            <a:ext cx="3286782" cy="2514600"/>
            <a:chOff x="5781018" y="2245784"/>
            <a:chExt cx="3286782" cy="2514600"/>
          </a:xfrm>
        </p:grpSpPr>
        <p:pic>
          <p:nvPicPr>
            <p:cNvPr id="778" name="Picture 2" descr="https://lh3.googleusercontent.com/--HgEodB0lPQ/UTzfx7V0AUI/AAAAAAAApDo/o6Ps4vJHZiY/w1128-h749-no/DSC_0315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609609" y="2493792"/>
              <a:ext cx="824651" cy="4639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5852171" y="2807629"/>
              <a:ext cx="7944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Water Board</a:t>
              </a:r>
              <a:endParaRPr lang="en-US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5781018" y="2245784"/>
              <a:ext cx="3286782" cy="2514600"/>
            </a:xfrm>
            <a:prstGeom prst="ellipse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28"/>
            <p:cNvGrpSpPr>
              <a:grpSpLocks/>
            </p:cNvGrpSpPr>
            <p:nvPr/>
          </p:nvGrpSpPr>
          <p:grpSpPr bwMode="auto">
            <a:xfrm flipH="1">
              <a:off x="8016220" y="2666570"/>
              <a:ext cx="222250" cy="285750"/>
              <a:chOff x="4468" y="1156"/>
              <a:chExt cx="568" cy="808"/>
            </a:xfrm>
          </p:grpSpPr>
          <p:sp>
            <p:nvSpPr>
              <p:cNvPr id="63" name="Rectangle 29"/>
              <p:cNvSpPr>
                <a:spLocks noChangeArrowheads="1"/>
              </p:cNvSpPr>
              <p:nvPr/>
            </p:nvSpPr>
            <p:spPr bwMode="auto">
              <a:xfrm>
                <a:off x="4852" y="1156"/>
                <a:ext cx="40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Rectangle 30" descr="Light horizontal"/>
              <p:cNvSpPr>
                <a:spLocks noChangeArrowheads="1"/>
              </p:cNvSpPr>
              <p:nvPr/>
            </p:nvSpPr>
            <p:spPr bwMode="auto">
              <a:xfrm>
                <a:off x="4516" y="1444"/>
                <a:ext cx="472" cy="520"/>
              </a:xfrm>
              <a:prstGeom prst="rect">
                <a:avLst/>
              </a:prstGeom>
              <a:pattFill prst="ltHorz">
                <a:fgClr>
                  <a:schemeClr val="tx1"/>
                </a:fgClr>
                <a:bgClr>
                  <a:schemeClr val="hlink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AutoShape 31" descr="Diagonal brick"/>
              <p:cNvSpPr>
                <a:spLocks noChangeArrowheads="1"/>
              </p:cNvSpPr>
              <p:nvPr/>
            </p:nvSpPr>
            <p:spPr bwMode="auto">
              <a:xfrm>
                <a:off x="4468" y="1204"/>
                <a:ext cx="568" cy="232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Rectangle 32"/>
              <p:cNvSpPr>
                <a:spLocks noChangeArrowheads="1"/>
              </p:cNvSpPr>
              <p:nvPr/>
            </p:nvSpPr>
            <p:spPr bwMode="auto">
              <a:xfrm>
                <a:off x="4708" y="1588"/>
                <a:ext cx="136" cy="18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33"/>
              <p:cNvSpPr>
                <a:spLocks noChangeShapeType="1"/>
              </p:cNvSpPr>
              <p:nvPr/>
            </p:nvSpPr>
            <p:spPr bwMode="auto">
              <a:xfrm>
                <a:off x="4776" y="1588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Line 34"/>
              <p:cNvSpPr>
                <a:spLocks noChangeShapeType="1"/>
              </p:cNvSpPr>
              <p:nvPr/>
            </p:nvSpPr>
            <p:spPr bwMode="auto">
              <a:xfrm>
                <a:off x="4708" y="168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" name="Group 35"/>
            <p:cNvGrpSpPr>
              <a:grpSpLocks/>
            </p:cNvGrpSpPr>
            <p:nvPr/>
          </p:nvGrpSpPr>
          <p:grpSpPr bwMode="auto">
            <a:xfrm>
              <a:off x="6965989" y="3159975"/>
              <a:ext cx="222250" cy="285750"/>
              <a:chOff x="4468" y="1156"/>
              <a:chExt cx="568" cy="808"/>
            </a:xfrm>
          </p:grpSpPr>
          <p:sp>
            <p:nvSpPr>
              <p:cNvPr id="57" name="Rectangle 36"/>
              <p:cNvSpPr>
                <a:spLocks noChangeArrowheads="1"/>
              </p:cNvSpPr>
              <p:nvPr/>
            </p:nvSpPr>
            <p:spPr bwMode="auto">
              <a:xfrm>
                <a:off x="4852" y="1156"/>
                <a:ext cx="40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Rectangle 37" descr="Light horizontal"/>
              <p:cNvSpPr>
                <a:spLocks noChangeArrowheads="1"/>
              </p:cNvSpPr>
              <p:nvPr/>
            </p:nvSpPr>
            <p:spPr bwMode="auto">
              <a:xfrm>
                <a:off x="4516" y="1444"/>
                <a:ext cx="472" cy="520"/>
              </a:xfrm>
              <a:prstGeom prst="rect">
                <a:avLst/>
              </a:prstGeom>
              <a:pattFill prst="ltHorz">
                <a:fgClr>
                  <a:schemeClr val="tx1"/>
                </a:fgClr>
                <a:bgClr>
                  <a:schemeClr val="hlink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AutoShape 38" descr="Diagonal brick"/>
              <p:cNvSpPr>
                <a:spLocks noChangeArrowheads="1"/>
              </p:cNvSpPr>
              <p:nvPr/>
            </p:nvSpPr>
            <p:spPr bwMode="auto">
              <a:xfrm>
                <a:off x="4468" y="1204"/>
                <a:ext cx="568" cy="232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Rectangle 39"/>
              <p:cNvSpPr>
                <a:spLocks noChangeArrowheads="1"/>
              </p:cNvSpPr>
              <p:nvPr/>
            </p:nvSpPr>
            <p:spPr bwMode="auto">
              <a:xfrm>
                <a:off x="4708" y="1588"/>
                <a:ext cx="136" cy="18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Line 40"/>
              <p:cNvSpPr>
                <a:spLocks noChangeShapeType="1"/>
              </p:cNvSpPr>
              <p:nvPr/>
            </p:nvSpPr>
            <p:spPr bwMode="auto">
              <a:xfrm>
                <a:off x="4776" y="1588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Line 41"/>
              <p:cNvSpPr>
                <a:spLocks noChangeShapeType="1"/>
              </p:cNvSpPr>
              <p:nvPr/>
            </p:nvSpPr>
            <p:spPr bwMode="auto">
              <a:xfrm>
                <a:off x="4708" y="168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42"/>
            <p:cNvGrpSpPr>
              <a:grpSpLocks/>
            </p:cNvGrpSpPr>
            <p:nvPr/>
          </p:nvGrpSpPr>
          <p:grpSpPr bwMode="auto">
            <a:xfrm>
              <a:off x="7412905" y="4038600"/>
              <a:ext cx="222250" cy="285750"/>
              <a:chOff x="4468" y="1156"/>
              <a:chExt cx="568" cy="808"/>
            </a:xfrm>
          </p:grpSpPr>
          <p:sp>
            <p:nvSpPr>
              <p:cNvPr id="51" name="Rectangle 43"/>
              <p:cNvSpPr>
                <a:spLocks noChangeArrowheads="1"/>
              </p:cNvSpPr>
              <p:nvPr/>
            </p:nvSpPr>
            <p:spPr bwMode="auto">
              <a:xfrm>
                <a:off x="4852" y="1156"/>
                <a:ext cx="40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Rectangle 44" descr="Light horizontal"/>
              <p:cNvSpPr>
                <a:spLocks noChangeArrowheads="1"/>
              </p:cNvSpPr>
              <p:nvPr/>
            </p:nvSpPr>
            <p:spPr bwMode="auto">
              <a:xfrm>
                <a:off x="4516" y="1444"/>
                <a:ext cx="472" cy="520"/>
              </a:xfrm>
              <a:prstGeom prst="rect">
                <a:avLst/>
              </a:prstGeom>
              <a:pattFill prst="ltHorz">
                <a:fgClr>
                  <a:schemeClr val="tx1"/>
                </a:fgClr>
                <a:bgClr>
                  <a:schemeClr val="hlink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AutoShape 45" descr="Diagonal brick"/>
              <p:cNvSpPr>
                <a:spLocks noChangeArrowheads="1"/>
              </p:cNvSpPr>
              <p:nvPr/>
            </p:nvSpPr>
            <p:spPr bwMode="auto">
              <a:xfrm>
                <a:off x="4468" y="1204"/>
                <a:ext cx="568" cy="232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Rectangle 46"/>
              <p:cNvSpPr>
                <a:spLocks noChangeArrowheads="1"/>
              </p:cNvSpPr>
              <p:nvPr/>
            </p:nvSpPr>
            <p:spPr bwMode="auto">
              <a:xfrm>
                <a:off x="4708" y="1588"/>
                <a:ext cx="136" cy="18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Line 47"/>
              <p:cNvSpPr>
                <a:spLocks noChangeShapeType="1"/>
              </p:cNvSpPr>
              <p:nvPr/>
            </p:nvSpPr>
            <p:spPr bwMode="auto">
              <a:xfrm>
                <a:off x="4776" y="1588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48"/>
              <p:cNvSpPr>
                <a:spLocks noChangeShapeType="1"/>
              </p:cNvSpPr>
              <p:nvPr/>
            </p:nvSpPr>
            <p:spPr bwMode="auto">
              <a:xfrm>
                <a:off x="4708" y="168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" name="Group 49"/>
            <p:cNvGrpSpPr>
              <a:grpSpLocks/>
            </p:cNvGrpSpPr>
            <p:nvPr/>
          </p:nvGrpSpPr>
          <p:grpSpPr bwMode="auto">
            <a:xfrm>
              <a:off x="7591037" y="2625546"/>
              <a:ext cx="222250" cy="285750"/>
              <a:chOff x="4468" y="1156"/>
              <a:chExt cx="568" cy="808"/>
            </a:xfrm>
          </p:grpSpPr>
          <p:sp>
            <p:nvSpPr>
              <p:cNvPr id="45" name="Rectangle 50"/>
              <p:cNvSpPr>
                <a:spLocks noChangeArrowheads="1"/>
              </p:cNvSpPr>
              <p:nvPr/>
            </p:nvSpPr>
            <p:spPr bwMode="auto">
              <a:xfrm>
                <a:off x="4852" y="1156"/>
                <a:ext cx="40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Rectangle 51" descr="Light horizontal"/>
              <p:cNvSpPr>
                <a:spLocks noChangeArrowheads="1"/>
              </p:cNvSpPr>
              <p:nvPr/>
            </p:nvSpPr>
            <p:spPr bwMode="auto">
              <a:xfrm>
                <a:off x="4516" y="1444"/>
                <a:ext cx="472" cy="520"/>
              </a:xfrm>
              <a:prstGeom prst="rect">
                <a:avLst/>
              </a:prstGeom>
              <a:pattFill prst="ltHorz">
                <a:fgClr>
                  <a:schemeClr val="tx1"/>
                </a:fgClr>
                <a:bgClr>
                  <a:schemeClr val="hlink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AutoShape 52" descr="Diagonal brick"/>
              <p:cNvSpPr>
                <a:spLocks noChangeArrowheads="1"/>
              </p:cNvSpPr>
              <p:nvPr/>
            </p:nvSpPr>
            <p:spPr bwMode="auto">
              <a:xfrm>
                <a:off x="4468" y="1204"/>
                <a:ext cx="568" cy="232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Rectangle 53"/>
              <p:cNvSpPr>
                <a:spLocks noChangeArrowheads="1"/>
              </p:cNvSpPr>
              <p:nvPr/>
            </p:nvSpPr>
            <p:spPr bwMode="auto">
              <a:xfrm>
                <a:off x="4708" y="1588"/>
                <a:ext cx="136" cy="18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54"/>
              <p:cNvSpPr>
                <a:spLocks noChangeShapeType="1"/>
              </p:cNvSpPr>
              <p:nvPr/>
            </p:nvSpPr>
            <p:spPr bwMode="auto">
              <a:xfrm>
                <a:off x="4776" y="1588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55"/>
              <p:cNvSpPr>
                <a:spLocks noChangeShapeType="1"/>
              </p:cNvSpPr>
              <p:nvPr/>
            </p:nvSpPr>
            <p:spPr bwMode="auto">
              <a:xfrm>
                <a:off x="4708" y="168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" name="Group 56"/>
            <p:cNvGrpSpPr>
              <a:grpSpLocks/>
            </p:cNvGrpSpPr>
            <p:nvPr/>
          </p:nvGrpSpPr>
          <p:grpSpPr bwMode="auto">
            <a:xfrm flipH="1">
              <a:off x="7648947" y="3732865"/>
              <a:ext cx="222250" cy="285750"/>
              <a:chOff x="4468" y="1156"/>
              <a:chExt cx="568" cy="808"/>
            </a:xfrm>
          </p:grpSpPr>
          <p:sp>
            <p:nvSpPr>
              <p:cNvPr id="39" name="Rectangle 57"/>
              <p:cNvSpPr>
                <a:spLocks noChangeArrowheads="1"/>
              </p:cNvSpPr>
              <p:nvPr/>
            </p:nvSpPr>
            <p:spPr bwMode="auto">
              <a:xfrm>
                <a:off x="4852" y="1156"/>
                <a:ext cx="40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Rectangle 58" descr="Light horizontal"/>
              <p:cNvSpPr>
                <a:spLocks noChangeArrowheads="1"/>
              </p:cNvSpPr>
              <p:nvPr/>
            </p:nvSpPr>
            <p:spPr bwMode="auto">
              <a:xfrm>
                <a:off x="4516" y="1444"/>
                <a:ext cx="472" cy="520"/>
              </a:xfrm>
              <a:prstGeom prst="rect">
                <a:avLst/>
              </a:prstGeom>
              <a:pattFill prst="ltHorz">
                <a:fgClr>
                  <a:schemeClr val="tx1"/>
                </a:fgClr>
                <a:bgClr>
                  <a:schemeClr val="hlink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AutoShape 59" descr="Diagonal brick"/>
              <p:cNvSpPr>
                <a:spLocks noChangeArrowheads="1"/>
              </p:cNvSpPr>
              <p:nvPr/>
            </p:nvSpPr>
            <p:spPr bwMode="auto">
              <a:xfrm>
                <a:off x="4468" y="1204"/>
                <a:ext cx="568" cy="232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Rectangle 60"/>
              <p:cNvSpPr>
                <a:spLocks noChangeArrowheads="1"/>
              </p:cNvSpPr>
              <p:nvPr/>
            </p:nvSpPr>
            <p:spPr bwMode="auto">
              <a:xfrm>
                <a:off x="4708" y="1588"/>
                <a:ext cx="136" cy="18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61"/>
              <p:cNvSpPr>
                <a:spLocks noChangeShapeType="1"/>
              </p:cNvSpPr>
              <p:nvPr/>
            </p:nvSpPr>
            <p:spPr bwMode="auto">
              <a:xfrm>
                <a:off x="4776" y="1588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62"/>
              <p:cNvSpPr>
                <a:spLocks noChangeShapeType="1"/>
              </p:cNvSpPr>
              <p:nvPr/>
            </p:nvSpPr>
            <p:spPr bwMode="auto">
              <a:xfrm>
                <a:off x="4708" y="168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63"/>
            <p:cNvGrpSpPr>
              <a:grpSpLocks/>
            </p:cNvGrpSpPr>
            <p:nvPr/>
          </p:nvGrpSpPr>
          <p:grpSpPr bwMode="auto">
            <a:xfrm flipH="1">
              <a:off x="7140837" y="3623941"/>
              <a:ext cx="222250" cy="285750"/>
              <a:chOff x="4468" y="1156"/>
              <a:chExt cx="568" cy="808"/>
            </a:xfrm>
          </p:grpSpPr>
          <p:sp>
            <p:nvSpPr>
              <p:cNvPr id="33" name="Rectangle 64"/>
              <p:cNvSpPr>
                <a:spLocks noChangeArrowheads="1"/>
              </p:cNvSpPr>
              <p:nvPr/>
            </p:nvSpPr>
            <p:spPr bwMode="auto">
              <a:xfrm>
                <a:off x="4852" y="1156"/>
                <a:ext cx="40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Rectangle 65" descr="Light horizontal"/>
              <p:cNvSpPr>
                <a:spLocks noChangeArrowheads="1"/>
              </p:cNvSpPr>
              <p:nvPr/>
            </p:nvSpPr>
            <p:spPr bwMode="auto">
              <a:xfrm>
                <a:off x="4516" y="1444"/>
                <a:ext cx="472" cy="520"/>
              </a:xfrm>
              <a:prstGeom prst="rect">
                <a:avLst/>
              </a:prstGeom>
              <a:pattFill prst="ltHorz">
                <a:fgClr>
                  <a:schemeClr val="tx1"/>
                </a:fgClr>
                <a:bgClr>
                  <a:schemeClr val="hlink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AutoShape 66" descr="Diagonal brick"/>
              <p:cNvSpPr>
                <a:spLocks noChangeArrowheads="1"/>
              </p:cNvSpPr>
              <p:nvPr/>
            </p:nvSpPr>
            <p:spPr bwMode="auto">
              <a:xfrm>
                <a:off x="4468" y="1204"/>
                <a:ext cx="568" cy="232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Rectangle 67"/>
              <p:cNvSpPr>
                <a:spLocks noChangeArrowheads="1"/>
              </p:cNvSpPr>
              <p:nvPr/>
            </p:nvSpPr>
            <p:spPr bwMode="auto">
              <a:xfrm>
                <a:off x="4708" y="1588"/>
                <a:ext cx="136" cy="18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68"/>
              <p:cNvSpPr>
                <a:spLocks noChangeShapeType="1"/>
              </p:cNvSpPr>
              <p:nvPr/>
            </p:nvSpPr>
            <p:spPr bwMode="auto">
              <a:xfrm>
                <a:off x="4776" y="1588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69"/>
              <p:cNvSpPr>
                <a:spLocks noChangeShapeType="1"/>
              </p:cNvSpPr>
              <p:nvPr/>
            </p:nvSpPr>
            <p:spPr bwMode="auto">
              <a:xfrm>
                <a:off x="4708" y="168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" name="Group 70"/>
            <p:cNvGrpSpPr>
              <a:grpSpLocks/>
            </p:cNvGrpSpPr>
            <p:nvPr/>
          </p:nvGrpSpPr>
          <p:grpSpPr bwMode="auto">
            <a:xfrm>
              <a:off x="6660493" y="3924899"/>
              <a:ext cx="222250" cy="285750"/>
              <a:chOff x="4468" y="1156"/>
              <a:chExt cx="568" cy="808"/>
            </a:xfrm>
          </p:grpSpPr>
          <p:sp>
            <p:nvSpPr>
              <p:cNvPr id="27" name="Rectangle 71"/>
              <p:cNvSpPr>
                <a:spLocks noChangeArrowheads="1"/>
              </p:cNvSpPr>
              <p:nvPr/>
            </p:nvSpPr>
            <p:spPr bwMode="auto">
              <a:xfrm>
                <a:off x="4852" y="1156"/>
                <a:ext cx="40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Rectangle 72" descr="Light horizontal"/>
              <p:cNvSpPr>
                <a:spLocks noChangeArrowheads="1"/>
              </p:cNvSpPr>
              <p:nvPr/>
            </p:nvSpPr>
            <p:spPr bwMode="auto">
              <a:xfrm>
                <a:off x="4516" y="1444"/>
                <a:ext cx="472" cy="520"/>
              </a:xfrm>
              <a:prstGeom prst="rect">
                <a:avLst/>
              </a:prstGeom>
              <a:pattFill prst="ltHorz">
                <a:fgClr>
                  <a:schemeClr val="tx1"/>
                </a:fgClr>
                <a:bgClr>
                  <a:schemeClr val="hlink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AutoShape 73" descr="Diagonal brick"/>
              <p:cNvSpPr>
                <a:spLocks noChangeArrowheads="1"/>
              </p:cNvSpPr>
              <p:nvPr/>
            </p:nvSpPr>
            <p:spPr bwMode="auto">
              <a:xfrm>
                <a:off x="4468" y="1204"/>
                <a:ext cx="568" cy="232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Rectangle 74"/>
              <p:cNvSpPr>
                <a:spLocks noChangeArrowheads="1"/>
              </p:cNvSpPr>
              <p:nvPr/>
            </p:nvSpPr>
            <p:spPr bwMode="auto">
              <a:xfrm>
                <a:off x="4708" y="1588"/>
                <a:ext cx="136" cy="18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75"/>
              <p:cNvSpPr>
                <a:spLocks noChangeShapeType="1"/>
              </p:cNvSpPr>
              <p:nvPr/>
            </p:nvSpPr>
            <p:spPr bwMode="auto">
              <a:xfrm>
                <a:off x="4776" y="1588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Line 76"/>
              <p:cNvSpPr>
                <a:spLocks noChangeShapeType="1"/>
              </p:cNvSpPr>
              <p:nvPr/>
            </p:nvSpPr>
            <p:spPr bwMode="auto">
              <a:xfrm>
                <a:off x="4708" y="168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" name="Group 77"/>
            <p:cNvGrpSpPr>
              <a:grpSpLocks/>
            </p:cNvGrpSpPr>
            <p:nvPr/>
          </p:nvGrpSpPr>
          <p:grpSpPr bwMode="auto">
            <a:xfrm>
              <a:off x="7609818" y="3109050"/>
              <a:ext cx="222250" cy="285750"/>
              <a:chOff x="4468" y="1156"/>
              <a:chExt cx="568" cy="808"/>
            </a:xfrm>
          </p:grpSpPr>
          <p:sp>
            <p:nvSpPr>
              <p:cNvPr id="21" name="Rectangle 78"/>
              <p:cNvSpPr>
                <a:spLocks noChangeArrowheads="1"/>
              </p:cNvSpPr>
              <p:nvPr/>
            </p:nvSpPr>
            <p:spPr bwMode="auto">
              <a:xfrm>
                <a:off x="4852" y="1156"/>
                <a:ext cx="40" cy="23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Rectangle 79" descr="Light horizontal"/>
              <p:cNvSpPr>
                <a:spLocks noChangeArrowheads="1"/>
              </p:cNvSpPr>
              <p:nvPr/>
            </p:nvSpPr>
            <p:spPr bwMode="auto">
              <a:xfrm>
                <a:off x="4516" y="1444"/>
                <a:ext cx="472" cy="520"/>
              </a:xfrm>
              <a:prstGeom prst="rect">
                <a:avLst/>
              </a:prstGeom>
              <a:pattFill prst="ltHorz">
                <a:fgClr>
                  <a:schemeClr val="tx1"/>
                </a:fgClr>
                <a:bgClr>
                  <a:schemeClr val="hlink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AutoShape 80" descr="Diagonal brick"/>
              <p:cNvSpPr>
                <a:spLocks noChangeArrowheads="1"/>
              </p:cNvSpPr>
              <p:nvPr/>
            </p:nvSpPr>
            <p:spPr bwMode="auto">
              <a:xfrm>
                <a:off x="4468" y="1204"/>
                <a:ext cx="568" cy="232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Rectangle 81"/>
              <p:cNvSpPr>
                <a:spLocks noChangeArrowheads="1"/>
              </p:cNvSpPr>
              <p:nvPr/>
            </p:nvSpPr>
            <p:spPr bwMode="auto">
              <a:xfrm>
                <a:off x="4708" y="1588"/>
                <a:ext cx="136" cy="18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82"/>
              <p:cNvSpPr>
                <a:spLocks noChangeShapeType="1"/>
              </p:cNvSpPr>
              <p:nvPr/>
            </p:nvSpPr>
            <p:spPr bwMode="auto">
              <a:xfrm>
                <a:off x="4776" y="1588"/>
                <a:ext cx="0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83"/>
              <p:cNvSpPr>
                <a:spLocks noChangeShapeType="1"/>
              </p:cNvSpPr>
              <p:nvPr/>
            </p:nvSpPr>
            <p:spPr bwMode="auto">
              <a:xfrm>
                <a:off x="4708" y="1680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1026" name="Picture 2" descr="http://christopherteh.com/blog/wp-content/uploads/2012/06/tap-water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5002" y="3142218"/>
              <a:ext cx="542733" cy="8104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96" name="Group 495"/>
            <p:cNvGrpSpPr/>
            <p:nvPr/>
          </p:nvGrpSpPr>
          <p:grpSpPr>
            <a:xfrm>
              <a:off x="5791200" y="3493429"/>
              <a:ext cx="99060" cy="336953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497" name="Straight Connector 496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8" name="Straight Connector 497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Straight Connector 498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Straight Connector 499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Straight Connector 500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2" name="Smiley Face 501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3" name="Group 502"/>
            <p:cNvGrpSpPr/>
            <p:nvPr/>
          </p:nvGrpSpPr>
          <p:grpSpPr>
            <a:xfrm>
              <a:off x="5917206" y="3493429"/>
              <a:ext cx="99060" cy="336953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04" name="Straight Connector 503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5" name="Straight Connector 504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6" name="Straight Connector 505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7" name="Straight Connector 506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8" name="Straight Connector 507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9" name="Smiley Face 508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0" name="Group 509"/>
            <p:cNvGrpSpPr/>
            <p:nvPr/>
          </p:nvGrpSpPr>
          <p:grpSpPr>
            <a:xfrm>
              <a:off x="6043212" y="3493429"/>
              <a:ext cx="99060" cy="336953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11" name="Straight Connector 510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Straight Connector 511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Straight Connector 512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Straight Connector 513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Straight Connector 514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6" name="Smiley Face 515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7" name="Group 516"/>
            <p:cNvGrpSpPr/>
            <p:nvPr/>
          </p:nvGrpSpPr>
          <p:grpSpPr>
            <a:xfrm>
              <a:off x="6169218" y="3493429"/>
              <a:ext cx="99060" cy="336953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18" name="Straight Connector 517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Straight Connector 518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0" name="Straight Connector 519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1" name="Straight Connector 520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Straight Connector 521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3" name="Smiley Face 522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4" name="Group 523"/>
            <p:cNvGrpSpPr/>
            <p:nvPr/>
          </p:nvGrpSpPr>
          <p:grpSpPr>
            <a:xfrm>
              <a:off x="6295224" y="3493429"/>
              <a:ext cx="99060" cy="336953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25" name="Straight Connector 524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Straight Connector 525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0" name="Smiley Face 529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9" name="Group 558"/>
            <p:cNvGrpSpPr>
              <a:grpSpLocks noChangeAspect="1"/>
            </p:cNvGrpSpPr>
            <p:nvPr/>
          </p:nvGrpSpPr>
          <p:grpSpPr>
            <a:xfrm>
              <a:off x="7382827" y="3705988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60" name="Straight Connector 559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Straight Connector 560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Straight Connector 561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Straight Connector 562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Straight Connector 563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5" name="Smiley Face 564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3" name="Group 572"/>
            <p:cNvGrpSpPr>
              <a:grpSpLocks noChangeAspect="1"/>
            </p:cNvGrpSpPr>
            <p:nvPr/>
          </p:nvGrpSpPr>
          <p:grpSpPr>
            <a:xfrm>
              <a:off x="7541507" y="2838243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74" name="Straight Connector 573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5" name="Straight Connector 574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Straight Connector 575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Straight Connector 576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Straight Connector 577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9" name="Smiley Face 578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0" name="Group 579"/>
            <p:cNvGrpSpPr>
              <a:grpSpLocks noChangeAspect="1"/>
            </p:cNvGrpSpPr>
            <p:nvPr/>
          </p:nvGrpSpPr>
          <p:grpSpPr>
            <a:xfrm>
              <a:off x="7646670" y="4239801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81" name="Straight Connector 580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Straight Connector 581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3" name="Straight Connector 582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4" name="Straight Connector 583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5" name="Straight Connector 584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6" name="Smiley Face 585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7" name="Group 586"/>
            <p:cNvGrpSpPr>
              <a:grpSpLocks noChangeAspect="1"/>
            </p:cNvGrpSpPr>
            <p:nvPr/>
          </p:nvGrpSpPr>
          <p:grpSpPr>
            <a:xfrm>
              <a:off x="7432811" y="4235991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88" name="Straight Connector 587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588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589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Straight Connector 590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591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3" name="Smiley Face 592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4" name="Group 593"/>
            <p:cNvGrpSpPr>
              <a:grpSpLocks noChangeAspect="1"/>
            </p:cNvGrpSpPr>
            <p:nvPr/>
          </p:nvGrpSpPr>
          <p:grpSpPr>
            <a:xfrm>
              <a:off x="6984771" y="4176456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95" name="Straight Connector 594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Straight Connector 595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596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Straight Connector 597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Straight Connector 598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0" name="Smiley Face 599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1" name="Group 600"/>
            <p:cNvGrpSpPr>
              <a:grpSpLocks noChangeAspect="1"/>
            </p:cNvGrpSpPr>
            <p:nvPr/>
          </p:nvGrpSpPr>
          <p:grpSpPr>
            <a:xfrm>
              <a:off x="7134854" y="4251123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602" name="Straight Connector 601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3" name="Straight Connector 602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4" name="Straight Connector 603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5" name="Straight Connector 604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6" name="Straight Connector 605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7" name="Smiley Face 606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8" name="Group 607"/>
            <p:cNvGrpSpPr>
              <a:grpSpLocks noChangeAspect="1"/>
            </p:cNvGrpSpPr>
            <p:nvPr/>
          </p:nvGrpSpPr>
          <p:grpSpPr>
            <a:xfrm>
              <a:off x="7871197" y="3578691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609" name="Straight Connector 608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0" name="Straight Connector 609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1" name="Straight Connector 610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2" name="Straight Connector 611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3" name="Straight Connector 612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4" name="Smiley Face 613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5" name="Group 614"/>
            <p:cNvGrpSpPr>
              <a:grpSpLocks noChangeAspect="1"/>
            </p:cNvGrpSpPr>
            <p:nvPr/>
          </p:nvGrpSpPr>
          <p:grpSpPr>
            <a:xfrm>
              <a:off x="7860719" y="3106933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616" name="Straight Connector 615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7" name="Straight Connector 616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8" name="Straight Connector 617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9" name="Straight Connector 618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0" name="Straight Connector 619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1" name="Smiley Face 620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4" name="Group 103"/>
            <p:cNvGrpSpPr>
              <a:grpSpLocks noChangeAspect="1"/>
            </p:cNvGrpSpPr>
            <p:nvPr/>
          </p:nvGrpSpPr>
          <p:grpSpPr>
            <a:xfrm>
              <a:off x="7265670" y="3219006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105" name="Straight Connector 104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Smiley Face 109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6" name="Group 565"/>
            <p:cNvGrpSpPr>
              <a:grpSpLocks noChangeAspect="1"/>
            </p:cNvGrpSpPr>
            <p:nvPr/>
          </p:nvGrpSpPr>
          <p:grpSpPr>
            <a:xfrm>
              <a:off x="7535527" y="3277248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567" name="Straight Connector 566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Straight Connector 567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Straight Connector 568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Straight Connector 569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Straight Connector 570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2" name="Smiley Face 571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2" name="Group 621"/>
            <p:cNvGrpSpPr>
              <a:grpSpLocks noChangeAspect="1"/>
            </p:cNvGrpSpPr>
            <p:nvPr/>
          </p:nvGrpSpPr>
          <p:grpSpPr>
            <a:xfrm>
              <a:off x="7348483" y="3370990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623" name="Straight Connector 622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Straight Connector 623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Straight Connector 624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7" name="Straight Connector 626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8" name="Smiley Face 627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9" name="Group 628"/>
            <p:cNvGrpSpPr>
              <a:grpSpLocks noChangeAspect="1"/>
            </p:cNvGrpSpPr>
            <p:nvPr/>
          </p:nvGrpSpPr>
          <p:grpSpPr>
            <a:xfrm>
              <a:off x="7419974" y="3211045"/>
              <a:ext cx="49530" cy="168477"/>
              <a:chOff x="2209800" y="1583474"/>
              <a:chExt cx="990600" cy="3369526"/>
            </a:xfrm>
            <a:solidFill>
              <a:srgbClr val="00B050"/>
            </a:solidFill>
          </p:grpSpPr>
          <p:cxnSp>
            <p:nvCxnSpPr>
              <p:cNvPr id="630" name="Straight Connector 629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1" name="Straight Connector 630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2" name="Straight Connector 631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3" name="Straight Connector 632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Straight Connector 633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5" name="Smiley Face 634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00FF00"/>
              </a:solidFill>
              <a:ln w="12700">
                <a:solidFill>
                  <a:srgbClr val="00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86520">
            <a:off x="9296400" y="2484467"/>
            <a:ext cx="786020" cy="60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8979">
            <a:off x="9296400" y="3183484"/>
            <a:ext cx="786020" cy="60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4546">
            <a:off x="9296400" y="3882501"/>
            <a:ext cx="786020" cy="60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4581518"/>
            <a:ext cx="786020" cy="60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766">
            <a:off x="9296400" y="5280535"/>
            <a:ext cx="786020" cy="60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9" name="Group 118"/>
          <p:cNvGrpSpPr/>
          <p:nvPr/>
        </p:nvGrpSpPr>
        <p:grpSpPr>
          <a:xfrm>
            <a:off x="1446662" y="5000148"/>
            <a:ext cx="634343" cy="623936"/>
            <a:chOff x="1446662" y="2902433"/>
            <a:chExt cx="634343" cy="623936"/>
          </a:xfrm>
        </p:grpSpPr>
        <p:grpSp>
          <p:nvGrpSpPr>
            <p:cNvPr id="293" name="Group 292"/>
            <p:cNvGrpSpPr/>
            <p:nvPr/>
          </p:nvGrpSpPr>
          <p:grpSpPr>
            <a:xfrm>
              <a:off x="1604172" y="3094285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294" name="Straight Connector 293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Straight Connector 295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9" name="Smiley Face 298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0" name="Group 299"/>
            <p:cNvGrpSpPr/>
            <p:nvPr/>
          </p:nvGrpSpPr>
          <p:grpSpPr>
            <a:xfrm>
              <a:off x="1517066" y="3008038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01" name="Straight Connector 300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6" name="Smiley Face 305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1" name="Group 320"/>
            <p:cNvGrpSpPr/>
            <p:nvPr/>
          </p:nvGrpSpPr>
          <p:grpSpPr>
            <a:xfrm>
              <a:off x="1981945" y="3189416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22" name="Straight Connector 321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7" name="Smiley Face 326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1740215" y="3133282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29" name="Straight Connector 328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4" name="Smiley Face 333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5" name="Group 334"/>
            <p:cNvGrpSpPr/>
            <p:nvPr/>
          </p:nvGrpSpPr>
          <p:grpSpPr>
            <a:xfrm>
              <a:off x="1606276" y="2902433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36" name="Straight Connector 335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1" name="Smiley Face 340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2" name="Group 341"/>
            <p:cNvGrpSpPr/>
            <p:nvPr/>
          </p:nvGrpSpPr>
          <p:grpSpPr>
            <a:xfrm>
              <a:off x="1446662" y="3128456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43" name="Straight Connector 342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8" name="Smiley Face 347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9" name="Group 348"/>
            <p:cNvGrpSpPr/>
            <p:nvPr/>
          </p:nvGrpSpPr>
          <p:grpSpPr>
            <a:xfrm>
              <a:off x="1824530" y="3063029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350" name="Straight Connector 349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352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5" name="Smiley Face 354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2" name="Group 411"/>
            <p:cNvGrpSpPr/>
            <p:nvPr/>
          </p:nvGrpSpPr>
          <p:grpSpPr>
            <a:xfrm>
              <a:off x="1888832" y="3093155"/>
              <a:ext cx="99060" cy="336953"/>
              <a:chOff x="2209800" y="1583474"/>
              <a:chExt cx="990600" cy="3369526"/>
            </a:xfrm>
            <a:solidFill>
              <a:srgbClr val="C00000"/>
            </a:solidFill>
          </p:grpSpPr>
          <p:cxnSp>
            <p:nvCxnSpPr>
              <p:cNvPr id="413" name="Straight Connector 412"/>
              <p:cNvCxnSpPr/>
              <p:nvPr/>
            </p:nvCxnSpPr>
            <p:spPr>
              <a:xfrm>
                <a:off x="2705100" y="2438400"/>
                <a:ext cx="0" cy="13716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Connector 413"/>
              <p:cNvCxnSpPr/>
              <p:nvPr/>
            </p:nvCxnSpPr>
            <p:spPr>
              <a:xfrm>
                <a:off x="27051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414"/>
              <p:cNvCxnSpPr/>
              <p:nvPr/>
            </p:nvCxnSpPr>
            <p:spPr>
              <a:xfrm flipH="1">
                <a:off x="2209800" y="2667000"/>
                <a:ext cx="495300" cy="5715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415"/>
              <p:cNvCxnSpPr/>
              <p:nvPr/>
            </p:nvCxnSpPr>
            <p:spPr>
              <a:xfrm>
                <a:off x="2705100" y="3810000"/>
                <a:ext cx="495300" cy="10668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Straight Connector 416"/>
              <p:cNvCxnSpPr/>
              <p:nvPr/>
            </p:nvCxnSpPr>
            <p:spPr>
              <a:xfrm flipH="1">
                <a:off x="2286000" y="3810000"/>
                <a:ext cx="419100" cy="1143000"/>
              </a:xfrm>
              <a:prstGeom prst="line">
                <a:avLst/>
              </a:prstGeom>
              <a:grpFill/>
              <a:ln w="12700">
                <a:solidFill>
                  <a:srgbClr val="B31B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8" name="Smiley Face 417"/>
              <p:cNvSpPr/>
              <p:nvPr/>
            </p:nvSpPr>
            <p:spPr>
              <a:xfrm>
                <a:off x="2286000" y="1583474"/>
                <a:ext cx="854926" cy="854926"/>
              </a:xfrm>
              <a:prstGeom prst="smileyFace">
                <a:avLst/>
              </a:prstGeom>
              <a:solidFill>
                <a:srgbClr val="B31B1B"/>
              </a:solidFill>
              <a:ln w="12700">
                <a:solidFill>
                  <a:srgbClr val="86141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7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2700">
            <a:off x="9341783" y="6016803"/>
            <a:ext cx="786020" cy="60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33223">
            <a:off x="9387166" y="6753071"/>
            <a:ext cx="786020" cy="60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TextBox 78"/>
          <p:cNvSpPr txBox="1"/>
          <p:nvPr/>
        </p:nvSpPr>
        <p:spPr>
          <a:xfrm>
            <a:off x="2582487" y="3678151"/>
            <a:ext cx="88762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Journey Outward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77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25132">
            <a:off x="10288175" y="1327011"/>
            <a:ext cx="1600200" cy="135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0768">
            <a:off x="10307668" y="2765437"/>
            <a:ext cx="1600200" cy="135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423">
            <a:off x="10327161" y="4203863"/>
            <a:ext cx="1600200" cy="135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6" name="Picture 1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9207" y="2062226"/>
            <a:ext cx="1401813" cy="41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0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4600" y="2067979"/>
            <a:ext cx="1684999" cy="4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10085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33333E-6 L -0.42622 0.06805 " pathEditMode="relative" rAng="0" ptsTypes="AA">
                                      <p:cBhvr>
                                        <p:cTn id="9" dur="2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19" y="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-0.35955 0.01065 " pathEditMode="relative" rAng="0" ptsTypes="AA">
                                      <p:cBhvr>
                                        <p:cTn id="12" dur="200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86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-0.31788 -0.01343 " pathEditMode="relative" rAng="0" ptsTypes="AA">
                                      <p:cBhvr>
                                        <p:cTn id="15" dur="200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03" y="-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6 L -0.30122 -0.03773 " pathEditMode="relative" rAng="0" ptsTypes="AA">
                                      <p:cBhvr>
                                        <p:cTn id="18" dur="2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69" y="-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44444E-6 L -0.32622 -0.07292 " pathEditMode="relative" rAng="0" ptsTypes="AA">
                                      <p:cBhvr>
                                        <p:cTn id="21" dur="20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19" y="-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-0.37291 -0.11365 " pathEditMode="relative" rAng="0" ptsTypes="AA">
                                      <p:cBhvr>
                                        <p:cTn id="24" dur="2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-0.43611 -0.17662 " pathEditMode="relative" rAng="0" ptsTypes="AA">
                                      <p:cBhvr>
                                        <p:cTn id="27" dur="2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06" y="-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6 L -0.76267 0.20439 " pathEditMode="relative" rAng="0" ptsTypes="AA">
                                      <p:cBhvr>
                                        <p:cTn id="48" dur="2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42" y="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"/>
                            </p:stCondLst>
                            <p:childTnLst>
                              <p:par>
                                <p:cTn id="5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-0.69809 0.13912 " pathEditMode="relative" rAng="0" ptsTypes="AA">
                                      <p:cBhvr>
                                        <p:cTn id="51" dur="200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13" y="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L -0.75017 0.10695 " pathEditMode="relative" rAng="0" ptsTypes="AA">
                                      <p:cBhvr>
                                        <p:cTn id="54" dur="200" fill="hold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17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 Vegas (70 L/s plant)</a:t>
            </a:r>
            <a:endParaRPr lang="en-US" dirty="0"/>
          </a:p>
        </p:txBody>
      </p:sp>
      <p:pic>
        <p:nvPicPr>
          <p:cNvPr id="1026" name="Picture 2" descr="https://lh3.googleusercontent.com/_4lAiYrk8bbtG2L34t7iYeXNBEbDfHOTPVJRtIZPwMDvg3tHrszfBNQGaNjH3EUasqFplzSymwO5X72AT72WMJQKHZwDVecvOkcs55Cjm6s21ZFgUQ3QzsMYM6LtufiLrIVDGJkaCPoYpCQ1m-pq8CogfsFZeZDT7Q3eYDkQNm9BLtRi2IKi6QydOqDbPT8scvi_-zGW9hOdeXGMd846Iq-whRP8VhatibjPhnLvC9OFVS8mKU8dzX67oz9e9MiZpU8FFHOITQBz3lwulJB2HzMRFcW2lkLyN6XDQ9dKjWa6E321xpFJVgjOJDRzZhw4pRqdLun-L7-mdcZfjhzytu5qjy_WNC0RDvSqALrmnc__AB5cvlv8mkEYkCxw6OBO8n_cAziE-tfIzVed1XCk5NhpIGQpi8Al59LgtjUglb81Q2jUfarKzSSe8ZyR8gl0iilQ9l5yib0n-CevkO3iy8xOeDFKNm4kF01StUosf0oB-F71EYztkAHk1S3sXza6oN2SSC1ubH0_I1Ml4fyb0zRF9vO6Wd8hIrblNSVRJD_DycowxfsTdFcaPpcaN5djWoiN6dGRv0qV0kxxXMvRQ4wj1rlNM026=w1843-h398-no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5905" y="1524000"/>
            <a:ext cx="2469990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5180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20907E-6 L 1.65052 -0.02128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517" y="-10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Going Global</a:t>
            </a:r>
          </a:p>
          <a:p>
            <a:r>
              <a:rPr lang="en-US" dirty="0" smtClean="0"/>
              <a:t>Apps</a:t>
            </a:r>
            <a:r>
              <a:rPr lang="en-US" baseline="0" dirty="0" smtClean="0"/>
              <a:t> and Algorithms</a:t>
            </a:r>
          </a:p>
          <a:p>
            <a:r>
              <a:rPr lang="en-US" baseline="0" dirty="0" smtClean="0"/>
              <a:t>Lab Research</a:t>
            </a:r>
          </a:p>
          <a:p>
            <a:pPr lvl="1"/>
            <a:r>
              <a:rPr lang="en-US" dirty="0" smtClean="0"/>
              <a:t>Wastewater</a:t>
            </a:r>
          </a:p>
          <a:p>
            <a:pPr lvl="1"/>
            <a:r>
              <a:rPr lang="en-US" baseline="0" dirty="0" smtClean="0"/>
              <a:t>Particle removal</a:t>
            </a:r>
          </a:p>
          <a:p>
            <a:pPr lvl="1"/>
            <a:r>
              <a:rPr lang="en-US" dirty="0" smtClean="0"/>
              <a:t>Dissolved species removal</a:t>
            </a:r>
            <a:endParaRPr lang="en-US" baseline="0" dirty="0" smtClean="0"/>
          </a:p>
          <a:p>
            <a:r>
              <a:rPr lang="en-US" baseline="0" dirty="0" smtClean="0"/>
              <a:t>Fabrication and Physics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429000" y="274320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0053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Going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 Relations (CEE 2550 only)</a:t>
            </a:r>
          </a:p>
          <a:p>
            <a:pPr lvl="1"/>
            <a:r>
              <a:rPr lang="en-US" dirty="0" smtClean="0"/>
              <a:t>Social Media – its about communication with a global team!</a:t>
            </a:r>
          </a:p>
          <a:p>
            <a:pPr lvl="1"/>
            <a:r>
              <a:rPr lang="en-US" dirty="0" smtClean="0"/>
              <a:t>Cornell publicity and beyond</a:t>
            </a:r>
          </a:p>
          <a:p>
            <a:r>
              <a:rPr lang="en-US" dirty="0" smtClean="0"/>
              <a:t>Webmaster</a:t>
            </a:r>
          </a:p>
          <a:p>
            <a:pPr lvl="1"/>
            <a:r>
              <a:rPr lang="en-US" dirty="0" smtClean="0"/>
              <a:t>Mobile ready, up to date, sharp, and easy to find information</a:t>
            </a:r>
          </a:p>
          <a:p>
            <a:r>
              <a:rPr lang="en-US" dirty="0" smtClean="0"/>
              <a:t>Business Team</a:t>
            </a:r>
          </a:p>
          <a:p>
            <a:pPr lvl="1"/>
            <a:r>
              <a:rPr lang="en-US" dirty="0" smtClean="0"/>
              <a:t>Develop a new model to finance construction of water treatment plants</a:t>
            </a:r>
          </a:p>
        </p:txBody>
      </p:sp>
    </p:spTree>
    <p:extLst>
      <p:ext uri="{BB962C8B-B14F-4D97-AF65-F5344CB8AC3E}">
        <p14:creationId xmlns:p14="http://schemas.microsoft.com/office/powerpoint/2010/main" val="8585685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mtClean="0"/>
              <a:t>Apps and Algorithms teams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/>
              <a:t>Design </a:t>
            </a:r>
            <a:r>
              <a:rPr lang="en-US" sz="1800" dirty="0">
                <a:hlinkClick r:id="rId2"/>
              </a:rPr>
              <a:t>(http://designserver.cee.cornell.edu/Designs</a:t>
            </a:r>
            <a:r>
              <a:rPr lang="en-US" sz="1800" dirty="0" smtClean="0">
                <a:hlinkClick r:id="rId2"/>
              </a:rPr>
              <a:t>/)</a:t>
            </a:r>
            <a:endParaRPr lang="en-US" dirty="0" smtClean="0"/>
          </a:p>
          <a:p>
            <a:pPr lvl="1"/>
            <a:r>
              <a:rPr lang="en-US" dirty="0" smtClean="0"/>
              <a:t>Publication arm of the AguaClara program</a:t>
            </a:r>
          </a:p>
          <a:p>
            <a:pPr lvl="1"/>
            <a:r>
              <a:rPr lang="en-US" dirty="0" smtClean="0"/>
              <a:t>Algorithms and documentation</a:t>
            </a:r>
          </a:p>
          <a:p>
            <a:pPr lvl="1"/>
            <a:r>
              <a:rPr lang="en-US" dirty="0" smtClean="0"/>
              <a:t>Bigger plants, smaller plants, keep up </a:t>
            </a:r>
            <a:br>
              <a:rPr lang="en-US" dirty="0" smtClean="0"/>
            </a:br>
            <a:r>
              <a:rPr lang="en-US" dirty="0" smtClean="0"/>
              <a:t>with the rapidly changing technologies!</a:t>
            </a:r>
          </a:p>
          <a:p>
            <a:r>
              <a:rPr lang="en-US" dirty="0" smtClean="0"/>
              <a:t>Floc size and count app</a:t>
            </a:r>
          </a:p>
          <a:p>
            <a:pPr lvl="1"/>
            <a:r>
              <a:rPr lang="en-US" dirty="0" smtClean="0"/>
              <a:t>Enable us to see what each treatment stage does</a:t>
            </a:r>
          </a:p>
          <a:p>
            <a:r>
              <a:rPr lang="en-US" dirty="0"/>
              <a:t>Plant Operations Smartphone Tracker </a:t>
            </a:r>
            <a:r>
              <a:rPr lang="en-US" dirty="0" smtClean="0"/>
              <a:t>(POST)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pp for plant operators and for transparency</a:t>
            </a:r>
          </a:p>
          <a:p>
            <a:pPr lvl="1"/>
            <a:r>
              <a:rPr lang="en-US" dirty="0" smtClean="0"/>
              <a:t>You can track the water quality at our plants</a:t>
            </a:r>
          </a:p>
        </p:txBody>
      </p:sp>
      <p:pic>
        <p:nvPicPr>
          <p:cNvPr id="6" name="Picture 4" descr="https://lh3.googleusercontent.com/-mFtKgKG_Chk/U_ewKWFaScI/AAAAAAAAv-c/gYaXq3isIsY/w438-h929-no/IMG_6303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529860"/>
            <a:ext cx="107779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5708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Lab Research Teams</a:t>
            </a:r>
            <a:endParaRPr lang="en-US" dirty="0"/>
          </a:p>
        </p:txBody>
      </p:sp>
      <p:pic>
        <p:nvPicPr>
          <p:cNvPr id="3" name="Picture 2" descr="C:\Users\mw24\Downloads\IMG_51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6"/>
          <a:stretch/>
        </p:blipFill>
        <p:spPr bwMode="auto">
          <a:xfrm>
            <a:off x="0" y="1477108"/>
            <a:ext cx="9144000" cy="53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09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Wastewater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886200"/>
          </a:xfrm>
          <a:ln>
            <a:noFill/>
          </a:ln>
        </p:spPr>
        <p:txBody>
          <a:bodyPr/>
          <a:lstStyle/>
          <a:p>
            <a:r>
              <a:rPr lang="en-US" sz="2800" dirty="0" smtClean="0"/>
              <a:t>Anaerobic Settled Bed (ASB) </a:t>
            </a:r>
          </a:p>
          <a:p>
            <a:pPr lvl="1"/>
            <a:r>
              <a:rPr lang="en-US" sz="2400" dirty="0" smtClean="0"/>
              <a:t>Measure hydraulic residence to set baseline for how fast an AFB could operate</a:t>
            </a:r>
          </a:p>
          <a:p>
            <a:r>
              <a:rPr lang="en-US" sz="2800" dirty="0" smtClean="0"/>
              <a:t>Anaerobic Fluidized Bed (AFB)</a:t>
            </a:r>
          </a:p>
          <a:p>
            <a:pPr lvl="1"/>
            <a:r>
              <a:rPr lang="en-US" sz="2400" dirty="0" smtClean="0"/>
              <a:t>Research/Invent/Design a high rate, low cost, reliable AFB (get the hydraulic residence time below 1 </a:t>
            </a:r>
            <a:r>
              <a:rPr lang="en-US" sz="2400" dirty="0" err="1" smtClean="0"/>
              <a:t>hr</a:t>
            </a:r>
            <a:r>
              <a:rPr lang="en-US" sz="2400" dirty="0" smtClean="0"/>
              <a:t>!)</a:t>
            </a:r>
          </a:p>
          <a:p>
            <a:r>
              <a:rPr lang="en-US" sz="2800" dirty="0" smtClean="0"/>
              <a:t>Sensors</a:t>
            </a:r>
          </a:p>
          <a:p>
            <a:pPr lvl="1"/>
            <a:r>
              <a:rPr lang="en-US" sz="2400" dirty="0" smtClean="0"/>
              <a:t>Invent sensor hardware/software to monitor biogas production</a:t>
            </a:r>
          </a:p>
          <a:p>
            <a:pPr lvl="1"/>
            <a:endParaRPr 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19332" y="1600200"/>
            <a:ext cx="8167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majority of the wastewater in the global south enters lakes, rivers, and streams without treatment.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77670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Surface water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s://lh5.googleusercontent.com/NuSWC358LZ-Q_BiPvElfXsWVA4OUm5hh8Q33qAkNkWbRLnYgegPClaipLrcmT6tyweadXN8Os4QwG52AE3D4aCMQqen-_Gmeeu6wW1XKOBYoktrkS1iURa5Oy9iofbxWJaYG_lg77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83499" y="1442400"/>
            <a:ext cx="18127499" cy="54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4175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83996E-6 L 0.94965 -0.00509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83" y="-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to AguaClara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our grand challenge?</a:t>
            </a:r>
          </a:p>
          <a:p>
            <a:r>
              <a:rPr lang="en-US" dirty="0" smtClean="0"/>
              <a:t>What is our vision?</a:t>
            </a:r>
          </a:p>
          <a:p>
            <a:r>
              <a:rPr lang="en-US" dirty="0" smtClean="0"/>
              <a:t>Who is on the team?</a:t>
            </a:r>
          </a:p>
          <a:p>
            <a:r>
              <a:rPr lang="en-US" dirty="0" smtClean="0"/>
              <a:t>What are the strengths that we bring to the challenge? (or how are we tackling the grand challenge?)</a:t>
            </a:r>
          </a:p>
          <a:p>
            <a:r>
              <a:rPr lang="en-US" dirty="0" smtClean="0"/>
              <a:t>What have we accomplished in the first decade?</a:t>
            </a:r>
          </a:p>
          <a:p>
            <a:r>
              <a:rPr lang="en-US" dirty="0" smtClean="0"/>
              <a:t>What’s next?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3841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Surface water treatment</a:t>
            </a:r>
          </a:p>
        </p:txBody>
      </p:sp>
      <p:pic>
        <p:nvPicPr>
          <p:cNvPr id="4" name="Picture 2" descr="https://lh5.googleusercontent.com/NuSWC358LZ-Q_BiPvElfXsWVA4OUm5hh8Q33qAkNkWbRLnYgegPClaipLrcmT6tyweadXN8Os4QwG52AE3D4aCMQqen-_Gmeeu6wW1XKOBYoktrkS1iURa5Oy9iofbxWJaYG_lg77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7633"/>
            <a:ext cx="9144000" cy="273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475764" y="6629400"/>
            <a:ext cx="6237935" cy="3058470"/>
            <a:chOff x="-171158" y="2143126"/>
            <a:chExt cx="9315158" cy="4567238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1158" y="2143126"/>
              <a:ext cx="9315158" cy="4567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 bwMode="auto">
            <a:xfrm>
              <a:off x="612775" y="2562225"/>
              <a:ext cx="882650" cy="381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60550" y="2562225"/>
              <a:ext cx="882650" cy="381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198562" y="2733675"/>
              <a:ext cx="288925" cy="381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157412" y="2943225"/>
              <a:ext cx="144463" cy="381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1924" y="257684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</a:t>
              </a:r>
              <a:endParaRPr lang="en-US" sz="1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09172" y="2662565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B</a:t>
              </a:r>
              <a:endParaRPr lang="en-US" sz="18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884615" y="257684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</a:t>
              </a:r>
              <a:endParaRPr lang="en-US" sz="1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350547" y="2769483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</a:t>
              </a:r>
              <a:endParaRPr lang="en-US" sz="1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743200" y="2573893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</a:t>
              </a:r>
              <a:endParaRPr lang="en-US" sz="1800" dirty="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4889030" y="1937336"/>
            <a:ext cx="2850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/>
              <a:t>Rapid mix contact chamber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25689" y="1568004"/>
            <a:ext cx="2669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/>
              <a:t>High Rate Sedimentation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710" y="1937336"/>
            <a:ext cx="3010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 smtClean="0"/>
              <a:t>Stacked </a:t>
            </a:r>
            <a:r>
              <a:rPr lang="en-US" dirty="0"/>
              <a:t>Rapid Sand (EStaRS)</a:t>
            </a:r>
          </a:p>
        </p:txBody>
      </p:sp>
      <p:cxnSp>
        <p:nvCxnSpPr>
          <p:cNvPr id="21" name="Straight Arrow Connector 20"/>
          <p:cNvCxnSpPr>
            <a:stCxn id="19" idx="2"/>
          </p:cNvCxnSpPr>
          <p:nvPr/>
        </p:nvCxnSpPr>
        <p:spPr>
          <a:xfrm flipH="1">
            <a:off x="914400" y="2306668"/>
            <a:ext cx="663691" cy="16557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8" idx="2"/>
          </p:cNvCxnSpPr>
          <p:nvPr/>
        </p:nvCxnSpPr>
        <p:spPr>
          <a:xfrm>
            <a:off x="4060349" y="1937336"/>
            <a:ext cx="130651" cy="17964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7" idx="2"/>
          </p:cNvCxnSpPr>
          <p:nvPr/>
        </p:nvCxnSpPr>
        <p:spPr>
          <a:xfrm flipH="1">
            <a:off x="6096000" y="2306668"/>
            <a:ext cx="218260" cy="21129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645502" y="5791200"/>
            <a:ext cx="1295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/>
              <a:t>Ram Pump </a:t>
            </a:r>
          </a:p>
        </p:txBody>
      </p:sp>
    </p:spTree>
    <p:extLst>
      <p:ext uri="{BB962C8B-B14F-4D97-AF65-F5344CB8AC3E}">
        <p14:creationId xmlns:p14="http://schemas.microsoft.com/office/powerpoint/2010/main" val="3885041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Surface water treatment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Rapid mix contact chamber</a:t>
            </a:r>
          </a:p>
          <a:p>
            <a:pPr lvl="1"/>
            <a:r>
              <a:rPr lang="en-US" dirty="0" smtClean="0"/>
              <a:t>reduce coagulant demand – gain  insights into physics of particle attachment</a:t>
            </a:r>
          </a:p>
          <a:p>
            <a:pPr lvl="0"/>
            <a:r>
              <a:rPr lang="en-US" dirty="0" smtClean="0"/>
              <a:t>High Rate Sedimentation – reduce size and cost with applications for AFB too</a:t>
            </a:r>
          </a:p>
          <a:p>
            <a:pPr lvl="1"/>
            <a:r>
              <a:rPr lang="en-US" dirty="0" smtClean="0"/>
              <a:t>Floc blanket concentrators – novel geometry</a:t>
            </a:r>
          </a:p>
          <a:p>
            <a:r>
              <a:rPr lang="en-US" dirty="0" err="1" smtClean="0"/>
              <a:t>Milli</a:t>
            </a:r>
            <a:r>
              <a:rPr lang="en-US" dirty="0" smtClean="0"/>
              <a:t>-Sedimentation</a:t>
            </a:r>
          </a:p>
          <a:p>
            <a:pPr lvl="1"/>
            <a:r>
              <a:rPr lang="en-US" dirty="0" smtClean="0"/>
              <a:t>Test a crossover technology that is between tube settlers and filters</a:t>
            </a:r>
          </a:p>
        </p:txBody>
      </p:sp>
    </p:spTree>
    <p:extLst>
      <p:ext uri="{BB962C8B-B14F-4D97-AF65-F5344CB8AC3E}">
        <p14:creationId xmlns:p14="http://schemas.microsoft.com/office/powerpoint/2010/main" val="41623646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Surface water treatment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553200" cy="4525963"/>
          </a:xfrm>
        </p:spPr>
        <p:txBody>
          <a:bodyPr/>
          <a:lstStyle/>
          <a:p>
            <a:r>
              <a:rPr lang="en-US" dirty="0" err="1"/>
              <a:t>StaRS</a:t>
            </a:r>
            <a:r>
              <a:rPr lang="en-US" dirty="0"/>
              <a:t> Filtration </a:t>
            </a:r>
            <a:r>
              <a:rPr lang="en-US" dirty="0" smtClean="0"/>
              <a:t>Theory</a:t>
            </a:r>
          </a:p>
          <a:p>
            <a:pPr lvl="1"/>
            <a:r>
              <a:rPr lang="en-US" dirty="0" smtClean="0"/>
              <a:t>Develop a filter performance model that describes a filter run and enable us to design a better </a:t>
            </a:r>
            <a:r>
              <a:rPr lang="en-US" dirty="0" err="1" smtClean="0"/>
              <a:t>StaRS</a:t>
            </a:r>
            <a:r>
              <a:rPr lang="en-US" dirty="0" smtClean="0"/>
              <a:t> filter</a:t>
            </a:r>
          </a:p>
          <a:p>
            <a:r>
              <a:rPr lang="en-US" dirty="0" smtClean="0"/>
              <a:t>1 L/s plant test</a:t>
            </a:r>
          </a:p>
          <a:p>
            <a:pPr lvl="1"/>
            <a:r>
              <a:rPr lang="en-US" dirty="0" smtClean="0"/>
              <a:t>Test, modify, and prepare to ship</a:t>
            </a:r>
            <a:br>
              <a:rPr lang="en-US" dirty="0" smtClean="0"/>
            </a:br>
            <a:r>
              <a:rPr lang="en-US" dirty="0" smtClean="0"/>
              <a:t>to Honduras for demonstration </a:t>
            </a:r>
            <a:r>
              <a:rPr lang="en-US" smtClean="0"/>
              <a:t>in January</a:t>
            </a:r>
            <a:endParaRPr lang="en-US" dirty="0" smtClean="0"/>
          </a:p>
        </p:txBody>
      </p:sp>
      <p:sp>
        <p:nvSpPr>
          <p:cNvPr id="4" name="AutoShape 2" descr="https://lh3.googleusercontent.com/mwiv6Nl_QR86LY9P2eTLhDjY1Ml8oRVfWODHjcztn6XbE_SeoeW3-uYaihj-cUET_jSuMN00va00XdUB-YA4tfUsrdar75EsY4nmRiXd9xOtMOvsUtO6JrUxi2iGTpM3f8AtcI4n1BJXUc1N7VvHYj9LUqWNZByJlgrSvpT1EDZ6Cp72LEq_p2S5yIGI2XSIaZEJQ0UPvZt-Vg4tJmY-JoS4k3dT1FJwzTxUGmplewU6ZYL7jDH20sfpOl1JEFzWSC3_c2Zea1S2CuUPXQumFJCppscx5ndIyerW8-gEqWaqjCGvg7btYqqdUhtoVzlZT1Z0rsibNChQRZjy7L_RfQjibLNcyWvf45WGkYlmYtLlthOEqglOn-IVmNWgnaIbuFW-AXc2ZVzQWsyB_6WNwFZNpDa_0hZmHK5OHF1ar9oSWR2ZKVK4CFLEwheZqVshvY3hEhUTMibjULh23owQeqDpYIq82zihSQbCPTX5LiQ3KUcKAkCGnSHmQm4NqHXB8ei4A3shnfQ70f0aXyUyDTZdkNrBqq237jeezKqQfWqyaOvEhu5F9MNL8AVb_JsqAG2gqr0diF-ow94jWgUjaDIlRwceWWXyx2GfoE8Q0T1KLa1wEQ=w549-h975-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905000"/>
            <a:ext cx="1964749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3646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Dissolved Species </a:t>
            </a:r>
            <a:r>
              <a:rPr lang="en-US" dirty="0" smtClean="0"/>
              <a:t>Removal (</a:t>
            </a:r>
            <a:r>
              <a:rPr lang="en-US" dirty="0"/>
              <a:t>EPA </a:t>
            </a:r>
            <a:r>
              <a:rPr lang="en-US" dirty="0" smtClean="0"/>
              <a:t>P3 Phase II grant)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07377" y="3159869"/>
            <a:ext cx="8229600" cy="3240931"/>
          </a:xfrm>
        </p:spPr>
        <p:txBody>
          <a:bodyPr/>
          <a:lstStyle/>
          <a:p>
            <a:pPr lvl="0"/>
            <a:r>
              <a:rPr lang="en-US" dirty="0" smtClean="0"/>
              <a:t>Fluoride floc blanket removal </a:t>
            </a:r>
          </a:p>
          <a:p>
            <a:pPr lvl="1"/>
            <a:r>
              <a:rPr lang="en-US" dirty="0" smtClean="0"/>
              <a:t>Use </a:t>
            </a:r>
            <a:r>
              <a:rPr lang="en-US" dirty="0" err="1" smtClean="0"/>
              <a:t>PACl</a:t>
            </a:r>
            <a:r>
              <a:rPr lang="en-US" dirty="0" smtClean="0"/>
              <a:t> to remove arsenic and/or fluoride using a single-stage reactor</a:t>
            </a:r>
          </a:p>
          <a:p>
            <a:pPr lvl="0"/>
            <a:r>
              <a:rPr lang="en-US" dirty="0" smtClean="0"/>
              <a:t>Countercurrent stacked floc blanket reactor</a:t>
            </a:r>
          </a:p>
          <a:p>
            <a:pPr lvl="1"/>
            <a:r>
              <a:rPr lang="en-US" dirty="0"/>
              <a:t>Use </a:t>
            </a:r>
            <a:r>
              <a:rPr lang="en-US" dirty="0" err="1"/>
              <a:t>PACl</a:t>
            </a:r>
            <a:r>
              <a:rPr lang="en-US" dirty="0"/>
              <a:t> to remove arsenic and/or fluoride using a </a:t>
            </a:r>
            <a:r>
              <a:rPr lang="en-US" dirty="0" smtClean="0"/>
              <a:t>multi-stage </a:t>
            </a:r>
            <a:r>
              <a:rPr lang="en-US" dirty="0"/>
              <a:t>reactor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7877" y="1752600"/>
            <a:ext cx="784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Invent improved reactor geometry and prepare to take these technologies to India starting next summer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6234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Fabrication and Physics teams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Ram Pump</a:t>
            </a:r>
          </a:p>
          <a:p>
            <a:pPr lvl="1"/>
            <a:r>
              <a:rPr lang="en-US" dirty="0"/>
              <a:t>Test the new ram pump in realistic conditions and prepare to demonstrate in Honduras in January</a:t>
            </a:r>
          </a:p>
          <a:p>
            <a:r>
              <a:rPr lang="en-US" dirty="0" smtClean="0"/>
              <a:t>Chemical Dose Controller (CDC)</a:t>
            </a:r>
          </a:p>
          <a:p>
            <a:pPr lvl="1"/>
            <a:r>
              <a:rPr lang="en-US" dirty="0" smtClean="0"/>
              <a:t>Design an elegant more modular CDC for the 1 L/s plant</a:t>
            </a:r>
          </a:p>
        </p:txBody>
      </p:sp>
    </p:spTree>
    <p:extLst>
      <p:ext uri="{BB962C8B-B14F-4D97-AF65-F5344CB8AC3E}">
        <p14:creationId xmlns:p14="http://schemas.microsoft.com/office/powerpoint/2010/main" val="42446943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Fabrication and Physics teams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Prefab </a:t>
            </a:r>
            <a:r>
              <a:rPr lang="en-US" dirty="0" smtClean="0"/>
              <a:t>1 L/s Plant</a:t>
            </a:r>
          </a:p>
          <a:p>
            <a:pPr lvl="1"/>
            <a:r>
              <a:rPr lang="en-US" dirty="0" smtClean="0"/>
              <a:t>Research/Invent/Design/Fabricate the next 1 L/s plant with a focus on structural engineering</a:t>
            </a:r>
          </a:p>
          <a:p>
            <a:r>
              <a:rPr lang="en-US" dirty="0" smtClean="0"/>
              <a:t>Enclosed Stacked Rapid Sand Filter (EStaRS)</a:t>
            </a:r>
          </a:p>
          <a:p>
            <a:pPr lvl="1"/>
            <a:r>
              <a:rPr lang="en-US" dirty="0" smtClean="0"/>
              <a:t>Design and Fabricate the next generation of EStaRS</a:t>
            </a:r>
          </a:p>
        </p:txBody>
      </p:sp>
    </p:spTree>
    <p:extLst>
      <p:ext uri="{BB962C8B-B14F-4D97-AF65-F5344CB8AC3E}">
        <p14:creationId xmlns:p14="http://schemas.microsoft.com/office/powerpoint/2010/main" val="42446943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is going to be different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your typical homework set</a:t>
            </a:r>
          </a:p>
          <a:p>
            <a:r>
              <a:rPr lang="en-US" dirty="0" smtClean="0"/>
              <a:t>There is no answer key</a:t>
            </a:r>
          </a:p>
          <a:p>
            <a:r>
              <a:rPr lang="en-US" dirty="0" smtClean="0"/>
              <a:t>Google and </a:t>
            </a:r>
            <a:r>
              <a:rPr lang="en-US" dirty="0" err="1" smtClean="0"/>
              <a:t>Siri</a:t>
            </a:r>
            <a:r>
              <a:rPr lang="en-US" dirty="0" smtClean="0"/>
              <a:t> don’t know the answers either</a:t>
            </a:r>
          </a:p>
          <a:p>
            <a:r>
              <a:rPr lang="en-US" dirty="0"/>
              <a:t>C</a:t>
            </a:r>
            <a:r>
              <a:rPr lang="en-US" dirty="0" smtClean="0"/>
              <a:t>ollaborative (not competitive)</a:t>
            </a:r>
          </a:p>
          <a:p>
            <a:r>
              <a:rPr lang="en-US" dirty="0" smtClean="0"/>
              <a:t>Guide by your side (not sage on the stage)</a:t>
            </a:r>
          </a:p>
          <a:p>
            <a:r>
              <a:rPr lang="en-US" dirty="0" smtClean="0"/>
              <a:t>This </a:t>
            </a:r>
            <a:r>
              <a:rPr lang="en-US" dirty="0" smtClean="0"/>
              <a:t>is </a:t>
            </a:r>
            <a:r>
              <a:rPr lang="en-US" dirty="0" smtClean="0"/>
              <a:t>real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4631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28600" y="-152400"/>
            <a:ext cx="9601200" cy="7239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2.bp.blogspot.com/-G6EUTupmYoo/T8tXQ-NLUCI/AAAAAAAArXw/DCFNgkAxOHA/s1600/edge+of+knowled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6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0755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giant sandbox to create a new world</a:t>
            </a:r>
          </a:p>
        </p:txBody>
      </p:sp>
      <p:pic>
        <p:nvPicPr>
          <p:cNvPr id="5122" name="Picture 2" descr="C:\Users\mw24\Downloads\IMG_51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66"/>
          <a:stretch/>
        </p:blipFill>
        <p:spPr bwMode="auto">
          <a:xfrm>
            <a:off x="-18758" y="1406769"/>
            <a:ext cx="9162757" cy="552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60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giant sandbox to create a new </a:t>
            </a:r>
            <a:r>
              <a:rPr lang="en-US" dirty="0" smtClean="0"/>
              <a:t>world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http://cdn1.tnwcdn.com/wp-content/blogs.dir/1/files/2011/11/Sandb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590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9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experts don’t know the answers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If we knew the answers there wouldn’t be several billion people who don’t have access to safe drinking water</a:t>
            </a:r>
          </a:p>
          <a:p>
            <a:r>
              <a:rPr lang="en-US" dirty="0" smtClean="0"/>
              <a:t>If we </a:t>
            </a:r>
            <a:r>
              <a:rPr lang="en-US" dirty="0" smtClean="0"/>
              <a:t>knew </a:t>
            </a:r>
            <a:r>
              <a:rPr lang="en-US" dirty="0" smtClean="0"/>
              <a:t>the answers the vast majority of human sewage wouldn’t be discharged into rivers, lakes, and oceans without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6124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 better and faster</a:t>
            </a:r>
            <a:endParaRPr lang="en-US" dirty="0"/>
          </a:p>
        </p:txBody>
      </p:sp>
      <p:pic>
        <p:nvPicPr>
          <p:cNvPr id="4098" name="Picture 2" descr="https://media.licdn.com/mpr/mpr/p/3/005/072/2f4/309677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41584"/>
            <a:ext cx="53340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38800" y="1676400"/>
            <a:ext cx="304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It isn’t really this easy….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643489" y="3254477"/>
            <a:ext cx="304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It isn’t </a:t>
            </a:r>
            <a:r>
              <a:rPr lang="en-US" sz="2800" dirty="0" smtClean="0"/>
              <a:t>binary!  It is evolutionary.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63092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Embrace learning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Churn (iterate)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Try</a:t>
            </a:r>
          </a:p>
          <a:p>
            <a:r>
              <a:rPr lang="en-US" dirty="0" smtClean="0"/>
              <a:t>Observe</a:t>
            </a:r>
          </a:p>
          <a:p>
            <a:r>
              <a:rPr lang="en-US" dirty="0" smtClean="0"/>
              <a:t>Repeat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Learn (evolve)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Try</a:t>
            </a:r>
          </a:p>
          <a:p>
            <a:r>
              <a:rPr lang="en-US" dirty="0" smtClean="0"/>
              <a:t>Observe (and really see)</a:t>
            </a:r>
            <a:endParaRPr lang="en-US" dirty="0"/>
          </a:p>
          <a:p>
            <a:r>
              <a:rPr lang="en-US" dirty="0" smtClean="0"/>
              <a:t>Reflect (ask “Why is this hard?” and “What can I learn?”)</a:t>
            </a:r>
            <a:endParaRPr lang="en-US" dirty="0"/>
          </a:p>
          <a:p>
            <a:r>
              <a:rPr lang="en-US" dirty="0"/>
              <a:t>Create </a:t>
            </a:r>
            <a:r>
              <a:rPr lang="en-US" dirty="0" smtClean="0"/>
              <a:t>a new plan</a:t>
            </a:r>
          </a:p>
          <a:p>
            <a:r>
              <a:rPr lang="en-US" dirty="0" smtClean="0"/>
              <a:t>Repeat</a:t>
            </a:r>
            <a:endParaRPr lang="en-US" dirty="0"/>
          </a:p>
          <a:p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solidFill>
            <a:schemeClr val="bg1"/>
          </a:solidFill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smtClean="0"/>
              <a:t>Embrace Churning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4860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uiExpand="1" build="p"/>
      <p:bldP spid="9" grpId="0" animBg="1"/>
    </p:bldLst>
  </p:timing>
</p:sld>
</file>

<file path=ppt/theme/theme1.xml><?xml version="1.0" encoding="utf-8"?>
<a:theme xmlns:a="http://schemas.openxmlformats.org/drawingml/2006/main" name="Lectures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12037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Lectures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810000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ecture 4540 2015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12037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Cornell</Template>
  <TotalTime>37892</TotalTime>
  <Words>862</Words>
  <Application>Microsoft Office PowerPoint</Application>
  <PresentationFormat>On-screen Show (4:3)</PresentationFormat>
  <Paragraphs>161</Paragraphs>
  <Slides>25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Lectures</vt:lpstr>
      <vt:lpstr>2_Lectures</vt:lpstr>
      <vt:lpstr>Lecture 4540 2015</vt:lpstr>
      <vt:lpstr>AguaClara: Intro to Teams</vt:lpstr>
      <vt:lpstr>Intro to AguaClara</vt:lpstr>
      <vt:lpstr>This is going to be different</vt:lpstr>
      <vt:lpstr>PowerPoint Presentation</vt:lpstr>
      <vt:lpstr>One giant sandbox to create a new world</vt:lpstr>
      <vt:lpstr>One giant sandbox to create a new world</vt:lpstr>
      <vt:lpstr>The experts don’t know the answers</vt:lpstr>
      <vt:lpstr>Fail better and faster</vt:lpstr>
      <vt:lpstr>Embrace learning</vt:lpstr>
      <vt:lpstr>Agency: the capacity to act and change your environment</vt:lpstr>
      <vt:lpstr>Types of Teams</vt:lpstr>
      <vt:lpstr>From Cornell Labs to Scale-Up</vt:lpstr>
      <vt:lpstr>Las Vegas (70 L/s plant)</vt:lpstr>
      <vt:lpstr>Team Themes</vt:lpstr>
      <vt:lpstr>Going Global</vt:lpstr>
      <vt:lpstr>Apps and Algorithms teams</vt:lpstr>
      <vt:lpstr>Lab Research Teams</vt:lpstr>
      <vt:lpstr>Wastewater</vt:lpstr>
      <vt:lpstr>Surface water treatment</vt:lpstr>
      <vt:lpstr>Surface water treatment</vt:lpstr>
      <vt:lpstr>Surface water treatment</vt:lpstr>
      <vt:lpstr>Surface water treatment</vt:lpstr>
      <vt:lpstr>Dissolved Species Removal (EPA P3 Phase II grant)</vt:lpstr>
      <vt:lpstr>Fabrication and Physics teams</vt:lpstr>
      <vt:lpstr>Fabrication and Physics teams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Monroe Weber-Shirk</cp:lastModifiedBy>
  <cp:revision>449</cp:revision>
  <dcterms:created xsi:type="dcterms:W3CDTF">2015-04-18T12:21:24Z</dcterms:created>
  <dcterms:modified xsi:type="dcterms:W3CDTF">2016-08-23T18:45:15Z</dcterms:modified>
</cp:coreProperties>
</file>