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62" r:id="rId3"/>
    <p:sldId id="263" r:id="rId4"/>
    <p:sldId id="264" r:id="rId5"/>
    <p:sldId id="269" r:id="rId6"/>
    <p:sldId id="272" r:id="rId7"/>
    <p:sldId id="270" r:id="rId8"/>
    <p:sldId id="271" r:id="rId9"/>
    <p:sldId id="281" r:id="rId10"/>
    <p:sldId id="283" r:id="rId11"/>
    <p:sldId id="273" r:id="rId12"/>
    <p:sldId id="274" r:id="rId13"/>
    <p:sldId id="275" r:id="rId14"/>
    <p:sldId id="276" r:id="rId15"/>
    <p:sldId id="277" r:id="rId16"/>
    <p:sldId id="279" r:id="rId17"/>
    <p:sldId id="278" r:id="rId18"/>
    <p:sldId id="280" r:id="rId19"/>
    <p:sldId id="284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07" autoAdjust="0"/>
    <p:restoredTop sz="86328" autoAdjust="0"/>
  </p:normalViewPr>
  <p:slideViewPr>
    <p:cSldViewPr>
      <p:cViewPr varScale="1">
        <p:scale>
          <a:sx n="156" d="100"/>
          <a:sy n="156" d="100"/>
        </p:scale>
        <p:origin x="2176" y="176"/>
      </p:cViewPr>
      <p:guideLst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4" d="100"/>
        <a:sy n="16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7F392-8194-5145-B64D-E76BCA4DC109}" type="datetimeFigureOut">
              <a:rPr lang="en-US" smtClean="0"/>
              <a:t>8/3/16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F65B3-375C-E348-8866-3055100CB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32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HUGE</a:t>
            </a:r>
            <a:r>
              <a:rPr lang="en-US" baseline="0" dirty="0" smtClean="0"/>
              <a:t> topic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F65B3-375C-E348-8866-3055100CB4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14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applies across</a:t>
            </a:r>
            <a:r>
              <a:rPr lang="en-US" baseline="0" dirty="0" smtClean="0"/>
              <a:t> Regions/Zones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can allow access by other AWS accounts/roles/users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new users, resources have no </a:t>
            </a:r>
            <a:r>
              <a:rPr lang="en-US" baseline="0" dirty="0" err="1" smtClean="0"/>
              <a:t>privs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F65B3-375C-E348-8866-3055100CB4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3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associated credentials -- temporary credentials are</a:t>
            </a:r>
            <a:r>
              <a:rPr lang="en-US" baseline="0" dirty="0" smtClean="0"/>
              <a:t> usually automatically defined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F65B3-375C-E348-8866-3055100CB4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0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2"/>
            <a:ext cx="9144001" cy="686404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9" y="3200424"/>
            <a:ext cx="4137025" cy="1066800"/>
          </a:xfrm>
        </p:spPr>
        <p:txBody>
          <a:bodyPr>
            <a:noAutofit/>
          </a:bodyPr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9" y="3200424"/>
            <a:ext cx="4137025" cy="1066800"/>
          </a:xfrm>
        </p:spPr>
        <p:txBody>
          <a:bodyPr>
            <a:noAutofit/>
          </a:bodyPr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8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9" y="3200424"/>
            <a:ext cx="4137025" cy="1066800"/>
          </a:xfrm>
        </p:spPr>
        <p:txBody>
          <a:bodyPr>
            <a:noAutofit/>
          </a:bodyPr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1"/>
            <a:ext cx="9144000" cy="2406651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2"/>
            <a:ext cx="9144000" cy="60959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6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4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11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4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11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51"/>
            <a:ext cx="9144000" cy="3044824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55" y="393128"/>
            <a:ext cx="2116667" cy="112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82" y="-157024"/>
            <a:ext cx="1370059" cy="52245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3" y="1752602"/>
            <a:ext cx="8678863" cy="3998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6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82" y="-157024"/>
            <a:ext cx="1370059" cy="5224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4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7"/>
            <a:ext cx="9144000" cy="538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1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6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"/>
            <a:ext cx="9144000" cy="222252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8/3/16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354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blogs.cornell.edu/cloudification/2016/07/05/using-shibboleth-for-aws-api-and-cli-access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x/7ov0Ew" TargetMode="External"/><Relationship Id="rId4" Type="http://schemas.openxmlformats.org/officeDocument/2006/relationships/hyperlink" Target="https://confluence.cornell.edu/display/CLOUD/Cloudification+Services+Home" TargetMode="External"/><Relationship Id="rId5" Type="http://schemas.openxmlformats.org/officeDocument/2006/relationships/hyperlink" Target="https://blogs.cornell.edu/cloudification/tech-blog/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blogs.aws.amazon.com/security/post/Tx1J2RIWU6PIU9Z/Now-Available-Videos-and-Slide-Decks-from-the-re-Invent-2015-Security-and-Compli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Introduction to AWS Identity and Access Management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28085" y="2895600"/>
            <a:ext cx="4137025" cy="914400"/>
          </a:xfrm>
        </p:spPr>
        <p:txBody>
          <a:bodyPr anchor="ctr"/>
          <a:lstStyle/>
          <a:p>
            <a:r>
              <a:rPr lang="en-US" dirty="0" smtClean="0">
                <a:solidFill>
                  <a:schemeClr val="tx1"/>
                </a:solidFill>
              </a:rPr>
              <a:t>Paul Allen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CIT Cloudification </a:t>
            </a:r>
            <a:r>
              <a:rPr lang="en-US" dirty="0" smtClean="0">
                <a:solidFill>
                  <a:schemeClr val="tx1"/>
                </a:solidFill>
              </a:rPr>
              <a:t>Services Team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August 3, 2016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4" y="1752602"/>
            <a:ext cx="4254010" cy="399891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IAM Policies</a:t>
            </a:r>
          </a:p>
          <a:p>
            <a:r>
              <a:rPr lang="en-US" dirty="0" smtClean="0"/>
              <a:t>Resource-based Permissions</a:t>
            </a:r>
          </a:p>
          <a:p>
            <a:pPr lvl="1"/>
            <a:r>
              <a:rPr lang="en-US" dirty="0" smtClean="0"/>
              <a:t>S3 buckets</a:t>
            </a:r>
          </a:p>
          <a:p>
            <a:pPr lvl="1"/>
            <a:r>
              <a:rPr lang="en-US" dirty="0" smtClean="0"/>
              <a:t>Glacier vaults</a:t>
            </a:r>
          </a:p>
          <a:p>
            <a:pPr lvl="1"/>
            <a:r>
              <a:rPr lang="en-US" dirty="0" smtClean="0"/>
              <a:t>SNS topics</a:t>
            </a:r>
          </a:p>
          <a:p>
            <a:pPr lvl="1"/>
            <a:r>
              <a:rPr lang="en-US" dirty="0" smtClean="0"/>
              <a:t>SQS queues</a:t>
            </a:r>
          </a:p>
          <a:p>
            <a:pPr lvl="1"/>
            <a:r>
              <a:rPr lang="en-US" dirty="0" smtClean="0"/>
              <a:t>Key Management Service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AWS Permissions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763" y="533400"/>
            <a:ext cx="4423643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33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2</a:t>
            </a:r>
            <a:r>
              <a:rPr lang="en-US" baseline="30000" dirty="0" smtClean="0"/>
              <a:t>nd</a:t>
            </a:r>
            <a:r>
              <a:rPr lang="en-US" dirty="0"/>
              <a:t> </a:t>
            </a:r>
            <a:r>
              <a:rPr lang="en-US" dirty="0" smtClean="0"/>
              <a:t>type of AWS identity </a:t>
            </a:r>
          </a:p>
          <a:p>
            <a:pPr lvl="1"/>
            <a:r>
              <a:rPr lang="en-US" dirty="0" smtClean="0"/>
              <a:t>also has assigned permissions</a:t>
            </a:r>
          </a:p>
          <a:p>
            <a:pPr lvl="1"/>
            <a:r>
              <a:rPr lang="en-US" dirty="0" smtClean="0"/>
              <a:t>similar to IAM users</a:t>
            </a:r>
          </a:p>
          <a:p>
            <a:r>
              <a:rPr lang="en-US" dirty="0" smtClean="0"/>
              <a:t>designed to be temporarily assumed</a:t>
            </a:r>
          </a:p>
          <a:p>
            <a:pPr lvl="1"/>
            <a:r>
              <a:rPr lang="en-US" dirty="0" smtClean="0"/>
              <a:t>e.g. by an EC2 instance</a:t>
            </a:r>
          </a:p>
          <a:p>
            <a:pPr lvl="1"/>
            <a:r>
              <a:rPr lang="en-US" dirty="0" smtClean="0"/>
              <a:t>e.g. by federated Shibboleth user </a:t>
            </a:r>
          </a:p>
          <a:p>
            <a:r>
              <a:rPr lang="en-US" dirty="0" smtClean="0"/>
              <a:t>no associated credentials</a:t>
            </a:r>
          </a:p>
          <a:p>
            <a:r>
              <a:rPr lang="en-US" dirty="0" smtClean="0"/>
              <a:t>Instance Profiles</a:t>
            </a:r>
          </a:p>
          <a:p>
            <a:pPr lvl="1"/>
            <a:r>
              <a:rPr lang="en-US" dirty="0" smtClean="0"/>
              <a:t>assigned to EC2 instance</a:t>
            </a:r>
          </a:p>
          <a:p>
            <a:pPr lvl="1"/>
            <a:r>
              <a:rPr lang="en-US" dirty="0" smtClean="0"/>
              <a:t>container for one or more IAM roles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Concepts –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01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3" y="1752602"/>
            <a:ext cx="5048247" cy="399891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SAML identity </a:t>
            </a:r>
            <a:r>
              <a:rPr lang="en-US" sz="2400" dirty="0" smtClean="0"/>
              <a:t>provider to AWS IAM</a:t>
            </a:r>
          </a:p>
          <a:p>
            <a:r>
              <a:rPr lang="en-US" sz="2400" dirty="0" smtClean="0"/>
              <a:t>per </a:t>
            </a:r>
            <a:r>
              <a:rPr lang="en-US" sz="2400" dirty="0" smtClean="0"/>
              <a:t>AWS </a:t>
            </a:r>
            <a:r>
              <a:rPr lang="en-US" sz="2400" dirty="0" smtClean="0"/>
              <a:t>account</a:t>
            </a:r>
          </a:p>
          <a:p>
            <a:pPr lvl="1"/>
            <a:r>
              <a:rPr lang="en-US" sz="2000" dirty="0" smtClean="0"/>
              <a:t>setup by Cloudification Services Team</a:t>
            </a:r>
            <a:endParaRPr lang="en-US" sz="2000" dirty="0" smtClean="0"/>
          </a:p>
          <a:p>
            <a:r>
              <a:rPr lang="en-US" sz="2400" dirty="0" smtClean="0"/>
              <a:t>maps Cornell identities to IAM role</a:t>
            </a:r>
          </a:p>
          <a:p>
            <a:pPr lvl="2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Cornell Shibboleth Integration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81000"/>
            <a:ext cx="2533233" cy="3470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168" y="4191000"/>
            <a:ext cx="6236465" cy="257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7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AWS </a:t>
            </a:r>
            <a:r>
              <a:rPr lang="en-US" dirty="0"/>
              <a:t>account 123456789012</a:t>
            </a:r>
          </a:p>
          <a:p>
            <a:pPr lvl="1"/>
            <a:r>
              <a:rPr lang="en-US" dirty="0"/>
              <a:t>Cornell AD group: </a:t>
            </a:r>
            <a:r>
              <a:rPr lang="en-US" dirty="0" smtClean="0"/>
              <a:t>CIT-123456789012-admin</a:t>
            </a:r>
            <a:endParaRPr lang="en-US" dirty="0"/>
          </a:p>
          <a:p>
            <a:pPr lvl="1"/>
            <a:r>
              <a:rPr lang="en-US" dirty="0"/>
              <a:t>AWS role: </a:t>
            </a:r>
            <a:r>
              <a:rPr lang="en-US" dirty="0" err="1" smtClean="0"/>
              <a:t>shib</a:t>
            </a:r>
            <a:r>
              <a:rPr lang="en-US" dirty="0" smtClean="0"/>
              <a:t>-admin</a:t>
            </a:r>
            <a:endParaRPr lang="en-US" dirty="0"/>
          </a:p>
          <a:p>
            <a:pPr lvl="2"/>
            <a:r>
              <a:rPr lang="en-US" dirty="0" smtClean="0"/>
              <a:t>assigned “</a:t>
            </a:r>
            <a:r>
              <a:rPr lang="en-US" dirty="0" err="1" smtClean="0"/>
              <a:t>AdministratorAccess</a:t>
            </a:r>
            <a:r>
              <a:rPr lang="en-US" dirty="0" smtClean="0"/>
              <a:t>” AWS policy</a:t>
            </a:r>
          </a:p>
          <a:p>
            <a:endParaRPr lang="en-US" dirty="0" smtClean="0"/>
          </a:p>
          <a:p>
            <a:r>
              <a:rPr lang="en-US" dirty="0" smtClean="0"/>
              <a:t>Generically</a:t>
            </a:r>
          </a:p>
          <a:p>
            <a:pPr lvl="1"/>
            <a:r>
              <a:rPr lang="en-US" dirty="0"/>
              <a:t>Cornell AD group: </a:t>
            </a:r>
            <a:r>
              <a:rPr lang="en-US" dirty="0" smtClean="0"/>
              <a:t>CIT-123456789012-xyz</a:t>
            </a:r>
          </a:p>
          <a:p>
            <a:pPr lvl="1"/>
            <a:r>
              <a:rPr lang="en-US" dirty="0" smtClean="0"/>
              <a:t>AWS role: </a:t>
            </a:r>
            <a:r>
              <a:rPr lang="en-US" dirty="0" err="1" smtClean="0"/>
              <a:t>shib</a:t>
            </a:r>
            <a:r>
              <a:rPr lang="en-US" dirty="0" smtClean="0"/>
              <a:t>-xyz</a:t>
            </a:r>
          </a:p>
          <a:p>
            <a:pPr lvl="2"/>
            <a:r>
              <a:rPr lang="en-US" dirty="0" smtClean="0"/>
              <a:t>assigned any policy you wish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Cornell Shibboleth Integration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147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root account</a:t>
            </a:r>
          </a:p>
          <a:p>
            <a:pPr lvl="1"/>
            <a:r>
              <a:rPr lang="en-US" dirty="0" smtClean="0"/>
              <a:t>MFA enabled</a:t>
            </a:r>
          </a:p>
          <a:p>
            <a:pPr lvl="1"/>
            <a:r>
              <a:rPr lang="en-US" dirty="0" smtClean="0"/>
              <a:t>no access keys</a:t>
            </a:r>
          </a:p>
          <a:p>
            <a:pPr lvl="1"/>
            <a:r>
              <a:rPr lang="en-US" dirty="0" smtClean="0"/>
              <a:t>no everyday use</a:t>
            </a:r>
          </a:p>
          <a:p>
            <a:r>
              <a:rPr lang="en-US" dirty="0" smtClean="0"/>
              <a:t>use of IAM users </a:t>
            </a:r>
            <a:r>
              <a:rPr lang="en-US" dirty="0" smtClean="0"/>
              <a:t>(extremely) </a:t>
            </a:r>
            <a:r>
              <a:rPr lang="en-US" dirty="0" smtClean="0"/>
              <a:t>limited</a:t>
            </a:r>
          </a:p>
          <a:p>
            <a:r>
              <a:rPr lang="en-US" dirty="0" smtClean="0"/>
              <a:t>use </a:t>
            </a:r>
            <a:r>
              <a:rPr lang="en-US" dirty="0" smtClean="0"/>
              <a:t>Shibboleth-mapped </a:t>
            </a:r>
            <a:r>
              <a:rPr lang="en-US" dirty="0" smtClean="0"/>
              <a:t>roles instead of IAM users</a:t>
            </a:r>
          </a:p>
          <a:p>
            <a:pPr lvl="1"/>
            <a:r>
              <a:rPr lang="en-US" dirty="0" smtClean="0"/>
              <a:t>Two-Step Login (Duo) required</a:t>
            </a:r>
          </a:p>
          <a:p>
            <a:r>
              <a:rPr lang="en-US" dirty="0"/>
              <a:t>strong IAM password </a:t>
            </a:r>
            <a:r>
              <a:rPr lang="en-US" dirty="0" smtClean="0"/>
              <a:t>policy</a:t>
            </a:r>
          </a:p>
          <a:p>
            <a:pPr lvl="1"/>
            <a:r>
              <a:rPr lang="en-US" dirty="0" smtClean="0"/>
              <a:t>when IAM users cannot be avoided</a:t>
            </a:r>
          </a:p>
          <a:p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Cornell IAM-related Policies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329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rotate </a:t>
            </a:r>
            <a:r>
              <a:rPr lang="en-US" dirty="0"/>
              <a:t>access </a:t>
            </a:r>
            <a:r>
              <a:rPr lang="en-US" dirty="0" smtClean="0"/>
              <a:t>keys for </a:t>
            </a:r>
            <a:r>
              <a:rPr lang="en-US" dirty="0"/>
              <a:t>IAM </a:t>
            </a:r>
            <a:r>
              <a:rPr lang="en-US" dirty="0" smtClean="0"/>
              <a:t>users</a:t>
            </a:r>
          </a:p>
          <a:p>
            <a:r>
              <a:rPr lang="en-US" dirty="0" smtClean="0"/>
              <a:t>use Shibboleth for temporary access </a:t>
            </a:r>
            <a:r>
              <a:rPr lang="en-US" dirty="0" smtClean="0"/>
              <a:t>keys</a:t>
            </a:r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Using </a:t>
            </a:r>
            <a:r>
              <a:rPr lang="en-US" dirty="0">
                <a:hlinkClick r:id="rId2"/>
              </a:rPr>
              <a:t>Shibboleth for AWS API and CLI </a:t>
            </a:r>
            <a:r>
              <a:rPr lang="en-US" dirty="0" smtClean="0">
                <a:hlinkClick r:id="rId2"/>
              </a:rPr>
              <a:t>access</a:t>
            </a:r>
            <a:r>
              <a:rPr lang="en-US" dirty="0" smtClean="0"/>
              <a:t> (Cornell Cloud Tech Blog)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Cornell IAM-related Ideals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781800" y="1219200"/>
            <a:ext cx="1828800" cy="990600"/>
          </a:xfrm>
          <a:prstGeom prst="wedgeRoundRectCallout">
            <a:avLst>
              <a:gd name="adj1" fmla="val -89610"/>
              <a:gd name="adj2" fmla="val 3390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likely </a:t>
            </a:r>
            <a:r>
              <a:rPr lang="en-US" dirty="0" smtClean="0"/>
              <a:t>to be </a:t>
            </a:r>
            <a:r>
              <a:rPr lang="en-US" dirty="0" smtClean="0"/>
              <a:t>policy soon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4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IAM controls access to create and manage resources</a:t>
            </a:r>
          </a:p>
          <a:p>
            <a:pPr lvl="1"/>
            <a:r>
              <a:rPr lang="en-US" sz="2600" dirty="0" smtClean="0"/>
              <a:t>does not control identity and access </a:t>
            </a:r>
            <a:r>
              <a:rPr lang="en-US" sz="2600" b="1" u="sng" dirty="0" smtClean="0"/>
              <a:t>within</a:t>
            </a:r>
            <a:r>
              <a:rPr lang="en-US" sz="2600" dirty="0" smtClean="0"/>
              <a:t> those </a:t>
            </a:r>
            <a:r>
              <a:rPr lang="en-US" sz="2600" dirty="0" smtClean="0"/>
              <a:t>resources</a:t>
            </a:r>
          </a:p>
          <a:p>
            <a:pPr lvl="1"/>
            <a:endParaRPr lang="en-US" sz="2600" dirty="0" smtClean="0"/>
          </a:p>
          <a:p>
            <a:r>
              <a:rPr lang="en-US" dirty="0" smtClean="0"/>
              <a:t>Elastic Compute Cloud (EC2)</a:t>
            </a:r>
          </a:p>
          <a:p>
            <a:pPr lvl="1"/>
            <a:r>
              <a:rPr lang="en-US" sz="2600" dirty="0" smtClean="0"/>
              <a:t>access instances using key pairs (Linux) or password (Windows)</a:t>
            </a:r>
          </a:p>
          <a:p>
            <a:pPr lvl="1"/>
            <a:r>
              <a:rPr lang="en-US" sz="2600" dirty="0" smtClean="0"/>
              <a:t>configure instance users separately</a:t>
            </a:r>
          </a:p>
          <a:p>
            <a:r>
              <a:rPr lang="en-US" dirty="0" smtClean="0"/>
              <a:t>Relational Database Service (RDS)</a:t>
            </a:r>
          </a:p>
          <a:p>
            <a:pPr lvl="1"/>
            <a:r>
              <a:rPr lang="en-US" sz="2600" dirty="0" smtClean="0"/>
              <a:t>username/passwords tied to database</a:t>
            </a:r>
            <a:endParaRPr lang="en-US" dirty="0"/>
          </a:p>
          <a:p>
            <a:r>
              <a:rPr lang="en-US" dirty="0" smtClean="0"/>
              <a:t>Virtual Private Cloud </a:t>
            </a:r>
          </a:p>
          <a:p>
            <a:pPr lvl="1"/>
            <a:r>
              <a:rPr lang="en-US" sz="2400" dirty="0" smtClean="0"/>
              <a:t>security groups, network ACLS, etc. </a:t>
            </a:r>
          </a:p>
          <a:p>
            <a:pPr lvl="1"/>
            <a:r>
              <a:rPr lang="en-US" sz="2400" dirty="0" smtClean="0"/>
              <a:t>controls connectivity resources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Outside of IAM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624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3448047" cy="3998913"/>
          </a:xfrm>
        </p:spPr>
        <p:txBody>
          <a:bodyPr>
            <a:norm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cript that checks if your AWS account is in compliance with Cornell policy</a:t>
            </a:r>
          </a:p>
          <a:p>
            <a:r>
              <a:rPr lang="en-US" sz="2400" dirty="0" smtClean="0"/>
              <a:t>covers IAM and many other points of AWS configuration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github.com</a:t>
            </a:r>
            <a:r>
              <a:rPr lang="en-US" sz="2800" dirty="0"/>
              <a:t>/CU-</a:t>
            </a:r>
            <a:r>
              <a:rPr lang="en-US" sz="2800" dirty="0" err="1"/>
              <a:t>CloudCollab</a:t>
            </a:r>
            <a:r>
              <a:rPr lang="en-US" sz="2800" dirty="0"/>
              <a:t>/</a:t>
            </a:r>
            <a:r>
              <a:rPr lang="en-US" sz="2800" dirty="0" err="1"/>
              <a:t>aws</a:t>
            </a:r>
            <a:r>
              <a:rPr lang="en-US" sz="2800" dirty="0"/>
              <a:t>-</a:t>
            </a:r>
            <a:r>
              <a:rPr lang="en-US" sz="2800" dirty="0" err="1"/>
              <a:t>config</a:t>
            </a:r>
            <a:r>
              <a:rPr lang="en-US" sz="2800" dirty="0"/>
              <a:t>-check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62400" y="1725386"/>
            <a:ext cx="4872609" cy="48006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$ ./check-</a:t>
            </a:r>
            <a:r>
              <a:rPr lang="en-US" sz="1200" dirty="0" err="1">
                <a:latin typeface="Consolas" charset="0"/>
                <a:ea typeface="Consolas" charset="0"/>
                <a:cs typeface="Consolas" charset="0"/>
              </a:rPr>
              <a:t>aws.rb</a:t>
            </a:r>
            <a:endParaRPr lang="en-US" sz="1200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 account alias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	Alias is 'cu-commercial'.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 root user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 identity provider configuration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 user passwords...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 access keys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IAM password policy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	Password policy should require minimum password length of 14 or more.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	Password policy should require maximum password age 90 days or less.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Checking AWS </a:t>
            </a:r>
            <a:r>
              <a:rPr lang="en-US" sz="1200" dirty="0" err="1">
                <a:latin typeface="Consolas" charset="0"/>
                <a:ea typeface="Consolas" charset="0"/>
                <a:cs typeface="Consolas" charset="0"/>
              </a:rPr>
              <a:t>Config</a:t>
            </a:r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 Service...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...us-east-1</a:t>
            </a:r>
          </a:p>
          <a:p>
            <a:r>
              <a:rPr lang="nl-NL" sz="1200" dirty="0">
                <a:latin typeface="Consolas" charset="0"/>
                <a:ea typeface="Consolas" charset="0"/>
                <a:cs typeface="Consolas" charset="0"/>
              </a:rPr>
              <a:t>...us-west-2</a:t>
            </a:r>
          </a:p>
          <a:p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...eu-west-1</a:t>
            </a:r>
          </a:p>
          <a:p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...eu-central-1</a:t>
            </a:r>
          </a:p>
          <a:p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...ap-northeast-1</a:t>
            </a:r>
          </a:p>
          <a:p>
            <a:r>
              <a:rPr lang="de-DE" sz="1200" dirty="0" err="1">
                <a:latin typeface="Consolas" charset="0"/>
                <a:ea typeface="Consolas" charset="0"/>
                <a:cs typeface="Consolas" charset="0"/>
              </a:rPr>
              <a:t>Checking</a:t>
            </a:r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 AWS </a:t>
            </a:r>
            <a:r>
              <a:rPr lang="de-DE" sz="1200" dirty="0" err="1">
                <a:latin typeface="Consolas" charset="0"/>
                <a:ea typeface="Consolas" charset="0"/>
                <a:cs typeface="Consolas" charset="0"/>
              </a:rPr>
              <a:t>CloudTrail</a:t>
            </a:r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</a:t>
            </a:r>
          </a:p>
          <a:p>
            <a:r>
              <a:rPr lang="en-US" sz="1200" dirty="0">
                <a:latin typeface="Consolas" charset="0"/>
                <a:ea typeface="Consolas" charset="0"/>
                <a:cs typeface="Consolas" charset="0"/>
              </a:rPr>
              <a:t>...ap-south-1</a:t>
            </a:r>
          </a:p>
          <a:p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...eu-west-1</a:t>
            </a:r>
          </a:p>
          <a:p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...ap-southeast-1</a:t>
            </a:r>
          </a:p>
          <a:p>
            <a:r>
              <a:rPr lang="de-DE" sz="1200" dirty="0">
                <a:latin typeface="Consolas" charset="0"/>
                <a:ea typeface="Consolas" charset="0"/>
                <a:cs typeface="Consolas" charset="0"/>
              </a:rPr>
              <a:t>...ap-southeast-2</a:t>
            </a:r>
          </a:p>
          <a:p>
            <a:r>
              <a:rPr lang="de-DE" sz="1200" dirty="0" smtClean="0">
                <a:latin typeface="Consolas" charset="0"/>
                <a:ea typeface="Consolas" charset="0"/>
                <a:cs typeface="Consolas" charset="0"/>
              </a:rPr>
              <a:t>...</a:t>
            </a:r>
            <a:endParaRPr lang="ro-RO" sz="1200" dirty="0">
              <a:latin typeface="Consolas" charset="0"/>
              <a:ea typeface="Consolas" charset="0"/>
              <a:cs typeface="Consola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31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3" y="1752602"/>
            <a:ext cx="8678863" cy="4648198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Users</a:t>
            </a:r>
            <a:r>
              <a:rPr lang="en-US" dirty="0"/>
              <a:t> – Create individual users.</a:t>
            </a:r>
          </a:p>
          <a:p>
            <a:r>
              <a:rPr lang="en-US" b="1" dirty="0"/>
              <a:t>Permissions</a:t>
            </a:r>
            <a:r>
              <a:rPr lang="en-US" dirty="0"/>
              <a:t> – Grant least privilege.</a:t>
            </a:r>
          </a:p>
          <a:p>
            <a:r>
              <a:rPr lang="en-US" b="1" dirty="0"/>
              <a:t>Groups</a:t>
            </a:r>
            <a:r>
              <a:rPr lang="en-US" dirty="0"/>
              <a:t> – Manage permissions with groups.</a:t>
            </a:r>
          </a:p>
          <a:p>
            <a:r>
              <a:rPr lang="en-US" b="1" dirty="0"/>
              <a:t>Conditions</a:t>
            </a:r>
            <a:r>
              <a:rPr lang="en-US" dirty="0"/>
              <a:t> – Restrict privileged access further with conditions.</a:t>
            </a:r>
          </a:p>
          <a:p>
            <a:r>
              <a:rPr lang="en-US" b="1" dirty="0"/>
              <a:t>Auditing</a:t>
            </a:r>
            <a:r>
              <a:rPr lang="en-US" dirty="0"/>
              <a:t> – Enable AWS </a:t>
            </a:r>
            <a:r>
              <a:rPr lang="en-US" dirty="0" err="1"/>
              <a:t>CloudTrail</a:t>
            </a:r>
            <a:r>
              <a:rPr lang="en-US" dirty="0"/>
              <a:t> to get logs of API calls.</a:t>
            </a:r>
          </a:p>
          <a:p>
            <a:r>
              <a:rPr lang="en-US" b="1" dirty="0"/>
              <a:t>Password</a:t>
            </a:r>
            <a:r>
              <a:rPr lang="en-US" dirty="0"/>
              <a:t> – Configure a strong password policy.</a:t>
            </a:r>
          </a:p>
          <a:p>
            <a:r>
              <a:rPr lang="en-US" b="1" dirty="0"/>
              <a:t>Rotate</a:t>
            </a:r>
            <a:r>
              <a:rPr lang="en-US" dirty="0"/>
              <a:t> – Rotate security credentials regularly.</a:t>
            </a:r>
          </a:p>
          <a:p>
            <a:r>
              <a:rPr lang="en-US" b="1" dirty="0"/>
              <a:t>MFA</a:t>
            </a:r>
            <a:r>
              <a:rPr lang="en-US" dirty="0"/>
              <a:t> – Enable MFA for privileged users.</a:t>
            </a:r>
          </a:p>
          <a:p>
            <a:r>
              <a:rPr lang="en-US" b="1" dirty="0"/>
              <a:t>Sharing</a:t>
            </a:r>
            <a:r>
              <a:rPr lang="en-US" dirty="0"/>
              <a:t> – Use IAM roles to share access.</a:t>
            </a:r>
          </a:p>
          <a:p>
            <a:r>
              <a:rPr lang="en-US" b="1" dirty="0"/>
              <a:t>Roles</a:t>
            </a:r>
            <a:r>
              <a:rPr lang="en-US" dirty="0"/>
              <a:t> – Use IAM roles for Amazon EC2 instances.</a:t>
            </a:r>
          </a:p>
          <a:p>
            <a:r>
              <a:rPr lang="en-US" b="1" dirty="0"/>
              <a:t>Root</a:t>
            </a:r>
            <a:r>
              <a:rPr lang="en-US" dirty="0"/>
              <a:t> – Reduce or remove use of root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IAM Best Practices (from AWS)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803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Advanced Policies</a:t>
            </a:r>
          </a:p>
          <a:p>
            <a:r>
              <a:rPr lang="en-US" dirty="0" smtClean="0"/>
              <a:t>Policy Analysis</a:t>
            </a:r>
            <a:endParaRPr lang="en-US" dirty="0"/>
          </a:p>
          <a:p>
            <a:r>
              <a:rPr lang="en-US" dirty="0" smtClean="0"/>
              <a:t>Cross account-permissions</a:t>
            </a:r>
          </a:p>
          <a:p>
            <a:r>
              <a:rPr lang="en-US" dirty="0" smtClean="0"/>
              <a:t>Security Token Service - temporary credentials</a:t>
            </a:r>
          </a:p>
          <a:p>
            <a:pPr marL="342882" lvl="1" indent="-342882">
              <a:buFont typeface="Arial" panose="020B0604020202020204" pitchFamily="34" charset="0"/>
              <a:buChar char="•"/>
            </a:pPr>
            <a:r>
              <a:rPr lang="en-US" dirty="0"/>
              <a:t>IAM </a:t>
            </a:r>
            <a:r>
              <a:rPr lang="en-US" dirty="0" smtClean="0"/>
              <a:t>server certificate management</a:t>
            </a:r>
            <a:endParaRPr lang="en-US" dirty="0"/>
          </a:p>
          <a:p>
            <a:r>
              <a:rPr lang="en-US" dirty="0" smtClean="0"/>
              <a:t>Related Services</a:t>
            </a:r>
          </a:p>
          <a:p>
            <a:pPr lvl="1"/>
            <a:r>
              <a:rPr lang="en-US" dirty="0" smtClean="0"/>
              <a:t>AWS Key Management Service</a:t>
            </a:r>
          </a:p>
          <a:p>
            <a:pPr lvl="1"/>
            <a:r>
              <a:rPr lang="en-US" dirty="0" smtClean="0"/>
              <a:t>AWS </a:t>
            </a:r>
            <a:r>
              <a:rPr lang="en-US" dirty="0" err="1" smtClean="0"/>
              <a:t>CloudTrail</a:t>
            </a:r>
            <a:endParaRPr lang="en-US" dirty="0" smtClean="0"/>
          </a:p>
          <a:p>
            <a:pPr lvl="1"/>
            <a:r>
              <a:rPr lang="en-US" dirty="0" smtClean="0"/>
              <a:t>AWS </a:t>
            </a:r>
            <a:r>
              <a:rPr lang="en-US" dirty="0" err="1" smtClean="0"/>
              <a:t>Config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Advanced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9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Basics</a:t>
            </a:r>
          </a:p>
          <a:p>
            <a:pPr lvl="1"/>
            <a:r>
              <a:rPr lang="en-US" dirty="0" smtClean="0"/>
              <a:t>What is IAM?</a:t>
            </a:r>
          </a:p>
          <a:p>
            <a:pPr lvl="1"/>
            <a:r>
              <a:rPr lang="en-US" dirty="0" smtClean="0"/>
              <a:t>IAM concepts</a:t>
            </a:r>
          </a:p>
          <a:p>
            <a:r>
              <a:rPr lang="en-US" dirty="0" smtClean="0"/>
              <a:t>Shibboleth Integration</a:t>
            </a:r>
          </a:p>
          <a:p>
            <a:r>
              <a:rPr lang="en-US" dirty="0" smtClean="0"/>
              <a:t>Cornell Policy and IAM Best Practices</a:t>
            </a:r>
          </a:p>
          <a:p>
            <a:r>
              <a:rPr lang="en-US" dirty="0" smtClean="0"/>
              <a:t>AWS Security </a:t>
            </a:r>
            <a:r>
              <a:rPr lang="en-US" dirty="0" smtClean="0"/>
              <a:t>Outside IAM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64358"/>
            <a:ext cx="166541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1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Resources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AWS re:Invent 2015 Security presentations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Cornell Standard AWS Account Configurations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Cornell Cloudification Services Wiki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Cornell Cloudification Tech Blog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9842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Fine-grained control of who can do what</a:t>
            </a:r>
          </a:p>
          <a:p>
            <a:pPr lvl="1"/>
            <a:r>
              <a:rPr lang="en-US" dirty="0" smtClean="0"/>
              <a:t>direct interaction</a:t>
            </a:r>
          </a:p>
          <a:p>
            <a:pPr lvl="2"/>
            <a:r>
              <a:rPr lang="en-US" dirty="0" smtClean="0"/>
              <a:t>user Bob can launch new EC2 instances</a:t>
            </a:r>
          </a:p>
          <a:p>
            <a:pPr lvl="1"/>
            <a:r>
              <a:rPr lang="en-US" dirty="0" smtClean="0"/>
              <a:t>delegation</a:t>
            </a:r>
          </a:p>
          <a:p>
            <a:pPr lvl="2"/>
            <a:r>
              <a:rPr lang="en-US" dirty="0" smtClean="0"/>
              <a:t>EC2 instance i-123456 can read S3 buckets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IAM?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free</a:t>
            </a:r>
          </a:p>
          <a:p>
            <a:r>
              <a:rPr lang="en-US" dirty="0" smtClean="0"/>
              <a:t>centralized </a:t>
            </a:r>
            <a:r>
              <a:rPr lang="en-US" dirty="0"/>
              <a:t>AWS service</a:t>
            </a:r>
          </a:p>
          <a:p>
            <a:r>
              <a:rPr lang="en-US" dirty="0" smtClean="0"/>
              <a:t>default scope is AWS account</a:t>
            </a:r>
          </a:p>
          <a:p>
            <a:r>
              <a:rPr lang="en-US" dirty="0" smtClean="0"/>
              <a:t>deny by default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Characteristics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0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Root </a:t>
            </a:r>
            <a:r>
              <a:rPr lang="en-US" dirty="0"/>
              <a:t>User</a:t>
            </a:r>
            <a:endParaRPr lang="en-US" dirty="0" smtClean="0"/>
          </a:p>
          <a:p>
            <a:pPr lvl="1"/>
            <a:r>
              <a:rPr lang="en-US" dirty="0" smtClean="0"/>
              <a:t>the identity used to create AWS account</a:t>
            </a:r>
          </a:p>
          <a:p>
            <a:pPr lvl="1"/>
            <a:r>
              <a:rPr lang="en-US" dirty="0" smtClean="0"/>
              <a:t>complete access</a:t>
            </a:r>
            <a:endParaRPr lang="en-US" dirty="0"/>
          </a:p>
          <a:p>
            <a:r>
              <a:rPr lang="en-US" dirty="0" smtClean="0"/>
              <a:t>Best practices</a:t>
            </a:r>
          </a:p>
          <a:p>
            <a:pPr lvl="1"/>
            <a:r>
              <a:rPr lang="en-US" dirty="0" smtClean="0"/>
              <a:t>don’t use this account for the everyday</a:t>
            </a:r>
          </a:p>
          <a:p>
            <a:pPr lvl="1"/>
            <a:r>
              <a:rPr lang="en-US" dirty="0" smtClean="0"/>
              <a:t>setup physical MFA and lock it away</a:t>
            </a:r>
          </a:p>
          <a:p>
            <a:pPr lvl="1"/>
            <a:r>
              <a:rPr lang="en-US" dirty="0" smtClean="0"/>
              <a:t>connect to a Cornell EGA, not an </a:t>
            </a:r>
            <a:r>
              <a:rPr lang="en-US" dirty="0" smtClean="0"/>
              <a:t>individual</a:t>
            </a:r>
          </a:p>
          <a:p>
            <a:pPr lvl="1"/>
            <a:r>
              <a:rPr lang="en-US" dirty="0" smtClean="0"/>
              <a:t>don’t use your </a:t>
            </a:r>
            <a:r>
              <a:rPr lang="en-US" dirty="0" err="1" smtClean="0"/>
              <a:t>Amazon.com</a:t>
            </a:r>
            <a:r>
              <a:rPr lang="en-US" dirty="0" smtClean="0"/>
              <a:t> shopping account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Concepts –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086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IAM Users</a:t>
            </a:r>
          </a:p>
          <a:p>
            <a:pPr lvl="1"/>
            <a:r>
              <a:rPr lang="en-US" dirty="0" smtClean="0"/>
              <a:t>an identity with assigned permissions (via policies or groups)</a:t>
            </a:r>
          </a:p>
          <a:p>
            <a:pPr lvl="1"/>
            <a:r>
              <a:rPr lang="en-US" dirty="0" smtClean="0"/>
              <a:t>can have username/password access to AWS console</a:t>
            </a:r>
          </a:p>
          <a:p>
            <a:pPr lvl="1"/>
            <a:r>
              <a:rPr lang="en-US" dirty="0" smtClean="0"/>
              <a:t>can have (secret) key-based access to AWS APIs</a:t>
            </a:r>
          </a:p>
          <a:p>
            <a:r>
              <a:rPr lang="en-US" dirty="0" smtClean="0"/>
              <a:t>Best Practices</a:t>
            </a:r>
          </a:p>
          <a:p>
            <a:pPr lvl="1"/>
            <a:r>
              <a:rPr lang="en-US" dirty="0" smtClean="0"/>
              <a:t>rotate credentials (keys, passwords)</a:t>
            </a:r>
          </a:p>
          <a:p>
            <a:pPr lvl="1"/>
            <a:r>
              <a:rPr lang="en-US" dirty="0" smtClean="0"/>
              <a:t>MFA</a:t>
            </a:r>
            <a:endParaRPr lang="en-US" dirty="0"/>
          </a:p>
          <a:p>
            <a:pPr lvl="1"/>
            <a:r>
              <a:rPr lang="en-US" dirty="0" smtClean="0"/>
              <a:t>password policy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Concepts –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15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collection of IAM users</a:t>
            </a:r>
          </a:p>
          <a:p>
            <a:r>
              <a:rPr lang="en-US" dirty="0" smtClean="0"/>
              <a:t>operates like you’d think</a:t>
            </a:r>
          </a:p>
          <a:p>
            <a:r>
              <a:rPr lang="en-US" dirty="0" smtClean="0"/>
              <a:t>Best practices</a:t>
            </a:r>
          </a:p>
          <a:p>
            <a:pPr lvl="1"/>
            <a:r>
              <a:rPr lang="en-US" dirty="0" smtClean="0"/>
              <a:t>manage permissions with groups</a:t>
            </a:r>
          </a:p>
          <a:p>
            <a:pPr lvl="2"/>
            <a:r>
              <a:rPr lang="en-US" dirty="0" smtClean="0"/>
              <a:t>i.e., assign policies to groups instead of users</a:t>
            </a: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Concepts – Groups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9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3" y="1752602"/>
            <a:ext cx="4210047" cy="3998913"/>
          </a:xfrm>
        </p:spPr>
        <p:txBody>
          <a:bodyPr/>
          <a:lstStyle/>
          <a:p>
            <a:r>
              <a:rPr lang="en-US" dirty="0" smtClean="0"/>
              <a:t>set of permissions to be granted or denied</a:t>
            </a:r>
          </a:p>
          <a:p>
            <a:r>
              <a:rPr lang="en-US" dirty="0" smtClean="0"/>
              <a:t>JSON documents</a:t>
            </a:r>
          </a:p>
          <a:p>
            <a:r>
              <a:rPr lang="en-US" dirty="0" smtClean="0"/>
              <a:t>can be assigned directly to IAM users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Concepts – Policies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78" y="1752600"/>
            <a:ext cx="4191000" cy="43433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{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Version": 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"2012-10-17"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,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Statement": [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{ 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Effect": 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"Allow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Action": 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"s3:ListAllMyBuckets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,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Resource": 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"arn:aws:s3:::*"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}, { 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Effect": 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"Allow"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,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Action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": [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s3:ListBucket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,</a:t>
            </a:r>
            <a:br>
              <a:rPr lang="en-US" sz="1200" dirty="0" smtClean="0">
                <a:solidFill>
                  <a:srgbClr val="000000"/>
                </a:solidFill>
                <a:latin typeface="Courier New" charset="0"/>
              </a:rPr>
            </a:b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s3:GetBucketLocation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],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"Resource":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arn:aws:s3:::</a:t>
            </a:r>
            <a:r>
              <a:rPr lang="en-US" sz="1200" i="1" dirty="0" smtClean="0">
                <a:solidFill>
                  <a:srgbClr val="FF0000"/>
                </a:solidFill>
                <a:latin typeface="Courier New" charset="0"/>
              </a:rPr>
              <a:t>EXAMPLE-BUCKET-NAME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”</a:t>
            </a:r>
          </a:p>
          <a:p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}, 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{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Effect": 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"Allow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Action": [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s3:PutObject"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,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s3:GetObject"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,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s3:DeleteObject"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],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Resource":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    </a:t>
            </a:r>
            <a:r>
              <a:rPr lang="en-US" sz="1200" dirty="0" smtClean="0">
                <a:solidFill>
                  <a:srgbClr val="006A00"/>
                </a:solidFill>
                <a:latin typeface="Courier New" charset="0"/>
              </a:rPr>
              <a:t>"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arn:aws:s3:::</a:t>
            </a:r>
            <a:r>
              <a:rPr lang="en-US" sz="1200" i="1" dirty="0">
                <a:solidFill>
                  <a:srgbClr val="FF0000"/>
                </a:solidFill>
                <a:latin typeface="Courier New" charset="0"/>
              </a:rPr>
              <a:t>EXAMPLE-BUCKET-NAME</a:t>
            </a:r>
            <a:r>
              <a:rPr lang="en-US" sz="1200" dirty="0">
                <a:solidFill>
                  <a:srgbClr val="006A00"/>
                </a:solidFill>
                <a:latin typeface="Courier New" charset="0"/>
              </a:rPr>
              <a:t>/*"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endParaRPr lang="en-US" sz="1200" dirty="0" smtClean="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 } 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] }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78054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can be extremely complex </a:t>
            </a:r>
          </a:p>
          <a:p>
            <a:r>
              <a:rPr lang="en-US" dirty="0" smtClean="0"/>
              <a:t>policy versioning supported</a:t>
            </a:r>
          </a:p>
          <a:p>
            <a:r>
              <a:rPr lang="en-US" dirty="0" smtClean="0"/>
              <a:t>polices effects can “deny” or “allow”</a:t>
            </a:r>
          </a:p>
          <a:p>
            <a:r>
              <a:rPr lang="en-US" dirty="0" smtClean="0"/>
              <a:t>policy scoping</a:t>
            </a:r>
          </a:p>
          <a:p>
            <a:pPr lvl="1"/>
            <a:r>
              <a:rPr lang="en-US" dirty="0" smtClean="0"/>
              <a:t>by service, resource, region, AWS account, IAM users/groups/roles, federated users</a:t>
            </a:r>
          </a:p>
          <a:p>
            <a:r>
              <a:rPr lang="en-US" dirty="0" smtClean="0"/>
              <a:t>conditions</a:t>
            </a:r>
          </a:p>
          <a:p>
            <a:pPr lvl="1"/>
            <a:r>
              <a:rPr lang="en-US" dirty="0" smtClean="0"/>
              <a:t>by dates, IP address, MFA presence, principal type, etc.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IAM Concepts – Policies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99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" id="{ED9D2C4A-F833-654B-96BE-F42471217E84}" vid="{183946C8-2CC9-9F40-8843-8B34788863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Cornell-brand-teamplate</Template>
  <TotalTime>223</TotalTime>
  <Words>814</Words>
  <Application>Microsoft Macintosh PowerPoint</Application>
  <PresentationFormat>On-screen Show (4:3)</PresentationFormat>
  <Paragraphs>209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Consolas</vt:lpstr>
      <vt:lpstr>Courier New</vt:lpstr>
      <vt:lpstr>Helvetica</vt:lpstr>
      <vt:lpstr>Times</vt:lpstr>
      <vt:lpstr>Arial</vt:lpstr>
      <vt:lpstr>Office Theme</vt:lpstr>
      <vt:lpstr>Introduction to AWS Identity and Access Management</vt:lpstr>
      <vt:lpstr>Agenda</vt:lpstr>
      <vt:lpstr>What is IAM?</vt:lpstr>
      <vt:lpstr>IAM Characteristics</vt:lpstr>
      <vt:lpstr>IAM Concepts – Users</vt:lpstr>
      <vt:lpstr>IAM Concepts – Users</vt:lpstr>
      <vt:lpstr>IAM Concepts – Groups </vt:lpstr>
      <vt:lpstr>IAM Concepts – Policies </vt:lpstr>
      <vt:lpstr>IAM Concepts – Policies </vt:lpstr>
      <vt:lpstr>AWS Permissions</vt:lpstr>
      <vt:lpstr>IAM Concepts – Roles</vt:lpstr>
      <vt:lpstr>Cornell Shibboleth Integration</vt:lpstr>
      <vt:lpstr>Cornell Shibboleth Integration</vt:lpstr>
      <vt:lpstr>Cornell IAM-related Policies</vt:lpstr>
      <vt:lpstr>Cornell IAM-related Ideals</vt:lpstr>
      <vt:lpstr>Security Outside of IAM</vt:lpstr>
      <vt:lpstr>https://github.com/CU-CloudCollab/aws-config-check</vt:lpstr>
      <vt:lpstr>Top IAM Best Practices (from AWS)</vt:lpstr>
      <vt:lpstr>IAM Advanced Topics</vt:lpstr>
      <vt:lpstr>Questions?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Edward Allen</dc:creator>
  <cp:lastModifiedBy>Paul Edward Allen</cp:lastModifiedBy>
  <cp:revision>28</cp:revision>
  <dcterms:created xsi:type="dcterms:W3CDTF">2016-08-02T14:09:13Z</dcterms:created>
  <dcterms:modified xsi:type="dcterms:W3CDTF">2016-08-03T13:51:15Z</dcterms:modified>
</cp:coreProperties>
</file>