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7" r:id="rId2"/>
    <p:sldId id="256" r:id="rId3"/>
    <p:sldId id="258" r:id="rId4"/>
    <p:sldId id="263" r:id="rId5"/>
    <p:sldId id="259" r:id="rId6"/>
    <p:sldId id="260" r:id="rId7"/>
    <p:sldId id="261" r:id="rId8"/>
    <p:sldId id="264" r:id="rId9"/>
    <p:sldId id="262" r:id="rId10"/>
    <p:sldId id="268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5" d="100"/>
          <a:sy n="105" d="100"/>
        </p:scale>
        <p:origin x="118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720" cy="4572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22C26-58F5-4909-8B69-A34F146BBC55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112CE-0D42-439F-B1B0-91ABD597BE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320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000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1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38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55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62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66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1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0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65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9A44E-26E4-4F0D-AFF8-884E19844488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DC61D-FEBC-4DFE-B2BD-89A8BBD82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8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Silicon oxide etching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Wafer: 100 mm SSP silicon wafer</a:t>
            </a:r>
          </a:p>
          <a:p>
            <a:r>
              <a:rPr lang="en-US" dirty="0" smtClean="0"/>
              <a:t>Film: 540 nm wet thermal oxide</a:t>
            </a:r>
          </a:p>
          <a:p>
            <a:r>
              <a:rPr lang="en-US" dirty="0" smtClean="0"/>
              <a:t>Resist: 600 nm UV-210</a:t>
            </a:r>
          </a:p>
          <a:p>
            <a:r>
              <a:rPr lang="en-US" dirty="0" smtClean="0"/>
              <a:t>ARC: 62 nm AR3, etched for 1:50 with ARC-etch </a:t>
            </a:r>
            <a:r>
              <a:rPr lang="en-US" dirty="0"/>
              <a:t>recipe (note: 0.65 ARC etch selectivity vs. </a:t>
            </a:r>
            <a:r>
              <a:rPr lang="en-US" dirty="0" smtClean="0"/>
              <a:t>UV210)</a:t>
            </a:r>
            <a:endParaRPr lang="en-US" dirty="0" smtClean="0"/>
          </a:p>
          <a:p>
            <a:r>
              <a:rPr lang="en-US" dirty="0" smtClean="0"/>
              <a:t>Chamber: cleaned with oxygen plasma for 10 minutes, seasoned with process chemistry for 3 minutes before etch. Flat to back (+</a:t>
            </a:r>
            <a:r>
              <a:rPr lang="en-US" i="1" dirty="0" smtClean="0"/>
              <a:t>y</a:t>
            </a:r>
            <a:r>
              <a:rPr lang="en-US" dirty="0" smtClean="0"/>
              <a:t> in plots).</a:t>
            </a:r>
          </a:p>
          <a:p>
            <a:r>
              <a:rPr lang="en-US" dirty="0" smtClean="0"/>
              <a:t>Etched for 5 minutes. 12 locations measured on 50 micron lines with P7 </a:t>
            </a:r>
            <a:r>
              <a:rPr lang="en-US" dirty="0" err="1" smtClean="0"/>
              <a:t>profilometer</a:t>
            </a:r>
            <a:r>
              <a:rPr lang="en-US" dirty="0" smtClean="0"/>
              <a:t> before etch, after etch, and after stripping resist to give rate and </a:t>
            </a:r>
            <a:r>
              <a:rPr lang="en-US" dirty="0" smtClean="0"/>
              <a:t>selectivity</a:t>
            </a:r>
          </a:p>
          <a:p>
            <a:r>
              <a:rPr lang="en-US" dirty="0" smtClean="0"/>
              <a:t>Data taken January, 2018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92299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Silicon oxide etching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Wafer: 100 mm SSP silicon wafer</a:t>
            </a:r>
          </a:p>
          <a:p>
            <a:r>
              <a:rPr lang="en-US" dirty="0" smtClean="0"/>
              <a:t>Film: 540 nm wet thermal oxide</a:t>
            </a:r>
          </a:p>
          <a:p>
            <a:r>
              <a:rPr lang="en-US" dirty="0" smtClean="0"/>
              <a:t>Resist: 600 nm UV-210</a:t>
            </a:r>
          </a:p>
          <a:p>
            <a:r>
              <a:rPr lang="en-US" dirty="0" smtClean="0"/>
              <a:t>ARC: 62 nm AR3, etched for 1:50 with ARC-etch </a:t>
            </a:r>
            <a:r>
              <a:rPr lang="en-US" dirty="0"/>
              <a:t>recipe (note: 0.65 ARC etch selectivity vs. </a:t>
            </a:r>
            <a:r>
              <a:rPr lang="en-US" dirty="0" smtClean="0"/>
              <a:t>UV210)</a:t>
            </a:r>
            <a:endParaRPr lang="en-US" dirty="0" smtClean="0"/>
          </a:p>
          <a:p>
            <a:r>
              <a:rPr lang="en-US" dirty="0" smtClean="0"/>
              <a:t>Chamber: cleaned with oxygen plasma for 10 minutes, seasoned with process chemistry for 3 minutes before etch. Flat to back (+</a:t>
            </a:r>
            <a:r>
              <a:rPr lang="en-US" i="1" dirty="0" smtClean="0"/>
              <a:t>y</a:t>
            </a:r>
            <a:r>
              <a:rPr lang="en-US" dirty="0" smtClean="0"/>
              <a:t> in plots).</a:t>
            </a:r>
          </a:p>
          <a:p>
            <a:r>
              <a:rPr lang="en-US" dirty="0" smtClean="0"/>
              <a:t>Etched for </a:t>
            </a:r>
            <a:r>
              <a:rPr lang="en-US" dirty="0" smtClean="0"/>
              <a:t>2 </a:t>
            </a:r>
            <a:r>
              <a:rPr lang="en-US" dirty="0" smtClean="0"/>
              <a:t>minutes. 12 locations measured on 50 micron lines with P7 </a:t>
            </a:r>
            <a:r>
              <a:rPr lang="en-US" dirty="0" err="1" smtClean="0"/>
              <a:t>profilometer</a:t>
            </a:r>
            <a:r>
              <a:rPr lang="en-US" dirty="0" smtClean="0"/>
              <a:t> before etch, after etch, and after stripping resist to give rate and </a:t>
            </a:r>
            <a:r>
              <a:rPr lang="en-US" dirty="0" smtClean="0"/>
              <a:t>selectivity</a:t>
            </a:r>
          </a:p>
          <a:p>
            <a:r>
              <a:rPr lang="en-US" dirty="0" smtClean="0"/>
              <a:t>Data taken January, 2018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5283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Oxford 100 – CHF</a:t>
            </a:r>
            <a:r>
              <a:rPr lang="en-US" baseline="-25000" dirty="0" smtClean="0"/>
              <a:t>3</a:t>
            </a:r>
            <a:r>
              <a:rPr lang="en-US" dirty="0" smtClean="0"/>
              <a:t>/O</a:t>
            </a:r>
            <a:r>
              <a:rPr lang="en-US" baseline="-25000" dirty="0" smtClean="0"/>
              <a:t>2</a:t>
            </a:r>
            <a:r>
              <a:rPr lang="en-US" dirty="0" smtClean="0"/>
              <a:t> process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32" b="48611"/>
          <a:stretch/>
        </p:blipFill>
        <p:spPr>
          <a:xfrm>
            <a:off x="4588625" y="2240280"/>
            <a:ext cx="4129224" cy="379476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4400" y="1554480"/>
            <a:ext cx="4041775" cy="639762"/>
          </a:xfrm>
        </p:spPr>
        <p:txBody>
          <a:bodyPr/>
          <a:lstStyle/>
          <a:p>
            <a:r>
              <a:rPr lang="en-US" dirty="0" smtClean="0"/>
              <a:t>Selectivity vs. PR:</a:t>
            </a:r>
            <a:r>
              <a:rPr lang="en-US" b="0" dirty="0" smtClean="0"/>
              <a:t> 1.82</a:t>
            </a:r>
            <a:endParaRPr lang="en-US" dirty="0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35" b="50741"/>
          <a:stretch/>
        </p:blipFill>
        <p:spPr>
          <a:xfrm>
            <a:off x="411480" y="2331720"/>
            <a:ext cx="4160578" cy="3337560"/>
          </a:xfrm>
        </p:spPr>
      </p:pic>
    </p:spTree>
    <p:extLst>
      <p:ext uri="{BB962C8B-B14F-4D97-AF65-F5344CB8AC3E}">
        <p14:creationId xmlns:p14="http://schemas.microsoft.com/office/powerpoint/2010/main" val="67667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Oxford 100 – CH</a:t>
            </a:r>
            <a:r>
              <a:rPr lang="en-US" baseline="-25000" dirty="0" smtClean="0"/>
              <a:t>2</a:t>
            </a:r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r>
              <a:rPr lang="en-US" dirty="0" smtClean="0"/>
              <a:t> high He process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38" b="49332"/>
          <a:stretch/>
        </p:blipFill>
        <p:spPr>
          <a:xfrm>
            <a:off x="4685616" y="2333653"/>
            <a:ext cx="3998122" cy="3518507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4400" y="1554480"/>
            <a:ext cx="4041775" cy="639762"/>
          </a:xfrm>
        </p:spPr>
        <p:txBody>
          <a:bodyPr/>
          <a:lstStyle/>
          <a:p>
            <a:r>
              <a:rPr lang="en-US" dirty="0" smtClean="0"/>
              <a:t>Selectivity vs. PR:</a:t>
            </a:r>
            <a:r>
              <a:rPr lang="en-US" b="0" dirty="0" smtClean="0"/>
              <a:t> 2.76</a:t>
            </a:r>
            <a:endParaRPr lang="en-US" dirty="0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0" b="50612"/>
          <a:stretch/>
        </p:blipFill>
        <p:spPr>
          <a:xfrm>
            <a:off x="413144" y="2598210"/>
            <a:ext cx="4082038" cy="3116790"/>
          </a:xfrm>
        </p:spPr>
      </p:pic>
    </p:spTree>
    <p:extLst>
      <p:ext uri="{BB962C8B-B14F-4D97-AF65-F5344CB8AC3E}">
        <p14:creationId xmlns:p14="http://schemas.microsoft.com/office/powerpoint/2010/main" val="6793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Oxford 100 – CHF</a:t>
            </a:r>
            <a:r>
              <a:rPr lang="en-US" baseline="-25000" dirty="0" smtClean="0"/>
              <a:t>3</a:t>
            </a:r>
            <a:r>
              <a:rPr lang="en-US" dirty="0" smtClean="0"/>
              <a:t>/O</a:t>
            </a:r>
            <a:r>
              <a:rPr lang="en-US" baseline="-25000" dirty="0" smtClean="0"/>
              <a:t>2</a:t>
            </a:r>
            <a:r>
              <a:rPr lang="en-US" dirty="0" smtClean="0"/>
              <a:t> process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92" b="50096"/>
          <a:stretch/>
        </p:blipFill>
        <p:spPr>
          <a:xfrm>
            <a:off x="4685616" y="2420444"/>
            <a:ext cx="3968035" cy="3248836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4400" y="1554480"/>
            <a:ext cx="4041775" cy="639762"/>
          </a:xfrm>
        </p:spPr>
        <p:txBody>
          <a:bodyPr/>
          <a:lstStyle/>
          <a:p>
            <a:r>
              <a:rPr lang="en-US" dirty="0" smtClean="0"/>
              <a:t>Selectivity vs. PR:</a:t>
            </a:r>
            <a:r>
              <a:rPr lang="en-US" b="0" dirty="0" smtClean="0"/>
              <a:t> 3.71</a:t>
            </a:r>
            <a:endParaRPr lang="en-US" dirty="0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52" b="50451"/>
          <a:stretch/>
        </p:blipFill>
        <p:spPr>
          <a:xfrm>
            <a:off x="413144" y="2668070"/>
            <a:ext cx="4077229" cy="2955490"/>
          </a:xfrm>
        </p:spPr>
      </p:pic>
    </p:spTree>
    <p:extLst>
      <p:ext uri="{BB962C8B-B14F-4D97-AF65-F5344CB8AC3E}">
        <p14:creationId xmlns:p14="http://schemas.microsoft.com/office/powerpoint/2010/main" val="6793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Oxford 81 – CHF</a:t>
            </a:r>
            <a:r>
              <a:rPr lang="en-US" baseline="-25000" dirty="0" smtClean="0"/>
              <a:t>3</a:t>
            </a:r>
            <a:r>
              <a:rPr lang="en-US" dirty="0" smtClean="0"/>
              <a:t>/</a:t>
            </a:r>
            <a:r>
              <a:rPr lang="en-US" dirty="0" err="1" smtClean="0"/>
              <a:t>Ar</a:t>
            </a:r>
            <a:r>
              <a:rPr lang="en-US" dirty="0" smtClean="0"/>
              <a:t> oxide process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06" b="49989"/>
          <a:stretch/>
        </p:blipFill>
        <p:spPr>
          <a:xfrm>
            <a:off x="4572000" y="2286000"/>
            <a:ext cx="3925329" cy="370332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4400" y="1554480"/>
            <a:ext cx="4041775" cy="639762"/>
          </a:xfrm>
        </p:spPr>
        <p:txBody>
          <a:bodyPr/>
          <a:lstStyle/>
          <a:p>
            <a:r>
              <a:rPr lang="en-US" dirty="0" smtClean="0"/>
              <a:t>Selectivity vs. PR:</a:t>
            </a:r>
            <a:r>
              <a:rPr lang="en-US" b="0" dirty="0" smtClean="0"/>
              <a:t> &gt; 10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5" b="50524"/>
          <a:stretch/>
        </p:blipFill>
        <p:spPr>
          <a:xfrm>
            <a:off x="411480" y="2514600"/>
            <a:ext cx="4160520" cy="3491310"/>
          </a:xfrm>
        </p:spPr>
      </p:pic>
    </p:spTree>
    <p:extLst>
      <p:ext uri="{BB962C8B-B14F-4D97-AF65-F5344CB8AC3E}">
        <p14:creationId xmlns:p14="http://schemas.microsoft.com/office/powerpoint/2010/main" val="1770943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Oxford 81 – CHF</a:t>
            </a:r>
            <a:r>
              <a:rPr lang="en-US" baseline="-25000" dirty="0" smtClean="0"/>
              <a:t>3</a:t>
            </a:r>
            <a:r>
              <a:rPr lang="en-US" dirty="0" smtClean="0"/>
              <a:t>/O</a:t>
            </a:r>
            <a:r>
              <a:rPr lang="en-US" baseline="-25000" dirty="0" smtClean="0"/>
              <a:t>2</a:t>
            </a:r>
            <a:r>
              <a:rPr lang="en-US" dirty="0" smtClean="0"/>
              <a:t> nitride process on oxide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63" b="50583"/>
          <a:stretch/>
        </p:blipFill>
        <p:spPr>
          <a:xfrm>
            <a:off x="4572000" y="2240280"/>
            <a:ext cx="4209932" cy="3667302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4400" y="1554480"/>
            <a:ext cx="4041775" cy="639762"/>
          </a:xfrm>
        </p:spPr>
        <p:txBody>
          <a:bodyPr/>
          <a:lstStyle/>
          <a:p>
            <a:r>
              <a:rPr lang="en-US" dirty="0" smtClean="0"/>
              <a:t>Selectivity vs. PR:</a:t>
            </a:r>
            <a:r>
              <a:rPr lang="en-US" b="0" dirty="0" smtClean="0"/>
              <a:t> 0.90</a:t>
            </a:r>
            <a:endParaRPr lang="en-US" dirty="0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50" b="50301"/>
          <a:stretch/>
        </p:blipFill>
        <p:spPr>
          <a:xfrm>
            <a:off x="274320" y="2468880"/>
            <a:ext cx="4346194" cy="3337560"/>
          </a:xfrm>
        </p:spPr>
      </p:pic>
    </p:spTree>
    <p:extLst>
      <p:ext uri="{BB962C8B-B14F-4D97-AF65-F5344CB8AC3E}">
        <p14:creationId xmlns:p14="http://schemas.microsoft.com/office/powerpoint/2010/main" val="34854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Oxford 81 – CHF</a:t>
            </a:r>
            <a:r>
              <a:rPr lang="en-US" baseline="-25000" dirty="0" smtClean="0"/>
              <a:t>3</a:t>
            </a:r>
            <a:r>
              <a:rPr lang="en-US" dirty="0" smtClean="0"/>
              <a:t>/O</a:t>
            </a:r>
            <a:r>
              <a:rPr lang="en-US" baseline="-25000" dirty="0" smtClean="0"/>
              <a:t>2</a:t>
            </a:r>
            <a:r>
              <a:rPr lang="en-US" dirty="0" smtClean="0"/>
              <a:t> oxide process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11" b="50170"/>
          <a:stretch/>
        </p:blipFill>
        <p:spPr>
          <a:xfrm>
            <a:off x="4595304" y="2240280"/>
            <a:ext cx="3741513" cy="329184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4400" y="1554480"/>
            <a:ext cx="4041775" cy="639762"/>
          </a:xfrm>
        </p:spPr>
        <p:txBody>
          <a:bodyPr/>
          <a:lstStyle/>
          <a:p>
            <a:r>
              <a:rPr lang="en-US" dirty="0" smtClean="0"/>
              <a:t>Selectivity vs. PR:</a:t>
            </a:r>
            <a:r>
              <a:rPr lang="en-US" b="0" dirty="0" smtClean="0"/>
              <a:t> 1.55</a:t>
            </a:r>
            <a:endParaRPr lang="en-US" dirty="0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80" b="50946"/>
          <a:stretch/>
        </p:blipFill>
        <p:spPr>
          <a:xfrm>
            <a:off x="274319" y="2489648"/>
            <a:ext cx="4144018" cy="3088192"/>
          </a:xfrm>
        </p:spPr>
      </p:pic>
    </p:spTree>
    <p:extLst>
      <p:ext uri="{BB962C8B-B14F-4D97-AF65-F5344CB8AC3E}">
        <p14:creationId xmlns:p14="http://schemas.microsoft.com/office/powerpoint/2010/main" val="229417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Oxford 81 – CF</a:t>
            </a:r>
            <a:r>
              <a:rPr lang="en-US" baseline="-25000" dirty="0" smtClean="0"/>
              <a:t>4</a:t>
            </a:r>
            <a:r>
              <a:rPr lang="en-US" dirty="0"/>
              <a:t> </a:t>
            </a:r>
            <a:r>
              <a:rPr lang="en-US" dirty="0" smtClean="0"/>
              <a:t>process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63" b="50393"/>
          <a:stretch/>
        </p:blipFill>
        <p:spPr>
          <a:xfrm>
            <a:off x="4574550" y="2286000"/>
            <a:ext cx="3792209" cy="3565887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4400" y="1554480"/>
            <a:ext cx="4041775" cy="639762"/>
          </a:xfrm>
        </p:spPr>
        <p:txBody>
          <a:bodyPr/>
          <a:lstStyle/>
          <a:p>
            <a:r>
              <a:rPr lang="en-US" dirty="0" smtClean="0"/>
              <a:t>Selectivity vs. PR:</a:t>
            </a:r>
            <a:r>
              <a:rPr lang="en-US" b="0" dirty="0" smtClean="0"/>
              <a:t> 0.50</a:t>
            </a:r>
            <a:endParaRPr lang="en-US" dirty="0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21" b="50595"/>
          <a:stretch/>
        </p:blipFill>
        <p:spPr>
          <a:xfrm>
            <a:off x="428904" y="2514600"/>
            <a:ext cx="3887871" cy="3291840"/>
          </a:xfrm>
        </p:spPr>
      </p:pic>
    </p:spTree>
    <p:extLst>
      <p:ext uri="{BB962C8B-B14F-4D97-AF65-F5344CB8AC3E}">
        <p14:creationId xmlns:p14="http://schemas.microsoft.com/office/powerpoint/2010/main" val="34854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Oxford 82 – CHF</a:t>
            </a:r>
            <a:r>
              <a:rPr lang="en-US" baseline="-25000" dirty="0" smtClean="0"/>
              <a:t>3</a:t>
            </a:r>
            <a:r>
              <a:rPr lang="en-US" dirty="0" smtClean="0"/>
              <a:t>/</a:t>
            </a:r>
            <a:r>
              <a:rPr lang="en-US" dirty="0" err="1" smtClean="0"/>
              <a:t>Ar</a:t>
            </a:r>
            <a:r>
              <a:rPr lang="en-US" dirty="0" smtClean="0"/>
              <a:t> oxide process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05" b="50093"/>
          <a:stretch/>
        </p:blipFill>
        <p:spPr>
          <a:xfrm>
            <a:off x="4574550" y="2286000"/>
            <a:ext cx="3883650" cy="3684354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4400" y="1554480"/>
            <a:ext cx="4041775" cy="639762"/>
          </a:xfrm>
        </p:spPr>
        <p:txBody>
          <a:bodyPr/>
          <a:lstStyle/>
          <a:p>
            <a:r>
              <a:rPr lang="en-US" dirty="0" smtClean="0"/>
              <a:t>Selectivity vs. PR:</a:t>
            </a:r>
            <a:r>
              <a:rPr lang="en-US" b="0" dirty="0" smtClean="0"/>
              <a:t> 9.2</a:t>
            </a:r>
            <a:endParaRPr lang="en-US" dirty="0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84" b="49484"/>
          <a:stretch/>
        </p:blipFill>
        <p:spPr>
          <a:xfrm>
            <a:off x="422457" y="2514600"/>
            <a:ext cx="4123523" cy="3520440"/>
          </a:xfrm>
        </p:spPr>
      </p:pic>
    </p:spTree>
    <p:extLst>
      <p:ext uri="{BB962C8B-B14F-4D97-AF65-F5344CB8AC3E}">
        <p14:creationId xmlns:p14="http://schemas.microsoft.com/office/powerpoint/2010/main" val="20763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Oxford 82 – CHF</a:t>
            </a:r>
            <a:r>
              <a:rPr lang="en-US" baseline="-25000" dirty="0" smtClean="0"/>
              <a:t>3</a:t>
            </a:r>
            <a:r>
              <a:rPr lang="en-US" dirty="0" smtClean="0"/>
              <a:t>/O</a:t>
            </a:r>
            <a:r>
              <a:rPr lang="en-US" baseline="-25000" dirty="0" smtClean="0"/>
              <a:t>2</a:t>
            </a:r>
            <a:r>
              <a:rPr lang="en-US" dirty="0" smtClean="0"/>
              <a:t> nitride process on oxide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0773" b="50321"/>
          <a:stretch/>
        </p:blipFill>
        <p:spPr>
          <a:xfrm>
            <a:off x="4584799" y="2240280"/>
            <a:ext cx="3876885" cy="342900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4400" y="1554480"/>
            <a:ext cx="4041775" cy="639762"/>
          </a:xfrm>
        </p:spPr>
        <p:txBody>
          <a:bodyPr/>
          <a:lstStyle/>
          <a:p>
            <a:r>
              <a:rPr lang="en-US" dirty="0" smtClean="0"/>
              <a:t>Selectivity vs. PR:</a:t>
            </a:r>
            <a:r>
              <a:rPr lang="en-US" b="0" dirty="0" smtClean="0"/>
              <a:t> 0.90</a:t>
            </a:r>
            <a:endParaRPr lang="en-US" dirty="0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66" b="50934"/>
          <a:stretch/>
        </p:blipFill>
        <p:spPr>
          <a:xfrm>
            <a:off x="289551" y="2468880"/>
            <a:ext cx="4237550" cy="3246120"/>
          </a:xfrm>
        </p:spPr>
      </p:pic>
    </p:spTree>
    <p:extLst>
      <p:ext uri="{BB962C8B-B14F-4D97-AF65-F5344CB8AC3E}">
        <p14:creationId xmlns:p14="http://schemas.microsoft.com/office/powerpoint/2010/main" val="354707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Oxford 82 – CHF</a:t>
            </a:r>
            <a:r>
              <a:rPr lang="en-US" baseline="-25000" dirty="0" smtClean="0"/>
              <a:t>3</a:t>
            </a:r>
            <a:r>
              <a:rPr lang="en-US" dirty="0" smtClean="0"/>
              <a:t>/O</a:t>
            </a:r>
            <a:r>
              <a:rPr lang="en-US" baseline="-25000" dirty="0" smtClean="0"/>
              <a:t>2</a:t>
            </a:r>
            <a:r>
              <a:rPr lang="en-US" dirty="0" smtClean="0"/>
              <a:t> oxide process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7" b="50487"/>
          <a:stretch/>
        </p:blipFill>
        <p:spPr>
          <a:xfrm>
            <a:off x="4595304" y="2294766"/>
            <a:ext cx="3956994" cy="3374514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4400" y="1554480"/>
            <a:ext cx="4041775" cy="639762"/>
          </a:xfrm>
        </p:spPr>
        <p:txBody>
          <a:bodyPr/>
          <a:lstStyle/>
          <a:p>
            <a:r>
              <a:rPr lang="en-US" dirty="0" smtClean="0"/>
              <a:t>Selectivity vs. PR:</a:t>
            </a:r>
            <a:r>
              <a:rPr lang="en-US" b="0" dirty="0" smtClean="0"/>
              <a:t> 1.40</a:t>
            </a:r>
            <a:endParaRPr lang="en-US" dirty="0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03" b="49937"/>
          <a:stretch/>
        </p:blipFill>
        <p:spPr>
          <a:xfrm>
            <a:off x="322665" y="2489648"/>
            <a:ext cx="4161191" cy="3271072"/>
          </a:xfrm>
        </p:spPr>
      </p:pic>
    </p:spTree>
    <p:extLst>
      <p:ext uri="{BB962C8B-B14F-4D97-AF65-F5344CB8AC3E}">
        <p14:creationId xmlns:p14="http://schemas.microsoft.com/office/powerpoint/2010/main" val="192268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Oxford 82 – CF</a:t>
            </a:r>
            <a:r>
              <a:rPr lang="en-US" baseline="-25000" dirty="0" smtClean="0"/>
              <a:t>4</a:t>
            </a:r>
            <a:r>
              <a:rPr lang="en-US" dirty="0"/>
              <a:t> </a:t>
            </a:r>
            <a:r>
              <a:rPr lang="en-US" dirty="0" smtClean="0"/>
              <a:t>process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88" b="50354"/>
          <a:stretch/>
        </p:blipFill>
        <p:spPr>
          <a:xfrm>
            <a:off x="4574550" y="2326882"/>
            <a:ext cx="3957585" cy="3616718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914400" y="1554480"/>
            <a:ext cx="4041775" cy="639762"/>
          </a:xfrm>
        </p:spPr>
        <p:txBody>
          <a:bodyPr/>
          <a:lstStyle/>
          <a:p>
            <a:r>
              <a:rPr lang="en-US" dirty="0" smtClean="0"/>
              <a:t>Selectivity vs. PR:</a:t>
            </a:r>
            <a:r>
              <a:rPr lang="en-US" b="0" dirty="0" smtClean="0"/>
              <a:t> 0.45</a:t>
            </a:r>
            <a:endParaRPr lang="en-US" dirty="0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94" b="50126"/>
          <a:stretch/>
        </p:blipFill>
        <p:spPr>
          <a:xfrm>
            <a:off x="457200" y="2514600"/>
            <a:ext cx="3960492" cy="3383280"/>
          </a:xfrm>
        </p:spPr>
      </p:pic>
    </p:spTree>
    <p:extLst>
      <p:ext uri="{BB962C8B-B14F-4D97-AF65-F5344CB8AC3E}">
        <p14:creationId xmlns:p14="http://schemas.microsoft.com/office/powerpoint/2010/main" val="291870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350</Words>
  <Application>Microsoft Office PowerPoint</Application>
  <PresentationFormat>On-screen Show (4:3)</PresentationFormat>
  <Paragraphs>38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Silicon oxide etching</vt:lpstr>
      <vt:lpstr>Oxford 81 – CHF3/Ar oxide process</vt:lpstr>
      <vt:lpstr>Oxford 81 – CHF3/O2 nitride process on oxide</vt:lpstr>
      <vt:lpstr>Oxford 81 – CHF3/O2 oxide process</vt:lpstr>
      <vt:lpstr>Oxford 81 – CF4 process</vt:lpstr>
      <vt:lpstr>Oxford 82 – CHF3/Ar oxide process</vt:lpstr>
      <vt:lpstr>Oxford 82 – CHF3/O2 nitride process on oxide</vt:lpstr>
      <vt:lpstr>Oxford 82 – CHF3/O2 oxide process</vt:lpstr>
      <vt:lpstr>Oxford 82 – CF4 process</vt:lpstr>
      <vt:lpstr>Silicon oxide etching</vt:lpstr>
      <vt:lpstr>Oxford 100 – CHF3/O2 process</vt:lpstr>
      <vt:lpstr>Oxford 100 – CH2F2 high He process</vt:lpstr>
      <vt:lpstr>Oxford 100 – CHF3/O2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Silicon oxide etching</dc:title>
  <dc:creator>Kyle Dorsey</dc:creator>
  <cp:lastModifiedBy>Kyle Dorsey</cp:lastModifiedBy>
  <cp:revision>19</cp:revision>
  <cp:lastPrinted>2018-02-14T21:14:02Z</cp:lastPrinted>
  <dcterms:created xsi:type="dcterms:W3CDTF">2017-12-18T23:21:43Z</dcterms:created>
  <dcterms:modified xsi:type="dcterms:W3CDTF">2018-02-14T21:15:43Z</dcterms:modified>
</cp:coreProperties>
</file>