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58" r:id="rId5"/>
    <p:sldId id="260" r:id="rId6"/>
    <p:sldId id="263" r:id="rId7"/>
    <p:sldId id="262" r:id="rId8"/>
    <p:sldId id="261" r:id="rId9"/>
    <p:sldId id="265" r:id="rId10"/>
    <p:sldId id="266" r:id="rId11"/>
    <p:sldId id="269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9/12/2016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 Learned at </a:t>
            </a:r>
            <a:r>
              <a:rPr lang="en-US" dirty="0" err="1"/>
              <a:t>iveccs</a:t>
            </a:r>
            <a:r>
              <a:rPr lang="en-US" dirty="0"/>
              <a:t> 2016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Mariana A. Pardo</a:t>
            </a:r>
          </a:p>
        </p:txBody>
      </p:sp>
    </p:spTree>
    <p:extLst>
      <p:ext uri="{BB962C8B-B14F-4D97-AF65-F5344CB8AC3E}">
        <p14:creationId xmlns:p14="http://schemas.microsoft.com/office/powerpoint/2010/main" val="170154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/>
              <a:t>Regional Anesthesia in critically ill patients</a:t>
            </a:r>
            <a:br>
              <a:rPr lang="en-US" dirty="0"/>
            </a:br>
            <a:r>
              <a:rPr lang="en-US" sz="2000" dirty="0" err="1"/>
              <a:t>Alessio</a:t>
            </a:r>
            <a:r>
              <a:rPr lang="en-US" sz="2000" dirty="0"/>
              <a:t> </a:t>
            </a:r>
            <a:r>
              <a:rPr lang="en-US" sz="2000" dirty="0" err="1"/>
              <a:t>Vigani</a:t>
            </a:r>
            <a:r>
              <a:rPr lang="en-US" sz="2000" dirty="0"/>
              <a:t> DVM, </a:t>
            </a:r>
            <a:r>
              <a:rPr lang="en-US" sz="2000" dirty="0" err="1"/>
              <a:t>phd</a:t>
            </a:r>
            <a:r>
              <a:rPr lang="en-US" sz="2000" dirty="0"/>
              <a:t>, </a:t>
            </a:r>
            <a:r>
              <a:rPr lang="en-US" sz="2000" dirty="0" err="1"/>
              <a:t>dacvaa</a:t>
            </a:r>
            <a:r>
              <a:rPr lang="en-US" sz="2000" dirty="0"/>
              <a:t>, </a:t>
            </a:r>
            <a:r>
              <a:rPr lang="en-US" sz="2000" dirty="0" err="1"/>
              <a:t>dacveec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Epidural catheters – Controversies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Acute Pancreatitis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Improves pancreatic and hepatic oxygenation &gt; reduces vasoconstriction from pain and stress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Improves pancreatic microcirculation, decreased edema and necrosis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Excellent management of pain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Still unknown..</a:t>
            </a:r>
          </a:p>
          <a:p>
            <a:pPr lvl="3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Effect on survival in naturally occurring acute pancreatitis</a:t>
            </a:r>
          </a:p>
          <a:p>
            <a:pPr lvl="3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Effect on GI function</a:t>
            </a:r>
          </a:p>
          <a:p>
            <a:pPr marL="914400" lvl="2" indent="0">
              <a:buNone/>
            </a:pP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358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/>
              <a:t>Regional Anesthesia in critically ill patients</a:t>
            </a:r>
            <a:br>
              <a:rPr lang="en-US" dirty="0"/>
            </a:br>
            <a:r>
              <a:rPr lang="en-US" sz="2000" dirty="0" err="1"/>
              <a:t>Alessio</a:t>
            </a:r>
            <a:r>
              <a:rPr lang="en-US" sz="2000" dirty="0"/>
              <a:t> </a:t>
            </a:r>
            <a:r>
              <a:rPr lang="en-US" sz="2000" dirty="0" err="1"/>
              <a:t>Vigani</a:t>
            </a:r>
            <a:r>
              <a:rPr lang="en-US" sz="2000" dirty="0"/>
              <a:t> DVM, </a:t>
            </a:r>
            <a:r>
              <a:rPr lang="en-US" sz="2000" dirty="0" err="1"/>
              <a:t>phd</a:t>
            </a:r>
            <a:r>
              <a:rPr lang="en-US" sz="2000" dirty="0"/>
              <a:t>, </a:t>
            </a:r>
            <a:r>
              <a:rPr lang="en-US" sz="2000" dirty="0" err="1"/>
              <a:t>dacvaa</a:t>
            </a:r>
            <a:r>
              <a:rPr lang="en-US" sz="2000" dirty="0"/>
              <a:t>, </a:t>
            </a:r>
            <a:r>
              <a:rPr lang="en-US" sz="2000" dirty="0" err="1"/>
              <a:t>dacveec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Epidural catheters – Controversies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Catheter Associated Infection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1 in 10000 in people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No evidence of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hematogenous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spread – sepsis does not increase risk of infection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All bacterial isolates are from the skin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Bacterial filters do not prevent catheter infections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Risk factors:</a:t>
            </a:r>
          </a:p>
          <a:p>
            <a:pPr lvl="3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Insertion site infection</a:t>
            </a:r>
          </a:p>
          <a:p>
            <a:pPr lvl="3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Catheter-hub disconnection</a:t>
            </a:r>
          </a:p>
        </p:txBody>
      </p:sp>
    </p:spTree>
    <p:extLst>
      <p:ext uri="{BB962C8B-B14F-4D97-AF65-F5344CB8AC3E}">
        <p14:creationId xmlns:p14="http://schemas.microsoft.com/office/powerpoint/2010/main" val="1369242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18" y="300659"/>
            <a:ext cx="9144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685" y="1385219"/>
            <a:ext cx="532986" cy="6744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6952" y="5685182"/>
            <a:ext cx="5804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IVECCS 2016 </a:t>
            </a:r>
          </a:p>
          <a:p>
            <a:pPr algn="ctr"/>
            <a:r>
              <a:rPr lang="en-US" dirty="0"/>
              <a:t>Grapevine, Texas</a:t>
            </a:r>
          </a:p>
        </p:txBody>
      </p:sp>
    </p:spTree>
    <p:extLst>
      <p:ext uri="{BB962C8B-B14F-4D97-AF65-F5344CB8AC3E}">
        <p14:creationId xmlns:p14="http://schemas.microsoft.com/office/powerpoint/2010/main" val="3241558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900" dirty="0"/>
              <a:t>The role of the Red blood cells in coagulation</a:t>
            </a:r>
            <a:br>
              <a:rPr lang="en-US" dirty="0"/>
            </a:br>
            <a:r>
              <a:rPr lang="en-US" sz="2000" dirty="0"/>
              <a:t>Benjamin </a:t>
            </a:r>
            <a:r>
              <a:rPr lang="en-US" sz="2000" dirty="0" err="1"/>
              <a:t>Brainard</a:t>
            </a:r>
            <a:r>
              <a:rPr lang="en-US" sz="2000" dirty="0"/>
              <a:t> </a:t>
            </a:r>
            <a:r>
              <a:rPr lang="en-US" sz="2000" dirty="0" err="1"/>
              <a:t>VMd</a:t>
            </a:r>
            <a:r>
              <a:rPr lang="en-US" sz="2000" dirty="0"/>
              <a:t>, DACVAA, DACVECC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146852"/>
            <a:ext cx="10394707" cy="3405809"/>
          </a:xfrm>
        </p:spPr>
        <p:txBody>
          <a:bodyPr anchor="t">
            <a:normAutofit fontScale="92500" lnSpcReduction="10000"/>
          </a:bodyPr>
          <a:lstStyle/>
          <a:p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Increase in HCT results in translocation of platelets to periphery of vessels as blood flows &gt; aids in coagulation presumably due to increased contact time with endothelium</a:t>
            </a:r>
          </a:p>
          <a:p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RBC release ADP and ATP during mechanical deformation &gt; may explain consumptive thrombocytopenia in liver and splenic neoplasia</a:t>
            </a:r>
          </a:p>
          <a:p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RBC contain </a:t>
            </a:r>
            <a:r>
              <a:rPr lang="en-US" cap="none" dirty="0" err="1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scrambalase</a:t>
            </a:r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that may promote the exposure of </a:t>
            </a:r>
            <a:r>
              <a:rPr lang="en-US" cap="none" dirty="0" err="1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phosphatidyl</a:t>
            </a:r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serine (</a:t>
            </a:r>
            <a:r>
              <a:rPr lang="en-US" cap="none" dirty="0" err="1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procoagulant</a:t>
            </a:r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) under unknown circumstances &gt; this may be an additional cause of IMHA hypercoagulability</a:t>
            </a:r>
          </a:p>
          <a:p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Transfusion of washed </a:t>
            </a:r>
            <a:r>
              <a:rPr lang="en-US" cap="none" dirty="0" err="1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pRBC</a:t>
            </a:r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can shorten bleeding times in patients that are anemic and </a:t>
            </a:r>
            <a:r>
              <a:rPr lang="en-US" cap="none" dirty="0" err="1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coagulopathic</a:t>
            </a:r>
            <a:endParaRPr lang="en-US" cap="non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09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900" dirty="0"/>
              <a:t>The role of the Red blood cells in coagulation</a:t>
            </a:r>
            <a:br>
              <a:rPr lang="en-US" dirty="0"/>
            </a:br>
            <a:r>
              <a:rPr lang="en-US" sz="2000" dirty="0"/>
              <a:t>Benjamin </a:t>
            </a:r>
            <a:r>
              <a:rPr lang="en-US" sz="2000" dirty="0" err="1"/>
              <a:t>Brainard</a:t>
            </a:r>
            <a:r>
              <a:rPr lang="en-US" sz="2000" dirty="0"/>
              <a:t> </a:t>
            </a:r>
            <a:r>
              <a:rPr lang="en-US" sz="2000" dirty="0" err="1"/>
              <a:t>VMd</a:t>
            </a:r>
            <a:r>
              <a:rPr lang="en-US" sz="2000" dirty="0"/>
              <a:t>, DACVAA, DACVECC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anchor="b">
            <a:normAutofit/>
          </a:bodyPr>
          <a:lstStyle/>
          <a:p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Effects of free hemoglobin: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Nitric oxide scavenging properties &gt; vasoconstriction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Induces cytokine production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Promotes platelet aggregation and coagulation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Promotes oxidative injury &gt; inflammation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Causes release of </a:t>
            </a:r>
            <a:r>
              <a:rPr lang="en-US" cap="none" dirty="0" err="1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vWF</a:t>
            </a:r>
            <a:endParaRPr lang="en-US" cap="non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1"/>
            <a:endParaRPr lang="en-US" cap="none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9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000" dirty="0"/>
              <a:t>The effectiveness of ampicillin-</a:t>
            </a:r>
            <a:r>
              <a:rPr lang="en-US" sz="3000" dirty="0" err="1"/>
              <a:t>sulbactam</a:t>
            </a:r>
            <a:r>
              <a:rPr lang="en-US" sz="3000" dirty="0"/>
              <a:t> continuous infusions vs intermittent infusions at maintaining therapeutic serum antibiotic concentrations in canine septic peritonitis</a:t>
            </a:r>
            <a:br>
              <a:rPr lang="en-US" sz="3000" dirty="0"/>
            </a:br>
            <a:r>
              <a:rPr lang="en-US" sz="1800" dirty="0"/>
              <a:t>Samuel Stewart DVM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85800" y="2213113"/>
            <a:ext cx="10394707" cy="3161472"/>
          </a:xfrm>
        </p:spPr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Methods: 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12 dogs with septic peritonitis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6 received 50 mg/kg IV of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Unasyn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followed by CRI at 0.1 mg/kg/min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6 received 50 mg/kg IV q8 of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Unasyn</a:t>
            </a: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Additional antibiotics were allowed to increase spectrum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Blood samples collected at 0,1,6 and then q12h until PO meds, death or euthanasia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Liquid chromatography for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Unasyn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concentrations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8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000" dirty="0"/>
              <a:t>The effectiveness of ampicillin-</a:t>
            </a:r>
            <a:r>
              <a:rPr lang="en-US" sz="3000" dirty="0" err="1"/>
              <a:t>sulbactam</a:t>
            </a:r>
            <a:r>
              <a:rPr lang="en-US" sz="3000" dirty="0"/>
              <a:t> continuous infusions vs intermittent infusions at maintaining therapeutic serum antibiotic concentrations in canine septic peritonitis</a:t>
            </a:r>
            <a:br>
              <a:rPr lang="en-US" sz="3000" dirty="0"/>
            </a:br>
            <a:r>
              <a:rPr lang="en-US" sz="1800" dirty="0"/>
              <a:t>Samuel Stewart DVM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85800" y="2213113"/>
            <a:ext cx="10394707" cy="3161472"/>
          </a:xfrm>
        </p:spPr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Results: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CRI group maintained higher average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Unasyn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concentrations compared to intermittent bolus group for all MICs evaluated except for 160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ug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/ml (p&lt; 0.001)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CRI group had a significantly higher T&gt;MIC compared to the intermittent bolus except for 160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ug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/ml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No adverse effects were noted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All dogs survived to discharge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13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25" y="339171"/>
            <a:ext cx="5446494" cy="47863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394" y="678863"/>
            <a:ext cx="5825689" cy="410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10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000" dirty="0"/>
              <a:t>The effectiveness of ampicillin-</a:t>
            </a:r>
            <a:r>
              <a:rPr lang="en-US" sz="3000" dirty="0" err="1"/>
              <a:t>sulbactam</a:t>
            </a:r>
            <a:r>
              <a:rPr lang="en-US" sz="3000" dirty="0"/>
              <a:t> continuous infusions vs intermittent infusions at maintaining therapeutic serum antibiotic concentrations in canine septic peritonitis</a:t>
            </a:r>
            <a:br>
              <a:rPr lang="en-US" sz="3000" dirty="0"/>
            </a:br>
            <a:r>
              <a:rPr lang="en-US" sz="1800" dirty="0"/>
              <a:t>Samuel Stewart DVM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85800" y="2213113"/>
            <a:ext cx="10394707" cy="3161472"/>
          </a:xfrm>
        </p:spPr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MIC of 0.25-16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ug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/ml is considered sensitive, &gt;32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ug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/ml is considered resistant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Beta-lactams  have a slow continuous kill related to T&gt;MIC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Concentrations falling below MIC have been shown to lead to rapid bacterial multiplication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Critically ill patients have greater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and increased drug clearance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777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/>
              <a:t>Regional Anesthesia in critically ill patients</a:t>
            </a:r>
            <a:br>
              <a:rPr lang="en-US" dirty="0"/>
            </a:br>
            <a:r>
              <a:rPr lang="en-US" sz="2000" dirty="0" err="1"/>
              <a:t>Alessio</a:t>
            </a:r>
            <a:r>
              <a:rPr lang="en-US" sz="2000" dirty="0"/>
              <a:t> </a:t>
            </a:r>
            <a:r>
              <a:rPr lang="en-US" sz="2000" dirty="0" err="1"/>
              <a:t>Vigani</a:t>
            </a:r>
            <a:r>
              <a:rPr lang="en-US" sz="2000" dirty="0"/>
              <a:t> DVM, </a:t>
            </a:r>
            <a:r>
              <a:rPr lang="en-US" sz="2000" dirty="0" err="1"/>
              <a:t>phd</a:t>
            </a:r>
            <a:r>
              <a:rPr lang="en-US" sz="2000" dirty="0"/>
              <a:t>, </a:t>
            </a:r>
            <a:r>
              <a:rPr lang="en-US" sz="2000" dirty="0" err="1"/>
              <a:t>dacvaa</a:t>
            </a:r>
            <a:r>
              <a:rPr lang="en-US" sz="2000" dirty="0"/>
              <a:t>, </a:t>
            </a:r>
            <a:r>
              <a:rPr lang="en-US" sz="2000" dirty="0" err="1"/>
              <a:t>dacveec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Epidural catheters - Controversies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Anticoagulants 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Risk of hematoma 1 &lt;150000 in people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Normal clotting times and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plt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&gt; 50000 for safe placement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Do NOT remove catheter in the presence of therapeutic anticoagulants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No increased risk with use of anticoagulants</a:t>
            </a:r>
          </a:p>
          <a:p>
            <a:pPr lvl="2"/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Clopidogrel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should be discontinued 5-7 days before placement or removal (not much evidence)</a:t>
            </a:r>
          </a:p>
        </p:txBody>
      </p:sp>
    </p:spTree>
    <p:extLst>
      <p:ext uri="{BB962C8B-B14F-4D97-AF65-F5344CB8AC3E}">
        <p14:creationId xmlns:p14="http://schemas.microsoft.com/office/powerpoint/2010/main" val="204450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400" dirty="0"/>
              <a:t>Regional Anesthesia in critically ill patients</a:t>
            </a:r>
            <a:br>
              <a:rPr lang="en-US" dirty="0"/>
            </a:br>
            <a:r>
              <a:rPr lang="en-US" sz="2000" dirty="0" err="1"/>
              <a:t>Alessio</a:t>
            </a:r>
            <a:r>
              <a:rPr lang="en-US" sz="2000" dirty="0"/>
              <a:t> </a:t>
            </a:r>
            <a:r>
              <a:rPr lang="en-US" sz="2000" dirty="0" err="1"/>
              <a:t>Vigani</a:t>
            </a:r>
            <a:r>
              <a:rPr lang="en-US" sz="2000" dirty="0"/>
              <a:t> DVM, </a:t>
            </a:r>
            <a:r>
              <a:rPr lang="en-US" sz="2000" dirty="0" err="1"/>
              <a:t>phd</a:t>
            </a:r>
            <a:r>
              <a:rPr lang="en-US" sz="2000" dirty="0"/>
              <a:t>, </a:t>
            </a:r>
            <a:r>
              <a:rPr lang="en-US" sz="2000" dirty="0" err="1"/>
              <a:t>dacvaa</a:t>
            </a:r>
            <a:r>
              <a:rPr lang="en-US" sz="2000" dirty="0"/>
              <a:t>, </a:t>
            </a:r>
            <a:r>
              <a:rPr lang="en-US" sz="2000" dirty="0" err="1"/>
              <a:t>dacveec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anchor="t"/>
          <a:lstStyle/>
          <a:p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Epidural catheters – Controversies</a:t>
            </a:r>
          </a:p>
          <a:p>
            <a:pPr lvl="1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Sympathetic Blockade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In sepsis sympathetic tone is necessary for maintenance of hemodynamic stability, homeostatic control and survival 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In human trials epidural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cath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in patients with septic shock was associated to decreased survival times, cardiac function and increased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Creat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, however in trials with patients with sepsis, epidural catheters was associated with improved outcomes</a:t>
            </a:r>
          </a:p>
          <a:p>
            <a:pPr lvl="2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Severity of sepsis may be important when deciding if epidural catheter should be used</a:t>
            </a:r>
          </a:p>
          <a:p>
            <a:pPr lvl="2"/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009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4383</TotalTime>
  <Words>606</Words>
  <Application>Microsoft Office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 Unicode MS</vt:lpstr>
      <vt:lpstr>Arial</vt:lpstr>
      <vt:lpstr>Impact</vt:lpstr>
      <vt:lpstr>Main Event</vt:lpstr>
      <vt:lpstr>What I Learned at iveccs 2016</vt:lpstr>
      <vt:lpstr>The role of the Red blood cells in coagulation Benjamin Brainard VMd, DACVAA, DACVECC</vt:lpstr>
      <vt:lpstr>The role of the Red blood cells in coagulation Benjamin Brainard VMd, DACVAA, DACVECC</vt:lpstr>
      <vt:lpstr>The effectiveness of ampicillin-sulbactam continuous infusions vs intermittent infusions at maintaining therapeutic serum antibiotic concentrations in canine septic peritonitis Samuel Stewart DVM</vt:lpstr>
      <vt:lpstr>The effectiveness of ampicillin-sulbactam continuous infusions vs intermittent infusions at maintaining therapeutic serum antibiotic concentrations in canine septic peritonitis Samuel Stewart DVM</vt:lpstr>
      <vt:lpstr>PowerPoint Presentation</vt:lpstr>
      <vt:lpstr>The effectiveness of ampicillin-sulbactam continuous infusions vs intermittent infusions at maintaining therapeutic serum antibiotic concentrations in canine septic peritonitis Samuel Stewart DVM</vt:lpstr>
      <vt:lpstr>Regional Anesthesia in critically ill patients Alessio Vigani DVM, phd, dacvaa, dacveec</vt:lpstr>
      <vt:lpstr>Regional Anesthesia in critically ill patients Alessio Vigani DVM, phd, dacvaa, dacveec</vt:lpstr>
      <vt:lpstr>Regional Anesthesia in critically ill patients Alessio Vigani DVM, phd, dacvaa, dacveec</vt:lpstr>
      <vt:lpstr>Regional Anesthesia in critically ill patients Alessio Vigani DVM, phd, dacvaa, dacveec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Learned at iveccs 2016</dc:title>
  <dc:creator>Owner</dc:creator>
  <cp:lastModifiedBy>Owner</cp:lastModifiedBy>
  <cp:revision>24</cp:revision>
  <dcterms:created xsi:type="dcterms:W3CDTF">2016-09-12T13:32:34Z</dcterms:created>
  <dcterms:modified xsi:type="dcterms:W3CDTF">2016-09-15T14:36:08Z</dcterms:modified>
</cp:coreProperties>
</file>