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8" r:id="rId1"/>
  </p:sldMasterIdLst>
  <p:notesMasterIdLst>
    <p:notesMasterId r:id="rId42"/>
  </p:notesMasterIdLst>
  <p:sldIdLst>
    <p:sldId id="256" r:id="rId2"/>
    <p:sldId id="294" r:id="rId3"/>
    <p:sldId id="297" r:id="rId4"/>
    <p:sldId id="298" r:id="rId5"/>
    <p:sldId id="299" r:id="rId6"/>
    <p:sldId id="300" r:id="rId7"/>
    <p:sldId id="301" r:id="rId8"/>
    <p:sldId id="303" r:id="rId9"/>
    <p:sldId id="258" r:id="rId10"/>
    <p:sldId id="266" r:id="rId11"/>
    <p:sldId id="259" r:id="rId12"/>
    <p:sldId id="260" r:id="rId13"/>
    <p:sldId id="264" r:id="rId14"/>
    <p:sldId id="265" r:id="rId15"/>
    <p:sldId id="267" r:id="rId16"/>
    <p:sldId id="268" r:id="rId17"/>
    <p:sldId id="269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96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30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86"/>
    <p:restoredTop sz="94669"/>
  </p:normalViewPr>
  <p:slideViewPr>
    <p:cSldViewPr snapToGrid="0" snapToObjects="1">
      <p:cViewPr varScale="1">
        <p:scale>
          <a:sx n="90" d="100"/>
          <a:sy n="90" d="100"/>
        </p:scale>
        <p:origin x="208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25D558-3A33-694C-8C0B-EDD69BAAE256}" type="doc">
      <dgm:prSet loTypeId="urn:microsoft.com/office/officeart/2005/8/layout/process1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040ECDF-4AA8-0D4D-A6D4-5EEDD5815692}">
      <dgm:prSet phldrT="[Text]"/>
      <dgm:spPr/>
      <dgm:t>
        <a:bodyPr/>
        <a:lstStyle/>
        <a:p>
          <a:r>
            <a:rPr lang="en-US"/>
            <a:t>L-tyrosine</a:t>
          </a:r>
        </a:p>
      </dgm:t>
    </dgm:pt>
    <dgm:pt modelId="{A50F3A32-95B7-2C45-9AD1-32FE8B92A13D}" type="parTrans" cxnId="{39BAB3E3-3D07-4C4F-8FA4-0D63F4AD14D7}">
      <dgm:prSet/>
      <dgm:spPr/>
      <dgm:t>
        <a:bodyPr/>
        <a:lstStyle/>
        <a:p>
          <a:endParaRPr lang="en-US"/>
        </a:p>
      </dgm:t>
    </dgm:pt>
    <dgm:pt modelId="{F2808BF6-F8C8-6D45-BEBB-4D1852EA6CF1}" type="sibTrans" cxnId="{39BAB3E3-3D07-4C4F-8FA4-0D63F4AD14D7}">
      <dgm:prSet/>
      <dgm:spPr/>
      <dgm:t>
        <a:bodyPr/>
        <a:lstStyle/>
        <a:p>
          <a:endParaRPr lang="en-US"/>
        </a:p>
      </dgm:t>
    </dgm:pt>
    <dgm:pt modelId="{BE2CF845-8AC5-1447-BF0D-AF3DB906D182}">
      <dgm:prSet phldrT="[Text]"/>
      <dgm:spPr/>
      <dgm:t>
        <a:bodyPr/>
        <a:lstStyle/>
        <a:p>
          <a:r>
            <a:rPr lang="en-US"/>
            <a:t>L-DOPA</a:t>
          </a:r>
        </a:p>
      </dgm:t>
    </dgm:pt>
    <dgm:pt modelId="{905D9BDE-6987-2246-9847-461C5CDA6AF7}" type="parTrans" cxnId="{91E2D4CD-52B9-7D48-9D4C-DFA90ADF00D3}">
      <dgm:prSet/>
      <dgm:spPr/>
      <dgm:t>
        <a:bodyPr/>
        <a:lstStyle/>
        <a:p>
          <a:endParaRPr lang="en-US"/>
        </a:p>
      </dgm:t>
    </dgm:pt>
    <dgm:pt modelId="{02F5B9A5-54A3-F54A-90ED-9C1572BE1063}" type="sibTrans" cxnId="{91E2D4CD-52B9-7D48-9D4C-DFA90ADF00D3}">
      <dgm:prSet/>
      <dgm:spPr/>
      <dgm:t>
        <a:bodyPr/>
        <a:lstStyle/>
        <a:p>
          <a:endParaRPr lang="en-US"/>
        </a:p>
      </dgm:t>
    </dgm:pt>
    <dgm:pt modelId="{8B4661DC-19D8-3E45-A845-5DAB4E9FC06B}">
      <dgm:prSet phldrT="[Text]"/>
      <dgm:spPr/>
      <dgm:t>
        <a:bodyPr/>
        <a:lstStyle/>
        <a:p>
          <a:r>
            <a:rPr lang="en-US"/>
            <a:t>Dopamine</a:t>
          </a:r>
        </a:p>
      </dgm:t>
    </dgm:pt>
    <dgm:pt modelId="{F3C541A3-2B10-3A44-BC52-36E519264027}" type="parTrans" cxnId="{768DC0AA-2444-344E-98EC-ECAA60225419}">
      <dgm:prSet/>
      <dgm:spPr/>
      <dgm:t>
        <a:bodyPr/>
        <a:lstStyle/>
        <a:p>
          <a:endParaRPr lang="en-US"/>
        </a:p>
      </dgm:t>
    </dgm:pt>
    <dgm:pt modelId="{D2CF3629-F794-1642-814D-E5443106C61B}" type="sibTrans" cxnId="{768DC0AA-2444-344E-98EC-ECAA60225419}">
      <dgm:prSet/>
      <dgm:spPr/>
      <dgm:t>
        <a:bodyPr/>
        <a:lstStyle/>
        <a:p>
          <a:endParaRPr lang="en-US"/>
        </a:p>
      </dgm:t>
    </dgm:pt>
    <dgm:pt modelId="{D1005ADA-F942-0C45-80C1-55AC153E2949}">
      <dgm:prSet/>
      <dgm:spPr/>
      <dgm:t>
        <a:bodyPr/>
        <a:lstStyle/>
        <a:p>
          <a:r>
            <a:rPr lang="en-US"/>
            <a:t>Norepi</a:t>
          </a:r>
        </a:p>
      </dgm:t>
    </dgm:pt>
    <dgm:pt modelId="{E8D5C325-F974-2D4E-A428-0D7A61C57F70}" type="parTrans" cxnId="{8FC75A2E-B948-3642-B1AB-787D2FF1A391}">
      <dgm:prSet/>
      <dgm:spPr/>
      <dgm:t>
        <a:bodyPr/>
        <a:lstStyle/>
        <a:p>
          <a:endParaRPr lang="en-US"/>
        </a:p>
      </dgm:t>
    </dgm:pt>
    <dgm:pt modelId="{AA86E81F-9F22-EE43-98D2-9F5FDCBB53AC}" type="sibTrans" cxnId="{8FC75A2E-B948-3642-B1AB-787D2FF1A391}">
      <dgm:prSet/>
      <dgm:spPr/>
      <dgm:t>
        <a:bodyPr/>
        <a:lstStyle/>
        <a:p>
          <a:endParaRPr lang="en-US"/>
        </a:p>
      </dgm:t>
    </dgm:pt>
    <dgm:pt modelId="{16CF9AC7-D3CC-854C-8A9D-D533372994C9}">
      <dgm:prSet/>
      <dgm:spPr/>
      <dgm:t>
        <a:bodyPr/>
        <a:lstStyle/>
        <a:p>
          <a:r>
            <a:rPr lang="en-US"/>
            <a:t>Epi</a:t>
          </a:r>
        </a:p>
      </dgm:t>
    </dgm:pt>
    <dgm:pt modelId="{22BA1CC8-FDBD-6E47-8C4B-F152DA0EC35E}" type="parTrans" cxnId="{68369492-8A64-2A4F-8C2E-D11880EF36DB}">
      <dgm:prSet/>
      <dgm:spPr/>
      <dgm:t>
        <a:bodyPr/>
        <a:lstStyle/>
        <a:p>
          <a:endParaRPr lang="en-US"/>
        </a:p>
      </dgm:t>
    </dgm:pt>
    <dgm:pt modelId="{BD173045-C841-5B4C-AEC0-52296185D932}" type="sibTrans" cxnId="{68369492-8A64-2A4F-8C2E-D11880EF36DB}">
      <dgm:prSet/>
      <dgm:spPr/>
      <dgm:t>
        <a:bodyPr/>
        <a:lstStyle/>
        <a:p>
          <a:endParaRPr lang="en-US"/>
        </a:p>
      </dgm:t>
    </dgm:pt>
    <dgm:pt modelId="{DB4FAE4D-230C-1B4E-8401-49AD7C87020D}" type="pres">
      <dgm:prSet presAssocID="{4825D558-3A33-694C-8C0B-EDD69BAAE2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9A5E28-A03B-2243-A6DF-47B13E55DF8C}" type="pres">
      <dgm:prSet presAssocID="{B040ECDF-4AA8-0D4D-A6D4-5EEDD581569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6D36C4-C288-B947-8275-9CDDB289EFDE}" type="pres">
      <dgm:prSet presAssocID="{F2808BF6-F8C8-6D45-BEBB-4D1852EA6CF1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57D9CBE-2810-8F46-98A0-C0A74752E6BB}" type="pres">
      <dgm:prSet presAssocID="{F2808BF6-F8C8-6D45-BEBB-4D1852EA6CF1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2F316252-93E6-EA41-A76F-F5F7DFE29112}" type="pres">
      <dgm:prSet presAssocID="{BE2CF845-8AC5-1447-BF0D-AF3DB906D18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A97C4-A1B4-314E-BFD4-6FA632D1DEC7}" type="pres">
      <dgm:prSet presAssocID="{02F5B9A5-54A3-F54A-90ED-9C1572BE1063}" presName="sibTrans" presStyleLbl="sibTrans2D1" presStyleIdx="1" presStyleCnt="4"/>
      <dgm:spPr/>
      <dgm:t>
        <a:bodyPr/>
        <a:lstStyle/>
        <a:p>
          <a:endParaRPr lang="en-US"/>
        </a:p>
      </dgm:t>
    </dgm:pt>
    <dgm:pt modelId="{D792B79D-8E30-F647-A49D-6D34DEB48B96}" type="pres">
      <dgm:prSet presAssocID="{02F5B9A5-54A3-F54A-90ED-9C1572BE1063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DFA87E33-6A65-5F47-90E9-0832D28EF98C}" type="pres">
      <dgm:prSet presAssocID="{8B4661DC-19D8-3E45-A845-5DAB4E9FC06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E966F0-AEA3-444B-9BF7-745952AE1535}" type="pres">
      <dgm:prSet presAssocID="{D2CF3629-F794-1642-814D-E5443106C61B}" presName="sibTrans" presStyleLbl="sibTrans2D1" presStyleIdx="2" presStyleCnt="4"/>
      <dgm:spPr/>
      <dgm:t>
        <a:bodyPr/>
        <a:lstStyle/>
        <a:p>
          <a:endParaRPr lang="en-US"/>
        </a:p>
      </dgm:t>
    </dgm:pt>
    <dgm:pt modelId="{64831C95-FB1B-414D-AE7A-0571793C8666}" type="pres">
      <dgm:prSet presAssocID="{D2CF3629-F794-1642-814D-E5443106C61B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DC9467AB-AF17-4E43-B193-DF701918009C}" type="pres">
      <dgm:prSet presAssocID="{D1005ADA-F942-0C45-80C1-55AC153E294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D5E3E-DEA1-BC43-A390-AB34DC82D305}" type="pres">
      <dgm:prSet presAssocID="{AA86E81F-9F22-EE43-98D2-9F5FDCBB53AC}" presName="sibTrans" presStyleLbl="sibTrans2D1" presStyleIdx="3" presStyleCnt="4"/>
      <dgm:spPr/>
      <dgm:t>
        <a:bodyPr/>
        <a:lstStyle/>
        <a:p>
          <a:endParaRPr lang="en-US"/>
        </a:p>
      </dgm:t>
    </dgm:pt>
    <dgm:pt modelId="{E355A41A-C234-AB47-9973-86CD5BD4F23C}" type="pres">
      <dgm:prSet presAssocID="{AA86E81F-9F22-EE43-98D2-9F5FDCBB53AC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01091929-D34B-7044-8B3B-EDF87E280024}" type="pres">
      <dgm:prSet presAssocID="{16CF9AC7-D3CC-854C-8A9D-D533372994C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9DFF53-C70E-804D-9069-964E2EC53D8A}" type="presOf" srcId="{F2808BF6-F8C8-6D45-BEBB-4D1852EA6CF1}" destId="{957D9CBE-2810-8F46-98A0-C0A74752E6BB}" srcOrd="1" destOrd="0" presId="urn:microsoft.com/office/officeart/2005/8/layout/process1"/>
    <dgm:cxn modelId="{2EADB9B4-BCEA-764A-B972-5D55EC6C448B}" type="presOf" srcId="{02F5B9A5-54A3-F54A-90ED-9C1572BE1063}" destId="{D99A97C4-A1B4-314E-BFD4-6FA632D1DEC7}" srcOrd="0" destOrd="0" presId="urn:microsoft.com/office/officeart/2005/8/layout/process1"/>
    <dgm:cxn modelId="{B4550CE3-5DA5-6F44-A5C1-768AEAA339CF}" type="presOf" srcId="{02F5B9A5-54A3-F54A-90ED-9C1572BE1063}" destId="{D792B79D-8E30-F647-A49D-6D34DEB48B96}" srcOrd="1" destOrd="0" presId="urn:microsoft.com/office/officeart/2005/8/layout/process1"/>
    <dgm:cxn modelId="{768DC0AA-2444-344E-98EC-ECAA60225419}" srcId="{4825D558-3A33-694C-8C0B-EDD69BAAE256}" destId="{8B4661DC-19D8-3E45-A845-5DAB4E9FC06B}" srcOrd="2" destOrd="0" parTransId="{F3C541A3-2B10-3A44-BC52-36E519264027}" sibTransId="{D2CF3629-F794-1642-814D-E5443106C61B}"/>
    <dgm:cxn modelId="{68369492-8A64-2A4F-8C2E-D11880EF36DB}" srcId="{4825D558-3A33-694C-8C0B-EDD69BAAE256}" destId="{16CF9AC7-D3CC-854C-8A9D-D533372994C9}" srcOrd="4" destOrd="0" parTransId="{22BA1CC8-FDBD-6E47-8C4B-F152DA0EC35E}" sibTransId="{BD173045-C841-5B4C-AEC0-52296185D932}"/>
    <dgm:cxn modelId="{2A6CEF5A-8F54-3E4E-9E1A-BEDB18FAFF50}" type="presOf" srcId="{4825D558-3A33-694C-8C0B-EDD69BAAE256}" destId="{DB4FAE4D-230C-1B4E-8401-49AD7C87020D}" srcOrd="0" destOrd="0" presId="urn:microsoft.com/office/officeart/2005/8/layout/process1"/>
    <dgm:cxn modelId="{739CCAC4-297F-BF48-8E9D-712143342EBA}" type="presOf" srcId="{AA86E81F-9F22-EE43-98D2-9F5FDCBB53AC}" destId="{3FDD5E3E-DEA1-BC43-A390-AB34DC82D305}" srcOrd="0" destOrd="0" presId="urn:microsoft.com/office/officeart/2005/8/layout/process1"/>
    <dgm:cxn modelId="{A43F3AA8-7CB7-5647-9E65-B0E454EA0C02}" type="presOf" srcId="{D2CF3629-F794-1642-814D-E5443106C61B}" destId="{64831C95-FB1B-414D-AE7A-0571793C8666}" srcOrd="1" destOrd="0" presId="urn:microsoft.com/office/officeart/2005/8/layout/process1"/>
    <dgm:cxn modelId="{C17901E5-5125-A443-9C8C-5B82F324F572}" type="presOf" srcId="{D1005ADA-F942-0C45-80C1-55AC153E2949}" destId="{DC9467AB-AF17-4E43-B193-DF701918009C}" srcOrd="0" destOrd="0" presId="urn:microsoft.com/office/officeart/2005/8/layout/process1"/>
    <dgm:cxn modelId="{B108B662-DCCF-9649-8228-890DAB5E6339}" type="presOf" srcId="{F2808BF6-F8C8-6D45-BEBB-4D1852EA6CF1}" destId="{A66D36C4-C288-B947-8275-9CDDB289EFDE}" srcOrd="0" destOrd="0" presId="urn:microsoft.com/office/officeart/2005/8/layout/process1"/>
    <dgm:cxn modelId="{39BAB3E3-3D07-4C4F-8FA4-0D63F4AD14D7}" srcId="{4825D558-3A33-694C-8C0B-EDD69BAAE256}" destId="{B040ECDF-4AA8-0D4D-A6D4-5EEDD5815692}" srcOrd="0" destOrd="0" parTransId="{A50F3A32-95B7-2C45-9AD1-32FE8B92A13D}" sibTransId="{F2808BF6-F8C8-6D45-BEBB-4D1852EA6CF1}"/>
    <dgm:cxn modelId="{8ABE686B-9309-6B40-8BA2-730FA2C8F76A}" type="presOf" srcId="{D2CF3629-F794-1642-814D-E5443106C61B}" destId="{4EE966F0-AEA3-444B-9BF7-745952AE1535}" srcOrd="0" destOrd="0" presId="urn:microsoft.com/office/officeart/2005/8/layout/process1"/>
    <dgm:cxn modelId="{58CECB64-4271-174F-8715-39615F708D76}" type="presOf" srcId="{B040ECDF-4AA8-0D4D-A6D4-5EEDD5815692}" destId="{889A5E28-A03B-2243-A6DF-47B13E55DF8C}" srcOrd="0" destOrd="0" presId="urn:microsoft.com/office/officeart/2005/8/layout/process1"/>
    <dgm:cxn modelId="{A7BD0971-A5FE-3742-899A-FFAEB2E4FF8D}" type="presOf" srcId="{AA86E81F-9F22-EE43-98D2-9F5FDCBB53AC}" destId="{E355A41A-C234-AB47-9973-86CD5BD4F23C}" srcOrd="1" destOrd="0" presId="urn:microsoft.com/office/officeart/2005/8/layout/process1"/>
    <dgm:cxn modelId="{8FC75A2E-B948-3642-B1AB-787D2FF1A391}" srcId="{4825D558-3A33-694C-8C0B-EDD69BAAE256}" destId="{D1005ADA-F942-0C45-80C1-55AC153E2949}" srcOrd="3" destOrd="0" parTransId="{E8D5C325-F974-2D4E-A428-0D7A61C57F70}" sibTransId="{AA86E81F-9F22-EE43-98D2-9F5FDCBB53AC}"/>
    <dgm:cxn modelId="{79B301F6-F139-1744-8DEA-32BFBB2EA6E3}" type="presOf" srcId="{BE2CF845-8AC5-1447-BF0D-AF3DB906D182}" destId="{2F316252-93E6-EA41-A76F-F5F7DFE29112}" srcOrd="0" destOrd="0" presId="urn:microsoft.com/office/officeart/2005/8/layout/process1"/>
    <dgm:cxn modelId="{9E65BBEE-181B-FA4A-BE9B-E9BDF2596A58}" type="presOf" srcId="{16CF9AC7-D3CC-854C-8A9D-D533372994C9}" destId="{01091929-D34B-7044-8B3B-EDF87E280024}" srcOrd="0" destOrd="0" presId="urn:microsoft.com/office/officeart/2005/8/layout/process1"/>
    <dgm:cxn modelId="{D77DDC6D-7DF5-8045-A11B-AC6B9DDB2631}" type="presOf" srcId="{8B4661DC-19D8-3E45-A845-5DAB4E9FC06B}" destId="{DFA87E33-6A65-5F47-90E9-0832D28EF98C}" srcOrd="0" destOrd="0" presId="urn:microsoft.com/office/officeart/2005/8/layout/process1"/>
    <dgm:cxn modelId="{91E2D4CD-52B9-7D48-9D4C-DFA90ADF00D3}" srcId="{4825D558-3A33-694C-8C0B-EDD69BAAE256}" destId="{BE2CF845-8AC5-1447-BF0D-AF3DB906D182}" srcOrd="1" destOrd="0" parTransId="{905D9BDE-6987-2246-9847-461C5CDA6AF7}" sibTransId="{02F5B9A5-54A3-F54A-90ED-9C1572BE1063}"/>
    <dgm:cxn modelId="{428D370D-A2FE-5243-ABCA-E33C01B76EE3}" type="presParOf" srcId="{DB4FAE4D-230C-1B4E-8401-49AD7C87020D}" destId="{889A5E28-A03B-2243-A6DF-47B13E55DF8C}" srcOrd="0" destOrd="0" presId="urn:microsoft.com/office/officeart/2005/8/layout/process1"/>
    <dgm:cxn modelId="{99521558-684C-5D4E-A015-B3BE279861CF}" type="presParOf" srcId="{DB4FAE4D-230C-1B4E-8401-49AD7C87020D}" destId="{A66D36C4-C288-B947-8275-9CDDB289EFDE}" srcOrd="1" destOrd="0" presId="urn:microsoft.com/office/officeart/2005/8/layout/process1"/>
    <dgm:cxn modelId="{B71365F4-BF1A-1E42-8471-14A3940870A1}" type="presParOf" srcId="{A66D36C4-C288-B947-8275-9CDDB289EFDE}" destId="{957D9CBE-2810-8F46-98A0-C0A74752E6BB}" srcOrd="0" destOrd="0" presId="urn:microsoft.com/office/officeart/2005/8/layout/process1"/>
    <dgm:cxn modelId="{1EB26405-6DE0-1747-9984-1C35DAD55E94}" type="presParOf" srcId="{DB4FAE4D-230C-1B4E-8401-49AD7C87020D}" destId="{2F316252-93E6-EA41-A76F-F5F7DFE29112}" srcOrd="2" destOrd="0" presId="urn:microsoft.com/office/officeart/2005/8/layout/process1"/>
    <dgm:cxn modelId="{D6FB0F66-4433-5B4F-8D75-C8BB064B7C85}" type="presParOf" srcId="{DB4FAE4D-230C-1B4E-8401-49AD7C87020D}" destId="{D99A97C4-A1B4-314E-BFD4-6FA632D1DEC7}" srcOrd="3" destOrd="0" presId="urn:microsoft.com/office/officeart/2005/8/layout/process1"/>
    <dgm:cxn modelId="{85C38C5E-3E41-9C4A-843F-3F8DA0DC4763}" type="presParOf" srcId="{D99A97C4-A1B4-314E-BFD4-6FA632D1DEC7}" destId="{D792B79D-8E30-F647-A49D-6D34DEB48B96}" srcOrd="0" destOrd="0" presId="urn:microsoft.com/office/officeart/2005/8/layout/process1"/>
    <dgm:cxn modelId="{7DA01E6D-2A48-7644-94F1-C7C3404C07A6}" type="presParOf" srcId="{DB4FAE4D-230C-1B4E-8401-49AD7C87020D}" destId="{DFA87E33-6A65-5F47-90E9-0832D28EF98C}" srcOrd="4" destOrd="0" presId="urn:microsoft.com/office/officeart/2005/8/layout/process1"/>
    <dgm:cxn modelId="{C02A64B4-4C7E-4848-B7F6-A95B397D7778}" type="presParOf" srcId="{DB4FAE4D-230C-1B4E-8401-49AD7C87020D}" destId="{4EE966F0-AEA3-444B-9BF7-745952AE1535}" srcOrd="5" destOrd="0" presId="urn:microsoft.com/office/officeart/2005/8/layout/process1"/>
    <dgm:cxn modelId="{C9D6FE26-15C7-F04F-B76D-54FEBF5FE2BA}" type="presParOf" srcId="{4EE966F0-AEA3-444B-9BF7-745952AE1535}" destId="{64831C95-FB1B-414D-AE7A-0571793C8666}" srcOrd="0" destOrd="0" presId="urn:microsoft.com/office/officeart/2005/8/layout/process1"/>
    <dgm:cxn modelId="{415D237A-1BC7-934C-8101-F48FDBAB1F01}" type="presParOf" srcId="{DB4FAE4D-230C-1B4E-8401-49AD7C87020D}" destId="{DC9467AB-AF17-4E43-B193-DF701918009C}" srcOrd="6" destOrd="0" presId="urn:microsoft.com/office/officeart/2005/8/layout/process1"/>
    <dgm:cxn modelId="{C0C1E4F0-C604-0240-869D-8726E4C5CFDE}" type="presParOf" srcId="{DB4FAE4D-230C-1B4E-8401-49AD7C87020D}" destId="{3FDD5E3E-DEA1-BC43-A390-AB34DC82D305}" srcOrd="7" destOrd="0" presId="urn:microsoft.com/office/officeart/2005/8/layout/process1"/>
    <dgm:cxn modelId="{0B31643C-A582-3549-ACF3-0DF7F8CF02EC}" type="presParOf" srcId="{3FDD5E3E-DEA1-BC43-A390-AB34DC82D305}" destId="{E355A41A-C234-AB47-9973-86CD5BD4F23C}" srcOrd="0" destOrd="0" presId="urn:microsoft.com/office/officeart/2005/8/layout/process1"/>
    <dgm:cxn modelId="{3F5A44D5-FECC-D342-BEB0-6C0B6E8AB817}" type="presParOf" srcId="{DB4FAE4D-230C-1B4E-8401-49AD7C87020D}" destId="{01091929-D34B-7044-8B3B-EDF87E28002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5CD73E-78A0-C647-A356-CD990C1E1464}" type="doc">
      <dgm:prSet loTypeId="urn:microsoft.com/office/officeart/2008/layout/RadialCluster" loCatId="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29455BF-E3E9-ED49-9A0B-D46252D2B746}">
      <dgm:prSet phldrT="[Text]"/>
      <dgm:spPr>
        <a:xfrm>
          <a:off x="3042528" y="974809"/>
          <a:ext cx="1738216" cy="1258728"/>
        </a:xfrm>
        <a:prstGeom prst="roundRect">
          <a:avLst/>
        </a:prstGeom>
        <a:solidFill>
          <a:srgbClr val="70AD4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r>
            <a:rPr lang="en-US" dirty="0" err="1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Metanephrine</a:t>
          </a:r>
          <a:endParaRPr lang="en-US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gm:t>
    </dgm:pt>
    <dgm:pt modelId="{07F9E7DA-A6DC-7843-8305-E7B12D350B3B}" type="parTrans" cxnId="{E80FC27B-7687-B84A-91BA-DB62A9E5C9EA}">
      <dgm:prSet/>
      <dgm:spPr/>
      <dgm:t>
        <a:bodyPr/>
        <a:lstStyle/>
        <a:p>
          <a:endParaRPr lang="en-US">
            <a:noFill/>
          </a:endParaRPr>
        </a:p>
      </dgm:t>
    </dgm:pt>
    <dgm:pt modelId="{D64E209B-52A5-6549-A16F-AF7D7FD8DC6B}" type="sibTrans" cxnId="{E80FC27B-7687-B84A-91BA-DB62A9E5C9EA}">
      <dgm:prSet/>
      <dgm:spPr/>
      <dgm:t>
        <a:bodyPr/>
        <a:lstStyle/>
        <a:p>
          <a:endParaRPr lang="en-US">
            <a:noFill/>
          </a:endParaRPr>
        </a:p>
      </dgm:t>
    </dgm:pt>
    <dgm:pt modelId="{19CABE31-4D33-764B-B3DC-CF20BE2CC1AB}">
      <dgm:prSet phldrT="[Text]"/>
      <dgm:spPr>
        <a:xfrm>
          <a:off x="1244331" y="1124670"/>
          <a:ext cx="843348" cy="843348"/>
        </a:xfrm>
        <a:prstGeom prst="roundRect">
          <a:avLst/>
        </a:prstGeom>
        <a:solidFill>
          <a:srgbClr val="70AD4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Epi</a:t>
          </a:r>
        </a:p>
      </dgm:t>
    </dgm:pt>
    <dgm:pt modelId="{34A381C4-B0C9-1049-B776-12BA031A95DA}" type="parTrans" cxnId="{85BFC984-9222-B042-BA7B-6F83474B8B78}">
      <dgm:prSet/>
      <dgm:spPr>
        <a:xfrm rot="10888508">
          <a:off x="2087521" y="1569498"/>
          <a:ext cx="9551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5165" y="0"/>
              </a:lnTo>
            </a:path>
          </a:pathLst>
        </a:custGeom>
        <a:noFill/>
        <a:ln w="12700" cap="flat" cmpd="sng" algn="ctr">
          <a:solidFill>
            <a:srgbClr val="44546A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>
            <a:noFill/>
          </a:endParaRPr>
        </a:p>
      </dgm:t>
    </dgm:pt>
    <dgm:pt modelId="{247EDE09-636B-C748-A8EB-F8D3DF8CF6E6}" type="sibTrans" cxnId="{85BFC984-9222-B042-BA7B-6F83474B8B78}">
      <dgm:prSet/>
      <dgm:spPr/>
      <dgm:t>
        <a:bodyPr/>
        <a:lstStyle/>
        <a:p>
          <a:endParaRPr lang="en-US">
            <a:noFill/>
          </a:endParaRPr>
        </a:p>
      </dgm:t>
    </dgm:pt>
    <dgm:pt modelId="{355854EE-05F8-3940-A3BE-8D2CF35C0DE4}">
      <dgm:prSet phldrT="[Text]"/>
      <dgm:spPr>
        <a:xfrm>
          <a:off x="5889638" y="225566"/>
          <a:ext cx="843348" cy="843348"/>
        </a:xfrm>
        <a:prstGeom prst="roundRect">
          <a:avLst/>
        </a:prstGeom>
        <a:solidFill>
          <a:srgbClr val="70AD4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VMA</a:t>
          </a:r>
        </a:p>
      </dgm:t>
    </dgm:pt>
    <dgm:pt modelId="{B2EBBB51-65C1-FE4B-8245-1CB78C5C681C}" type="parTrans" cxnId="{676B2549-AD6D-1F45-A6E8-B9C9652448E2}">
      <dgm:prSet/>
      <dgm:spPr>
        <a:xfrm rot="20295545">
          <a:off x="4738285" y="1036494"/>
          <a:ext cx="119381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3812" y="0"/>
              </a:lnTo>
            </a:path>
          </a:pathLst>
        </a:custGeom>
        <a:noFill/>
        <a:ln w="12700" cap="flat" cmpd="sng" algn="ctr">
          <a:solidFill>
            <a:srgbClr val="44546A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>
            <a:noFill/>
          </a:endParaRPr>
        </a:p>
      </dgm:t>
    </dgm:pt>
    <dgm:pt modelId="{C5000148-EA41-A949-90DF-6EC66A342167}" type="sibTrans" cxnId="{676B2549-AD6D-1F45-A6E8-B9C9652448E2}">
      <dgm:prSet/>
      <dgm:spPr/>
      <dgm:t>
        <a:bodyPr/>
        <a:lstStyle/>
        <a:p>
          <a:endParaRPr lang="en-US">
            <a:noFill/>
          </a:endParaRPr>
        </a:p>
      </dgm:t>
    </dgm:pt>
    <dgm:pt modelId="{654CA123-B3EE-F74C-974A-B5444E423A56}">
      <dgm:prSet phldrT="[Text]"/>
      <dgm:spPr>
        <a:xfrm>
          <a:off x="5889647" y="1873917"/>
          <a:ext cx="843348" cy="843348"/>
        </a:xfrm>
        <a:prstGeom prst="roundRect">
          <a:avLst/>
        </a:prstGeom>
        <a:solidFill>
          <a:srgbClr val="70AD4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Metanephrine Sulfate</a:t>
          </a:r>
        </a:p>
      </dgm:t>
    </dgm:pt>
    <dgm:pt modelId="{523257C8-5D8B-8D45-B94F-33C0F0824633}" type="parTrans" cxnId="{7D85F3BE-B1B8-E44F-992F-0797695E50AB}">
      <dgm:prSet/>
      <dgm:spPr>
        <a:xfrm rot="964392">
          <a:off x="4758188" y="2014341"/>
          <a:ext cx="11540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54014" y="0"/>
              </a:lnTo>
            </a:path>
          </a:pathLst>
        </a:custGeom>
        <a:noFill/>
        <a:ln w="12700" cap="flat" cmpd="sng" algn="ctr">
          <a:solidFill>
            <a:srgbClr val="44546A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US">
            <a:noFill/>
          </a:endParaRPr>
        </a:p>
      </dgm:t>
    </dgm:pt>
    <dgm:pt modelId="{B37DD1B9-EB22-B440-8417-D22B1B546959}" type="sibTrans" cxnId="{7D85F3BE-B1B8-E44F-992F-0797695E50AB}">
      <dgm:prSet/>
      <dgm:spPr/>
      <dgm:t>
        <a:bodyPr/>
        <a:lstStyle/>
        <a:p>
          <a:endParaRPr lang="en-US">
            <a:noFill/>
          </a:endParaRPr>
        </a:p>
      </dgm:t>
    </dgm:pt>
    <dgm:pt modelId="{84C9C127-A998-1A46-8809-C8101E05E87B}" type="pres">
      <dgm:prSet presAssocID="{755CD73E-78A0-C647-A356-CD990C1E146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774EAA4-6A19-B04D-B1B1-11EA7A025FDE}" type="pres">
      <dgm:prSet presAssocID="{029455BF-E3E9-ED49-9A0B-D46252D2B746}" presName="singleCycle" presStyleCnt="0"/>
      <dgm:spPr/>
    </dgm:pt>
    <dgm:pt modelId="{98256A8F-4D90-264B-A7BE-4B3E32F54DFB}" type="pres">
      <dgm:prSet presAssocID="{029455BF-E3E9-ED49-9A0B-D46252D2B746}" presName="singleCenter" presStyleLbl="node1" presStyleIdx="0" presStyleCnt="4" custAng="0" custScaleX="138093" custLinFactNeighborX="-15556" custLinFactNeighborY="-25264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FAB036A5-1BF8-4F47-890B-1B24B8DF03BA}" type="pres">
      <dgm:prSet presAssocID="{34A381C4-B0C9-1049-B776-12BA031A95DA}" presName="Name56" presStyleLbl="parChTrans1D2" presStyleIdx="0" presStyleCnt="3"/>
      <dgm:spPr/>
      <dgm:t>
        <a:bodyPr/>
        <a:lstStyle/>
        <a:p>
          <a:endParaRPr lang="en-US"/>
        </a:p>
      </dgm:t>
    </dgm:pt>
    <dgm:pt modelId="{A1606FD2-204B-BC46-8EB3-556BC3D03186}" type="pres">
      <dgm:prSet presAssocID="{19CABE31-4D33-764B-B3DC-CF20BE2CC1AB}" presName="text0" presStyleLbl="node1" presStyleIdx="1" presStyleCnt="4" custRadScaleRad="154721" custRadScaleInc="-1162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F23003-B36E-F343-B1AF-7F4E0A1BC801}" type="pres">
      <dgm:prSet presAssocID="{B2EBBB51-65C1-FE4B-8245-1CB78C5C681C}" presName="Name56" presStyleLbl="parChTrans1D2" presStyleIdx="1" presStyleCnt="3"/>
      <dgm:spPr/>
      <dgm:t>
        <a:bodyPr/>
        <a:lstStyle/>
        <a:p>
          <a:endParaRPr lang="en-US"/>
        </a:p>
      </dgm:t>
    </dgm:pt>
    <dgm:pt modelId="{634F9819-E14B-5B4B-B7B9-F3AC12414A06}" type="pres">
      <dgm:prSet presAssocID="{355854EE-05F8-3940-A3BE-8D2CF35C0DE4}" presName="text0" presStyleLbl="node1" presStyleIdx="2" presStyleCnt="4" custRadScaleRad="137953" custRadScaleInc="-1274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DD289F-CAB9-0A44-8FBC-74FD2ABC4CB8}" type="pres">
      <dgm:prSet presAssocID="{523257C8-5D8B-8D45-B94F-33C0F0824633}" presName="Name56" presStyleLbl="parChTrans1D2" presStyleIdx="2" presStyleCnt="3"/>
      <dgm:spPr/>
      <dgm:t>
        <a:bodyPr/>
        <a:lstStyle/>
        <a:p>
          <a:endParaRPr lang="en-US"/>
        </a:p>
      </dgm:t>
    </dgm:pt>
    <dgm:pt modelId="{B6FD6FF7-A82A-A042-A752-D93608A53C76}" type="pres">
      <dgm:prSet presAssocID="{654CA123-B3EE-F74C-974A-B5444E423A56}" presName="text0" presStyleLbl="node1" presStyleIdx="3" presStyleCnt="4" custRadScaleRad="96166" custRadScaleInc="-264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BA8CC0-00DE-DF4B-ADB9-2BAC67E931D6}" type="presOf" srcId="{B2EBBB51-65C1-FE4B-8245-1CB78C5C681C}" destId="{75F23003-B36E-F343-B1AF-7F4E0A1BC801}" srcOrd="0" destOrd="0" presId="urn:microsoft.com/office/officeart/2008/layout/RadialCluster"/>
    <dgm:cxn modelId="{E80FC27B-7687-B84A-91BA-DB62A9E5C9EA}" srcId="{755CD73E-78A0-C647-A356-CD990C1E1464}" destId="{029455BF-E3E9-ED49-9A0B-D46252D2B746}" srcOrd="0" destOrd="0" parTransId="{07F9E7DA-A6DC-7843-8305-E7B12D350B3B}" sibTransId="{D64E209B-52A5-6549-A16F-AF7D7FD8DC6B}"/>
    <dgm:cxn modelId="{7D85F3BE-B1B8-E44F-992F-0797695E50AB}" srcId="{029455BF-E3E9-ED49-9A0B-D46252D2B746}" destId="{654CA123-B3EE-F74C-974A-B5444E423A56}" srcOrd="2" destOrd="0" parTransId="{523257C8-5D8B-8D45-B94F-33C0F0824633}" sibTransId="{B37DD1B9-EB22-B440-8417-D22B1B546959}"/>
    <dgm:cxn modelId="{2EFCA4B0-76E2-0D48-B6C3-692F3614EBDE}" type="presOf" srcId="{19CABE31-4D33-764B-B3DC-CF20BE2CC1AB}" destId="{A1606FD2-204B-BC46-8EB3-556BC3D03186}" srcOrd="0" destOrd="0" presId="urn:microsoft.com/office/officeart/2008/layout/RadialCluster"/>
    <dgm:cxn modelId="{9D03CAF6-B4A5-B440-9022-04E59E2B74D7}" type="presOf" srcId="{355854EE-05F8-3940-A3BE-8D2CF35C0DE4}" destId="{634F9819-E14B-5B4B-B7B9-F3AC12414A06}" srcOrd="0" destOrd="0" presId="urn:microsoft.com/office/officeart/2008/layout/RadialCluster"/>
    <dgm:cxn modelId="{5E4E0072-A493-0D44-8FAC-643DB7510EBD}" type="presOf" srcId="{029455BF-E3E9-ED49-9A0B-D46252D2B746}" destId="{98256A8F-4D90-264B-A7BE-4B3E32F54DFB}" srcOrd="0" destOrd="0" presId="urn:microsoft.com/office/officeart/2008/layout/RadialCluster"/>
    <dgm:cxn modelId="{9AB8CB69-28BD-0842-B553-C8AE72468218}" type="presOf" srcId="{654CA123-B3EE-F74C-974A-B5444E423A56}" destId="{B6FD6FF7-A82A-A042-A752-D93608A53C76}" srcOrd="0" destOrd="0" presId="urn:microsoft.com/office/officeart/2008/layout/RadialCluster"/>
    <dgm:cxn modelId="{49793B45-3BE9-E944-A02D-9C290B292975}" type="presOf" srcId="{523257C8-5D8B-8D45-B94F-33C0F0824633}" destId="{45DD289F-CAB9-0A44-8FBC-74FD2ABC4CB8}" srcOrd="0" destOrd="0" presId="urn:microsoft.com/office/officeart/2008/layout/RadialCluster"/>
    <dgm:cxn modelId="{38AAC81A-AA21-0843-AA02-871C968AA975}" type="presOf" srcId="{755CD73E-78A0-C647-A356-CD990C1E1464}" destId="{84C9C127-A998-1A46-8809-C8101E05E87B}" srcOrd="0" destOrd="0" presId="urn:microsoft.com/office/officeart/2008/layout/RadialCluster"/>
    <dgm:cxn modelId="{85BFC984-9222-B042-BA7B-6F83474B8B78}" srcId="{029455BF-E3E9-ED49-9A0B-D46252D2B746}" destId="{19CABE31-4D33-764B-B3DC-CF20BE2CC1AB}" srcOrd="0" destOrd="0" parTransId="{34A381C4-B0C9-1049-B776-12BA031A95DA}" sibTransId="{247EDE09-636B-C748-A8EB-F8D3DF8CF6E6}"/>
    <dgm:cxn modelId="{676B2549-AD6D-1F45-A6E8-B9C9652448E2}" srcId="{029455BF-E3E9-ED49-9A0B-D46252D2B746}" destId="{355854EE-05F8-3940-A3BE-8D2CF35C0DE4}" srcOrd="1" destOrd="0" parTransId="{B2EBBB51-65C1-FE4B-8245-1CB78C5C681C}" sibTransId="{C5000148-EA41-A949-90DF-6EC66A342167}"/>
    <dgm:cxn modelId="{496CA55B-2CFA-2A46-B22A-DAC65D172D90}" type="presOf" srcId="{34A381C4-B0C9-1049-B776-12BA031A95DA}" destId="{FAB036A5-1BF8-4F47-890B-1B24B8DF03BA}" srcOrd="0" destOrd="0" presId="urn:microsoft.com/office/officeart/2008/layout/RadialCluster"/>
    <dgm:cxn modelId="{A02F3B65-BFD7-C14D-BF13-0826E9770A56}" type="presParOf" srcId="{84C9C127-A998-1A46-8809-C8101E05E87B}" destId="{6774EAA4-6A19-B04D-B1B1-11EA7A025FDE}" srcOrd="0" destOrd="0" presId="urn:microsoft.com/office/officeart/2008/layout/RadialCluster"/>
    <dgm:cxn modelId="{A29BC23B-E11C-5846-A164-F5CD726744E6}" type="presParOf" srcId="{6774EAA4-6A19-B04D-B1B1-11EA7A025FDE}" destId="{98256A8F-4D90-264B-A7BE-4B3E32F54DFB}" srcOrd="0" destOrd="0" presId="urn:microsoft.com/office/officeart/2008/layout/RadialCluster"/>
    <dgm:cxn modelId="{73BF0E4E-62DB-5D48-854F-4820783CE6FA}" type="presParOf" srcId="{6774EAA4-6A19-B04D-B1B1-11EA7A025FDE}" destId="{FAB036A5-1BF8-4F47-890B-1B24B8DF03BA}" srcOrd="1" destOrd="0" presId="urn:microsoft.com/office/officeart/2008/layout/RadialCluster"/>
    <dgm:cxn modelId="{FE065FF8-4610-BF43-BD2D-A15329B11185}" type="presParOf" srcId="{6774EAA4-6A19-B04D-B1B1-11EA7A025FDE}" destId="{A1606FD2-204B-BC46-8EB3-556BC3D03186}" srcOrd="2" destOrd="0" presId="urn:microsoft.com/office/officeart/2008/layout/RadialCluster"/>
    <dgm:cxn modelId="{D18BD97B-F79E-3B47-860B-6A9E88269A4B}" type="presParOf" srcId="{6774EAA4-6A19-B04D-B1B1-11EA7A025FDE}" destId="{75F23003-B36E-F343-B1AF-7F4E0A1BC801}" srcOrd="3" destOrd="0" presId="urn:microsoft.com/office/officeart/2008/layout/RadialCluster"/>
    <dgm:cxn modelId="{0326E208-390F-C648-91D7-343BDE2B4B3F}" type="presParOf" srcId="{6774EAA4-6A19-B04D-B1B1-11EA7A025FDE}" destId="{634F9819-E14B-5B4B-B7B9-F3AC12414A06}" srcOrd="4" destOrd="0" presId="urn:microsoft.com/office/officeart/2008/layout/RadialCluster"/>
    <dgm:cxn modelId="{11147181-D2E7-4B4D-913F-845C82C84961}" type="presParOf" srcId="{6774EAA4-6A19-B04D-B1B1-11EA7A025FDE}" destId="{45DD289F-CAB9-0A44-8FBC-74FD2ABC4CB8}" srcOrd="5" destOrd="0" presId="urn:microsoft.com/office/officeart/2008/layout/RadialCluster"/>
    <dgm:cxn modelId="{F580B1A2-5633-8543-BC61-B97C3E9B637B}" type="presParOf" srcId="{6774EAA4-6A19-B04D-B1B1-11EA7A025FDE}" destId="{B6FD6FF7-A82A-A042-A752-D93608A53C76}" srcOrd="6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5CD73E-78A0-C647-A356-CD990C1E1464}" type="doc">
      <dgm:prSet loTypeId="urn:microsoft.com/office/officeart/2008/layout/RadialCluster" loCatId="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29455BF-E3E9-ED49-9A0B-D46252D2B746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 err="1">
              <a:solidFill>
                <a:schemeClr val="lt1"/>
              </a:solidFill>
            </a:rPr>
            <a:t>Normetanephrine</a:t>
          </a:r>
          <a:endParaRPr lang="en-US" dirty="0">
            <a:solidFill>
              <a:schemeClr val="lt1"/>
            </a:solidFill>
          </a:endParaRPr>
        </a:p>
      </dgm:t>
    </dgm:pt>
    <dgm:pt modelId="{07F9E7DA-A6DC-7843-8305-E7B12D350B3B}" type="parTrans" cxnId="{E80FC27B-7687-B84A-91BA-DB62A9E5C9EA}">
      <dgm:prSet/>
      <dgm:spPr/>
      <dgm:t>
        <a:bodyPr/>
        <a:lstStyle/>
        <a:p>
          <a:endParaRPr lang="en-US">
            <a:solidFill>
              <a:schemeClr val="lt1"/>
            </a:solidFill>
          </a:endParaRPr>
        </a:p>
      </dgm:t>
    </dgm:pt>
    <dgm:pt modelId="{D64E209B-52A5-6549-A16F-AF7D7FD8DC6B}" type="sibTrans" cxnId="{E80FC27B-7687-B84A-91BA-DB62A9E5C9EA}">
      <dgm:prSet/>
      <dgm:spPr/>
      <dgm:t>
        <a:bodyPr/>
        <a:lstStyle/>
        <a:p>
          <a:endParaRPr lang="en-US">
            <a:solidFill>
              <a:schemeClr val="lt1"/>
            </a:solidFill>
          </a:endParaRPr>
        </a:p>
      </dgm:t>
    </dgm:pt>
    <dgm:pt modelId="{19CABE31-4D33-764B-B3DC-CF20BE2CC1AB}">
      <dgm:prSet phldrT="[Text]"/>
      <dgm:spPr>
        <a:solidFill>
          <a:schemeClr val="accent5"/>
        </a:solidFill>
      </dgm:spPr>
      <dgm:t>
        <a:bodyPr/>
        <a:lstStyle/>
        <a:p>
          <a:r>
            <a:rPr lang="en-US">
              <a:solidFill>
                <a:schemeClr val="lt1"/>
              </a:solidFill>
            </a:rPr>
            <a:t>Norepi</a:t>
          </a:r>
        </a:p>
      </dgm:t>
    </dgm:pt>
    <dgm:pt modelId="{34A381C4-B0C9-1049-B776-12BA031A95DA}" type="parTrans" cxnId="{85BFC984-9222-B042-BA7B-6F83474B8B78}">
      <dgm:prSet/>
      <dgm:spPr/>
      <dgm:t>
        <a:bodyPr/>
        <a:lstStyle/>
        <a:p>
          <a:endParaRPr lang="en-US">
            <a:solidFill>
              <a:schemeClr val="lt1"/>
            </a:solidFill>
          </a:endParaRPr>
        </a:p>
      </dgm:t>
    </dgm:pt>
    <dgm:pt modelId="{247EDE09-636B-C748-A8EB-F8D3DF8CF6E6}" type="sibTrans" cxnId="{85BFC984-9222-B042-BA7B-6F83474B8B78}">
      <dgm:prSet/>
      <dgm:spPr/>
      <dgm:t>
        <a:bodyPr/>
        <a:lstStyle/>
        <a:p>
          <a:endParaRPr lang="en-US">
            <a:solidFill>
              <a:schemeClr val="lt1"/>
            </a:solidFill>
          </a:endParaRPr>
        </a:p>
      </dgm:t>
    </dgm:pt>
    <dgm:pt modelId="{355854EE-05F8-3940-A3BE-8D2CF35C0DE4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>
              <a:solidFill>
                <a:schemeClr val="lt1"/>
              </a:solidFill>
            </a:rPr>
            <a:t>VMA</a:t>
          </a:r>
        </a:p>
      </dgm:t>
    </dgm:pt>
    <dgm:pt modelId="{B2EBBB51-65C1-FE4B-8245-1CB78C5C681C}" type="parTrans" cxnId="{676B2549-AD6D-1F45-A6E8-B9C9652448E2}">
      <dgm:prSet/>
      <dgm:spPr/>
      <dgm:t>
        <a:bodyPr/>
        <a:lstStyle/>
        <a:p>
          <a:endParaRPr lang="en-US">
            <a:solidFill>
              <a:schemeClr val="lt1"/>
            </a:solidFill>
          </a:endParaRPr>
        </a:p>
      </dgm:t>
    </dgm:pt>
    <dgm:pt modelId="{C5000148-EA41-A949-90DF-6EC66A342167}" type="sibTrans" cxnId="{676B2549-AD6D-1F45-A6E8-B9C9652448E2}">
      <dgm:prSet/>
      <dgm:spPr/>
      <dgm:t>
        <a:bodyPr/>
        <a:lstStyle/>
        <a:p>
          <a:endParaRPr lang="en-US">
            <a:solidFill>
              <a:schemeClr val="lt1"/>
            </a:solidFill>
          </a:endParaRPr>
        </a:p>
      </dgm:t>
    </dgm:pt>
    <dgm:pt modelId="{654CA123-B3EE-F74C-974A-B5444E423A56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 err="1" smtClean="0">
              <a:solidFill>
                <a:schemeClr val="lt1"/>
              </a:solidFill>
            </a:rPr>
            <a:t>Normeta</a:t>
          </a:r>
          <a:r>
            <a:rPr lang="en-US" dirty="0" smtClean="0">
              <a:solidFill>
                <a:schemeClr val="lt1"/>
              </a:solidFill>
            </a:rPr>
            <a:t>-</a:t>
          </a:r>
        </a:p>
        <a:p>
          <a:r>
            <a:rPr lang="en-US" dirty="0" err="1" smtClean="0">
              <a:solidFill>
                <a:schemeClr val="lt1"/>
              </a:solidFill>
            </a:rPr>
            <a:t>nephrine</a:t>
          </a:r>
          <a:r>
            <a:rPr lang="en-US" dirty="0" smtClean="0">
              <a:solidFill>
                <a:schemeClr val="lt1"/>
              </a:solidFill>
            </a:rPr>
            <a:t> </a:t>
          </a:r>
          <a:r>
            <a:rPr lang="en-US" dirty="0">
              <a:solidFill>
                <a:schemeClr val="lt1"/>
              </a:solidFill>
            </a:rPr>
            <a:t>Sulfate</a:t>
          </a:r>
        </a:p>
      </dgm:t>
    </dgm:pt>
    <dgm:pt modelId="{523257C8-5D8B-8D45-B94F-33C0F0824633}" type="parTrans" cxnId="{7D85F3BE-B1B8-E44F-992F-0797695E50AB}">
      <dgm:prSet/>
      <dgm:spPr/>
      <dgm:t>
        <a:bodyPr/>
        <a:lstStyle/>
        <a:p>
          <a:endParaRPr lang="en-US">
            <a:solidFill>
              <a:schemeClr val="lt1"/>
            </a:solidFill>
          </a:endParaRPr>
        </a:p>
      </dgm:t>
    </dgm:pt>
    <dgm:pt modelId="{B37DD1B9-EB22-B440-8417-D22B1B546959}" type="sibTrans" cxnId="{7D85F3BE-B1B8-E44F-992F-0797695E50AB}">
      <dgm:prSet/>
      <dgm:spPr/>
      <dgm:t>
        <a:bodyPr/>
        <a:lstStyle/>
        <a:p>
          <a:endParaRPr lang="en-US">
            <a:solidFill>
              <a:schemeClr val="lt1"/>
            </a:solidFill>
          </a:endParaRPr>
        </a:p>
      </dgm:t>
    </dgm:pt>
    <dgm:pt modelId="{53C2B444-FF35-A944-A591-CAC6F753E210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3,4-DHPG</a:t>
          </a:r>
          <a:endParaRPr lang="en-US" dirty="0">
            <a:solidFill>
              <a:schemeClr val="tx1"/>
            </a:solidFill>
          </a:endParaRPr>
        </a:p>
      </dgm:t>
    </dgm:pt>
    <dgm:pt modelId="{C6802D51-4B1F-374C-9624-0D412402325A}" type="parTrans" cxnId="{77E3C707-7630-224F-8A8A-EC78A924D9B9}">
      <dgm:prSet/>
      <dgm:spPr/>
      <dgm:t>
        <a:bodyPr/>
        <a:lstStyle/>
        <a:p>
          <a:endParaRPr lang="en-US"/>
        </a:p>
      </dgm:t>
    </dgm:pt>
    <dgm:pt modelId="{F4425FE7-98D5-2742-BFE3-E9DE8811BF49}" type="sibTrans" cxnId="{77E3C707-7630-224F-8A8A-EC78A924D9B9}">
      <dgm:prSet/>
      <dgm:spPr/>
      <dgm:t>
        <a:bodyPr/>
        <a:lstStyle/>
        <a:p>
          <a:endParaRPr lang="en-US"/>
        </a:p>
      </dgm:t>
    </dgm:pt>
    <dgm:pt modelId="{84C9C127-A998-1A46-8809-C8101E05E87B}" type="pres">
      <dgm:prSet presAssocID="{755CD73E-78A0-C647-A356-CD990C1E146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774EAA4-6A19-B04D-B1B1-11EA7A025FDE}" type="pres">
      <dgm:prSet presAssocID="{029455BF-E3E9-ED49-9A0B-D46252D2B746}" presName="singleCycle" presStyleCnt="0"/>
      <dgm:spPr/>
    </dgm:pt>
    <dgm:pt modelId="{98256A8F-4D90-264B-A7BE-4B3E32F54DFB}" type="pres">
      <dgm:prSet presAssocID="{029455BF-E3E9-ED49-9A0B-D46252D2B746}" presName="singleCenter" presStyleLbl="node1" presStyleIdx="0" presStyleCnt="5" custAng="0" custScaleX="138093" custLinFactNeighborX="-14528" custLinFactNeighborY="-25264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FAB036A5-1BF8-4F47-890B-1B24B8DF03BA}" type="pres">
      <dgm:prSet presAssocID="{34A381C4-B0C9-1049-B776-12BA031A95DA}" presName="Name56" presStyleLbl="parChTrans1D2" presStyleIdx="0" presStyleCnt="4"/>
      <dgm:spPr/>
      <dgm:t>
        <a:bodyPr/>
        <a:lstStyle/>
        <a:p>
          <a:endParaRPr lang="en-US"/>
        </a:p>
      </dgm:t>
    </dgm:pt>
    <dgm:pt modelId="{A1606FD2-204B-BC46-8EB3-556BC3D03186}" type="pres">
      <dgm:prSet presAssocID="{19CABE31-4D33-764B-B3DC-CF20BE2CC1AB}" presName="text0" presStyleLbl="node1" presStyleIdx="1" presStyleCnt="5" custRadScaleRad="171966" custRadScaleInc="-1647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F23003-B36E-F343-B1AF-7F4E0A1BC801}" type="pres">
      <dgm:prSet presAssocID="{B2EBBB51-65C1-FE4B-8245-1CB78C5C681C}" presName="Name56" presStyleLbl="parChTrans1D2" presStyleIdx="1" presStyleCnt="4"/>
      <dgm:spPr/>
      <dgm:t>
        <a:bodyPr/>
        <a:lstStyle/>
        <a:p>
          <a:endParaRPr lang="en-US"/>
        </a:p>
      </dgm:t>
    </dgm:pt>
    <dgm:pt modelId="{634F9819-E14B-5B4B-B7B9-F3AC12414A06}" type="pres">
      <dgm:prSet presAssocID="{355854EE-05F8-3940-A3BE-8D2CF35C0DE4}" presName="text0" presStyleLbl="node1" presStyleIdx="2" presStyleCnt="5" custRadScaleRad="128761" custRadScaleInc="-845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DD289F-CAB9-0A44-8FBC-74FD2ABC4CB8}" type="pres">
      <dgm:prSet presAssocID="{523257C8-5D8B-8D45-B94F-33C0F0824633}" presName="Name56" presStyleLbl="parChTrans1D2" presStyleIdx="2" presStyleCnt="4"/>
      <dgm:spPr/>
      <dgm:t>
        <a:bodyPr/>
        <a:lstStyle/>
        <a:p>
          <a:endParaRPr lang="en-US"/>
        </a:p>
      </dgm:t>
    </dgm:pt>
    <dgm:pt modelId="{B6FD6FF7-A82A-A042-A752-D93608A53C76}" type="pres">
      <dgm:prSet presAssocID="{654CA123-B3EE-F74C-974A-B5444E423A56}" presName="text0" presStyleLbl="node1" presStyleIdx="3" presStyleCnt="5" custRadScaleRad="92597" custRadScaleInc="-1876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0FCFF3-1581-9444-AAB1-D823DB28ABBC}" type="pres">
      <dgm:prSet presAssocID="{C6802D51-4B1F-374C-9624-0D412402325A}" presName="Name56" presStyleLbl="parChTrans1D2" presStyleIdx="3" presStyleCnt="4"/>
      <dgm:spPr/>
      <dgm:t>
        <a:bodyPr/>
        <a:lstStyle/>
        <a:p>
          <a:endParaRPr lang="en-US"/>
        </a:p>
      </dgm:t>
    </dgm:pt>
    <dgm:pt modelId="{D86B50B4-4C6D-9147-BAF2-07C902D9B700}" type="pres">
      <dgm:prSet presAssocID="{53C2B444-FF35-A944-A591-CAC6F753E210}" presName="text0" presStyleLbl="node1" presStyleIdx="4" presStyleCnt="5" custRadScaleRad="58190" custRadScaleInc="-1340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0FC27B-7687-B84A-91BA-DB62A9E5C9EA}" srcId="{755CD73E-78A0-C647-A356-CD990C1E1464}" destId="{029455BF-E3E9-ED49-9A0B-D46252D2B746}" srcOrd="0" destOrd="0" parTransId="{07F9E7DA-A6DC-7843-8305-E7B12D350B3B}" sibTransId="{D64E209B-52A5-6549-A16F-AF7D7FD8DC6B}"/>
    <dgm:cxn modelId="{62F0C3B4-F99C-EA4E-A39B-9685334B71AB}" type="presOf" srcId="{C6802D51-4B1F-374C-9624-0D412402325A}" destId="{880FCFF3-1581-9444-AAB1-D823DB28ABBC}" srcOrd="0" destOrd="0" presId="urn:microsoft.com/office/officeart/2008/layout/RadialCluster"/>
    <dgm:cxn modelId="{7D85F3BE-B1B8-E44F-992F-0797695E50AB}" srcId="{029455BF-E3E9-ED49-9A0B-D46252D2B746}" destId="{654CA123-B3EE-F74C-974A-B5444E423A56}" srcOrd="2" destOrd="0" parTransId="{523257C8-5D8B-8D45-B94F-33C0F0824633}" sibTransId="{B37DD1B9-EB22-B440-8417-D22B1B546959}"/>
    <dgm:cxn modelId="{211FB760-221A-C440-9F39-AC4BB4A1085A}" type="presOf" srcId="{B2EBBB51-65C1-FE4B-8245-1CB78C5C681C}" destId="{75F23003-B36E-F343-B1AF-7F4E0A1BC801}" srcOrd="0" destOrd="0" presId="urn:microsoft.com/office/officeart/2008/layout/RadialCluster"/>
    <dgm:cxn modelId="{014EA27E-1442-F847-9503-63568194D78F}" type="presOf" srcId="{523257C8-5D8B-8D45-B94F-33C0F0824633}" destId="{45DD289F-CAB9-0A44-8FBC-74FD2ABC4CB8}" srcOrd="0" destOrd="0" presId="urn:microsoft.com/office/officeart/2008/layout/RadialCluster"/>
    <dgm:cxn modelId="{27DF2142-2CF7-DC4A-9156-A9CAE5EDD74C}" type="presOf" srcId="{654CA123-B3EE-F74C-974A-B5444E423A56}" destId="{B6FD6FF7-A82A-A042-A752-D93608A53C76}" srcOrd="0" destOrd="0" presId="urn:microsoft.com/office/officeart/2008/layout/RadialCluster"/>
    <dgm:cxn modelId="{FAF2A38B-A4EF-7043-BB80-87D1C7877308}" type="presOf" srcId="{029455BF-E3E9-ED49-9A0B-D46252D2B746}" destId="{98256A8F-4D90-264B-A7BE-4B3E32F54DFB}" srcOrd="0" destOrd="0" presId="urn:microsoft.com/office/officeart/2008/layout/RadialCluster"/>
    <dgm:cxn modelId="{FD20D6F7-98D2-DB40-B303-D5E8D35F8A5B}" type="presOf" srcId="{19CABE31-4D33-764B-B3DC-CF20BE2CC1AB}" destId="{A1606FD2-204B-BC46-8EB3-556BC3D03186}" srcOrd="0" destOrd="0" presId="urn:microsoft.com/office/officeart/2008/layout/RadialCluster"/>
    <dgm:cxn modelId="{85BFC984-9222-B042-BA7B-6F83474B8B78}" srcId="{029455BF-E3E9-ED49-9A0B-D46252D2B746}" destId="{19CABE31-4D33-764B-B3DC-CF20BE2CC1AB}" srcOrd="0" destOrd="0" parTransId="{34A381C4-B0C9-1049-B776-12BA031A95DA}" sibTransId="{247EDE09-636B-C748-A8EB-F8D3DF8CF6E6}"/>
    <dgm:cxn modelId="{33538F08-BA2F-E449-B08F-84EE36A87FCB}" type="presOf" srcId="{53C2B444-FF35-A944-A591-CAC6F753E210}" destId="{D86B50B4-4C6D-9147-BAF2-07C902D9B700}" srcOrd="0" destOrd="0" presId="urn:microsoft.com/office/officeart/2008/layout/RadialCluster"/>
    <dgm:cxn modelId="{676B2549-AD6D-1F45-A6E8-B9C9652448E2}" srcId="{029455BF-E3E9-ED49-9A0B-D46252D2B746}" destId="{355854EE-05F8-3940-A3BE-8D2CF35C0DE4}" srcOrd="1" destOrd="0" parTransId="{B2EBBB51-65C1-FE4B-8245-1CB78C5C681C}" sibTransId="{C5000148-EA41-A949-90DF-6EC66A342167}"/>
    <dgm:cxn modelId="{3116DF35-82E7-6A47-98EB-63CFF5DD3B6B}" type="presOf" srcId="{755CD73E-78A0-C647-A356-CD990C1E1464}" destId="{84C9C127-A998-1A46-8809-C8101E05E87B}" srcOrd="0" destOrd="0" presId="urn:microsoft.com/office/officeart/2008/layout/RadialCluster"/>
    <dgm:cxn modelId="{078A79AA-C62A-BE47-90E8-7AE9B0E94767}" type="presOf" srcId="{34A381C4-B0C9-1049-B776-12BA031A95DA}" destId="{FAB036A5-1BF8-4F47-890B-1B24B8DF03BA}" srcOrd="0" destOrd="0" presId="urn:microsoft.com/office/officeart/2008/layout/RadialCluster"/>
    <dgm:cxn modelId="{77E3C707-7630-224F-8A8A-EC78A924D9B9}" srcId="{029455BF-E3E9-ED49-9A0B-D46252D2B746}" destId="{53C2B444-FF35-A944-A591-CAC6F753E210}" srcOrd="3" destOrd="0" parTransId="{C6802D51-4B1F-374C-9624-0D412402325A}" sibTransId="{F4425FE7-98D5-2742-BFE3-E9DE8811BF49}"/>
    <dgm:cxn modelId="{9FB39F0B-753C-6F42-95E3-A371DAF90283}" type="presOf" srcId="{355854EE-05F8-3940-A3BE-8D2CF35C0DE4}" destId="{634F9819-E14B-5B4B-B7B9-F3AC12414A06}" srcOrd="0" destOrd="0" presId="urn:microsoft.com/office/officeart/2008/layout/RadialCluster"/>
    <dgm:cxn modelId="{92A90656-C66D-AA47-8065-1C1DD578FCBA}" type="presParOf" srcId="{84C9C127-A998-1A46-8809-C8101E05E87B}" destId="{6774EAA4-6A19-B04D-B1B1-11EA7A025FDE}" srcOrd="0" destOrd="0" presId="urn:microsoft.com/office/officeart/2008/layout/RadialCluster"/>
    <dgm:cxn modelId="{35FD867D-834C-9E41-AB20-6F2E92A68717}" type="presParOf" srcId="{6774EAA4-6A19-B04D-B1B1-11EA7A025FDE}" destId="{98256A8F-4D90-264B-A7BE-4B3E32F54DFB}" srcOrd="0" destOrd="0" presId="urn:microsoft.com/office/officeart/2008/layout/RadialCluster"/>
    <dgm:cxn modelId="{A28216C3-A6BC-974B-98C3-962513418F85}" type="presParOf" srcId="{6774EAA4-6A19-B04D-B1B1-11EA7A025FDE}" destId="{FAB036A5-1BF8-4F47-890B-1B24B8DF03BA}" srcOrd="1" destOrd="0" presId="urn:microsoft.com/office/officeart/2008/layout/RadialCluster"/>
    <dgm:cxn modelId="{90B53855-CE2B-834F-8472-F5ACC358FEDD}" type="presParOf" srcId="{6774EAA4-6A19-B04D-B1B1-11EA7A025FDE}" destId="{A1606FD2-204B-BC46-8EB3-556BC3D03186}" srcOrd="2" destOrd="0" presId="urn:microsoft.com/office/officeart/2008/layout/RadialCluster"/>
    <dgm:cxn modelId="{5C9E28AB-1A5A-644A-B636-D493A1D80177}" type="presParOf" srcId="{6774EAA4-6A19-B04D-B1B1-11EA7A025FDE}" destId="{75F23003-B36E-F343-B1AF-7F4E0A1BC801}" srcOrd="3" destOrd="0" presId="urn:microsoft.com/office/officeart/2008/layout/RadialCluster"/>
    <dgm:cxn modelId="{BC56207A-7460-1942-B936-F9814B084AA5}" type="presParOf" srcId="{6774EAA4-6A19-B04D-B1B1-11EA7A025FDE}" destId="{634F9819-E14B-5B4B-B7B9-F3AC12414A06}" srcOrd="4" destOrd="0" presId="urn:microsoft.com/office/officeart/2008/layout/RadialCluster"/>
    <dgm:cxn modelId="{BA5EEBD5-4202-2142-86C2-E6AA7531B542}" type="presParOf" srcId="{6774EAA4-6A19-B04D-B1B1-11EA7A025FDE}" destId="{45DD289F-CAB9-0A44-8FBC-74FD2ABC4CB8}" srcOrd="5" destOrd="0" presId="urn:microsoft.com/office/officeart/2008/layout/RadialCluster"/>
    <dgm:cxn modelId="{497CC0E3-6E29-E04B-AD71-E184C2826E05}" type="presParOf" srcId="{6774EAA4-6A19-B04D-B1B1-11EA7A025FDE}" destId="{B6FD6FF7-A82A-A042-A752-D93608A53C76}" srcOrd="6" destOrd="0" presId="urn:microsoft.com/office/officeart/2008/layout/RadialCluster"/>
    <dgm:cxn modelId="{9A812F10-34F0-384C-A8D2-485DAC441646}" type="presParOf" srcId="{6774EAA4-6A19-B04D-B1B1-11EA7A025FDE}" destId="{880FCFF3-1581-9444-AAB1-D823DB28ABBC}" srcOrd="7" destOrd="0" presId="urn:microsoft.com/office/officeart/2008/layout/RadialCluster"/>
    <dgm:cxn modelId="{0CF251C0-C24E-9943-9EE6-B9F00658F47B}" type="presParOf" srcId="{6774EAA4-6A19-B04D-B1B1-11EA7A025FDE}" destId="{D86B50B4-4C6D-9147-BAF2-07C902D9B700}" srcOrd="8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A5E28-A03B-2243-A6DF-47B13E55DF8C}">
      <dsp:nvSpPr>
        <dsp:cNvPr id="0" name=""/>
        <dsp:cNvSpPr/>
      </dsp:nvSpPr>
      <dsp:spPr>
        <a:xfrm>
          <a:off x="4368" y="1691589"/>
          <a:ext cx="1354304" cy="8125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L-tyrosine</a:t>
          </a:r>
        </a:p>
      </dsp:txBody>
      <dsp:txXfrm>
        <a:off x="28168" y="1715389"/>
        <a:ext cx="1306704" cy="764982"/>
      </dsp:txXfrm>
    </dsp:sp>
    <dsp:sp modelId="{A66D36C4-C288-B947-8275-9CDDB289EFDE}">
      <dsp:nvSpPr>
        <dsp:cNvPr id="0" name=""/>
        <dsp:cNvSpPr/>
      </dsp:nvSpPr>
      <dsp:spPr>
        <a:xfrm>
          <a:off x="1494104" y="1929947"/>
          <a:ext cx="287112" cy="3358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494104" y="1997120"/>
        <a:ext cx="200978" cy="201521"/>
      </dsp:txXfrm>
    </dsp:sp>
    <dsp:sp modelId="{2F316252-93E6-EA41-A76F-F5F7DFE29112}">
      <dsp:nvSpPr>
        <dsp:cNvPr id="0" name=""/>
        <dsp:cNvSpPr/>
      </dsp:nvSpPr>
      <dsp:spPr>
        <a:xfrm>
          <a:off x="1900395" y="1691589"/>
          <a:ext cx="1354304" cy="8125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L-DOPA</a:t>
          </a:r>
        </a:p>
      </dsp:txBody>
      <dsp:txXfrm>
        <a:off x="1924195" y="1715389"/>
        <a:ext cx="1306704" cy="764982"/>
      </dsp:txXfrm>
    </dsp:sp>
    <dsp:sp modelId="{D99A97C4-A1B4-314E-BFD4-6FA632D1DEC7}">
      <dsp:nvSpPr>
        <dsp:cNvPr id="0" name=""/>
        <dsp:cNvSpPr/>
      </dsp:nvSpPr>
      <dsp:spPr>
        <a:xfrm>
          <a:off x="3390131" y="1929947"/>
          <a:ext cx="287112" cy="3358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390131" y="1997120"/>
        <a:ext cx="200978" cy="201521"/>
      </dsp:txXfrm>
    </dsp:sp>
    <dsp:sp modelId="{DFA87E33-6A65-5F47-90E9-0832D28EF98C}">
      <dsp:nvSpPr>
        <dsp:cNvPr id="0" name=""/>
        <dsp:cNvSpPr/>
      </dsp:nvSpPr>
      <dsp:spPr>
        <a:xfrm>
          <a:off x="3796422" y="1691589"/>
          <a:ext cx="1354304" cy="8125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Dopamine</a:t>
          </a:r>
        </a:p>
      </dsp:txBody>
      <dsp:txXfrm>
        <a:off x="3820222" y="1715389"/>
        <a:ext cx="1306704" cy="764982"/>
      </dsp:txXfrm>
    </dsp:sp>
    <dsp:sp modelId="{4EE966F0-AEA3-444B-9BF7-745952AE1535}">
      <dsp:nvSpPr>
        <dsp:cNvPr id="0" name=""/>
        <dsp:cNvSpPr/>
      </dsp:nvSpPr>
      <dsp:spPr>
        <a:xfrm>
          <a:off x="5286157" y="1929947"/>
          <a:ext cx="287112" cy="3358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286157" y="1997120"/>
        <a:ext cx="200978" cy="201521"/>
      </dsp:txXfrm>
    </dsp:sp>
    <dsp:sp modelId="{DC9467AB-AF17-4E43-B193-DF701918009C}">
      <dsp:nvSpPr>
        <dsp:cNvPr id="0" name=""/>
        <dsp:cNvSpPr/>
      </dsp:nvSpPr>
      <dsp:spPr>
        <a:xfrm>
          <a:off x="5692449" y="1691589"/>
          <a:ext cx="1354304" cy="8125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Norepi</a:t>
          </a:r>
        </a:p>
      </dsp:txBody>
      <dsp:txXfrm>
        <a:off x="5716249" y="1715389"/>
        <a:ext cx="1306704" cy="764982"/>
      </dsp:txXfrm>
    </dsp:sp>
    <dsp:sp modelId="{3FDD5E3E-DEA1-BC43-A390-AB34DC82D305}">
      <dsp:nvSpPr>
        <dsp:cNvPr id="0" name=""/>
        <dsp:cNvSpPr/>
      </dsp:nvSpPr>
      <dsp:spPr>
        <a:xfrm>
          <a:off x="7182184" y="1929947"/>
          <a:ext cx="287112" cy="3358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7182184" y="1997120"/>
        <a:ext cx="200978" cy="201521"/>
      </dsp:txXfrm>
    </dsp:sp>
    <dsp:sp modelId="{01091929-D34B-7044-8B3B-EDF87E280024}">
      <dsp:nvSpPr>
        <dsp:cNvPr id="0" name=""/>
        <dsp:cNvSpPr/>
      </dsp:nvSpPr>
      <dsp:spPr>
        <a:xfrm>
          <a:off x="7588476" y="1691589"/>
          <a:ext cx="1354304" cy="8125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Epi</a:t>
          </a:r>
        </a:p>
      </dsp:txBody>
      <dsp:txXfrm>
        <a:off x="7612276" y="1715389"/>
        <a:ext cx="1306704" cy="764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256A8F-4D90-264B-A7BE-4B3E32F54DFB}">
      <dsp:nvSpPr>
        <dsp:cNvPr id="0" name=""/>
        <dsp:cNvSpPr/>
      </dsp:nvSpPr>
      <dsp:spPr>
        <a:xfrm>
          <a:off x="1873673" y="974809"/>
          <a:ext cx="1738216" cy="1258728"/>
        </a:xfrm>
        <a:prstGeom prst="roundRect">
          <a:avLst/>
        </a:prstGeom>
        <a:solidFill>
          <a:srgbClr val="70AD4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Metanephrine</a:t>
          </a:r>
          <a:endParaRPr lang="en-US" sz="2000" kern="1200" dirty="0">
            <a:solidFill>
              <a:sysClr val="window" lastClr="FFFFFF"/>
            </a:solidFill>
            <a:latin typeface="Calibri" panose="020F0502020204030204"/>
            <a:ea typeface=""/>
            <a:cs typeface=""/>
          </a:endParaRPr>
        </a:p>
      </dsp:txBody>
      <dsp:txXfrm>
        <a:off x="1935119" y="1036255"/>
        <a:ext cx="1615324" cy="1135836"/>
      </dsp:txXfrm>
    </dsp:sp>
    <dsp:sp modelId="{FAB036A5-1BF8-4F47-890B-1B24B8DF03BA}">
      <dsp:nvSpPr>
        <dsp:cNvPr id="0" name=""/>
        <dsp:cNvSpPr/>
      </dsp:nvSpPr>
      <dsp:spPr>
        <a:xfrm rot="10890103">
          <a:off x="958430" y="1569394"/>
          <a:ext cx="9154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5165" y="0"/>
              </a:lnTo>
            </a:path>
          </a:pathLst>
        </a:custGeom>
        <a:noFill/>
        <a:ln w="12700" cap="flat" cmpd="sng" algn="ctr">
          <a:solidFill>
            <a:srgbClr val="44546A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06FD2-204B-BC46-8EB3-556BC3D03186}">
      <dsp:nvSpPr>
        <dsp:cNvPr id="0" name=""/>
        <dsp:cNvSpPr/>
      </dsp:nvSpPr>
      <dsp:spPr>
        <a:xfrm>
          <a:off x="115239" y="1124670"/>
          <a:ext cx="843348" cy="843348"/>
        </a:xfrm>
        <a:prstGeom prst="roundRect">
          <a:avLst/>
        </a:prstGeom>
        <a:solidFill>
          <a:srgbClr val="70AD4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Epi</a:t>
          </a:r>
        </a:p>
      </dsp:txBody>
      <dsp:txXfrm>
        <a:off x="156408" y="1165839"/>
        <a:ext cx="761010" cy="761010"/>
      </dsp:txXfrm>
    </dsp:sp>
    <dsp:sp modelId="{75F23003-B36E-F343-B1AF-7F4E0A1BC801}">
      <dsp:nvSpPr>
        <dsp:cNvPr id="0" name=""/>
        <dsp:cNvSpPr/>
      </dsp:nvSpPr>
      <dsp:spPr>
        <a:xfrm rot="20314867">
          <a:off x="3569281" y="1037948"/>
          <a:ext cx="12338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3812" y="0"/>
              </a:lnTo>
            </a:path>
          </a:pathLst>
        </a:custGeom>
        <a:noFill/>
        <a:ln w="12700" cap="flat" cmpd="sng" algn="ctr">
          <a:solidFill>
            <a:srgbClr val="44546A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4F9819-E14B-5B4B-B7B9-F3AC12414A06}">
      <dsp:nvSpPr>
        <dsp:cNvPr id="0" name=""/>
        <dsp:cNvSpPr/>
      </dsp:nvSpPr>
      <dsp:spPr>
        <a:xfrm>
          <a:off x="4760546" y="225566"/>
          <a:ext cx="843348" cy="843348"/>
        </a:xfrm>
        <a:prstGeom prst="roundRect">
          <a:avLst/>
        </a:prstGeom>
        <a:solidFill>
          <a:srgbClr val="70AD4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VMA</a:t>
          </a:r>
        </a:p>
      </dsp:txBody>
      <dsp:txXfrm>
        <a:off x="4801715" y="266735"/>
        <a:ext cx="761010" cy="761010"/>
      </dsp:txXfrm>
    </dsp:sp>
    <dsp:sp modelId="{45DD289F-CAB9-0A44-8FBC-74FD2ABC4CB8}">
      <dsp:nvSpPr>
        <dsp:cNvPr id="0" name=""/>
        <dsp:cNvSpPr/>
      </dsp:nvSpPr>
      <dsp:spPr>
        <a:xfrm rot="949466">
          <a:off x="3589265" y="2013290"/>
          <a:ext cx="119391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54014" y="0"/>
              </a:lnTo>
            </a:path>
          </a:pathLst>
        </a:custGeom>
        <a:noFill/>
        <a:ln w="12700" cap="flat" cmpd="sng" algn="ctr">
          <a:solidFill>
            <a:srgbClr val="44546A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D6FF7-A82A-A042-A752-D93608A53C76}">
      <dsp:nvSpPr>
        <dsp:cNvPr id="0" name=""/>
        <dsp:cNvSpPr/>
      </dsp:nvSpPr>
      <dsp:spPr>
        <a:xfrm>
          <a:off x="4760555" y="1873917"/>
          <a:ext cx="843348" cy="843348"/>
        </a:xfrm>
        <a:prstGeom prst="roundRect">
          <a:avLst/>
        </a:prstGeom>
        <a:solidFill>
          <a:srgbClr val="70AD4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>
              <a:solidFill>
                <a:sysClr val="window" lastClr="FFFFFF"/>
              </a:solidFill>
              <a:latin typeface="Calibri" panose="020F0502020204030204"/>
              <a:ea typeface=""/>
              <a:cs typeface=""/>
            </a:rPr>
            <a:t>Metanephrine Sulfate</a:t>
          </a:r>
        </a:p>
      </dsp:txBody>
      <dsp:txXfrm>
        <a:off x="4801724" y="1915086"/>
        <a:ext cx="761010" cy="7610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256A8F-4D90-264B-A7BE-4B3E32F54DFB}">
      <dsp:nvSpPr>
        <dsp:cNvPr id="0" name=""/>
        <dsp:cNvSpPr/>
      </dsp:nvSpPr>
      <dsp:spPr>
        <a:xfrm>
          <a:off x="1988440" y="621745"/>
          <a:ext cx="1738216" cy="1258728"/>
        </a:xfrm>
        <a:prstGeom prst="roundRect">
          <a:avLst/>
        </a:prstGeom>
        <a:solidFill>
          <a:schemeClr val="accent5"/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lt1"/>
              </a:solidFill>
            </a:rPr>
            <a:t>Normetanephrine</a:t>
          </a:r>
          <a:endParaRPr lang="en-US" sz="1400" kern="1200" dirty="0">
            <a:solidFill>
              <a:schemeClr val="lt1"/>
            </a:solidFill>
          </a:endParaRPr>
        </a:p>
      </dsp:txBody>
      <dsp:txXfrm>
        <a:off x="2049886" y="683191"/>
        <a:ext cx="1615324" cy="1135836"/>
      </dsp:txXfrm>
    </dsp:sp>
    <dsp:sp modelId="{FAB036A5-1BF8-4F47-890B-1B24B8DF03BA}">
      <dsp:nvSpPr>
        <dsp:cNvPr id="0" name=""/>
        <dsp:cNvSpPr/>
      </dsp:nvSpPr>
      <dsp:spPr>
        <a:xfrm rot="10709896">
          <a:off x="993599" y="1286932"/>
          <a:ext cx="9950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95011" y="0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06FD2-204B-BC46-8EB3-556BC3D03186}">
      <dsp:nvSpPr>
        <dsp:cNvPr id="0" name=""/>
        <dsp:cNvSpPr/>
      </dsp:nvSpPr>
      <dsp:spPr>
        <a:xfrm>
          <a:off x="150422" y="889351"/>
          <a:ext cx="843348" cy="843348"/>
        </a:xfrm>
        <a:prstGeom prst="roundRect">
          <a:avLst/>
        </a:prstGeom>
        <a:solidFill>
          <a:schemeClr val="accent5"/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solidFill>
                <a:schemeClr val="lt1"/>
              </a:solidFill>
            </a:rPr>
            <a:t>Norepi</a:t>
          </a:r>
        </a:p>
      </dsp:txBody>
      <dsp:txXfrm>
        <a:off x="191591" y="930520"/>
        <a:ext cx="761010" cy="761010"/>
      </dsp:txXfrm>
    </dsp:sp>
    <dsp:sp modelId="{75F23003-B36E-F343-B1AF-7F4E0A1BC801}">
      <dsp:nvSpPr>
        <dsp:cNvPr id="0" name=""/>
        <dsp:cNvSpPr/>
      </dsp:nvSpPr>
      <dsp:spPr>
        <a:xfrm rot="20852498">
          <a:off x="3715858" y="960169"/>
          <a:ext cx="91712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7127" y="0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4F9819-E14B-5B4B-B7B9-F3AC12414A06}">
      <dsp:nvSpPr>
        <dsp:cNvPr id="0" name=""/>
        <dsp:cNvSpPr/>
      </dsp:nvSpPr>
      <dsp:spPr>
        <a:xfrm>
          <a:off x="4622188" y="346407"/>
          <a:ext cx="843348" cy="843348"/>
        </a:xfrm>
        <a:prstGeom prst="roundRect">
          <a:avLst/>
        </a:prstGeom>
        <a:solidFill>
          <a:schemeClr val="accent5"/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solidFill>
                <a:schemeClr val="lt1"/>
              </a:solidFill>
            </a:rPr>
            <a:t>VMA</a:t>
          </a:r>
        </a:p>
      </dsp:txBody>
      <dsp:txXfrm>
        <a:off x="4663357" y="387576"/>
        <a:ext cx="761010" cy="761010"/>
      </dsp:txXfrm>
    </dsp:sp>
    <dsp:sp modelId="{45DD289F-CAB9-0A44-8FBC-74FD2ABC4CB8}">
      <dsp:nvSpPr>
        <dsp:cNvPr id="0" name=""/>
        <dsp:cNvSpPr/>
      </dsp:nvSpPr>
      <dsp:spPr>
        <a:xfrm rot="1569365">
          <a:off x="3684411" y="1859790"/>
          <a:ext cx="82507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25076" y="0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D6FF7-A82A-A042-A752-D93608A53C76}">
      <dsp:nvSpPr>
        <dsp:cNvPr id="0" name=""/>
        <dsp:cNvSpPr/>
      </dsp:nvSpPr>
      <dsp:spPr>
        <a:xfrm>
          <a:off x="4467242" y="1827058"/>
          <a:ext cx="843348" cy="843348"/>
        </a:xfrm>
        <a:prstGeom prst="roundRect">
          <a:avLst/>
        </a:prstGeom>
        <a:solidFill>
          <a:schemeClr val="accent5"/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solidFill>
                <a:schemeClr val="lt1"/>
              </a:solidFill>
            </a:rPr>
            <a:t>Normeta</a:t>
          </a:r>
          <a:r>
            <a:rPr lang="en-US" sz="1100" kern="1200" dirty="0" smtClean="0">
              <a:solidFill>
                <a:schemeClr val="lt1"/>
              </a:solidFill>
            </a:rPr>
            <a:t>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solidFill>
                <a:schemeClr val="lt1"/>
              </a:solidFill>
            </a:rPr>
            <a:t>nephrine</a:t>
          </a:r>
          <a:r>
            <a:rPr lang="en-US" sz="1100" kern="1200" dirty="0" smtClean="0">
              <a:solidFill>
                <a:schemeClr val="lt1"/>
              </a:solidFill>
            </a:rPr>
            <a:t> </a:t>
          </a:r>
          <a:r>
            <a:rPr lang="en-US" sz="1100" kern="1200" dirty="0">
              <a:solidFill>
                <a:schemeClr val="lt1"/>
              </a:solidFill>
            </a:rPr>
            <a:t>Sulfate</a:t>
          </a:r>
        </a:p>
      </dsp:txBody>
      <dsp:txXfrm>
        <a:off x="4508411" y="1868227"/>
        <a:ext cx="761010" cy="761010"/>
      </dsp:txXfrm>
    </dsp:sp>
    <dsp:sp modelId="{880FCFF3-1581-9444-AAB1-D823DB28ABBC}">
      <dsp:nvSpPr>
        <dsp:cNvPr id="0" name=""/>
        <dsp:cNvSpPr/>
      </dsp:nvSpPr>
      <dsp:spPr>
        <a:xfrm rot="5392311">
          <a:off x="2538269" y="2201877"/>
          <a:ext cx="64281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2810" y="0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6B50B4-4C6D-9147-BAF2-07C902D9B700}">
      <dsp:nvSpPr>
        <dsp:cNvPr id="0" name=""/>
        <dsp:cNvSpPr/>
      </dsp:nvSpPr>
      <dsp:spPr>
        <a:xfrm>
          <a:off x="2439662" y="2523282"/>
          <a:ext cx="843348" cy="843348"/>
        </a:xfrm>
        <a:prstGeom prst="roundRect">
          <a:avLst/>
        </a:prstGeom>
        <a:solidFill>
          <a:schemeClr val="accent5"/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3,4-DHPG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480831" y="2564451"/>
        <a:ext cx="761010" cy="761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4739E-7AE0-2E46-A740-810BB6D1BC67}" type="datetimeFigureOut">
              <a:rPr lang="en-US" smtClean="0"/>
              <a:t>3/2/17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C43ED-8A93-7D42-834F-4ECC7657B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D5DD559-F21D-3840-A757-79BAA3F8F066}" type="datetimeFigureOut">
              <a:rPr lang="en-US" smtClean="0"/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423FA-8236-0E49-8B4F-6FD0C9E6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46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  <p:sldLayoutId id="2147483903" r:id="rId15"/>
    <p:sldLayoutId id="2147483904" r:id="rId16"/>
    <p:sldLayoutId id="214748390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diagramData" Target="../diagrams/data3.xml"/><Relationship Id="rId8" Type="http://schemas.openxmlformats.org/officeDocument/2006/relationships/diagramLayout" Target="../diagrams/layout3.xml"/><Relationship Id="rId9" Type="http://schemas.openxmlformats.org/officeDocument/2006/relationships/diagramQuickStyle" Target="../diagrams/quickStyle3.xml"/><Relationship Id="rId10" Type="http://schemas.openxmlformats.org/officeDocument/2006/relationships/diagramColors" Target="../diagrams/colors3.xml"/><Relationship Id="rId11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700" dirty="0" err="1" smtClean="0"/>
              <a:t>Pheochromocytoma</a:t>
            </a:r>
            <a:endParaRPr lang="en-US" sz="6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Physiology, diagnosis and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151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Catecholamine Synthesis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1572397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22764" y="2937164"/>
            <a:ext cx="1521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Tyrosine </a:t>
            </a:r>
          </a:p>
          <a:p>
            <a:pPr algn="ctr"/>
            <a:r>
              <a:rPr lang="en-US" dirty="0" smtClean="0"/>
              <a:t>Hydroxylase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21893" y="2937163"/>
            <a:ext cx="185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DOPA</a:t>
            </a:r>
          </a:p>
          <a:p>
            <a:pPr algn="ctr"/>
            <a:r>
              <a:rPr lang="en-US" dirty="0" smtClean="0"/>
              <a:t>decarboxylase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54447" y="2937162"/>
            <a:ext cx="1715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Dopamine </a:t>
            </a:r>
          </a:p>
          <a:p>
            <a:pPr algn="ctr"/>
            <a:r>
              <a:rPr lang="el-GR" dirty="0" smtClean="0"/>
              <a:t>Β</a:t>
            </a:r>
            <a:r>
              <a:rPr lang="en-US" dirty="0" smtClean="0"/>
              <a:t>-hydroxylase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958398" y="3075661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PNMT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06307" y="2300831"/>
            <a:ext cx="1154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Rate </a:t>
            </a:r>
          </a:p>
          <a:p>
            <a:pPr algn="ctr"/>
            <a:r>
              <a:rPr lang="en-US" dirty="0" smtClean="0"/>
              <a:t>Limiting!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91871" y="4915044"/>
            <a:ext cx="1720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Final product </a:t>
            </a:r>
          </a:p>
          <a:p>
            <a:pPr algn="ctr"/>
            <a:r>
              <a:rPr lang="en-US" dirty="0" smtClean="0"/>
              <a:t>in neurons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910009" y="4915044"/>
            <a:ext cx="13740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AM post</a:t>
            </a:r>
          </a:p>
          <a:p>
            <a:pPr algn="ctr"/>
            <a:r>
              <a:rPr lang="en-US" dirty="0"/>
              <a:t>g</a:t>
            </a:r>
            <a:r>
              <a:rPr lang="en-US" dirty="0" smtClean="0"/>
              <a:t>anglionic</a:t>
            </a:r>
          </a:p>
          <a:p>
            <a:pPr algn="ctr"/>
            <a:r>
              <a:rPr lang="en-US" dirty="0" smtClean="0"/>
              <a:t>neurons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994646" y="5053543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653827" y="2285455"/>
            <a:ext cx="1410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Enhanced </a:t>
            </a:r>
          </a:p>
          <a:p>
            <a:pPr algn="ctr"/>
            <a:r>
              <a:rPr lang="en-US" dirty="0" smtClean="0"/>
              <a:t>by cortisol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55804" y="4915044"/>
            <a:ext cx="18277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From food or</a:t>
            </a:r>
          </a:p>
          <a:p>
            <a:pPr algn="ctr"/>
            <a:r>
              <a:rPr lang="en-US" dirty="0" smtClean="0"/>
              <a:t>Phenylalanine </a:t>
            </a:r>
          </a:p>
          <a:p>
            <a:pPr algn="ctr"/>
            <a:r>
              <a:rPr lang="en-US" dirty="0" smtClean="0"/>
              <a:t>In liver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277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Effects of </a:t>
            </a:r>
            <a:r>
              <a:rPr lang="en-US" dirty="0" err="1" smtClean="0"/>
              <a:t>Catecholamines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 via adrenergic receptors on target tissues </a:t>
            </a:r>
          </a:p>
          <a:p>
            <a:pPr lvl="1"/>
            <a:r>
              <a:rPr lang="en-US" dirty="0" smtClean="0"/>
              <a:t>Alpha (α1 and α2)</a:t>
            </a:r>
          </a:p>
          <a:p>
            <a:pPr lvl="2"/>
            <a:r>
              <a:rPr lang="en-US" dirty="0" smtClean="0"/>
              <a:t>α1: vasoconstriction (high epi &gt; vasoconstriction) </a:t>
            </a:r>
          </a:p>
          <a:p>
            <a:pPr lvl="2"/>
            <a:r>
              <a:rPr lang="en-US" dirty="0" smtClean="0"/>
              <a:t>α2: vasoconstriction, decreases release of insulin/glucagon</a:t>
            </a:r>
          </a:p>
          <a:p>
            <a:pPr lvl="1"/>
            <a:r>
              <a:rPr lang="en-US" dirty="0" smtClean="0"/>
              <a:t>Beta (β1, β2, β3) </a:t>
            </a:r>
          </a:p>
          <a:p>
            <a:pPr lvl="2"/>
            <a:r>
              <a:rPr lang="el-GR" dirty="0" smtClean="0"/>
              <a:t>Β</a:t>
            </a:r>
            <a:r>
              <a:rPr lang="en-US" dirty="0" smtClean="0"/>
              <a:t>1: heart (increase heart rate, contractility, conduction velocity)</a:t>
            </a:r>
          </a:p>
          <a:p>
            <a:pPr lvl="2"/>
            <a:r>
              <a:rPr lang="el-GR" dirty="0" smtClean="0"/>
              <a:t>Β</a:t>
            </a:r>
            <a:r>
              <a:rPr lang="en-US" dirty="0" smtClean="0"/>
              <a:t>2: vasodilation in skeletal muscle</a:t>
            </a:r>
          </a:p>
          <a:p>
            <a:pPr lvl="3"/>
            <a:r>
              <a:rPr lang="en-US" dirty="0" smtClean="0"/>
              <a:t>Epi 10x more potent than norepinephrine with β2 receptors (low [epi] &gt; vasodilation)</a:t>
            </a:r>
          </a:p>
          <a:p>
            <a:pPr lvl="2"/>
            <a:r>
              <a:rPr lang="el-GR" dirty="0" smtClean="0"/>
              <a:t>Β</a:t>
            </a:r>
            <a:r>
              <a:rPr lang="en-US" dirty="0" smtClean="0"/>
              <a:t>3: lipolysis in adipose tissue, thermogenesis in skeletal muscle</a:t>
            </a:r>
          </a:p>
          <a:p>
            <a:pPr lvl="3"/>
            <a:r>
              <a:rPr lang="en-US" dirty="0" err="1" smtClean="0"/>
              <a:t>Norepi</a:t>
            </a:r>
            <a:r>
              <a:rPr lang="en-US" dirty="0" smtClean="0"/>
              <a:t> more potent than epi with β3 receptors</a:t>
            </a:r>
          </a:p>
          <a:p>
            <a:r>
              <a:rPr lang="en-US" dirty="0" smtClean="0"/>
              <a:t>Receptor types on various tissues vary in number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528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Epinephrine </a:t>
            </a:r>
          </a:p>
          <a:p>
            <a:pPr lvl="1"/>
            <a:r>
              <a:rPr lang="en-US" dirty="0" smtClean="0"/>
              <a:t>Increases [BG] mainly by β2 R’</a:t>
            </a:r>
          </a:p>
          <a:p>
            <a:pPr lvl="2"/>
            <a:r>
              <a:rPr lang="en-US" dirty="0" smtClean="0"/>
              <a:t>Promotes hepatic </a:t>
            </a:r>
            <a:r>
              <a:rPr lang="en-US" dirty="0" err="1"/>
              <a:t>g</a:t>
            </a:r>
            <a:r>
              <a:rPr lang="en-US" dirty="0" err="1" smtClean="0"/>
              <a:t>lycogenolysis</a:t>
            </a:r>
            <a:r>
              <a:rPr lang="en-US" dirty="0" smtClean="0"/>
              <a:t> &amp; gluconeogenesis </a:t>
            </a:r>
          </a:p>
          <a:p>
            <a:pPr lvl="2"/>
            <a:r>
              <a:rPr lang="en-US" dirty="0" smtClean="0"/>
              <a:t>Stimulates </a:t>
            </a:r>
            <a:r>
              <a:rPr lang="en-US" dirty="0" err="1" smtClean="0"/>
              <a:t>glycogenolysis</a:t>
            </a:r>
            <a:r>
              <a:rPr lang="en-US" dirty="0" smtClean="0"/>
              <a:t> in skeletal muscle </a:t>
            </a:r>
          </a:p>
          <a:p>
            <a:pPr lvl="3"/>
            <a:r>
              <a:rPr lang="en-US" dirty="0" smtClean="0"/>
              <a:t>No glucose 6 phosphatase so produces lactate </a:t>
            </a:r>
          </a:p>
          <a:p>
            <a:pPr lvl="3"/>
            <a:r>
              <a:rPr lang="en-US" dirty="0" smtClean="0"/>
              <a:t>Liver then takes up lactate and converts to glucose </a:t>
            </a:r>
          </a:p>
          <a:p>
            <a:pPr lvl="2"/>
            <a:r>
              <a:rPr lang="en-US" dirty="0" smtClean="0"/>
              <a:t>Inhibition of insulin secretion (via α R’) </a:t>
            </a:r>
          </a:p>
          <a:p>
            <a:pPr lvl="2"/>
            <a:r>
              <a:rPr lang="en-US" dirty="0" smtClean="0"/>
              <a:t>Stimulation of glucagon secretion by pancreas</a:t>
            </a:r>
          </a:p>
          <a:p>
            <a:pPr lvl="1"/>
            <a:r>
              <a:rPr lang="en-US" dirty="0" smtClean="0"/>
              <a:t>Promotes lipolysis via interaction with R’ on adipose cells </a:t>
            </a:r>
          </a:p>
        </p:txBody>
      </p:sp>
    </p:spTree>
    <p:extLst>
      <p:ext uri="{BB962C8B-B14F-4D97-AF65-F5344CB8AC3E}">
        <p14:creationId xmlns:p14="http://schemas.microsoft.com/office/powerpoint/2010/main" val="1908610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Pheochromocytoma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Phaios</a:t>
            </a:r>
            <a:r>
              <a:rPr lang="en-US" dirty="0" smtClean="0"/>
              <a:t>: dark  </a:t>
            </a:r>
          </a:p>
          <a:p>
            <a:r>
              <a:rPr lang="en-US" dirty="0" smtClean="0"/>
              <a:t>Chroma: color</a:t>
            </a:r>
          </a:p>
          <a:p>
            <a:r>
              <a:rPr lang="en-US" dirty="0" err="1" smtClean="0"/>
              <a:t>Cytoma</a:t>
            </a:r>
            <a:r>
              <a:rPr lang="en-US" dirty="0" smtClean="0"/>
              <a:t>: tumor </a:t>
            </a:r>
          </a:p>
          <a:p>
            <a:endParaRPr lang="en-US" dirty="0"/>
          </a:p>
          <a:p>
            <a:r>
              <a:rPr lang="en-US" dirty="0" smtClean="0"/>
              <a:t>Due to the dark staining reaction (oxidation of </a:t>
            </a:r>
            <a:r>
              <a:rPr lang="en-US" dirty="0" err="1" smtClean="0"/>
              <a:t>catecholamines</a:t>
            </a:r>
            <a:r>
              <a:rPr lang="en-US" dirty="0" smtClean="0"/>
              <a:t> (CC)) when exposed to chromium salts </a:t>
            </a:r>
          </a:p>
          <a:p>
            <a:r>
              <a:rPr lang="en-US" dirty="0" smtClean="0"/>
              <a:t>Tumor arising from catecholamine-producing chromaffin cells in the adrenal medulla (AM) </a:t>
            </a:r>
          </a:p>
          <a:p>
            <a:r>
              <a:rPr lang="en-US" dirty="0" smtClean="0"/>
              <a:t>AM develops as part of SNS and the cells of the AM are modified post ganglionic sympathetic neurons lacking axons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90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dogs: 0.01-0.1% of all canine tumors </a:t>
            </a:r>
          </a:p>
          <a:p>
            <a:r>
              <a:rPr lang="en-US" dirty="0" smtClean="0"/>
              <a:t>Only a few case reports in cats </a:t>
            </a:r>
          </a:p>
          <a:p>
            <a:r>
              <a:rPr lang="en-US" dirty="0" smtClean="0"/>
              <a:t>Malignancy based on local invasion OR distant metastasis </a:t>
            </a:r>
          </a:p>
          <a:p>
            <a:pPr lvl="1"/>
            <a:r>
              <a:rPr lang="en-US" dirty="0" smtClean="0"/>
              <a:t>50% canine </a:t>
            </a:r>
            <a:r>
              <a:rPr lang="en-US" dirty="0" err="1" smtClean="0"/>
              <a:t>pheos</a:t>
            </a:r>
            <a:r>
              <a:rPr lang="en-US" dirty="0" smtClean="0"/>
              <a:t> are malignant</a:t>
            </a:r>
          </a:p>
          <a:p>
            <a:pPr lvl="2"/>
            <a:r>
              <a:rPr lang="en-US" dirty="0" smtClean="0"/>
              <a:t>34% local invasion of adjacent vessels (vena </a:t>
            </a:r>
            <a:r>
              <a:rPr lang="en-US" dirty="0" err="1" smtClean="0"/>
              <a:t>phrenicoabdominales</a:t>
            </a:r>
            <a:r>
              <a:rPr lang="en-US" dirty="0" smtClean="0"/>
              <a:t>, vena cava </a:t>
            </a:r>
            <a:r>
              <a:rPr lang="en-US" dirty="0" err="1" smtClean="0"/>
              <a:t>caudalis</a:t>
            </a:r>
            <a:r>
              <a:rPr lang="en-US" dirty="0" smtClean="0"/>
              <a:t>, renal vessels, adrenal vessels, hepatic vein, aorta, etc.) </a:t>
            </a:r>
          </a:p>
          <a:p>
            <a:pPr lvl="2"/>
            <a:r>
              <a:rPr lang="en-US" dirty="0" smtClean="0"/>
              <a:t>20% metastasis to regional LN and other organs </a:t>
            </a:r>
          </a:p>
          <a:p>
            <a:r>
              <a:rPr lang="en-US" dirty="0" smtClean="0"/>
              <a:t>Size few mm to 15 cm </a:t>
            </a:r>
          </a:p>
          <a:p>
            <a:r>
              <a:rPr lang="en-US" dirty="0" smtClean="0"/>
              <a:t>&lt; 10% bilateral </a:t>
            </a:r>
          </a:p>
          <a:p>
            <a:r>
              <a:rPr lang="en-US" dirty="0" smtClean="0"/>
              <a:t>50-54% of dogs will have additional endocrine OR non endocrine tumors.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1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 Metabolism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 ½ </a:t>
            </a:r>
            <a:r>
              <a:rPr lang="en-US" baseline="-25000" dirty="0" smtClean="0"/>
              <a:t>plasma</a:t>
            </a:r>
            <a:r>
              <a:rPr lang="en-US" dirty="0" smtClean="0"/>
              <a:t> = 1-3 minutes </a:t>
            </a:r>
          </a:p>
          <a:p>
            <a:r>
              <a:rPr lang="en-US" dirty="0" smtClean="0"/>
              <a:t>Metabolism in liver and kidney </a:t>
            </a:r>
          </a:p>
          <a:p>
            <a:r>
              <a:rPr lang="en-US" dirty="0" smtClean="0"/>
              <a:t>Inactivation by conjugation in GI tract </a:t>
            </a:r>
          </a:p>
          <a:p>
            <a:r>
              <a:rPr lang="en-US" dirty="0" smtClean="0"/>
              <a:t>CC metabolites, conjugates and free CC are excreted in urine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93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 Metabolism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6264824"/>
              </p:ext>
            </p:extLst>
          </p:nvPr>
        </p:nvGraphicFramePr>
        <p:xfrm>
          <a:off x="149157" y="2112273"/>
          <a:ext cx="6688965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074235167"/>
              </p:ext>
            </p:extLst>
          </p:nvPr>
        </p:nvGraphicFramePr>
        <p:xfrm>
          <a:off x="5993365" y="2112273"/>
          <a:ext cx="6688965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93304" y="3001617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COMT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87138" y="3001617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COMT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88037">
            <a:off x="3838781" y="2695689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MAO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0878791">
            <a:off x="9807243" y="2695688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MAO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887628">
            <a:off x="3955798" y="417634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 rot="1578370">
            <a:off x="9727928" y="4118455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863738" y="4176344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MAO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9337847" y="4607747"/>
            <a:ext cx="978383" cy="440165"/>
          </a:xfrm>
          <a:prstGeom prst="line">
            <a:avLst/>
          </a:prstGeom>
          <a:ln w="190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rot="20260089">
            <a:off x="9554001" y="5032411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COMT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 Metabolism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Epi and </a:t>
            </a:r>
            <a:r>
              <a:rPr lang="en-US" dirty="0" err="1" smtClean="0"/>
              <a:t>Norepi</a:t>
            </a:r>
            <a:r>
              <a:rPr lang="en-US" dirty="0" smtClean="0"/>
              <a:t> are in chromaffin cells </a:t>
            </a:r>
          </a:p>
          <a:p>
            <a:pPr lvl="1"/>
            <a:r>
              <a:rPr lang="en-US" dirty="0" smtClean="0"/>
              <a:t>CCs leak from the vesicle to the cytoplasm </a:t>
            </a:r>
          </a:p>
          <a:p>
            <a:pPr lvl="1"/>
            <a:r>
              <a:rPr lang="en-US" dirty="0" smtClean="0"/>
              <a:t>Variable, low rate release into circulation </a:t>
            </a:r>
          </a:p>
          <a:p>
            <a:r>
              <a:rPr lang="en-US" dirty="0" smtClean="0"/>
              <a:t>The end products of metabolism (VMA, </a:t>
            </a:r>
            <a:r>
              <a:rPr lang="en-US" dirty="0" err="1" smtClean="0"/>
              <a:t>metanephrine</a:t>
            </a:r>
            <a:r>
              <a:rPr lang="en-US" dirty="0" smtClean="0"/>
              <a:t> sulfate) are constantly leaked into the circulation so better for diagnosis of </a:t>
            </a:r>
            <a:r>
              <a:rPr lang="en-US" dirty="0" err="1" smtClean="0"/>
              <a:t>pheochromocytoma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1179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Mean age 11-12 years (1-18 years) </a:t>
            </a:r>
          </a:p>
          <a:p>
            <a:r>
              <a:rPr lang="en-US" dirty="0" smtClean="0"/>
              <a:t>Secretion of excessive CC by the </a:t>
            </a:r>
            <a:r>
              <a:rPr lang="en-US" dirty="0" err="1" smtClean="0"/>
              <a:t>pheo</a:t>
            </a:r>
            <a:r>
              <a:rPr lang="en-US" dirty="0" smtClean="0"/>
              <a:t> (more common)</a:t>
            </a:r>
          </a:p>
          <a:p>
            <a:r>
              <a:rPr lang="en-US" dirty="0" smtClean="0"/>
              <a:t>Space occupying/invasive tumor/metastasis (less common)</a:t>
            </a:r>
          </a:p>
          <a:p>
            <a:r>
              <a:rPr lang="en-US" dirty="0" smtClean="0"/>
              <a:t>Potentially life threatening (collapse, sudden death) due to massive CC release/tumor rupture </a:t>
            </a:r>
          </a:p>
          <a:p>
            <a:r>
              <a:rPr lang="en-US" dirty="0" smtClean="0"/>
              <a:t>Hormone secretion is variable as are clinical signs </a:t>
            </a:r>
          </a:p>
          <a:p>
            <a:pPr lvl="1"/>
            <a:r>
              <a:rPr lang="en-US" dirty="0" smtClean="0"/>
              <a:t>Some clinical signs always  (PU,PD, lethargy)</a:t>
            </a:r>
          </a:p>
          <a:p>
            <a:pPr lvl="1"/>
            <a:r>
              <a:rPr lang="en-US" dirty="0" smtClean="0"/>
              <a:t>Paroxysmal episodes  (panting, tachycardia)</a:t>
            </a:r>
          </a:p>
          <a:p>
            <a:pPr lvl="1"/>
            <a:r>
              <a:rPr lang="en-US" dirty="0" smtClean="0"/>
              <a:t>Or no clinical signs between episodes </a:t>
            </a:r>
          </a:p>
          <a:p>
            <a:r>
              <a:rPr lang="en-US" dirty="0" smtClean="0"/>
              <a:t>Episodes </a:t>
            </a:r>
          </a:p>
          <a:p>
            <a:pPr lvl="1"/>
            <a:r>
              <a:rPr lang="en-US" dirty="0" smtClean="0"/>
              <a:t>Multiple times per day/week or can be weeks to months between </a:t>
            </a:r>
          </a:p>
          <a:p>
            <a:pPr lvl="1"/>
            <a:r>
              <a:rPr lang="en-US" dirty="0" smtClean="0"/>
              <a:t>Similar severity each time or more commonly progression from mild to life threatening </a:t>
            </a:r>
          </a:p>
        </p:txBody>
      </p:sp>
    </p:spTree>
    <p:extLst>
      <p:ext uri="{BB962C8B-B14F-4D97-AF65-F5344CB8AC3E}">
        <p14:creationId xmlns:p14="http://schemas.microsoft.com/office/powerpoint/2010/main" val="1675996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Secretion of CC by the </a:t>
            </a:r>
            <a:r>
              <a:rPr lang="en-US" dirty="0" err="1" smtClean="0"/>
              <a:t>pheo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Nonspecific </a:t>
            </a:r>
          </a:p>
          <a:p>
            <a:pPr lvl="1"/>
            <a:r>
              <a:rPr lang="en-US" dirty="0" smtClean="0"/>
              <a:t>Anorexia, weight loss, </a:t>
            </a:r>
            <a:r>
              <a:rPr lang="en-US" b="1" dirty="0" smtClean="0">
                <a:solidFill>
                  <a:srgbClr val="FFFF00"/>
                </a:solidFill>
              </a:rPr>
              <a:t>lethargy</a:t>
            </a:r>
          </a:p>
          <a:p>
            <a:r>
              <a:rPr lang="en-US" dirty="0" smtClean="0"/>
              <a:t>Cardiorespiratory/Hypertension</a:t>
            </a:r>
          </a:p>
          <a:p>
            <a:pPr lvl="1"/>
            <a:r>
              <a:rPr lang="en-US" b="1" dirty="0" smtClean="0">
                <a:solidFill>
                  <a:srgbClr val="FFFF00"/>
                </a:solidFill>
              </a:rPr>
              <a:t>Tachypnea</a:t>
            </a:r>
            <a:r>
              <a:rPr lang="en-US" dirty="0" smtClean="0"/>
              <a:t>, dyspnea, </a:t>
            </a:r>
            <a:r>
              <a:rPr lang="en-US" b="1" dirty="0" smtClean="0">
                <a:solidFill>
                  <a:srgbClr val="FFFF00"/>
                </a:solidFill>
              </a:rPr>
              <a:t>panting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FFFF00"/>
                </a:solidFill>
              </a:rPr>
              <a:t>arrhythmias</a:t>
            </a:r>
            <a:r>
              <a:rPr lang="en-US" dirty="0" smtClean="0"/>
              <a:t>, (tachyarrhythmia: SVT, VPC, V-tach), </a:t>
            </a:r>
            <a:r>
              <a:rPr lang="en-US" b="1" dirty="0" smtClean="0">
                <a:solidFill>
                  <a:srgbClr val="FFFF00"/>
                </a:solidFill>
              </a:rPr>
              <a:t>collapse</a:t>
            </a:r>
            <a:r>
              <a:rPr lang="en-US" dirty="0" smtClean="0"/>
              <a:t>, pale MM, nasal hemorrhage, acute blindness </a:t>
            </a:r>
          </a:p>
          <a:p>
            <a:r>
              <a:rPr lang="en-US" dirty="0" smtClean="0"/>
              <a:t>Neuromuscular </a:t>
            </a:r>
          </a:p>
          <a:p>
            <a:pPr lvl="1"/>
            <a:r>
              <a:rPr lang="en-US" b="1" dirty="0" smtClean="0">
                <a:solidFill>
                  <a:srgbClr val="FFFF00"/>
                </a:solidFill>
              </a:rPr>
              <a:t>Weakness</a:t>
            </a:r>
            <a:r>
              <a:rPr lang="en-US" dirty="0" smtClean="0"/>
              <a:t>, anxiety, pacing, disorientation, muscle tremors, </a:t>
            </a:r>
            <a:r>
              <a:rPr lang="en-US" b="1" dirty="0" smtClean="0">
                <a:solidFill>
                  <a:srgbClr val="FFFF00"/>
                </a:solidFill>
              </a:rPr>
              <a:t>seizures</a:t>
            </a:r>
            <a:r>
              <a:rPr lang="en-US" dirty="0" smtClean="0"/>
              <a:t> (brain imaging necessary!) </a:t>
            </a:r>
          </a:p>
          <a:p>
            <a:r>
              <a:rPr lang="en-US" dirty="0" smtClean="0"/>
              <a:t>Miscellaneous </a:t>
            </a:r>
          </a:p>
          <a:p>
            <a:pPr lvl="1"/>
            <a:r>
              <a:rPr lang="en-US" dirty="0" smtClean="0"/>
              <a:t>PU/PD, vomiting, diarrhea, abdominal enlargements, abdominal pain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960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Adrenal Physiology Review 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978" y="2052638"/>
            <a:ext cx="6599820" cy="4195762"/>
          </a:xfrm>
        </p:spPr>
      </p:pic>
    </p:spTree>
    <p:extLst>
      <p:ext uri="{BB962C8B-B14F-4D97-AF65-F5344CB8AC3E}">
        <p14:creationId xmlns:p14="http://schemas.microsoft.com/office/powerpoint/2010/main" val="2116844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due to tumor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invasive tumor:</a:t>
            </a:r>
          </a:p>
          <a:p>
            <a:pPr lvl="1"/>
            <a:r>
              <a:rPr lang="en-US" dirty="0" smtClean="0"/>
              <a:t>Large painful abdomen </a:t>
            </a:r>
          </a:p>
          <a:p>
            <a:pPr lvl="1"/>
            <a:r>
              <a:rPr lang="en-US" dirty="0" smtClean="0"/>
              <a:t>Ascites, hind limb edema </a:t>
            </a:r>
          </a:p>
          <a:p>
            <a:r>
              <a:rPr lang="en-US" dirty="0" smtClean="0"/>
              <a:t>Tumor rupture: </a:t>
            </a:r>
          </a:p>
          <a:p>
            <a:pPr lvl="1"/>
            <a:r>
              <a:rPr lang="en-US" dirty="0" smtClean="0"/>
              <a:t>Acute severe lethargy, painful abdomen, tachypnea, weakness, collapse, tachycardia, pale MM, increased CRT</a:t>
            </a:r>
          </a:p>
          <a:p>
            <a:r>
              <a:rPr lang="en-US" dirty="0" smtClean="0"/>
              <a:t>Metastasis:</a:t>
            </a:r>
          </a:p>
          <a:p>
            <a:pPr lvl="1"/>
            <a:r>
              <a:rPr lang="en-US" dirty="0" smtClean="0"/>
              <a:t>Brain: seizures, CNS signs, </a:t>
            </a:r>
          </a:p>
          <a:p>
            <a:pPr lvl="1"/>
            <a:r>
              <a:rPr lang="en-US" dirty="0"/>
              <a:t>V</a:t>
            </a:r>
            <a:r>
              <a:rPr lang="en-US" dirty="0" smtClean="0"/>
              <a:t>ertebral canal/bone: paresis, lameness, swelling, local pain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834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There are no consistent changes on CBC, CHEM, UA</a:t>
            </a:r>
          </a:p>
          <a:p>
            <a:r>
              <a:rPr lang="en-US" dirty="0" smtClean="0"/>
              <a:t>CBC: anemia (chronic disease), polycythemia (</a:t>
            </a:r>
            <a:r>
              <a:rPr lang="en-US" dirty="0" err="1" smtClean="0"/>
              <a:t>hemoconcentration</a:t>
            </a:r>
            <a:r>
              <a:rPr lang="en-US" dirty="0" smtClean="0"/>
              <a:t>, EPO release, CC induced ischemia of kidneys or </a:t>
            </a:r>
            <a:r>
              <a:rPr lang="en-US" dirty="0" err="1" smtClean="0"/>
              <a:t>pheo</a:t>
            </a:r>
            <a:r>
              <a:rPr lang="en-US" dirty="0" smtClean="0"/>
              <a:t>), leukocytosis, stress leukogram </a:t>
            </a:r>
          </a:p>
          <a:p>
            <a:r>
              <a:rPr lang="en-US" dirty="0" smtClean="0"/>
              <a:t>Biochemistry: elevated liver enzymes (ALT, AST, ALP - most frequent, hypertension, induced </a:t>
            </a:r>
            <a:r>
              <a:rPr lang="en-US" dirty="0" err="1" smtClean="0"/>
              <a:t>hepatopathy</a:t>
            </a:r>
            <a:r>
              <a:rPr lang="en-US" dirty="0" smtClean="0"/>
              <a:t>, inflammatory cytokine release), increased cholesterol values (advanced cases, CC induced lipolysis in liver)  </a:t>
            </a:r>
          </a:p>
        </p:txBody>
      </p:sp>
    </p:spTree>
    <p:extLst>
      <p:ext uri="{BB962C8B-B14F-4D97-AF65-F5344CB8AC3E}">
        <p14:creationId xmlns:p14="http://schemas.microsoft.com/office/powerpoint/2010/main" val="436819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Minimal risk</a:t>
            </a:r>
          </a:p>
          <a:p>
            <a:pPr lvl="1"/>
            <a:r>
              <a:rPr lang="en-US" dirty="0" smtClean="0"/>
              <a:t>Systolic  &lt;150, Diastolic &lt; 95 mmHg</a:t>
            </a:r>
          </a:p>
          <a:p>
            <a:r>
              <a:rPr lang="en-US" dirty="0" smtClean="0"/>
              <a:t>Hypertension can be idiopathic (primary, essential) or secondary (renal or endocrine)</a:t>
            </a:r>
          </a:p>
          <a:p>
            <a:pPr lvl="1"/>
            <a:r>
              <a:rPr lang="en-US" dirty="0" smtClean="0"/>
              <a:t>&gt;300 mmHg only in </a:t>
            </a:r>
            <a:r>
              <a:rPr lang="en-US" dirty="0" err="1" smtClean="0"/>
              <a:t>pheo</a:t>
            </a:r>
            <a:r>
              <a:rPr lang="en-US" dirty="0" smtClean="0"/>
              <a:t> </a:t>
            </a:r>
          </a:p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Secretion of </a:t>
            </a:r>
            <a:r>
              <a:rPr lang="en-US" dirty="0" err="1" smtClean="0"/>
              <a:t>norepi</a:t>
            </a:r>
            <a:r>
              <a:rPr lang="en-US" dirty="0" smtClean="0"/>
              <a:t> by </a:t>
            </a:r>
            <a:r>
              <a:rPr lang="en-US" dirty="0" err="1" smtClean="0"/>
              <a:t>pheo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Co-secretion of neuropeptide Y (vasoconstrictor)</a:t>
            </a:r>
          </a:p>
          <a:p>
            <a:pPr lvl="1"/>
            <a:r>
              <a:rPr lang="en-US" dirty="0" smtClean="0"/>
              <a:t>Compromised blood flow in renal artery due to compression by tumor, increased renin production</a:t>
            </a:r>
          </a:p>
          <a:p>
            <a:r>
              <a:rPr lang="en-US" dirty="0" smtClean="0"/>
              <a:t>Can be intermittent, constant, or constant with peaks </a:t>
            </a:r>
          </a:p>
        </p:txBody>
      </p:sp>
    </p:spTree>
    <p:extLst>
      <p:ext uri="{BB962C8B-B14F-4D97-AF65-F5344CB8AC3E}">
        <p14:creationId xmlns:p14="http://schemas.microsoft.com/office/powerpoint/2010/main" val="1640371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CXR/AXR</a:t>
            </a:r>
          </a:p>
          <a:p>
            <a:pPr lvl="1"/>
            <a:r>
              <a:rPr lang="en-US" dirty="0" smtClean="0"/>
              <a:t>Met check (pulmonary </a:t>
            </a:r>
            <a:r>
              <a:rPr lang="en-US" dirty="0" err="1" smtClean="0"/>
              <a:t>mets</a:t>
            </a:r>
            <a:r>
              <a:rPr lang="en-US" dirty="0" smtClean="0"/>
              <a:t> in 10% </a:t>
            </a:r>
            <a:r>
              <a:rPr lang="en-US" dirty="0" err="1" smtClean="0"/>
              <a:t>pheo</a:t>
            </a:r>
            <a:r>
              <a:rPr lang="en-US" dirty="0" smtClean="0"/>
              <a:t> dogs, but CT better)</a:t>
            </a:r>
          </a:p>
          <a:p>
            <a:pPr lvl="1"/>
            <a:r>
              <a:rPr lang="en-US" dirty="0" smtClean="0"/>
              <a:t>Cardiac changes due to hypertension/CC</a:t>
            </a:r>
          </a:p>
          <a:p>
            <a:pPr lvl="1"/>
            <a:r>
              <a:rPr lang="en-US" dirty="0" smtClean="0"/>
              <a:t>Retroperitoneal hemorrhage, ascites, organ displacement </a:t>
            </a:r>
          </a:p>
        </p:txBody>
      </p:sp>
    </p:spTree>
    <p:extLst>
      <p:ext uri="{BB962C8B-B14F-4D97-AF65-F5344CB8AC3E}">
        <p14:creationId xmlns:p14="http://schemas.microsoft.com/office/powerpoint/2010/main" val="120611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5854079" cy="4195481"/>
          </a:xfrm>
        </p:spPr>
        <p:txBody>
          <a:bodyPr/>
          <a:lstStyle/>
          <a:p>
            <a:r>
              <a:rPr lang="en-US" dirty="0" smtClean="0"/>
              <a:t>Abdominal US </a:t>
            </a:r>
          </a:p>
          <a:p>
            <a:pPr lvl="1"/>
            <a:r>
              <a:rPr lang="en-US" dirty="0" smtClean="0"/>
              <a:t>Not a good way to discriminate between types of adrenal tumors </a:t>
            </a:r>
          </a:p>
          <a:p>
            <a:pPr lvl="1"/>
            <a:r>
              <a:rPr lang="en-US" dirty="0" smtClean="0"/>
              <a:t>May be heterogeneous, hyperechoic parenchyma </a:t>
            </a:r>
          </a:p>
          <a:p>
            <a:pPr lvl="1"/>
            <a:r>
              <a:rPr lang="en-US" dirty="0" smtClean="0"/>
              <a:t>Adrenal nodules/masses (few mm to &gt; 10 cm)</a:t>
            </a:r>
          </a:p>
          <a:p>
            <a:pPr lvl="1"/>
            <a:r>
              <a:rPr lang="en-US" dirty="0" smtClean="0"/>
              <a:t>Can be hypo-, </a:t>
            </a:r>
            <a:r>
              <a:rPr lang="en-US" dirty="0" err="1" smtClean="0"/>
              <a:t>iso</a:t>
            </a:r>
            <a:r>
              <a:rPr lang="en-US" dirty="0" smtClean="0"/>
              <a:t>-  </a:t>
            </a:r>
            <a:r>
              <a:rPr lang="en-US" dirty="0"/>
              <a:t>o</a:t>
            </a:r>
            <a:r>
              <a:rPr lang="en-US" dirty="0" smtClean="0"/>
              <a:t>r hyperechoic to kidneys </a:t>
            </a:r>
          </a:p>
          <a:p>
            <a:r>
              <a:rPr lang="en-US" dirty="0" smtClean="0"/>
              <a:t>Difficult to assess via US compression versus invasion (tumor thrombus) of blood vessel </a:t>
            </a: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524" y="1853248"/>
            <a:ext cx="4907543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55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259" y="1152983"/>
            <a:ext cx="8431689" cy="5287574"/>
          </a:xfrm>
        </p:spPr>
        <p:txBody>
          <a:bodyPr>
            <a:normAutofit/>
          </a:bodyPr>
          <a:lstStyle/>
          <a:p>
            <a:r>
              <a:rPr lang="en-US" dirty="0" smtClean="0"/>
              <a:t>CT/MRI</a:t>
            </a:r>
          </a:p>
          <a:p>
            <a:pPr lvl="1"/>
            <a:r>
              <a:rPr lang="en-US" dirty="0" smtClean="0"/>
              <a:t>Indicated in any patient with tumor invasion concern, surgical planning</a:t>
            </a:r>
          </a:p>
          <a:p>
            <a:pPr lvl="1"/>
            <a:r>
              <a:rPr lang="en-US" dirty="0" smtClean="0"/>
              <a:t>Contrast enhanced CT is superior to US for tumor invasion </a:t>
            </a:r>
          </a:p>
          <a:p>
            <a:pPr lvl="2"/>
            <a:r>
              <a:rPr lang="en-US" dirty="0" smtClean="0"/>
              <a:t>Vascular invasion vs mural compression </a:t>
            </a:r>
          </a:p>
          <a:p>
            <a:pPr lvl="2"/>
            <a:r>
              <a:rPr lang="en-US" dirty="0" smtClean="0"/>
              <a:t>Tumor thrombus vs blood clot (and extent of thrombus)</a:t>
            </a:r>
          </a:p>
          <a:p>
            <a:pPr lvl="2"/>
            <a:r>
              <a:rPr lang="en-US" dirty="0" smtClean="0"/>
              <a:t>Ionic (high </a:t>
            </a:r>
            <a:r>
              <a:rPr lang="en-US" dirty="0" err="1" smtClean="0"/>
              <a:t>osmolar</a:t>
            </a:r>
            <a:r>
              <a:rPr lang="en-US" dirty="0" smtClean="0"/>
              <a:t>) contrast media can stimulate catecholamine release from </a:t>
            </a:r>
            <a:r>
              <a:rPr lang="en-US" dirty="0" err="1" smtClean="0"/>
              <a:t>pheo</a:t>
            </a:r>
            <a:r>
              <a:rPr lang="en-US" dirty="0" smtClean="0"/>
              <a:t> and may induce hypertensive crisis </a:t>
            </a:r>
          </a:p>
          <a:p>
            <a:pPr lvl="3"/>
            <a:r>
              <a:rPr lang="en-US" dirty="0" smtClean="0"/>
              <a:t>Much safer to use non-ionic low </a:t>
            </a:r>
            <a:r>
              <a:rPr lang="en-US" dirty="0" err="1" smtClean="0"/>
              <a:t>osmolar</a:t>
            </a:r>
            <a:r>
              <a:rPr lang="en-US" dirty="0" smtClean="0"/>
              <a:t> contrast media </a:t>
            </a:r>
          </a:p>
          <a:p>
            <a:pPr lvl="3"/>
            <a:r>
              <a:rPr lang="en-US" dirty="0" smtClean="0"/>
              <a:t>Consider pretreatment with </a:t>
            </a:r>
            <a:r>
              <a:rPr lang="en-US" dirty="0" err="1" smtClean="0"/>
              <a:t>phenoxybenzamine</a:t>
            </a:r>
            <a:r>
              <a:rPr lang="en-US" dirty="0" smtClean="0"/>
              <a:t>, experienced anesthetist on board, prepare for hypertensive crisis, arrhythmias </a:t>
            </a:r>
          </a:p>
          <a:p>
            <a:pPr lvl="1"/>
            <a:r>
              <a:rPr lang="en-US" dirty="0" smtClean="0"/>
              <a:t>MRI may be better than CT for vascular invasion (superior resolution and contrast)</a:t>
            </a:r>
          </a:p>
          <a:p>
            <a:pPr lvl="1"/>
            <a:r>
              <a:rPr lang="en-US" dirty="0" smtClean="0"/>
              <a:t>Still can’t definitively say </a:t>
            </a:r>
            <a:r>
              <a:rPr lang="en-US" dirty="0" err="1" smtClean="0"/>
              <a:t>pheo</a:t>
            </a:r>
            <a:r>
              <a:rPr lang="en-US" dirty="0" smtClean="0"/>
              <a:t> versus other adrenal tumor with CT/MRI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948" y="1853248"/>
            <a:ext cx="3442417" cy="343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87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Medical 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Functional characteristics of a tumor </a:t>
            </a:r>
          </a:p>
          <a:p>
            <a:r>
              <a:rPr lang="en-US" dirty="0" smtClean="0"/>
              <a:t>Scintigraphy</a:t>
            </a:r>
          </a:p>
          <a:p>
            <a:r>
              <a:rPr lang="en-US" dirty="0" smtClean="0"/>
              <a:t>SPECT (single photon emission computed tomography)</a:t>
            </a:r>
          </a:p>
          <a:p>
            <a:r>
              <a:rPr lang="en-US" dirty="0" smtClean="0"/>
              <a:t>PET (positive emission tomography, more sensitive and better resolution than SPECT)</a:t>
            </a:r>
          </a:p>
          <a:p>
            <a:r>
              <a:rPr lang="en-US" dirty="0" smtClean="0"/>
              <a:t>Radiotracers (</a:t>
            </a:r>
            <a:r>
              <a:rPr lang="en-US" baseline="30000" dirty="0" smtClean="0"/>
              <a:t>123</a:t>
            </a:r>
            <a:r>
              <a:rPr lang="en-US" dirty="0" smtClean="0"/>
              <a:t>iodine-metaiodobenzylguanidine, </a:t>
            </a:r>
            <a:r>
              <a:rPr lang="en-US" baseline="30000" dirty="0" smtClean="0"/>
              <a:t>123</a:t>
            </a:r>
            <a:r>
              <a:rPr lang="en-US" dirty="0" smtClean="0"/>
              <a:t>I-MIBG) are taken up by tumor cells </a:t>
            </a:r>
          </a:p>
          <a:p>
            <a:pPr lvl="1"/>
            <a:r>
              <a:rPr lang="en-US" baseline="30000" dirty="0" smtClean="0"/>
              <a:t>123</a:t>
            </a:r>
            <a:r>
              <a:rPr lang="en-US" dirty="0" smtClean="0"/>
              <a:t>I-MIBG = </a:t>
            </a:r>
            <a:r>
              <a:rPr lang="en-US" dirty="0" err="1" smtClean="0"/>
              <a:t>norepi</a:t>
            </a:r>
            <a:r>
              <a:rPr lang="en-US" dirty="0" smtClean="0"/>
              <a:t> analog localizes to presynaptic adrenergic nerves and </a:t>
            </a:r>
            <a:r>
              <a:rPr lang="en-US" dirty="0" err="1" smtClean="0"/>
              <a:t>sympathomedullary</a:t>
            </a:r>
            <a:r>
              <a:rPr lang="en-US" dirty="0" smtClean="0"/>
              <a:t> tissue and then into cytoplasmic storage vesicles </a:t>
            </a:r>
          </a:p>
          <a:p>
            <a:pPr lvl="1"/>
            <a:r>
              <a:rPr lang="en-US" dirty="0" smtClean="0"/>
              <a:t>Uptake proportional to number of neurosecretory granules within the tumor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067538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Percutaneous FNA and Biopsy of Adrenals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Contraindicated if </a:t>
            </a:r>
            <a:r>
              <a:rPr lang="en-US" dirty="0" err="1" smtClean="0"/>
              <a:t>Pheo</a:t>
            </a:r>
            <a:r>
              <a:rPr lang="en-US" dirty="0" smtClean="0"/>
              <a:t> not ruled out </a:t>
            </a:r>
          </a:p>
          <a:p>
            <a:pPr lvl="1"/>
            <a:r>
              <a:rPr lang="en-US" dirty="0" smtClean="0"/>
              <a:t>High rate of complications including death </a:t>
            </a:r>
          </a:p>
          <a:p>
            <a:pPr lvl="1"/>
            <a:r>
              <a:rPr lang="en-US" dirty="0" smtClean="0"/>
              <a:t>70% of patients (</a:t>
            </a:r>
            <a:r>
              <a:rPr lang="en-US" dirty="0" err="1" smtClean="0"/>
              <a:t>hu</a:t>
            </a:r>
            <a:r>
              <a:rPr lang="en-US" dirty="0" smtClean="0"/>
              <a:t>) have complications </a:t>
            </a:r>
          </a:p>
          <a:p>
            <a:pPr lvl="2"/>
            <a:r>
              <a:rPr lang="en-US" dirty="0" smtClean="0"/>
              <a:t>Hematoma</a:t>
            </a:r>
          </a:p>
          <a:p>
            <a:pPr lvl="2"/>
            <a:r>
              <a:rPr lang="en-US" dirty="0" smtClean="0"/>
              <a:t>Severe hypertension</a:t>
            </a:r>
          </a:p>
          <a:p>
            <a:pPr lvl="2"/>
            <a:r>
              <a:rPr lang="en-US" dirty="0" smtClean="0"/>
              <a:t>Severe pain</a:t>
            </a:r>
          </a:p>
          <a:p>
            <a:pPr lvl="2"/>
            <a:r>
              <a:rPr lang="en-US" dirty="0" smtClean="0"/>
              <a:t>Delay to surgical treatment </a:t>
            </a:r>
          </a:p>
          <a:p>
            <a:pPr lvl="2"/>
            <a:r>
              <a:rPr lang="en-US" dirty="0" smtClean="0"/>
              <a:t>Misdiagnosis </a:t>
            </a:r>
          </a:p>
          <a:p>
            <a:pPr lvl="2"/>
            <a:r>
              <a:rPr lang="en-US" dirty="0" smtClean="0"/>
              <a:t>Difficult surgery due to inflammation and retroperitoneal fixation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617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Biochemical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CC: dopamine, norepinephrine, epinephrine </a:t>
            </a:r>
          </a:p>
          <a:p>
            <a:r>
              <a:rPr lang="en-US" dirty="0" err="1" smtClean="0"/>
              <a:t>Metanephrines</a:t>
            </a:r>
            <a:r>
              <a:rPr lang="en-US" dirty="0" smtClean="0"/>
              <a:t>: </a:t>
            </a:r>
            <a:r>
              <a:rPr lang="en-US" dirty="0" err="1" smtClean="0"/>
              <a:t>normetanephrine</a:t>
            </a:r>
            <a:r>
              <a:rPr lang="en-US" dirty="0" smtClean="0"/>
              <a:t> and </a:t>
            </a:r>
            <a:r>
              <a:rPr lang="en-US" dirty="0" err="1" smtClean="0"/>
              <a:t>metanephrine</a:t>
            </a:r>
            <a:endParaRPr lang="en-US" dirty="0" smtClean="0"/>
          </a:p>
          <a:p>
            <a:pPr lvl="1"/>
            <a:r>
              <a:rPr lang="en-US" dirty="0" smtClean="0"/>
              <a:t>Fractionated </a:t>
            </a:r>
            <a:r>
              <a:rPr lang="en-US" dirty="0" err="1" smtClean="0"/>
              <a:t>metanephrines</a:t>
            </a:r>
            <a:r>
              <a:rPr lang="en-US" dirty="0" smtClean="0"/>
              <a:t>: separate analysis of above by HPLC </a:t>
            </a:r>
          </a:p>
          <a:p>
            <a:pPr lvl="1"/>
            <a:r>
              <a:rPr lang="en-US" dirty="0" smtClean="0"/>
              <a:t>Total = free + conjugated (with sulfate in GI)</a:t>
            </a:r>
          </a:p>
          <a:p>
            <a:pPr lvl="1"/>
            <a:r>
              <a:rPr lang="en-US" dirty="0" err="1" smtClean="0"/>
              <a:t>Deconjugated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Collect over 24 hours (urine or plasma)</a:t>
            </a:r>
          </a:p>
          <a:p>
            <a:pPr lvl="1"/>
            <a:r>
              <a:rPr lang="en-US" dirty="0" smtClean="0"/>
              <a:t>HPLC with electrochemical detection</a:t>
            </a:r>
          </a:p>
          <a:p>
            <a:pPr lvl="1"/>
            <a:r>
              <a:rPr lang="en-US" dirty="0" smtClean="0"/>
              <a:t>Tandem mass spec </a:t>
            </a:r>
          </a:p>
          <a:p>
            <a:r>
              <a:rPr lang="en-US" dirty="0" smtClean="0"/>
              <a:t>Urine needs to be acidified to pH &lt; 2 and chilled until run</a:t>
            </a:r>
          </a:p>
          <a:p>
            <a:r>
              <a:rPr lang="en-US" dirty="0" smtClean="0"/>
              <a:t>Plasma: sample into chilled tubes, immediate centrifuge, store in -80ºC </a:t>
            </a:r>
          </a:p>
        </p:txBody>
      </p:sp>
    </p:spTree>
    <p:extLst>
      <p:ext uri="{BB962C8B-B14F-4D97-AF65-F5344CB8AC3E}">
        <p14:creationId xmlns:p14="http://schemas.microsoft.com/office/powerpoint/2010/main" val="1042014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Biochemical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humans </a:t>
            </a:r>
          </a:p>
          <a:p>
            <a:pPr lvl="1"/>
            <a:r>
              <a:rPr lang="en-US" dirty="0" smtClean="0"/>
              <a:t>Single best test is plasma free </a:t>
            </a:r>
            <a:r>
              <a:rPr lang="en-US" dirty="0" err="1" smtClean="0"/>
              <a:t>normetanephrine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More </a:t>
            </a:r>
            <a:r>
              <a:rPr lang="en-US" dirty="0" err="1" smtClean="0"/>
              <a:t>norepi</a:t>
            </a:r>
            <a:r>
              <a:rPr lang="en-US" dirty="0" smtClean="0"/>
              <a:t> than epi </a:t>
            </a:r>
          </a:p>
          <a:p>
            <a:pPr lvl="2"/>
            <a:r>
              <a:rPr lang="en-US" dirty="0" smtClean="0"/>
              <a:t>Free </a:t>
            </a:r>
            <a:r>
              <a:rPr lang="en-US" dirty="0" err="1" smtClean="0"/>
              <a:t>metanephrines</a:t>
            </a:r>
            <a:r>
              <a:rPr lang="en-US" dirty="0" smtClean="0"/>
              <a:t> direct from </a:t>
            </a:r>
            <a:r>
              <a:rPr lang="en-US" dirty="0" err="1" smtClean="0"/>
              <a:t>pheo</a:t>
            </a:r>
            <a:r>
              <a:rPr lang="en-US" dirty="0" smtClean="0"/>
              <a:t>, urine can be from GI as well</a:t>
            </a:r>
          </a:p>
          <a:p>
            <a:pPr lvl="1"/>
            <a:r>
              <a:rPr lang="en-US" dirty="0" smtClean="0"/>
              <a:t>Increased urine or plasma </a:t>
            </a:r>
            <a:r>
              <a:rPr lang="en-US" dirty="0" err="1" smtClean="0"/>
              <a:t>normetanephrine</a:t>
            </a:r>
            <a:r>
              <a:rPr lang="en-US" dirty="0" smtClean="0"/>
              <a:t> by &gt; 4 fold above upper reference interval is ~ 100% probability </a:t>
            </a:r>
            <a:r>
              <a:rPr lang="en-US" dirty="0" err="1" smtClean="0"/>
              <a:t>pheo</a:t>
            </a:r>
            <a:r>
              <a:rPr lang="en-US" dirty="0" smtClean="0"/>
              <a:t> present </a:t>
            </a:r>
          </a:p>
          <a:p>
            <a:pPr lvl="1"/>
            <a:r>
              <a:rPr lang="en-US" dirty="0" smtClean="0"/>
              <a:t>False positive </a:t>
            </a:r>
          </a:p>
          <a:p>
            <a:pPr lvl="2"/>
            <a:r>
              <a:rPr lang="en-US" dirty="0" err="1" smtClean="0"/>
              <a:t>Phenoxybenzamine</a:t>
            </a:r>
            <a:r>
              <a:rPr lang="en-US" dirty="0" smtClean="0"/>
              <a:t>, β-blocker </a:t>
            </a:r>
          </a:p>
          <a:p>
            <a:pPr lvl="2"/>
            <a:r>
              <a:rPr lang="en-US" dirty="0" smtClean="0"/>
              <a:t>Food, drinks </a:t>
            </a:r>
          </a:p>
          <a:p>
            <a:pPr lvl="2"/>
            <a:r>
              <a:rPr lang="en-US" dirty="0" smtClean="0"/>
              <a:t>Exercise, stress, etc. </a:t>
            </a:r>
          </a:p>
          <a:p>
            <a:pPr lvl="3"/>
            <a:r>
              <a:rPr lang="en-US" dirty="0" smtClean="0"/>
              <a:t>Humans with </a:t>
            </a:r>
            <a:r>
              <a:rPr lang="en-US" dirty="0" err="1" smtClean="0"/>
              <a:t>sympatho</a:t>
            </a:r>
            <a:r>
              <a:rPr lang="en-US" dirty="0" smtClean="0"/>
              <a:t> adrenal activation usually have larger increase in CC than </a:t>
            </a:r>
            <a:r>
              <a:rPr lang="en-US" dirty="0" err="1" smtClean="0"/>
              <a:t>metanephrines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Renal Failure (decreased renal clearance) </a:t>
            </a:r>
          </a:p>
        </p:txBody>
      </p:sp>
    </p:spTree>
    <p:extLst>
      <p:ext uri="{BB962C8B-B14F-4D97-AF65-F5344CB8AC3E}">
        <p14:creationId xmlns:p14="http://schemas.microsoft.com/office/powerpoint/2010/main" val="76415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of AC Steroid Hormones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241" y="2052638"/>
            <a:ext cx="3247294" cy="4195762"/>
          </a:xfrm>
        </p:spPr>
      </p:pic>
      <p:sp>
        <p:nvSpPr>
          <p:cNvPr id="5" name="TextBox 4"/>
          <p:cNvSpPr txBox="1"/>
          <p:nvPr/>
        </p:nvSpPr>
        <p:spPr>
          <a:xfrm>
            <a:off x="308181" y="2445026"/>
            <a:ext cx="3432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Backbone: 21-carbon steroid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2840" y="3617844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GCs: Ketone C3, OH  C11/C21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7410" y="4519320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MC: Double bond O C18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0597" y="5507264"/>
            <a:ext cx="3802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Androgens: Double bond O C17</a:t>
            </a:r>
          </a:p>
          <a:p>
            <a:pPr algn="ctr"/>
            <a:r>
              <a:rPr lang="en-US" dirty="0" smtClean="0"/>
              <a:t>19 Carbon Steroid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48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Dogs with </a:t>
            </a:r>
            <a:r>
              <a:rPr lang="en-US" dirty="0" err="1" smtClean="0"/>
              <a:t>pheo</a:t>
            </a:r>
            <a:r>
              <a:rPr lang="en-US" dirty="0" smtClean="0"/>
              <a:t> have increased urine </a:t>
            </a:r>
            <a:r>
              <a:rPr lang="en-US" dirty="0" err="1" smtClean="0"/>
              <a:t>norepi</a:t>
            </a:r>
            <a:r>
              <a:rPr lang="en-US" dirty="0" smtClean="0"/>
              <a:t>, epi and </a:t>
            </a:r>
            <a:r>
              <a:rPr lang="en-US" dirty="0" err="1" smtClean="0"/>
              <a:t>normetanephrine</a:t>
            </a:r>
            <a:r>
              <a:rPr lang="en-US" dirty="0" smtClean="0"/>
              <a:t> ratios (to urine creatinine) with no overlap between </a:t>
            </a:r>
            <a:r>
              <a:rPr lang="en-US" dirty="0" err="1" smtClean="0"/>
              <a:t>pheo</a:t>
            </a:r>
            <a:r>
              <a:rPr lang="en-US" dirty="0" smtClean="0"/>
              <a:t> and healthy patients. </a:t>
            </a:r>
          </a:p>
          <a:p>
            <a:r>
              <a:rPr lang="en-US" dirty="0" smtClean="0"/>
              <a:t>Urine </a:t>
            </a:r>
            <a:r>
              <a:rPr lang="en-US" dirty="0" err="1" smtClean="0"/>
              <a:t>normetanephrine</a:t>
            </a:r>
            <a:r>
              <a:rPr lang="en-US" dirty="0" smtClean="0"/>
              <a:t> significantly higher in dogs with </a:t>
            </a:r>
            <a:r>
              <a:rPr lang="en-US" dirty="0" err="1" smtClean="0"/>
              <a:t>pheo</a:t>
            </a:r>
            <a:r>
              <a:rPr lang="en-US" dirty="0" smtClean="0"/>
              <a:t> than </a:t>
            </a:r>
            <a:r>
              <a:rPr lang="en-US" dirty="0" err="1" smtClean="0"/>
              <a:t>Cushings</a:t>
            </a:r>
            <a:r>
              <a:rPr lang="en-US" dirty="0" smtClean="0"/>
              <a:t> (main </a:t>
            </a:r>
            <a:r>
              <a:rPr lang="en-US" dirty="0" err="1" smtClean="0"/>
              <a:t>ddx</a:t>
            </a:r>
            <a:r>
              <a:rPr lang="en-US" dirty="0" smtClean="0"/>
              <a:t>) with some overlap </a:t>
            </a:r>
          </a:p>
          <a:p>
            <a:pPr lvl="1"/>
            <a:r>
              <a:rPr lang="en-US" dirty="0" smtClean="0"/>
              <a:t>If use cut off of 4x normal than no overlap, but can miss dogs </a:t>
            </a:r>
          </a:p>
          <a:p>
            <a:pPr lvl="1"/>
            <a:r>
              <a:rPr lang="en-US" dirty="0" smtClean="0"/>
              <a:t>Higher levels in critically ill dogs, stabilize first before testing </a:t>
            </a:r>
          </a:p>
          <a:p>
            <a:r>
              <a:rPr lang="en-US" dirty="0" smtClean="0"/>
              <a:t>For plasma free </a:t>
            </a:r>
            <a:r>
              <a:rPr lang="en-US" dirty="0" err="1" smtClean="0"/>
              <a:t>normetanephrine</a:t>
            </a:r>
            <a:r>
              <a:rPr lang="en-US" dirty="0" smtClean="0"/>
              <a:t>, use species specific reference ranges as much higher in dogs than people </a:t>
            </a:r>
          </a:p>
          <a:p>
            <a:r>
              <a:rPr lang="en-US" dirty="0" err="1" smtClean="0"/>
              <a:t>Normetanephrine</a:t>
            </a:r>
            <a:r>
              <a:rPr lang="en-US" dirty="0" smtClean="0"/>
              <a:t> significantly higher in </a:t>
            </a:r>
            <a:r>
              <a:rPr lang="en-US" dirty="0" err="1" smtClean="0"/>
              <a:t>pheo</a:t>
            </a:r>
            <a:r>
              <a:rPr lang="en-US" dirty="0" smtClean="0"/>
              <a:t> with almost no overlap, superior to free </a:t>
            </a:r>
            <a:r>
              <a:rPr lang="en-US" dirty="0" err="1" smtClean="0"/>
              <a:t>metanephrine</a:t>
            </a:r>
            <a:r>
              <a:rPr lang="en-US" dirty="0" smtClean="0"/>
              <a:t> </a:t>
            </a:r>
          </a:p>
          <a:p>
            <a:r>
              <a:rPr lang="en-US" dirty="0" smtClean="0"/>
              <a:t>Unclear if plasma or urine is better in dogs </a:t>
            </a:r>
          </a:p>
        </p:txBody>
      </p:sp>
    </p:spTree>
    <p:extLst>
      <p:ext uri="{BB962C8B-B14F-4D97-AF65-F5344CB8AC3E}">
        <p14:creationId xmlns:p14="http://schemas.microsoft.com/office/powerpoint/2010/main" val="15617157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887" y="2052638"/>
            <a:ext cx="8876001" cy="4195762"/>
          </a:xfrm>
        </p:spPr>
      </p:pic>
    </p:spTree>
    <p:extLst>
      <p:ext uri="{BB962C8B-B14F-4D97-AF65-F5344CB8AC3E}">
        <p14:creationId xmlns:p14="http://schemas.microsoft.com/office/powerpoint/2010/main" val="1355913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Adrenalectomy ASAP </a:t>
            </a:r>
          </a:p>
          <a:p>
            <a:pPr lvl="1"/>
            <a:r>
              <a:rPr lang="en-US" dirty="0" smtClean="0"/>
              <a:t>Consider these tumors malignant (unpredictable tumor growth and risk of invasion) </a:t>
            </a:r>
          </a:p>
          <a:p>
            <a:pPr lvl="1"/>
            <a:r>
              <a:rPr lang="en-US" dirty="0" smtClean="0"/>
              <a:t>If bilateral MC + GC lifelong </a:t>
            </a:r>
          </a:p>
          <a:p>
            <a:pPr lvl="1"/>
            <a:r>
              <a:rPr lang="en-US" dirty="0" smtClean="0"/>
              <a:t>Tumor thrombus in vena cava NOT absolute contraindication for surgery (adrenalectomy + </a:t>
            </a:r>
            <a:r>
              <a:rPr lang="en-US" dirty="0" err="1" smtClean="0"/>
              <a:t>thrombectomy</a:t>
            </a:r>
            <a:r>
              <a:rPr lang="en-US" dirty="0" smtClean="0"/>
              <a:t> possible)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532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Pre-Op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Minimize CC induced complications </a:t>
            </a:r>
          </a:p>
          <a:p>
            <a:pPr lvl="1"/>
            <a:r>
              <a:rPr lang="en-US" dirty="0" smtClean="0"/>
              <a:t>Hypertensive crisis, arrhythmias, pulmonary edema and cardiac ischemia </a:t>
            </a:r>
          </a:p>
          <a:p>
            <a:pPr lvl="1"/>
            <a:r>
              <a:rPr lang="en-US" dirty="0" smtClean="0"/>
              <a:t>Block effects of CC 10-14 days prior to surgery IN ALL PATIENTS 	</a:t>
            </a:r>
          </a:p>
          <a:p>
            <a:pPr lvl="2"/>
            <a:r>
              <a:rPr lang="en-US" dirty="0" smtClean="0"/>
              <a:t>Even if CC levels normal </a:t>
            </a:r>
          </a:p>
          <a:p>
            <a:pPr lvl="2"/>
            <a:r>
              <a:rPr lang="en-US" dirty="0" err="1" smtClean="0"/>
              <a:t>Phenoxybenzamine</a:t>
            </a:r>
            <a:r>
              <a:rPr lang="en-US" dirty="0" smtClean="0"/>
              <a:t>, non competitive α-</a:t>
            </a:r>
            <a:r>
              <a:rPr lang="en-US" dirty="0" err="1" smtClean="0"/>
              <a:t>adrenoreceptor</a:t>
            </a:r>
            <a:r>
              <a:rPr lang="en-US" dirty="0" smtClean="0"/>
              <a:t> blocker, irreversible (until de novo synthesis), long lasting, non selective (α</a:t>
            </a:r>
            <a:r>
              <a:rPr lang="en-US" baseline="-25000" dirty="0" smtClean="0"/>
              <a:t>1</a:t>
            </a:r>
            <a:r>
              <a:rPr lang="en-US" dirty="0" smtClean="0"/>
              <a:t> and α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Does not block CC synthesis </a:t>
            </a:r>
          </a:p>
          <a:p>
            <a:pPr lvl="3"/>
            <a:r>
              <a:rPr lang="en-US" dirty="0" smtClean="0"/>
              <a:t>Blocks α adrenergic response to circulating epinephrine / norepinephrine</a:t>
            </a:r>
          </a:p>
          <a:p>
            <a:pPr lvl="3"/>
            <a:r>
              <a:rPr lang="en-US" dirty="0" smtClean="0"/>
              <a:t>Decreases BP </a:t>
            </a:r>
          </a:p>
          <a:p>
            <a:pPr lvl="3"/>
            <a:r>
              <a:rPr lang="en-US" dirty="0" smtClean="0"/>
              <a:t>Helps expand contracted blood volume </a:t>
            </a:r>
          </a:p>
          <a:p>
            <a:pPr lvl="3"/>
            <a:r>
              <a:rPr lang="en-US" dirty="0" smtClean="0"/>
              <a:t>Decreases frequency of ventricular arrhythmias </a:t>
            </a:r>
          </a:p>
          <a:p>
            <a:pPr lvl="3"/>
            <a:r>
              <a:rPr lang="en-US" dirty="0" smtClean="0"/>
              <a:t>Increase dose q2-3 days to decrease side effects (postural hypotension, dizziness, syncope, nasal congestion)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821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Phenoxybenzamine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20982"/>
            <a:ext cx="8946541" cy="462741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If tachyarrhythmia develops (CC or α-blocker induced)</a:t>
            </a:r>
          </a:p>
          <a:p>
            <a:pPr lvl="1"/>
            <a:r>
              <a:rPr lang="en-US" dirty="0" smtClean="0"/>
              <a:t>Treat ≥ 2 days with </a:t>
            </a:r>
            <a:r>
              <a:rPr lang="en-US" dirty="0" err="1" smtClean="0"/>
              <a:t>phenoxy</a:t>
            </a:r>
            <a:r>
              <a:rPr lang="en-US" dirty="0" smtClean="0"/>
              <a:t> and then add β </a:t>
            </a:r>
            <a:r>
              <a:rPr lang="en-US" dirty="0" err="1" smtClean="0"/>
              <a:t>adreno</a:t>
            </a:r>
            <a:r>
              <a:rPr lang="en-US" dirty="0" smtClean="0"/>
              <a:t> receptor blocker </a:t>
            </a:r>
          </a:p>
          <a:p>
            <a:pPr lvl="2"/>
            <a:r>
              <a:rPr lang="el-GR" dirty="0" smtClean="0"/>
              <a:t>Β</a:t>
            </a:r>
            <a:r>
              <a:rPr lang="en-US" baseline="-25000" dirty="0" smtClean="0"/>
              <a:t>1</a:t>
            </a:r>
            <a:r>
              <a:rPr lang="en-US" dirty="0" smtClean="0"/>
              <a:t> (atenolol) preferred over nonselective (</a:t>
            </a:r>
            <a:r>
              <a:rPr lang="en-US" dirty="0" err="1" smtClean="0"/>
              <a:t>propanolol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Atenolol 0.2-1.0 mg/kg PO q12-24hrs</a:t>
            </a:r>
          </a:p>
          <a:p>
            <a:pPr lvl="2"/>
            <a:r>
              <a:rPr lang="en-US" dirty="0" smtClean="0"/>
              <a:t>If given alone hypertension may worsen as α</a:t>
            </a:r>
            <a:r>
              <a:rPr lang="en-US" baseline="-25000" dirty="0" smtClean="0"/>
              <a:t>1</a:t>
            </a:r>
            <a:r>
              <a:rPr lang="en-US" dirty="0" smtClean="0"/>
              <a:t> vasoconstriction not opposed</a:t>
            </a:r>
          </a:p>
          <a:p>
            <a:r>
              <a:rPr lang="en-US" dirty="0" smtClean="0"/>
              <a:t>Study of dogs treated with </a:t>
            </a:r>
            <a:r>
              <a:rPr lang="en-US" dirty="0" err="1" smtClean="0"/>
              <a:t>phenoxybenzamine</a:t>
            </a:r>
            <a:r>
              <a:rPr lang="en-US" dirty="0" smtClean="0"/>
              <a:t> 20 d before surgery with 0.1-2.5 mg/kg BID (median 0.6 mg/kg BID) </a:t>
            </a:r>
          </a:p>
          <a:p>
            <a:pPr lvl="1"/>
            <a:r>
              <a:rPr lang="en-US" dirty="0" smtClean="0"/>
              <a:t>6/6 untreated dogs with arrhythmias died </a:t>
            </a:r>
          </a:p>
          <a:p>
            <a:pPr lvl="1"/>
            <a:r>
              <a:rPr lang="en-US" dirty="0" smtClean="0"/>
              <a:t>1/7 treated dogs with arrhythmias died </a:t>
            </a:r>
          </a:p>
          <a:p>
            <a:pPr lvl="1"/>
            <a:r>
              <a:rPr lang="en-US" dirty="0" smtClean="0"/>
              <a:t>48 pets total, 23 treated.  </a:t>
            </a:r>
          </a:p>
          <a:p>
            <a:r>
              <a:rPr lang="en-US" dirty="0" smtClean="0"/>
              <a:t>Start with 0.25 mg/kg PO BID, increase q2-3d to final 1 mg/kg BID</a:t>
            </a:r>
          </a:p>
          <a:p>
            <a:pPr lvl="1"/>
            <a:r>
              <a:rPr lang="en-US" dirty="0" smtClean="0"/>
              <a:t>Surgery 2 weeks after start treatment</a:t>
            </a:r>
          </a:p>
          <a:p>
            <a:pPr lvl="1"/>
            <a:r>
              <a:rPr lang="en-US" dirty="0" smtClean="0"/>
              <a:t>Last dose evening prior to surgery </a:t>
            </a:r>
          </a:p>
          <a:p>
            <a:pPr lvl="1"/>
            <a:r>
              <a:rPr lang="en-US" dirty="0" smtClean="0"/>
              <a:t>If hypotension or other effects decrease dose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383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Anesthesia/intra-op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Admit 1 day prior to surgery </a:t>
            </a:r>
          </a:p>
          <a:p>
            <a:r>
              <a:rPr lang="en-US" dirty="0" smtClean="0"/>
              <a:t>IVF maintenance rates (expand IV volume, decrease intra-op and post-op hypotension)</a:t>
            </a:r>
          </a:p>
          <a:p>
            <a:r>
              <a:rPr lang="en-US" dirty="0" smtClean="0"/>
              <a:t>Continuous monitoring 24-48 hours post op </a:t>
            </a:r>
          </a:p>
          <a:p>
            <a:pPr lvl="1"/>
            <a:r>
              <a:rPr lang="en-US" dirty="0" smtClean="0"/>
              <a:t>ECG and direct arterial pressure +/- CVP </a:t>
            </a:r>
          </a:p>
          <a:p>
            <a:r>
              <a:rPr lang="en-US" dirty="0" smtClean="0"/>
              <a:t>Complications most common during induction, intubation, surgical incision, manipulation of tumor (communication with surgeon is key)</a:t>
            </a:r>
          </a:p>
          <a:p>
            <a:r>
              <a:rPr lang="en-US" dirty="0" smtClean="0"/>
              <a:t>Severe tachycardia (HR&gt;250 bpm), cardiac arrhythmias, hemorrhage </a:t>
            </a:r>
          </a:p>
          <a:p>
            <a:r>
              <a:rPr lang="en-US" dirty="0" smtClean="0"/>
              <a:t>Severe hypertension (systolic BP &gt; 300 mmHg)</a:t>
            </a:r>
          </a:p>
          <a:p>
            <a:r>
              <a:rPr lang="en-US" dirty="0" smtClean="0"/>
              <a:t>Hypotension after removal (systolic BP &lt; 80 mmHg due to sudden decrease CC, hypovolemia, residual pre-op α-blockers, desensitization α R’</a:t>
            </a:r>
          </a:p>
          <a:p>
            <a:r>
              <a:rPr lang="en-US" dirty="0" smtClean="0"/>
              <a:t>Depth of anesthesia more important than drug</a:t>
            </a:r>
          </a:p>
          <a:p>
            <a:pPr lvl="1"/>
            <a:r>
              <a:rPr lang="en-US" dirty="0" smtClean="0"/>
              <a:t>Premed with opioid that does not cause histamine release (methadone, hydromorphone)</a:t>
            </a:r>
          </a:p>
          <a:p>
            <a:pPr lvl="1"/>
            <a:r>
              <a:rPr lang="en-US" dirty="0" smtClean="0"/>
              <a:t>Induction with </a:t>
            </a:r>
            <a:r>
              <a:rPr lang="en-US" dirty="0" err="1" smtClean="0"/>
              <a:t>propofol</a:t>
            </a:r>
            <a:r>
              <a:rPr lang="en-US" dirty="0" smtClean="0"/>
              <a:t>, thiopental, etomidate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208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Intra-op hypertension </a:t>
            </a:r>
          </a:p>
          <a:p>
            <a:pPr lvl="1"/>
            <a:r>
              <a:rPr lang="en-US" dirty="0" smtClean="0"/>
              <a:t>Increase depth</a:t>
            </a:r>
          </a:p>
          <a:p>
            <a:pPr lvl="1"/>
            <a:r>
              <a:rPr lang="en-US" dirty="0" err="1" smtClean="0"/>
              <a:t>Phentolamine</a:t>
            </a:r>
            <a:r>
              <a:rPr lang="en-US" dirty="0" smtClean="0"/>
              <a:t> short acting α-adrenergic agonist </a:t>
            </a:r>
          </a:p>
          <a:p>
            <a:pPr lvl="1"/>
            <a:r>
              <a:rPr lang="en-US" dirty="0" smtClean="0"/>
              <a:t>IV bolus 0.02-0.1 mg/kg then CRI</a:t>
            </a:r>
          </a:p>
          <a:p>
            <a:r>
              <a:rPr lang="en-US" dirty="0" smtClean="0"/>
              <a:t>Persistent tachycardia, tachyarrhythmia</a:t>
            </a:r>
          </a:p>
          <a:p>
            <a:pPr lvl="1"/>
            <a:r>
              <a:rPr lang="en-US" dirty="0" err="1" smtClean="0"/>
              <a:t>Esmolol</a:t>
            </a:r>
            <a:r>
              <a:rPr lang="en-US" dirty="0" smtClean="0"/>
              <a:t> ultrashort acting β</a:t>
            </a:r>
            <a:r>
              <a:rPr lang="en-US" baseline="-25000" dirty="0" smtClean="0"/>
              <a:t>1</a:t>
            </a:r>
            <a:r>
              <a:rPr lang="en-US" dirty="0" smtClean="0"/>
              <a:t> antagonist</a:t>
            </a:r>
          </a:p>
          <a:p>
            <a:pPr lvl="1"/>
            <a:r>
              <a:rPr lang="en-US" dirty="0" smtClean="0"/>
              <a:t>IV boluses 5—500 </a:t>
            </a:r>
            <a:r>
              <a:rPr lang="en-US" dirty="0" err="1" smtClean="0"/>
              <a:t>ug</a:t>
            </a:r>
            <a:r>
              <a:rPr lang="en-US" dirty="0" smtClean="0"/>
              <a:t>/kg then CRI 50-200 </a:t>
            </a:r>
            <a:r>
              <a:rPr lang="en-US" dirty="0" err="1" smtClean="0"/>
              <a:t>ug</a:t>
            </a:r>
            <a:r>
              <a:rPr lang="en-US" dirty="0" smtClean="0"/>
              <a:t>/kg/min</a:t>
            </a:r>
          </a:p>
          <a:p>
            <a:pPr lvl="1"/>
            <a:r>
              <a:rPr lang="en-US" dirty="0" smtClean="0"/>
              <a:t>DO NOT GIVE BEFORE α blockade to avoid hypertension </a:t>
            </a:r>
          </a:p>
          <a:p>
            <a:r>
              <a:rPr lang="en-US" dirty="0" smtClean="0"/>
              <a:t>Ventricular arrhythmias &gt; lidocaine </a:t>
            </a:r>
          </a:p>
          <a:p>
            <a:r>
              <a:rPr lang="en-US" dirty="0" smtClean="0"/>
              <a:t>Hypotension: decrease dose of BP lowering drugs, give crystalloids, </a:t>
            </a:r>
            <a:r>
              <a:rPr lang="en-US" dirty="0" err="1" smtClean="0"/>
              <a:t>dobutamine</a:t>
            </a:r>
            <a:r>
              <a:rPr lang="en-US" dirty="0" smtClean="0"/>
              <a:t>, phenylephrine, norepinephrine, vasopressin (increase vascular tone)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42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Surgery/Post-Op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Open laparotomy or laparoscopic </a:t>
            </a:r>
          </a:p>
          <a:p>
            <a:r>
              <a:rPr lang="en-US" dirty="0" smtClean="0"/>
              <a:t>Length of surgery is a major factor in survival </a:t>
            </a:r>
          </a:p>
          <a:p>
            <a:pPr lvl="1"/>
            <a:r>
              <a:rPr lang="en-US" dirty="0" smtClean="0"/>
              <a:t>10 day survival decreases by 75% for every 1 hour increase in surgery time </a:t>
            </a:r>
          </a:p>
          <a:p>
            <a:r>
              <a:rPr lang="en-US" dirty="0" smtClean="0"/>
              <a:t>Monitor for 48 hours </a:t>
            </a:r>
          </a:p>
          <a:p>
            <a:pPr lvl="1"/>
            <a:r>
              <a:rPr lang="en-US" dirty="0" smtClean="0"/>
              <a:t>Continuous BP, ECG, PCV/TP, blood gas, electrolytes </a:t>
            </a:r>
          </a:p>
          <a:p>
            <a:pPr lvl="1"/>
            <a:r>
              <a:rPr lang="en-US" dirty="0" smtClean="0"/>
              <a:t>Complications common </a:t>
            </a:r>
          </a:p>
          <a:p>
            <a:pPr lvl="2"/>
            <a:r>
              <a:rPr lang="en-US" dirty="0" smtClean="0"/>
              <a:t>Hypotension: don’t forget about surgical bleeding</a:t>
            </a:r>
          </a:p>
          <a:p>
            <a:pPr lvl="2"/>
            <a:r>
              <a:rPr lang="en-US" dirty="0" smtClean="0"/>
              <a:t>Hypertension: CC stores in adrenergic nerve endings, resetting baroreceptors, structural change in vessels, remnant tumor, functional metastasis</a:t>
            </a:r>
          </a:p>
          <a:p>
            <a:pPr lvl="2"/>
            <a:r>
              <a:rPr lang="en-US" dirty="0" smtClean="0"/>
              <a:t>Cardiac arrhythmias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6675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Still unsure of diagnosis?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still question if </a:t>
            </a:r>
            <a:r>
              <a:rPr lang="en-US" dirty="0" err="1" smtClean="0"/>
              <a:t>pheo</a:t>
            </a:r>
            <a:r>
              <a:rPr lang="en-US" dirty="0" smtClean="0"/>
              <a:t> or cortisol producing adrenocortical tumor then give dexamethasone intra-op and ACTH stim after. Give GC until test shows normal adrenal cortex.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5980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surgery not possible</a:t>
            </a:r>
          </a:p>
          <a:p>
            <a:pPr lvl="1"/>
            <a:r>
              <a:rPr lang="en-US" dirty="0" smtClean="0"/>
              <a:t>Use pre-surgical plan (some have survived over 1 year on medical management.)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25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 Biosynthetic Pathways</a:t>
            </a:r>
            <a:br>
              <a:rPr lang="en-US" dirty="0" smtClean="0"/>
            </a:br>
            <a:r>
              <a:rPr lang="en-US" sz="3200" dirty="0" smtClean="0"/>
              <a:t>Dictated by Presence/Location of Enzymes 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293" y="2052638"/>
            <a:ext cx="4583189" cy="4195762"/>
          </a:xfrm>
        </p:spPr>
      </p:pic>
      <p:sp>
        <p:nvSpPr>
          <p:cNvPr id="6" name="TextBox 5"/>
          <p:cNvSpPr txBox="1"/>
          <p:nvPr/>
        </p:nvSpPr>
        <p:spPr>
          <a:xfrm>
            <a:off x="0" y="3146662"/>
            <a:ext cx="31935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CHOL from circulation </a:t>
            </a:r>
          </a:p>
          <a:p>
            <a:r>
              <a:rPr lang="en-US" dirty="0" smtClean="0"/>
              <a:t>Small amount de novo AC</a:t>
            </a:r>
          </a:p>
          <a:p>
            <a:r>
              <a:rPr lang="en-US" dirty="0" smtClean="0"/>
              <a:t>Gets into AC cells via R’ for</a:t>
            </a:r>
          </a:p>
          <a:p>
            <a:r>
              <a:rPr lang="en-US" dirty="0" smtClean="0"/>
              <a:t>lipoproteins, endocytosis, </a:t>
            </a:r>
          </a:p>
          <a:p>
            <a:r>
              <a:rPr lang="en-US" dirty="0" smtClean="0"/>
              <a:t>stored in vesicles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349555" y="253328"/>
            <a:ext cx="28424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Cytochrome P450</a:t>
            </a:r>
          </a:p>
          <a:p>
            <a:r>
              <a:rPr lang="en-US" dirty="0" smtClean="0"/>
              <a:t>Molecular oxygen</a:t>
            </a:r>
          </a:p>
          <a:p>
            <a:r>
              <a:rPr lang="en-US" dirty="0" smtClean="0"/>
              <a:t>NADPH (H+ donor_</a:t>
            </a:r>
          </a:p>
          <a:p>
            <a:r>
              <a:rPr lang="en-US" dirty="0" err="1" smtClean="0"/>
              <a:t>Adrenodoxin</a:t>
            </a:r>
            <a:r>
              <a:rPr lang="en-US" dirty="0" smtClean="0"/>
              <a:t> reductase</a:t>
            </a:r>
          </a:p>
          <a:p>
            <a:r>
              <a:rPr lang="en-US" dirty="0" err="1" smtClean="0"/>
              <a:t>adrenodoxin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09930" y="2414984"/>
            <a:ext cx="257474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All layers, rate limiting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50696" y="3146662"/>
            <a:ext cx="4131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Removal of C20/C21 side chain</a:t>
            </a:r>
          </a:p>
          <a:p>
            <a:r>
              <a:rPr lang="en-US" dirty="0" smtClean="0"/>
              <a:t>Add ketone group at C17 to make </a:t>
            </a:r>
          </a:p>
          <a:p>
            <a:r>
              <a:rPr lang="en-US" dirty="0" smtClean="0"/>
              <a:t>17-ketosteroid (measure in urine)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44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538" y="1683574"/>
            <a:ext cx="5695950" cy="427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293" y="2052638"/>
            <a:ext cx="4583189" cy="41957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39656" y="3655317"/>
            <a:ext cx="34339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If block 17α-hydroxylase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Can still make corticosterone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(GC activity)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39656" y="4731106"/>
            <a:ext cx="3324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11-DOC and Corticosterone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Have MC activity 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dirty="0" smtClean="0"/>
              <a:t>AC Biosynthetic Pathways</a:t>
            </a:r>
            <a:br>
              <a:rPr lang="en-US" dirty="0" smtClean="0"/>
            </a:br>
            <a:r>
              <a:rPr lang="en-US" sz="3200" dirty="0" smtClean="0"/>
              <a:t>Dictated by Presence/Location of Enzymes </a:t>
            </a:r>
            <a:endParaRPr lang="en-US" sz="3200" dirty="0"/>
          </a:p>
        </p:txBody>
      </p:sp>
      <p:sp>
        <p:nvSpPr>
          <p:cNvPr id="13" name="Multiply 12"/>
          <p:cNvSpPr/>
          <p:nvPr/>
        </p:nvSpPr>
        <p:spPr>
          <a:xfrm>
            <a:off x="3836505" y="4547663"/>
            <a:ext cx="357808" cy="47715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ultiply 13"/>
          <p:cNvSpPr/>
          <p:nvPr/>
        </p:nvSpPr>
        <p:spPr>
          <a:xfrm>
            <a:off x="3836505" y="5138858"/>
            <a:ext cx="357808" cy="47715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ultiply 14"/>
          <p:cNvSpPr/>
          <p:nvPr/>
        </p:nvSpPr>
        <p:spPr>
          <a:xfrm>
            <a:off x="4552122" y="2944687"/>
            <a:ext cx="357808" cy="477158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ultiply 15"/>
          <p:cNvSpPr/>
          <p:nvPr/>
        </p:nvSpPr>
        <p:spPr>
          <a:xfrm>
            <a:off x="4552122" y="3556990"/>
            <a:ext cx="357808" cy="477158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74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Secretion of AC steroids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718670"/>
            <a:ext cx="7183851" cy="4195481"/>
          </a:xfrm>
        </p:spPr>
        <p:txBody>
          <a:bodyPr/>
          <a:lstStyle/>
          <a:p>
            <a:r>
              <a:rPr lang="en-US" dirty="0" smtClean="0"/>
              <a:t>Stimulation of cholesterol </a:t>
            </a:r>
            <a:r>
              <a:rPr lang="en-US" dirty="0" err="1" smtClean="0"/>
              <a:t>desmolase</a:t>
            </a:r>
            <a:r>
              <a:rPr lang="en-US" dirty="0" smtClean="0"/>
              <a:t> by ACTH </a:t>
            </a:r>
          </a:p>
          <a:p>
            <a:pPr lvl="1"/>
            <a:r>
              <a:rPr lang="en-US" dirty="0" smtClean="0"/>
              <a:t>Zonae </a:t>
            </a:r>
            <a:r>
              <a:rPr lang="en-US" dirty="0" err="1" smtClean="0"/>
              <a:t>fasciculata</a:t>
            </a:r>
            <a:r>
              <a:rPr lang="en-US" dirty="0" smtClean="0"/>
              <a:t>/reticularis under control of HPA</a:t>
            </a:r>
          </a:p>
          <a:p>
            <a:pPr lvl="2"/>
            <a:r>
              <a:rPr lang="en-US" dirty="0" smtClean="0"/>
              <a:t>Cortisol secretion pulsatile and diurnal </a:t>
            </a:r>
          </a:p>
          <a:p>
            <a:pPr lvl="2"/>
            <a:r>
              <a:rPr lang="en-US" dirty="0" smtClean="0"/>
              <a:t>Major burst of secretion in morning before waking = ½ total daily secretion</a:t>
            </a:r>
          </a:p>
          <a:p>
            <a:pPr lvl="2"/>
            <a:r>
              <a:rPr lang="en-US" dirty="0" smtClean="0"/>
              <a:t>ACTH causes </a:t>
            </a:r>
          </a:p>
          <a:p>
            <a:pPr lvl="3"/>
            <a:r>
              <a:rPr lang="en-US" dirty="0" smtClean="0"/>
              <a:t>Transfer of stored cholesterol to mitochondria </a:t>
            </a:r>
          </a:p>
          <a:p>
            <a:pPr lvl="3"/>
            <a:r>
              <a:rPr lang="en-US" dirty="0" smtClean="0"/>
              <a:t>Binding of cholesterol to Cytochrome P450 </a:t>
            </a:r>
          </a:p>
          <a:p>
            <a:pPr lvl="3"/>
            <a:r>
              <a:rPr lang="en-US" dirty="0" smtClean="0"/>
              <a:t>Activate cholesterol </a:t>
            </a:r>
            <a:r>
              <a:rPr lang="en-US" dirty="0" err="1" smtClean="0"/>
              <a:t>desmolase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Zona glomerulosa needs ACTH for first step, but then depends on RAAS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962" y="2683565"/>
            <a:ext cx="4120738" cy="391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38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Regulation of Aldosterone Secretion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026" y="2052918"/>
            <a:ext cx="6778487" cy="446715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Primary regulation through changes in ECF volume via RAAS (</a:t>
            </a:r>
            <a:r>
              <a:rPr lang="en-US" b="1" dirty="0" smtClean="0">
                <a:solidFill>
                  <a:schemeClr val="accent3"/>
                </a:solidFill>
              </a:rPr>
              <a:t>angiotensin II</a:t>
            </a:r>
            <a:r>
              <a:rPr lang="en-US" dirty="0" smtClean="0"/>
              <a:t>) and changes in serum K+ levels</a:t>
            </a:r>
          </a:p>
          <a:p>
            <a:pPr lvl="1"/>
            <a:r>
              <a:rPr lang="en-US" dirty="0" smtClean="0"/>
              <a:t>Decrease in ECF volume</a:t>
            </a:r>
          </a:p>
          <a:p>
            <a:pPr lvl="2"/>
            <a:r>
              <a:rPr lang="en-US" dirty="0" smtClean="0"/>
              <a:t>Decrease in renal perfusion pressure</a:t>
            </a:r>
          </a:p>
          <a:p>
            <a:pPr lvl="2"/>
            <a:r>
              <a:rPr lang="en-US" dirty="0" smtClean="0"/>
              <a:t>Increase in renin secretion (juxtaglomerular cells of kidney) &gt;&gt; ANG &gt; ANGI then ANGI &gt; ANGII (ACE)</a:t>
            </a:r>
          </a:p>
          <a:p>
            <a:pPr lvl="2"/>
            <a:r>
              <a:rPr lang="en-US" dirty="0" smtClean="0"/>
              <a:t>ANGII stimulates aldosterone synthesis in ZG</a:t>
            </a:r>
          </a:p>
          <a:p>
            <a:pPr lvl="2"/>
            <a:r>
              <a:rPr lang="en-US" dirty="0" smtClean="0"/>
              <a:t>Aldosterone stimulates Na+ reabsorption from kidney</a:t>
            </a:r>
          </a:p>
          <a:p>
            <a:pPr lvl="1"/>
            <a:r>
              <a:rPr lang="en-US" dirty="0" smtClean="0"/>
              <a:t>Increases in serum K+ increases aldosterone secretion</a:t>
            </a:r>
          </a:p>
          <a:p>
            <a:pPr lvl="2"/>
            <a:r>
              <a:rPr lang="en-US" dirty="0" smtClean="0"/>
              <a:t>Depolarizes adrenal cells and opens voltage gated Ca2+ channels &gt;&gt; increase intracellular Ca2+ </a:t>
            </a:r>
          </a:p>
          <a:p>
            <a:pPr lvl="2"/>
            <a:r>
              <a:rPr lang="en-US" dirty="0" smtClean="0"/>
              <a:t>Increased aldosterone stimulates K+ secretion by kidney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945" y="2052637"/>
            <a:ext cx="4583189" cy="419576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951304" y="2703443"/>
            <a:ext cx="954157" cy="31805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951303" y="5201478"/>
            <a:ext cx="954157" cy="31805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79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Adrenal Medulla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4839850" cy="4195481"/>
          </a:xfrm>
        </p:spPr>
        <p:txBody>
          <a:bodyPr/>
          <a:lstStyle/>
          <a:p>
            <a:r>
              <a:rPr lang="en-US" dirty="0" smtClean="0"/>
              <a:t>Cells of the adrenal medulla (AM) are the equivalent of post ganglionic cells of the sympathetic nervous system (SNS) </a:t>
            </a:r>
          </a:p>
          <a:p>
            <a:r>
              <a:rPr lang="en-US" dirty="0" smtClean="0"/>
              <a:t>Epinephrine and norepinephrine are released when preganglionic nerve fibers to the AM are stimulated </a:t>
            </a:r>
          </a:p>
          <a:p>
            <a:pPr lvl="1"/>
            <a:r>
              <a:rPr lang="en-US" dirty="0" smtClean="0"/>
              <a:t>Epinephrine is the major catecholamine secreted by AM in most mammals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163" y="1853248"/>
            <a:ext cx="6063859" cy="413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52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Catecholamine 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6311278" cy="4195481"/>
          </a:xfrm>
        </p:spPr>
        <p:txBody>
          <a:bodyPr>
            <a:normAutofit/>
          </a:bodyPr>
          <a:lstStyle/>
          <a:p>
            <a:r>
              <a:rPr lang="en-US" dirty="0" smtClean="0"/>
              <a:t>Chromaffin cells of the AM synthesize CC</a:t>
            </a:r>
          </a:p>
          <a:p>
            <a:r>
              <a:rPr lang="en-US" dirty="0" smtClean="0"/>
              <a:t>Acetylcholine release from preganglionic nerve fibers initiates the synthesis of CC and stimulates the release of CC from  chromaffin cells (stimulus-secretion coupling)</a:t>
            </a:r>
          </a:p>
          <a:p>
            <a:r>
              <a:rPr lang="en-US" dirty="0" smtClean="0"/>
              <a:t>Synthesis starts with tyrosine (majority) or phenylalanine </a:t>
            </a:r>
          </a:p>
          <a:p>
            <a:r>
              <a:rPr lang="en-US" dirty="0" smtClean="0"/>
              <a:t>Tyrosine hydroxylase is the rate limiting step in formation of CC </a:t>
            </a:r>
          </a:p>
          <a:p>
            <a:r>
              <a:rPr lang="en-US" dirty="0" smtClean="0"/>
              <a:t>End products (DOPA, dopamine, </a:t>
            </a:r>
            <a:r>
              <a:rPr lang="en-US" dirty="0" err="1" smtClean="0"/>
              <a:t>norepi</a:t>
            </a:r>
            <a:r>
              <a:rPr lang="en-US" dirty="0" smtClean="0"/>
              <a:t> and epi) inhibit tyrosine hydroxylase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4512" y="0"/>
            <a:ext cx="153036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947" y="690021"/>
            <a:ext cx="9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Rate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limiting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75843" y="1336352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Cytosol 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475843" y="228388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Cytosol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475843" y="3827492"/>
            <a:ext cx="1502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Chromaffin </a:t>
            </a:r>
          </a:p>
          <a:p>
            <a:r>
              <a:rPr lang="en-US" dirty="0" smtClean="0"/>
              <a:t>granules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475843" y="54634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Cytosol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66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1129</TotalTime>
  <Words>2335</Words>
  <Application>Microsoft Macintosh PowerPoint</Application>
  <PresentationFormat>Widescreen</PresentationFormat>
  <Paragraphs>345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Calibri</vt:lpstr>
      <vt:lpstr>Century Gothic</vt:lpstr>
      <vt:lpstr>Wingdings 3</vt:lpstr>
      <vt:lpstr>Arial</vt:lpstr>
      <vt:lpstr>Ion</vt:lpstr>
      <vt:lpstr>Pheochromocytoma</vt:lpstr>
      <vt:lpstr>Adrenal Physiology Review </vt:lpstr>
      <vt:lpstr>Synthesis of AC Steroid Hormones</vt:lpstr>
      <vt:lpstr>AC Biosynthetic Pathways Dictated by Presence/Location of Enzymes </vt:lpstr>
      <vt:lpstr>AC Biosynthetic Pathways Dictated by Presence/Location of Enzymes </vt:lpstr>
      <vt:lpstr>Secretion of AC steroids </vt:lpstr>
      <vt:lpstr>Regulation of Aldosterone Secretion </vt:lpstr>
      <vt:lpstr>Adrenal Medulla</vt:lpstr>
      <vt:lpstr>Catecholamine Synthesis</vt:lpstr>
      <vt:lpstr> Catecholamine Synthesis</vt:lpstr>
      <vt:lpstr>Primary Effects of Catecholamines</vt:lpstr>
      <vt:lpstr>PowerPoint Presentation</vt:lpstr>
      <vt:lpstr>Pheochromocytoma</vt:lpstr>
      <vt:lpstr>Intro </vt:lpstr>
      <vt:lpstr>CC Metabolism </vt:lpstr>
      <vt:lpstr>CC Metabolism</vt:lpstr>
      <vt:lpstr>CC Metabolism </vt:lpstr>
      <vt:lpstr>Clinical Signs</vt:lpstr>
      <vt:lpstr>Secretion of CC by the pheo</vt:lpstr>
      <vt:lpstr>CS due to tumor </vt:lpstr>
      <vt:lpstr>Clinical Pathology</vt:lpstr>
      <vt:lpstr>BP</vt:lpstr>
      <vt:lpstr>Imaging</vt:lpstr>
      <vt:lpstr>Imaging </vt:lpstr>
      <vt:lpstr>Imaging</vt:lpstr>
      <vt:lpstr>Functional Medical Imaging</vt:lpstr>
      <vt:lpstr>Percutaneous FNA and Biopsy of Adrenals</vt:lpstr>
      <vt:lpstr>Biochemical Testing</vt:lpstr>
      <vt:lpstr>Biochemical Testing</vt:lpstr>
      <vt:lpstr>PowerPoint Presentation</vt:lpstr>
      <vt:lpstr>PowerPoint Presentation</vt:lpstr>
      <vt:lpstr>Surgical Treatment</vt:lpstr>
      <vt:lpstr>Pre-Op Considerations</vt:lpstr>
      <vt:lpstr>Phenoxybenzamine</vt:lpstr>
      <vt:lpstr>Anesthesia/intra-op</vt:lpstr>
      <vt:lpstr>PowerPoint Presentation</vt:lpstr>
      <vt:lpstr>Surgery/Post-Op</vt:lpstr>
      <vt:lpstr>Still unsure of diagnosis? </vt:lpstr>
      <vt:lpstr>Medical Management</vt:lpstr>
      <vt:lpstr>Thank you! 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Pheochromocytoma</dc:title>
  <dc:creator>Sarah N Robbins</dc:creator>
  <cp:lastModifiedBy>Sarah N Robbins</cp:lastModifiedBy>
  <cp:revision>62</cp:revision>
  <dcterms:created xsi:type="dcterms:W3CDTF">2017-03-02T01:19:04Z</dcterms:created>
  <dcterms:modified xsi:type="dcterms:W3CDTF">2017-03-02T20:11:43Z</dcterms:modified>
</cp:coreProperties>
</file>