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41"/>
  </p:notesMasterIdLst>
  <p:sldIdLst>
    <p:sldId id="256" r:id="rId2"/>
    <p:sldId id="257" r:id="rId3"/>
    <p:sldId id="273" r:id="rId4"/>
    <p:sldId id="261" r:id="rId5"/>
    <p:sldId id="272" r:id="rId6"/>
    <p:sldId id="274" r:id="rId7"/>
    <p:sldId id="277" r:id="rId8"/>
    <p:sldId id="275" r:id="rId9"/>
    <p:sldId id="258" r:id="rId10"/>
    <p:sldId id="280" r:id="rId11"/>
    <p:sldId id="278" r:id="rId12"/>
    <p:sldId id="279" r:id="rId13"/>
    <p:sldId id="276" r:id="rId14"/>
    <p:sldId id="281" r:id="rId15"/>
    <p:sldId id="282" r:id="rId16"/>
    <p:sldId id="283" r:id="rId17"/>
    <p:sldId id="262" r:id="rId18"/>
    <p:sldId id="263" r:id="rId19"/>
    <p:sldId id="264" r:id="rId20"/>
    <p:sldId id="268" r:id="rId21"/>
    <p:sldId id="269" r:id="rId22"/>
    <p:sldId id="267" r:id="rId23"/>
    <p:sldId id="265" r:id="rId24"/>
    <p:sldId id="270" r:id="rId25"/>
    <p:sldId id="266" r:id="rId26"/>
    <p:sldId id="271" r:id="rId27"/>
    <p:sldId id="259" r:id="rId28"/>
    <p:sldId id="285" r:id="rId29"/>
    <p:sldId id="286" r:id="rId30"/>
    <p:sldId id="287" r:id="rId31"/>
    <p:sldId id="288" r:id="rId32"/>
    <p:sldId id="260" r:id="rId33"/>
    <p:sldId id="289" r:id="rId34"/>
    <p:sldId id="290" r:id="rId35"/>
    <p:sldId id="294" r:id="rId36"/>
    <p:sldId id="291" r:id="rId37"/>
    <p:sldId id="292" r:id="rId38"/>
    <p:sldId id="295" r:id="rId39"/>
    <p:sldId id="293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2" autoAdjust="0"/>
    <p:restoredTop sz="88099" autoAdjust="0"/>
  </p:normalViewPr>
  <p:slideViewPr>
    <p:cSldViewPr snapToGrid="0">
      <p:cViewPr varScale="1">
        <p:scale>
          <a:sx n="64" d="100"/>
          <a:sy n="64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BB94C-DFD0-4695-800F-B71BB483D07A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601CE-8EB0-4FE1-B0C3-CD26EB1DF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1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Instrumentation: 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MPAP:</a:t>
            </a:r>
            <a:r>
              <a:rPr lang="en-US" baseline="0" dirty="0"/>
              <a:t> mean pulmonary artery pressure</a:t>
            </a:r>
          </a:p>
          <a:p>
            <a:pPr marL="0" indent="0">
              <a:buFontTx/>
              <a:buNone/>
            </a:pPr>
            <a:r>
              <a:rPr lang="en-US" baseline="0" dirty="0"/>
              <a:t>PAOP: pulmonary artery occlusion pressure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4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VE: minute ventilation</a:t>
            </a:r>
            <a:r>
              <a:rPr lang="en-US" baseline="0" dirty="0"/>
              <a:t> - </a:t>
            </a:r>
            <a:r>
              <a:rPr lang="en-US" dirty="0"/>
              <a:t>volume of air moved into the lungs per minute – VT x RR</a:t>
            </a:r>
          </a:p>
          <a:p>
            <a:r>
              <a:rPr lang="en-US" dirty="0"/>
              <a:t>VT: tidal volume – volume of air inspired</a:t>
            </a:r>
            <a:r>
              <a:rPr lang="en-US" baseline="0" dirty="0"/>
              <a:t> or expired with each breath, during normal breathing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86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PIP: maximum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pressure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applied to the lungs during inhalation</a:t>
            </a:r>
            <a:endParaRPr lang="en-US" dirty="0"/>
          </a:p>
          <a:p>
            <a:r>
              <a:rPr lang="en-US" dirty="0" err="1"/>
              <a:t>Cstat</a:t>
            </a:r>
            <a:r>
              <a:rPr lang="en-US" dirty="0"/>
              <a:t>: compliance</a:t>
            </a:r>
            <a:r>
              <a:rPr lang="en-US" baseline="0" dirty="0"/>
              <a:t> during periods without gas flow VT/ </a:t>
            </a:r>
            <a:r>
              <a:rPr lang="en-US" baseline="0" dirty="0" err="1"/>
              <a:t>Pplat</a:t>
            </a:r>
            <a:r>
              <a:rPr lang="en-US" baseline="0" dirty="0"/>
              <a:t>-PEEP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94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Means that less pressure was needed to reach the same VT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0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V</a:t>
            </a:r>
            <a:r>
              <a:rPr lang="en-US" sz="1200" baseline="-25000" dirty="0" err="1"/>
              <a:t>Dalv</a:t>
            </a:r>
            <a:r>
              <a:rPr lang="en-US" sz="1200" dirty="0"/>
              <a:t>/</a:t>
            </a:r>
            <a:r>
              <a:rPr lang="en-US" sz="1200" dirty="0" err="1"/>
              <a:t>V</a:t>
            </a:r>
            <a:r>
              <a:rPr lang="en-US" sz="1200" baseline="-25000" dirty="0" err="1"/>
              <a:t>talv</a:t>
            </a:r>
            <a:r>
              <a:rPr lang="en-US" sz="1200" baseline="-25000" dirty="0"/>
              <a:t>: </a:t>
            </a:r>
            <a:r>
              <a:rPr lang="en-US" dirty="0"/>
              <a:t>Alveolar Dead Space-Tidal Volume Ratio </a:t>
            </a:r>
          </a:p>
          <a:p>
            <a:r>
              <a:rPr lang="en-US" dirty="0"/>
              <a:t>***PECO2 not on any charts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09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V</a:t>
            </a:r>
            <a:r>
              <a:rPr lang="en-US" sz="1200" baseline="-25000" dirty="0" err="1"/>
              <a:t>Dalv</a:t>
            </a:r>
            <a:r>
              <a:rPr lang="en-US" sz="1200" dirty="0"/>
              <a:t>/</a:t>
            </a:r>
            <a:r>
              <a:rPr lang="en-US" sz="1200" dirty="0" err="1"/>
              <a:t>V</a:t>
            </a:r>
            <a:r>
              <a:rPr lang="en-US" sz="1200" baseline="-25000" dirty="0" err="1"/>
              <a:t>talv</a:t>
            </a:r>
            <a:r>
              <a:rPr lang="en-US" sz="1200" baseline="-25000" dirty="0"/>
              <a:t>: </a:t>
            </a:r>
            <a:r>
              <a:rPr lang="en-US" dirty="0"/>
              <a:t>Alveolar Dead Space-Tidal Volume Ratio , normal is 1/3</a:t>
            </a:r>
          </a:p>
          <a:p>
            <a:r>
              <a:rPr lang="en-US" dirty="0"/>
              <a:t>***PECO2 not on any charts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99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DO</a:t>
            </a:r>
            <a:r>
              <a:rPr lang="en-US" sz="1200" baseline="-25000" dirty="0"/>
              <a:t>2</a:t>
            </a:r>
            <a:r>
              <a:rPr lang="en-US" sz="1200" dirty="0"/>
              <a:t>I: systemic oxygen delivery index</a:t>
            </a:r>
          </a:p>
          <a:p>
            <a:r>
              <a:rPr lang="en-US" sz="1200" dirty="0"/>
              <a:t>VO</a:t>
            </a:r>
            <a:r>
              <a:rPr lang="en-US" sz="1200" baseline="-25000" dirty="0"/>
              <a:t>2</a:t>
            </a:r>
            <a:r>
              <a:rPr lang="en-US" sz="1200" dirty="0"/>
              <a:t>I: systemic oxygen consumption</a:t>
            </a:r>
            <a:r>
              <a:rPr lang="en-US" sz="1200" baseline="0" dirty="0"/>
              <a:t> index</a:t>
            </a:r>
            <a:endParaRPr lang="en-US" sz="1200" dirty="0"/>
          </a:p>
          <a:p>
            <a:r>
              <a:rPr lang="en-US" sz="1200" dirty="0"/>
              <a:t>O</a:t>
            </a:r>
            <a:r>
              <a:rPr lang="en-US" sz="1200" baseline="-25000" dirty="0"/>
              <a:t>2</a:t>
            </a:r>
            <a:r>
              <a:rPr lang="en-US" sz="1200" dirty="0"/>
              <a:t>ER: Oxygen extraction ratio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60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Compliance: lungs ability to stretch and expand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38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86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1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Instrumentation: 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MPAP:</a:t>
            </a:r>
            <a:r>
              <a:rPr lang="en-US" baseline="0" dirty="0"/>
              <a:t> mean pulmonary artery pressure</a:t>
            </a:r>
          </a:p>
          <a:p>
            <a:pPr marL="0" indent="0">
              <a:buFontTx/>
              <a:buNone/>
            </a:pPr>
            <a:r>
              <a:rPr lang="en-US" baseline="0" dirty="0"/>
              <a:t>PAOP: pulmonary artery occlusion pressure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18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66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0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Instrumentation: 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MPAP:</a:t>
            </a:r>
            <a:r>
              <a:rPr lang="en-US" baseline="0" dirty="0"/>
              <a:t> mean pulmonary artery pressure</a:t>
            </a:r>
          </a:p>
          <a:p>
            <a:pPr marL="0" indent="0">
              <a:buFontTx/>
              <a:buNone/>
            </a:pPr>
            <a:r>
              <a:rPr lang="en-US" baseline="0" dirty="0"/>
              <a:t>PAOP: pulmonary artery occlusion pressure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8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One-way ANOVA has one continuous response variable (e.g. Test Score) compared by three or more levels of a factor variable (e.g. Level of Education).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29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Two-way ANOVA has one continuous response variable (e.g. Test Score) compared by more than one factor variable (e.g. Level of Education and Zodiac Sign).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06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results of ANOVA are positive in the sense that they state there is a significant difference among the groups, the obvious question becomes: Which groups in this sample differ significantly? It is not likely that all groups differ when compared to each other, only that a handful have significant differences. Tukey's HSD can clarify to the researcher which groups among the sample in specific have significant differences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13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results of ANOVA are positive in the sense that they state there is a significant difference among the groups, the obvious question becomes: Which groups in this sample differ significantly? It is not likely that all groups differ when compared to each other, only that a handful have significant differences. Tukey's HSD can clarify to the researcher which groups among the sample in specific have significant differences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01CE-8EB0-4FE1-B0C3-CD26EB1DFB6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57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996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3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042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0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9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5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42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27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73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2/18/2017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932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t.edu/~6.s085/notes/lecture5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library.gsu.edu/c.php?g=115595&amp;p=755213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1028513"/>
          </a:xfrm>
        </p:spPr>
        <p:txBody>
          <a:bodyPr>
            <a:noAutofit/>
          </a:bodyPr>
          <a:lstStyle/>
          <a:p>
            <a:pPr algn="r"/>
            <a:r>
              <a:rPr lang="en-US" sz="2400" dirty="0"/>
              <a:t>Journal Club</a:t>
            </a:r>
          </a:p>
          <a:p>
            <a:pPr algn="r"/>
            <a:r>
              <a:rPr lang="en-US" sz="2400" dirty="0"/>
              <a:t>Mariana A. Pardo</a:t>
            </a:r>
          </a:p>
          <a:p>
            <a:pPr algn="r"/>
            <a:r>
              <a:rPr lang="en-US" sz="2400" dirty="0"/>
              <a:t>2017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099" y="617220"/>
            <a:ext cx="9993803" cy="3676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1" y="5280846"/>
            <a:ext cx="1427328" cy="1427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3767" y="5809844"/>
            <a:ext cx="421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Emergency and Critical Care</a:t>
            </a:r>
          </a:p>
        </p:txBody>
      </p:sp>
    </p:spTree>
    <p:extLst>
      <p:ext uri="{BB962C8B-B14F-4D97-AF65-F5344CB8AC3E}">
        <p14:creationId xmlns:p14="http://schemas.microsoft.com/office/powerpoint/2010/main" val="224425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Study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6" y="2796540"/>
            <a:ext cx="10925025" cy="2918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6665" y="6385956"/>
            <a:ext cx="295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Baseline Measurements</a:t>
            </a:r>
          </a:p>
        </p:txBody>
      </p:sp>
      <p:sp>
        <p:nvSpPr>
          <p:cNvPr id="6" name="Up Arrow 5"/>
          <p:cNvSpPr/>
          <p:nvPr/>
        </p:nvSpPr>
        <p:spPr>
          <a:xfrm>
            <a:off x="4061362" y="5842660"/>
            <a:ext cx="463138" cy="415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1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dirty="0"/>
              <a:t>Measurements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537118" cy="437403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Cardiac Index (CI)</a:t>
            </a:r>
          </a:p>
          <a:p>
            <a:r>
              <a:rPr lang="en-US" dirty="0"/>
              <a:t>Systemic Vascular Resistance Index (SVRI)</a:t>
            </a:r>
          </a:p>
          <a:p>
            <a:r>
              <a:rPr lang="en-US" dirty="0"/>
              <a:t>Pulmonary Vascular Resistance Index (PVRI)</a:t>
            </a:r>
          </a:p>
          <a:p>
            <a:r>
              <a:rPr lang="en-US" dirty="0"/>
              <a:t>Stroke Volume Index (SVI)</a:t>
            </a:r>
          </a:p>
          <a:p>
            <a:r>
              <a:rPr lang="en-US" dirty="0"/>
              <a:t>Oxygen Delivery Index (DO2-I)</a:t>
            </a:r>
          </a:p>
          <a:p>
            <a:r>
              <a:rPr lang="en-US" dirty="0"/>
              <a:t>Oxygen Consumption Index (VO2-I)</a:t>
            </a:r>
          </a:p>
          <a:p>
            <a:r>
              <a:rPr lang="en-US" dirty="0"/>
              <a:t>Arterial Oxygen Content (CaO2)</a:t>
            </a:r>
          </a:p>
          <a:p>
            <a:r>
              <a:rPr lang="en-US" dirty="0"/>
              <a:t>Mixed Venous Oxygen Content (CvO2)</a:t>
            </a:r>
          </a:p>
          <a:p>
            <a:r>
              <a:rPr lang="en-US" dirty="0"/>
              <a:t>Oxygen Extraction Ratio (O2ER)</a:t>
            </a:r>
          </a:p>
          <a:p>
            <a:r>
              <a:rPr lang="en-US" dirty="0"/>
              <a:t>Alveolar Oxygen Tension (PAO2)</a:t>
            </a:r>
          </a:p>
          <a:p>
            <a:r>
              <a:rPr lang="en-US" dirty="0"/>
              <a:t>Alveolar Arterial Oxygen Gradient (P(A-a)O2)</a:t>
            </a:r>
          </a:p>
          <a:p>
            <a:r>
              <a:rPr lang="en-US" dirty="0"/>
              <a:t>Alveolar Dead Space-Tidal Volume Ratio (</a:t>
            </a:r>
            <a:r>
              <a:rPr lang="en-US" dirty="0" err="1"/>
              <a:t>V</a:t>
            </a:r>
            <a:r>
              <a:rPr lang="en-US" baseline="-25000" dirty="0" err="1"/>
              <a:t>dalv</a:t>
            </a:r>
            <a:r>
              <a:rPr lang="en-US" dirty="0"/>
              <a:t>/</a:t>
            </a:r>
            <a:r>
              <a:rPr lang="en-US" dirty="0" err="1"/>
              <a:t>Vt</a:t>
            </a:r>
            <a:r>
              <a:rPr lang="en-US" baseline="-25000" dirty="0" err="1"/>
              <a:t>alv</a:t>
            </a:r>
            <a:r>
              <a:rPr lang="en-US" dirty="0"/>
              <a:t>)</a:t>
            </a:r>
          </a:p>
          <a:p>
            <a:r>
              <a:rPr lang="en-US" dirty="0"/>
              <a:t>Static Compliance (C</a:t>
            </a:r>
            <a:r>
              <a:rPr lang="en-US" baseline="-25000" dirty="0"/>
              <a:t>ST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1013" y="2222287"/>
            <a:ext cx="5194928" cy="437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99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Tidal Volume</a:t>
            </a:r>
          </a:p>
          <a:p>
            <a:r>
              <a:rPr lang="en-US" dirty="0"/>
              <a:t>Minute Volume (VE)</a:t>
            </a:r>
          </a:p>
          <a:p>
            <a:r>
              <a:rPr lang="en-US" dirty="0"/>
              <a:t>Peak Inspiratory Pressure (PIP)</a:t>
            </a:r>
          </a:p>
          <a:p>
            <a:r>
              <a:rPr lang="en-US" dirty="0"/>
              <a:t>Plateau Pressure (</a:t>
            </a:r>
            <a:r>
              <a:rPr lang="en-US" dirty="0" err="1"/>
              <a:t>P</a:t>
            </a:r>
            <a:r>
              <a:rPr lang="en-US" baseline="-25000" dirty="0" err="1"/>
              <a:t>plat</a:t>
            </a:r>
            <a:r>
              <a:rPr lang="en-US" dirty="0"/>
              <a:t>)</a:t>
            </a:r>
          </a:p>
          <a:p>
            <a:r>
              <a:rPr lang="en-US" dirty="0"/>
              <a:t>Mean Airway Pressure (</a:t>
            </a:r>
            <a:r>
              <a:rPr lang="en-US" dirty="0" err="1"/>
              <a:t>P</a:t>
            </a:r>
            <a:r>
              <a:rPr lang="en-US" baseline="-25000" dirty="0" err="1"/>
              <a:t>mean</a:t>
            </a:r>
            <a:r>
              <a:rPr lang="en-US" dirty="0"/>
              <a:t>)</a:t>
            </a:r>
          </a:p>
          <a:p>
            <a:r>
              <a:rPr lang="en-US" dirty="0"/>
              <a:t>Static Compliance (C</a:t>
            </a:r>
            <a:r>
              <a:rPr lang="en-US" baseline="-25000" dirty="0"/>
              <a:t>ST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7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Study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6" y="2796540"/>
            <a:ext cx="10925025" cy="2918460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4061362" y="5842660"/>
            <a:ext cx="463138" cy="415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96344" y="6385956"/>
            <a:ext cx="1793174" cy="368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NM Blockade</a:t>
            </a:r>
          </a:p>
        </p:txBody>
      </p:sp>
    </p:spTree>
    <p:extLst>
      <p:ext uri="{BB962C8B-B14F-4D97-AF65-F5344CB8AC3E}">
        <p14:creationId xmlns:p14="http://schemas.microsoft.com/office/powerpoint/2010/main" val="299076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Study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6" y="2796540"/>
            <a:ext cx="10925025" cy="2918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26947" y="6385812"/>
            <a:ext cx="346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Randomized to PCV or VCV</a:t>
            </a:r>
          </a:p>
        </p:txBody>
      </p:sp>
      <p:sp>
        <p:nvSpPr>
          <p:cNvPr id="2" name="Right Brace 1"/>
          <p:cNvSpPr/>
          <p:nvPr/>
        </p:nvSpPr>
        <p:spPr>
          <a:xfrm rot="5400000">
            <a:off x="5752474" y="4474564"/>
            <a:ext cx="614597" cy="31404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15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Ventilation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RR: 20 bpm</a:t>
            </a:r>
          </a:p>
          <a:p>
            <a:r>
              <a:rPr lang="en-US" sz="2400" dirty="0"/>
              <a:t>PEEP: 5 cm H2O</a:t>
            </a:r>
          </a:p>
          <a:p>
            <a:r>
              <a:rPr lang="en-US" sz="2400" dirty="0"/>
              <a:t>Tidal volume: 10 ml/kg</a:t>
            </a:r>
          </a:p>
          <a:p>
            <a:pPr lvl="1"/>
            <a:r>
              <a:rPr lang="en-US" sz="2400" dirty="0"/>
              <a:t>PCV: adjusting inspiratory pressure</a:t>
            </a:r>
          </a:p>
          <a:p>
            <a:pPr lvl="1"/>
            <a:r>
              <a:rPr lang="en-US" sz="2400" dirty="0"/>
              <a:t>VCV: adjusting inspiratory volume</a:t>
            </a:r>
          </a:p>
          <a:p>
            <a:r>
              <a:rPr lang="en-US" sz="2400" dirty="0"/>
              <a:t>PIP: 20 cm H20 in VCV</a:t>
            </a:r>
          </a:p>
        </p:txBody>
      </p:sp>
    </p:spTree>
    <p:extLst>
      <p:ext uri="{BB962C8B-B14F-4D97-AF65-F5344CB8AC3E}">
        <p14:creationId xmlns:p14="http://schemas.microsoft.com/office/powerpoint/2010/main" val="836520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Study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6" y="2796540"/>
            <a:ext cx="10925025" cy="2918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9393" y="6300673"/>
            <a:ext cx="295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Measurements</a:t>
            </a:r>
          </a:p>
        </p:txBody>
      </p:sp>
      <p:sp>
        <p:nvSpPr>
          <p:cNvPr id="6" name="Up Arrow 5"/>
          <p:cNvSpPr/>
          <p:nvPr/>
        </p:nvSpPr>
        <p:spPr>
          <a:xfrm>
            <a:off x="7524090" y="5885037"/>
            <a:ext cx="463138" cy="415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474795" y="6300673"/>
            <a:ext cx="295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Measurements</a:t>
            </a:r>
          </a:p>
        </p:txBody>
      </p:sp>
      <p:sp>
        <p:nvSpPr>
          <p:cNvPr id="9" name="Up Arrow 8"/>
          <p:cNvSpPr/>
          <p:nvPr/>
        </p:nvSpPr>
        <p:spPr>
          <a:xfrm>
            <a:off x="10719492" y="5885037"/>
            <a:ext cx="463138" cy="415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31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/>
              <a:t>Kolmogorov-Smirnov test</a:t>
            </a:r>
          </a:p>
          <a:p>
            <a:pPr lvl="1"/>
            <a:r>
              <a:rPr lang="en-US" sz="2200" dirty="0"/>
              <a:t>Non-parametric statistics</a:t>
            </a:r>
          </a:p>
          <a:p>
            <a:pPr lvl="1"/>
            <a:r>
              <a:rPr lang="en-US" sz="2400" dirty="0"/>
              <a:t>determines if two datasets differ significantly</a:t>
            </a:r>
            <a:r>
              <a:rPr lang="en-US" sz="2200" dirty="0"/>
              <a:t> </a:t>
            </a:r>
          </a:p>
          <a:p>
            <a:pPr lvl="1"/>
            <a:r>
              <a:rPr lang="en-US" sz="2200" dirty="0"/>
              <a:t>Used to:</a:t>
            </a:r>
          </a:p>
          <a:p>
            <a:pPr lvl="2"/>
            <a:r>
              <a:rPr lang="en-US" sz="2000" dirty="0"/>
              <a:t> compare two empirical data distributions</a:t>
            </a:r>
          </a:p>
          <a:p>
            <a:pPr lvl="2"/>
            <a:r>
              <a:rPr lang="en-US" sz="2000" dirty="0"/>
              <a:t> compare one empirical data distribution to any reference distribution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806519" y="2587032"/>
            <a:ext cx="3671014" cy="239440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endParaRPr lang="en-US" b="1" dirty="0">
              <a:solidFill>
                <a:prstClr val="white"/>
              </a:solidFill>
            </a:endParaRPr>
          </a:p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b="1" dirty="0">
                <a:solidFill>
                  <a:schemeClr val="bg1"/>
                </a:solidFill>
              </a:rPr>
              <a:t>Types of Non-Parametric Statistics</a:t>
            </a:r>
          </a:p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dirty="0">
                <a:solidFill>
                  <a:schemeClr val="bg1"/>
                </a:solidFill>
                <a:effectLst>
                  <a:outerShdw dist="50800" dir="5400000" algn="ctr" rotWithShape="0">
                    <a:schemeClr val="bg2">
                      <a:lumMod val="75000"/>
                      <a:lumOff val="25000"/>
                    </a:schemeClr>
                  </a:outerShdw>
                </a:effectLst>
                <a:hlinkClick r:id="rId2"/>
              </a:rPr>
              <a:t>http://www.mit.edu/~6.s085/notes/lecture5.pdf</a:t>
            </a:r>
            <a:endParaRPr lang="en-US" dirty="0">
              <a:solidFill>
                <a:schemeClr val="bg1"/>
              </a:solidFill>
              <a:effectLst>
                <a:outerShdw dist="50800" dir="5400000" algn="ctr" rotWithShape="0">
                  <a:schemeClr val="bg2">
                    <a:lumMod val="75000"/>
                    <a:lumOff val="2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4022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/>
              <a:t>Kolmogorov-Smirnov test</a:t>
            </a:r>
          </a:p>
          <a:p>
            <a:pPr lvl="1"/>
            <a:r>
              <a:rPr lang="en-US" sz="2200" dirty="0"/>
              <a:t>Normal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2269658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 err="1"/>
              <a:t>Anova</a:t>
            </a:r>
            <a:r>
              <a:rPr lang="en-US" sz="2400" b="1" dirty="0"/>
              <a:t> (Analysis of variance)</a:t>
            </a:r>
          </a:p>
          <a:p>
            <a:pPr lvl="1"/>
            <a:r>
              <a:rPr lang="en-US" sz="2400" dirty="0"/>
              <a:t>used to compare differences of means among more than 2 groups</a:t>
            </a:r>
          </a:p>
          <a:p>
            <a:pPr lvl="1"/>
            <a:r>
              <a:rPr lang="en-US" sz="2400" dirty="0"/>
              <a:t>compares the amount of variation between groups with the amount of variation within groups</a:t>
            </a:r>
            <a:endParaRPr lang="en-US" sz="2200" b="1" dirty="0"/>
          </a:p>
          <a:p>
            <a:pPr lvl="1"/>
            <a:endParaRPr lang="en-US" sz="20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7806519" y="2587032"/>
            <a:ext cx="4026090" cy="239440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b="1" dirty="0">
                <a:solidFill>
                  <a:schemeClr val="bg1"/>
                </a:solidFill>
              </a:rPr>
              <a:t>Assumptions of ANOVA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dirty="0">
                <a:solidFill>
                  <a:schemeClr val="bg1"/>
                </a:solidFill>
              </a:rPr>
              <a:t>•N</a:t>
            </a:r>
            <a:r>
              <a:rPr lang="en-US" sz="1600" dirty="0">
                <a:solidFill>
                  <a:schemeClr val="bg1"/>
                </a:solidFill>
              </a:rPr>
              <a:t>ormally distributed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sz="1600" dirty="0">
                <a:solidFill>
                  <a:schemeClr val="bg1"/>
                </a:solidFill>
              </a:rPr>
              <a:t>•Variance is similar within ≠ groups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sz="1600" dirty="0">
                <a:solidFill>
                  <a:schemeClr val="bg1"/>
                </a:solidFill>
              </a:rPr>
              <a:t>• Data points are independent</a:t>
            </a:r>
          </a:p>
        </p:txBody>
      </p:sp>
    </p:spTree>
    <p:extLst>
      <p:ext uri="{BB962C8B-B14F-4D97-AF65-F5344CB8AC3E}">
        <p14:creationId xmlns:p14="http://schemas.microsoft.com/office/powerpoint/2010/main" val="77072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the Article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To compare the effects of pressure control vs volume control ventilation in healthy isoflurane-anesthetized dogs on :</a:t>
            </a:r>
          </a:p>
          <a:p>
            <a:pPr lvl="1"/>
            <a:r>
              <a:rPr lang="en-US" sz="2400" dirty="0"/>
              <a:t>Lung compliance</a:t>
            </a:r>
          </a:p>
          <a:p>
            <a:pPr lvl="1"/>
            <a:r>
              <a:rPr lang="en-US" sz="2400" dirty="0"/>
              <a:t>Gas exchange</a:t>
            </a:r>
          </a:p>
          <a:p>
            <a:pPr lvl="1"/>
            <a:r>
              <a:rPr lang="en-US" sz="2400" dirty="0"/>
              <a:t>Hemodynamics</a:t>
            </a:r>
          </a:p>
          <a:p>
            <a:endParaRPr lang="en-US" sz="2400" dirty="0"/>
          </a:p>
          <a:p>
            <a:r>
              <a:rPr lang="en-US" sz="2400" dirty="0"/>
              <a:t>Is one strategy better than the other in healthy animals? </a:t>
            </a:r>
          </a:p>
        </p:txBody>
      </p:sp>
    </p:spTree>
    <p:extLst>
      <p:ext uri="{BB962C8B-B14F-4D97-AF65-F5344CB8AC3E}">
        <p14:creationId xmlns:p14="http://schemas.microsoft.com/office/powerpoint/2010/main" val="331537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9" y="1661899"/>
            <a:ext cx="9525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20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9" y="1689195"/>
            <a:ext cx="9525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55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 err="1"/>
              <a:t>Anova</a:t>
            </a:r>
            <a:r>
              <a:rPr lang="en-US" sz="2400" b="1" dirty="0"/>
              <a:t> used for:</a:t>
            </a:r>
          </a:p>
          <a:p>
            <a:pPr lvl="1"/>
            <a:r>
              <a:rPr lang="en-US" sz="2400" dirty="0"/>
              <a:t>Evaluate body weight between groups</a:t>
            </a:r>
          </a:p>
          <a:p>
            <a:pPr lvl="1"/>
            <a:r>
              <a:rPr lang="en-US" sz="2400" dirty="0"/>
              <a:t>Evaluated repeated measures within a group to investigate temporal differences</a:t>
            </a:r>
          </a:p>
          <a:p>
            <a:pPr lvl="1"/>
            <a:r>
              <a:rPr lang="en-US" sz="2400" dirty="0"/>
              <a:t>Compare PCV and VCV groups</a:t>
            </a:r>
          </a:p>
          <a:p>
            <a:pPr lvl="1"/>
            <a:endParaRPr lang="en-US" sz="22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96957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>
            <a:normAutofit/>
          </a:bodyPr>
          <a:lstStyle/>
          <a:p>
            <a:r>
              <a:rPr lang="en-US" sz="2400" dirty="0"/>
              <a:t> </a:t>
            </a:r>
            <a:r>
              <a:rPr lang="en-US" sz="2400" b="1" dirty="0"/>
              <a:t>Tukey’s</a:t>
            </a:r>
          </a:p>
          <a:p>
            <a:pPr lvl="1"/>
            <a:r>
              <a:rPr lang="en-US" sz="2400" dirty="0"/>
              <a:t>post-hoc test, performed after an ANOVA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806519" y="2587032"/>
            <a:ext cx="3671014" cy="239440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ANOVA can tell the whether groups in the sample differ, it cannot tell which groups differ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89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>
            <a:normAutofit/>
          </a:bodyPr>
          <a:lstStyle/>
          <a:p>
            <a:r>
              <a:rPr lang="en-US" sz="2400" dirty="0"/>
              <a:t> </a:t>
            </a:r>
            <a:r>
              <a:rPr lang="en-US" sz="2400" b="1" dirty="0"/>
              <a:t>Tukey’s</a:t>
            </a:r>
          </a:p>
          <a:p>
            <a:pPr lvl="1"/>
            <a:r>
              <a:rPr lang="en-US" sz="2400" dirty="0"/>
              <a:t>Used when significant time effects were detected within groups</a:t>
            </a:r>
          </a:p>
        </p:txBody>
      </p:sp>
    </p:spTree>
    <p:extLst>
      <p:ext uri="{BB962C8B-B14F-4D97-AF65-F5344CB8AC3E}">
        <p14:creationId xmlns:p14="http://schemas.microsoft.com/office/powerpoint/2010/main" val="4192938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/>
              <a:t>Student’s </a:t>
            </a:r>
            <a:r>
              <a:rPr lang="en-US" sz="2400" b="1" i="1" dirty="0"/>
              <a:t>t</a:t>
            </a:r>
            <a:r>
              <a:rPr lang="en-US" sz="2400" b="1" dirty="0"/>
              <a:t> test</a:t>
            </a:r>
          </a:p>
          <a:p>
            <a:pPr lvl="1"/>
            <a:r>
              <a:rPr lang="en-US" sz="2400" dirty="0"/>
              <a:t>determines the probability that two populations are the same with respect to the variable tested.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806519" y="2587032"/>
            <a:ext cx="3671014" cy="2394401"/>
          </a:xfrm>
          <a:prstGeom prst="wedgeRound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 test won’t achieve significance if:</a:t>
            </a:r>
          </a:p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Difference isn’t large enough</a:t>
            </a:r>
          </a:p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Variation is too great</a:t>
            </a:r>
          </a:p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Sample is too small</a:t>
            </a:r>
          </a:p>
        </p:txBody>
      </p:sp>
    </p:spTree>
    <p:extLst>
      <p:ext uri="{BB962C8B-B14F-4D97-AF65-F5344CB8AC3E}">
        <p14:creationId xmlns:p14="http://schemas.microsoft.com/office/powerpoint/2010/main" val="2657570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6837682" cy="42331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/>
              <a:t>Student’s </a:t>
            </a:r>
            <a:r>
              <a:rPr lang="en-US" sz="2400" b="1" i="1" dirty="0"/>
              <a:t>t</a:t>
            </a:r>
            <a:r>
              <a:rPr lang="en-US" sz="2400" b="1" dirty="0"/>
              <a:t> test</a:t>
            </a:r>
          </a:p>
          <a:p>
            <a:pPr lvl="1"/>
            <a:r>
              <a:rPr lang="en-US" sz="2200" dirty="0"/>
              <a:t>Used to investigate differences detected between the groups</a:t>
            </a:r>
          </a:p>
        </p:txBody>
      </p:sp>
    </p:spTree>
    <p:extLst>
      <p:ext uri="{BB962C8B-B14F-4D97-AF65-F5344CB8AC3E}">
        <p14:creationId xmlns:p14="http://schemas.microsoft.com/office/powerpoint/2010/main" val="3655126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Blood Gas Values and Parameters of Ventilation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dirty="0"/>
              <a:t>Both groups had a significant </a:t>
            </a:r>
            <a:r>
              <a:rPr lang="en-US" sz="2400" i="1" dirty="0"/>
              <a:t>increase</a:t>
            </a:r>
            <a:r>
              <a:rPr lang="en-US" sz="2400" dirty="0"/>
              <a:t> in VE and VT at 30 and 60 min compared to spontaneous ventilation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769" y="2861"/>
            <a:ext cx="5428211" cy="6855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03769" y="4002374"/>
            <a:ext cx="5428211" cy="8694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38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Blood Gas Values and Parameters of Ventilation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30 and 60 min, changes were associated with a significantly </a:t>
            </a:r>
            <a:r>
              <a:rPr lang="en-US" sz="2400" i="1" dirty="0"/>
              <a:t>lower</a:t>
            </a:r>
            <a:r>
              <a:rPr lang="en-US" sz="2400" dirty="0"/>
              <a:t> PIP and higher </a:t>
            </a:r>
            <a:r>
              <a:rPr lang="en-US" sz="2400" dirty="0" err="1"/>
              <a:t>Cst</a:t>
            </a:r>
            <a:r>
              <a:rPr lang="en-US" sz="2400" dirty="0"/>
              <a:t> in the PCV group compared to VCV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768" y="47832"/>
            <a:ext cx="5428211" cy="6855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03767" y="4916774"/>
            <a:ext cx="5428211" cy="479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392" y="6267032"/>
            <a:ext cx="5468586" cy="59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5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Blood Gas Values and Parameters of Ventilation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30 and 60 min, changes were associated with a significantly </a:t>
            </a:r>
            <a:r>
              <a:rPr lang="en-US" sz="2400" i="1" dirty="0"/>
              <a:t>lower</a:t>
            </a:r>
            <a:r>
              <a:rPr lang="en-US" sz="2400" dirty="0"/>
              <a:t> PIP and </a:t>
            </a:r>
            <a:r>
              <a:rPr lang="en-US" sz="2400" i="1" dirty="0"/>
              <a:t>higher</a:t>
            </a:r>
            <a:r>
              <a:rPr lang="en-US" sz="2400" dirty="0"/>
              <a:t> C</a:t>
            </a:r>
            <a:r>
              <a:rPr lang="en-US" sz="2400" baseline="-25000" dirty="0"/>
              <a:t>ST</a:t>
            </a:r>
            <a:r>
              <a:rPr lang="en-US" sz="2400" dirty="0"/>
              <a:t> in the PCV group compared to VCV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768" y="47832"/>
            <a:ext cx="5428211" cy="6855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03767" y="4916774"/>
            <a:ext cx="5428211" cy="479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392" y="6267032"/>
            <a:ext cx="5468586" cy="59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65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PCV would result in better lung compliance and pulmonary gas exchange than VCV, with no significant effects on hemodynamics</a:t>
            </a:r>
          </a:p>
        </p:txBody>
      </p:sp>
    </p:spTree>
    <p:extLst>
      <p:ext uri="{BB962C8B-B14F-4D97-AF65-F5344CB8AC3E}">
        <p14:creationId xmlns:p14="http://schemas.microsoft.com/office/powerpoint/2010/main" val="253409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Blood Gas Values and Parameters of Ventilation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659478"/>
            <a:ext cx="4852988" cy="3922348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Both modes resulted in significantly </a:t>
            </a:r>
            <a:r>
              <a:rPr lang="en-US" sz="2600" i="1" dirty="0"/>
              <a:t>increase</a:t>
            </a:r>
            <a:r>
              <a:rPr lang="en-US" sz="2600" dirty="0"/>
              <a:t> pH and PaO2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768" y="47832"/>
            <a:ext cx="5428211" cy="6855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03768" y="899410"/>
            <a:ext cx="5428211" cy="479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768" y="2201836"/>
            <a:ext cx="5468586" cy="59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44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Blood Gas Values and Parameters of Ventilation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711502"/>
            <a:ext cx="4852988" cy="3922348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Both modes resulted in a significant </a:t>
            </a:r>
            <a:r>
              <a:rPr lang="en-US" sz="2600" i="1" dirty="0"/>
              <a:t>decrease</a:t>
            </a:r>
            <a:r>
              <a:rPr lang="en-US" sz="2600" dirty="0"/>
              <a:t> in PaCO</a:t>
            </a:r>
            <a:r>
              <a:rPr lang="en-US" sz="2600" baseline="-25000" dirty="0"/>
              <a:t>2</a:t>
            </a:r>
            <a:r>
              <a:rPr lang="en-US" sz="2600" dirty="0"/>
              <a:t>, PECO</a:t>
            </a:r>
            <a:r>
              <a:rPr lang="en-US" sz="2600" baseline="-25000" dirty="0"/>
              <a:t>2</a:t>
            </a:r>
            <a:r>
              <a:rPr lang="en-US" sz="2600" dirty="0"/>
              <a:t>, </a:t>
            </a:r>
            <a:r>
              <a:rPr lang="en-US" sz="2600" dirty="0" err="1"/>
              <a:t>V</a:t>
            </a:r>
            <a:r>
              <a:rPr lang="en-US" sz="2600" baseline="-25000" dirty="0" err="1"/>
              <a:t>Dalv</a:t>
            </a:r>
            <a:r>
              <a:rPr lang="en-US" sz="2600" dirty="0"/>
              <a:t>/</a:t>
            </a:r>
            <a:r>
              <a:rPr lang="en-US" sz="2600" dirty="0" err="1"/>
              <a:t>V</a:t>
            </a:r>
            <a:r>
              <a:rPr lang="en-US" sz="2600" baseline="-25000" dirty="0" err="1"/>
              <a:t>Talv</a:t>
            </a:r>
            <a:r>
              <a:rPr lang="en-US" sz="2600" dirty="0"/>
              <a:t> and Aa gradient at T30 and T60 when compared to spontaneous ventilation, these changes were not significant amongst the groups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767" y="62822"/>
            <a:ext cx="5428211" cy="68551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03767" y="1349114"/>
            <a:ext cx="5428211" cy="8844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767" y="2711502"/>
            <a:ext cx="5468586" cy="54136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0300942" y="4076179"/>
            <a:ext cx="1274164" cy="1192994"/>
          </a:xfrm>
          <a:prstGeom prst="wedgeRoundRect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PECO</a:t>
            </a:r>
            <a:r>
              <a:rPr lang="en-US" b="1" baseline="-25000" dirty="0"/>
              <a:t>2</a:t>
            </a:r>
            <a:r>
              <a:rPr lang="en-US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9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545" y="1417638"/>
            <a:ext cx="8762455" cy="54403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940040" cy="970450"/>
          </a:xfrm>
        </p:spPr>
        <p:txBody>
          <a:bodyPr anchor="t"/>
          <a:lstStyle/>
          <a:p>
            <a:r>
              <a:rPr lang="en-US" sz="3600" dirty="0"/>
              <a:t>Hemodynamics and Cardiopulmonary Variables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823" y="2713220"/>
            <a:ext cx="29230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</a:t>
            </a:r>
            <a:r>
              <a:rPr lang="en-US" sz="2400" baseline="-25000" dirty="0"/>
              <a:t>2</a:t>
            </a:r>
            <a:r>
              <a:rPr lang="en-US" sz="2400" dirty="0"/>
              <a:t>I, VO</a:t>
            </a:r>
            <a:r>
              <a:rPr lang="en-US" sz="2400" baseline="-25000" dirty="0"/>
              <a:t>2</a:t>
            </a:r>
            <a:r>
              <a:rPr lang="en-US" sz="2400" dirty="0"/>
              <a:t>I, O</a:t>
            </a:r>
            <a:r>
              <a:rPr lang="en-US" sz="2400" baseline="-25000" dirty="0"/>
              <a:t>2</a:t>
            </a:r>
            <a:r>
              <a:rPr lang="en-US" sz="2400" dirty="0"/>
              <a:t>ER and hemodynamic variables did not change significantly over time or between groups</a:t>
            </a:r>
          </a:p>
        </p:txBody>
      </p:sp>
      <p:sp>
        <p:nvSpPr>
          <p:cNvPr id="7" name="Rectangle 6"/>
          <p:cNvSpPr/>
          <p:nvPr/>
        </p:nvSpPr>
        <p:spPr>
          <a:xfrm>
            <a:off x="3429545" y="5636302"/>
            <a:ext cx="8762455" cy="11092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13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63286" cy="3636511"/>
          </a:xfrm>
        </p:spPr>
        <p:txBody>
          <a:bodyPr>
            <a:normAutofit/>
          </a:bodyPr>
          <a:lstStyle/>
          <a:p>
            <a:r>
              <a:rPr lang="en-US" sz="2400" dirty="0"/>
              <a:t>PCV resulted in improved pulmonary compliance compared to VCV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Gas exchange was adequate in both groups</a:t>
            </a:r>
          </a:p>
        </p:txBody>
      </p:sp>
    </p:spTree>
    <p:extLst>
      <p:ext uri="{BB962C8B-B14F-4D97-AF65-F5344CB8AC3E}">
        <p14:creationId xmlns:p14="http://schemas.microsoft.com/office/powerpoint/2010/main" val="1964746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5315834" cy="3636511"/>
          </a:xfrm>
        </p:spPr>
        <p:txBody>
          <a:bodyPr>
            <a:normAutofit lnSpcReduction="10000"/>
          </a:bodyPr>
          <a:lstStyle/>
          <a:p>
            <a:endParaRPr lang="en-US" sz="2400" dirty="0"/>
          </a:p>
          <a:p>
            <a:r>
              <a:rPr lang="en-US" sz="2400" dirty="0"/>
              <a:t>Because V</a:t>
            </a:r>
            <a:r>
              <a:rPr lang="en-US" sz="2400" baseline="-25000" dirty="0"/>
              <a:t>T</a:t>
            </a:r>
            <a:r>
              <a:rPr lang="en-US" sz="2400" dirty="0"/>
              <a:t> was maintained constant, improved C</a:t>
            </a:r>
            <a:r>
              <a:rPr lang="en-US" sz="2400" baseline="-25000" dirty="0"/>
              <a:t>ST </a:t>
            </a:r>
            <a:r>
              <a:rPr lang="en-US" sz="2400" dirty="0"/>
              <a:t> during PCV indicated that less pressure was required to deliver the same V</a:t>
            </a:r>
            <a:r>
              <a:rPr lang="en-US" sz="2400" baseline="-25000" dirty="0"/>
              <a:t>T</a:t>
            </a:r>
          </a:p>
          <a:p>
            <a:endParaRPr lang="en-US" sz="2400" baseline="-25000" dirty="0"/>
          </a:p>
          <a:p>
            <a:r>
              <a:rPr lang="en-US" sz="2400" dirty="0" err="1"/>
              <a:t>C</a:t>
            </a:r>
            <a:r>
              <a:rPr lang="en-US" sz="2400" baseline="-25000" dirty="0" err="1"/>
              <a:t>stat</a:t>
            </a:r>
            <a:r>
              <a:rPr lang="en-US" sz="2400" dirty="0"/>
              <a:t> =           V</a:t>
            </a:r>
            <a:r>
              <a:rPr lang="en-US" sz="2400" baseline="-25000" dirty="0"/>
              <a:t>T</a:t>
            </a:r>
            <a:endParaRPr lang="en-US" sz="2400" u="sng" baseline="-25000" dirty="0"/>
          </a:p>
          <a:p>
            <a:pPr marL="0" indent="0">
              <a:buNone/>
            </a:pPr>
            <a:r>
              <a:rPr lang="en-US" sz="2400" baseline="-25000" dirty="0"/>
              <a:t> </a:t>
            </a:r>
            <a:r>
              <a:rPr lang="en-US" sz="2400" dirty="0"/>
              <a:t>                </a:t>
            </a:r>
            <a:r>
              <a:rPr lang="en-US" sz="2400" dirty="0" err="1"/>
              <a:t>Pplat</a:t>
            </a:r>
            <a:r>
              <a:rPr lang="en-US" sz="2400" dirty="0"/>
              <a:t> - PEEP</a:t>
            </a:r>
            <a:endParaRPr lang="en-US" sz="2400" u="sng" baseline="-25000" dirty="0"/>
          </a:p>
          <a:p>
            <a:endParaRPr lang="en-US" sz="2400" baseline="-25000" dirty="0"/>
          </a:p>
        </p:txBody>
      </p:sp>
      <p:sp>
        <p:nvSpPr>
          <p:cNvPr id="4" name="Rounded Rectangular Callout 3"/>
          <p:cNvSpPr/>
          <p:nvPr/>
        </p:nvSpPr>
        <p:spPr>
          <a:xfrm flipH="1">
            <a:off x="10106526" y="2583437"/>
            <a:ext cx="1966302" cy="136292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sz="1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Compliance: ratio of change in volume to change in pressure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546" y="2583437"/>
            <a:ext cx="3588950" cy="365065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 flipH="1">
            <a:off x="10106526" y="4427621"/>
            <a:ext cx="1966302" cy="1431177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sz="1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Static Compliance: pulmonary compliance during periods without gas flow (inspiratory pause)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218544" y="5143209"/>
            <a:ext cx="19187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801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Besides C</a:t>
            </a:r>
            <a:r>
              <a:rPr lang="en-US" sz="2400" baseline="-25000" dirty="0"/>
              <a:t>ST</a:t>
            </a:r>
            <a:r>
              <a:rPr lang="en-US" sz="2400" dirty="0"/>
              <a:t> and PIP differences between groups, all values were within reference intervals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Advantages of PCV over VCV were not clinically relevant since they were healthy dogs…. But what about dogs with lung disease?</a:t>
            </a:r>
          </a:p>
        </p:txBody>
      </p:sp>
    </p:spTree>
    <p:extLst>
      <p:ext uri="{BB962C8B-B14F-4D97-AF65-F5344CB8AC3E}">
        <p14:creationId xmlns:p14="http://schemas.microsoft.com/office/powerpoint/2010/main" val="51197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5999" y="2893102"/>
            <a:ext cx="5262199" cy="2519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52" y="3207897"/>
            <a:ext cx="5530263" cy="197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7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779" y="2770229"/>
            <a:ext cx="5325329" cy="2626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16" y="3111233"/>
            <a:ext cx="5526373" cy="19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5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Did they answer their question?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1" y="2454685"/>
            <a:ext cx="10554574" cy="3636511"/>
          </a:xfrm>
          <a:effectLst/>
        </p:spPr>
        <p:txBody>
          <a:bodyPr/>
          <a:lstStyle/>
          <a:p>
            <a:r>
              <a:rPr lang="en-US" sz="2400" dirty="0"/>
              <a:t>To compare the effects of pressure control vs volume control ventilation in healthy isoflurane-anesthetized dogs on :</a:t>
            </a:r>
          </a:p>
          <a:p>
            <a:pPr lvl="1"/>
            <a:r>
              <a:rPr lang="en-US" sz="2400" dirty="0"/>
              <a:t>Lung compliance </a:t>
            </a:r>
          </a:p>
          <a:p>
            <a:pPr lvl="1"/>
            <a:r>
              <a:rPr lang="en-US" sz="2400" dirty="0"/>
              <a:t>Gas exchange </a:t>
            </a:r>
          </a:p>
          <a:p>
            <a:pPr lvl="1"/>
            <a:r>
              <a:rPr lang="en-US" sz="2400" dirty="0"/>
              <a:t>Hemodynamics</a:t>
            </a:r>
          </a:p>
          <a:p>
            <a:pPr marL="457200" lvl="1" indent="0">
              <a:buNone/>
            </a:pPr>
            <a:endParaRPr lang="en-US" sz="2400" dirty="0"/>
          </a:p>
          <a:p>
            <a:r>
              <a:rPr lang="en-US" sz="2400" dirty="0"/>
              <a:t>Is one strategy better than the other in healthy animals? 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79625" y="3235893"/>
            <a:ext cx="3702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cs typeface="Calibri" panose="020F0502020204030204" pitchFamily="34" charset="0"/>
              </a:rPr>
              <a:t>→ improved with PCV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71888" y="4272940"/>
            <a:ext cx="3702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cs typeface="Calibri" panose="020F0502020204030204" pitchFamily="34" charset="0"/>
              </a:rPr>
              <a:t>→ no change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33603" y="3766676"/>
            <a:ext cx="3702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cs typeface="Calibri" panose="020F0502020204030204" pitchFamily="34" charset="0"/>
              </a:rPr>
              <a:t>→ no change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701134" y="5225065"/>
            <a:ext cx="11217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cs typeface="Calibri" panose="020F0502020204030204" pitchFamily="34" charset="0"/>
              </a:rPr>
              <a:t>NO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 and </a:t>
            </a:r>
            <a:r>
              <a:rPr lang="en-US" dirty="0" err="1"/>
              <a:t>Pplat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66886" y="2047875"/>
            <a:ext cx="86582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26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923282" cy="3638763"/>
          </a:xfrm>
        </p:spPr>
        <p:txBody>
          <a:bodyPr>
            <a:normAutofit/>
          </a:bodyPr>
          <a:lstStyle/>
          <a:p>
            <a:r>
              <a:rPr lang="en-US" sz="2400" dirty="0"/>
              <a:t>Prospective randomized study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University teaching hospital</a:t>
            </a:r>
          </a:p>
          <a:p>
            <a:pPr lvl="1"/>
            <a:r>
              <a:rPr lang="en-US" sz="2400" dirty="0" err="1"/>
              <a:t>Universidade</a:t>
            </a:r>
            <a:r>
              <a:rPr lang="en-US" sz="2400" dirty="0"/>
              <a:t> de Sao Paulo, Brazil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806519" y="2587032"/>
            <a:ext cx="3671014" cy="23944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endParaRPr lang="en-US" b="1" dirty="0">
              <a:solidFill>
                <a:prstClr val="white"/>
              </a:solidFill>
            </a:endParaRPr>
          </a:p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b="1" dirty="0">
                <a:solidFill>
                  <a:schemeClr val="bg1"/>
                </a:solidFill>
              </a:rPr>
              <a:t>Types of Studies</a:t>
            </a:r>
          </a:p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endParaRPr lang="en-US" b="1" dirty="0">
              <a:solidFill>
                <a:schemeClr val="bg1"/>
              </a:solidFill>
            </a:endParaRP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</a:pPr>
            <a:r>
              <a:rPr lang="en-US" dirty="0">
                <a:ln>
                  <a:solidFill>
                    <a:schemeClr val="bg2">
                      <a:lumMod val="75000"/>
                      <a:lumOff val="25000"/>
                    </a:schemeClr>
                  </a:solidFill>
                </a:ln>
                <a:solidFill>
                  <a:schemeClr val="bg1"/>
                </a:solidFill>
                <a:hlinkClick r:id="rId2"/>
              </a:rPr>
              <a:t>http://research.library.gsu.edu/c.php?g=115595&amp;p=755213</a:t>
            </a:r>
            <a:endParaRPr lang="en-US" dirty="0">
              <a:ln>
                <a:solidFill>
                  <a:schemeClr val="bg2">
                    <a:lumMod val="75000"/>
                    <a:lumOff val="25000"/>
                  </a:schemeClr>
                </a:solidFill>
              </a:ln>
              <a:solidFill>
                <a:schemeClr val="bg1"/>
              </a:solidFill>
            </a:endParaRPr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Font typeface="Wingdings 2" charset="2"/>
              <a:buChar char=""/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9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40 Client owned dogs undergoing OVH</a:t>
            </a:r>
          </a:p>
          <a:p>
            <a:pPr lvl="1"/>
            <a:r>
              <a:rPr lang="en-US" sz="2200" dirty="0"/>
              <a:t>Randomized to receive PVC or VCV</a:t>
            </a:r>
          </a:p>
          <a:p>
            <a:r>
              <a:rPr lang="en-US" sz="2400" dirty="0"/>
              <a:t>Inclusion criteria</a:t>
            </a:r>
          </a:p>
          <a:p>
            <a:pPr lvl="1"/>
            <a:r>
              <a:rPr lang="en-US" sz="2200" dirty="0"/>
              <a:t>3-6 y old</a:t>
            </a:r>
          </a:p>
          <a:p>
            <a:pPr lvl="1"/>
            <a:r>
              <a:rPr lang="en-US" sz="2200" dirty="0"/>
              <a:t>10-20 kg</a:t>
            </a:r>
          </a:p>
          <a:p>
            <a:pPr lvl="1"/>
            <a:r>
              <a:rPr lang="en-US" sz="2200" dirty="0"/>
              <a:t>Normal PE</a:t>
            </a:r>
          </a:p>
          <a:p>
            <a:pPr lvl="1"/>
            <a:r>
              <a:rPr lang="en-US" sz="2200" dirty="0"/>
              <a:t>Normal CBC/</a:t>
            </a:r>
            <a:r>
              <a:rPr lang="en-US" sz="2200" dirty="0" err="1"/>
              <a:t>Chem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2951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Anesthesia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82" y="2146309"/>
            <a:ext cx="3206338" cy="202505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82" y="4291883"/>
            <a:ext cx="3206338" cy="23737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3143" y="2422566"/>
            <a:ext cx="76952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Premedication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Induction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Isoflurane in 100% O</a:t>
            </a:r>
            <a:r>
              <a:rPr lang="en-US" sz="2400" baseline="-25000" dirty="0"/>
              <a:t>2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Connected to microprocessor-controlled anesthesia ventilator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Incorporated a calibrated </a:t>
            </a:r>
            <a:r>
              <a:rPr lang="en-US" sz="2400" dirty="0" err="1"/>
              <a:t>pneumotachograph</a:t>
            </a:r>
            <a:r>
              <a:rPr lang="en-US" sz="2400" dirty="0"/>
              <a:t> of fixed area type</a:t>
            </a:r>
          </a:p>
        </p:txBody>
      </p:sp>
    </p:spTree>
    <p:extLst>
      <p:ext uri="{BB962C8B-B14F-4D97-AF65-F5344CB8AC3E}">
        <p14:creationId xmlns:p14="http://schemas.microsoft.com/office/powerpoint/2010/main" val="51769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Anesthesia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143" y="2422566"/>
            <a:ext cx="769521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Pneumotachograph</a:t>
            </a:r>
            <a:endParaRPr lang="en-US" sz="24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an instrument for recording the velocity of respired air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212" y="3631297"/>
            <a:ext cx="4392141" cy="307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24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Anesthesia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4" y="1703181"/>
            <a:ext cx="80962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6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 of the Study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6" y="2796540"/>
            <a:ext cx="10925025" cy="2918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0000" y="5777345"/>
            <a:ext cx="9747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dirty="0">
                <a:latin typeface="Century Gothic" panose="020B0502020202020204" pitchFamily="34" charset="0"/>
              </a:rPr>
              <a:t>Art line → MAP, arterial sampling</a:t>
            </a:r>
          </a:p>
          <a:p>
            <a:pPr marL="171450" indent="-171450">
              <a:buFontTx/>
              <a:buChar char="-"/>
            </a:pPr>
            <a:r>
              <a:rPr lang="en-US" dirty="0">
                <a:latin typeface="Century Gothic" panose="020B0502020202020204" pitchFamily="34" charset="0"/>
              </a:rPr>
              <a:t>ECG → HR</a:t>
            </a:r>
          </a:p>
          <a:p>
            <a:pPr marL="171450" indent="-171450">
              <a:buFontTx/>
              <a:buChar char="-"/>
            </a:pPr>
            <a:r>
              <a:rPr lang="en-US" dirty="0">
                <a:latin typeface="Century Gothic" panose="020B0502020202020204" pitchFamily="34" charset="0"/>
              </a:rPr>
              <a:t>Pulmonary artery </a:t>
            </a:r>
            <a:r>
              <a:rPr lang="en-US" dirty="0" err="1">
                <a:latin typeface="Century Gothic" panose="020B0502020202020204" pitchFamily="34" charset="0"/>
              </a:rPr>
              <a:t>cath</a:t>
            </a:r>
            <a:r>
              <a:rPr lang="en-US" dirty="0">
                <a:latin typeface="Century Gothic" panose="020B0502020202020204" pitchFamily="34" charset="0"/>
              </a:rPr>
              <a:t> → CVP, CO, MPAP, PAOP, core temp, mixed-venous sampling</a:t>
            </a:r>
          </a:p>
        </p:txBody>
      </p:sp>
    </p:spTree>
    <p:extLst>
      <p:ext uri="{BB962C8B-B14F-4D97-AF65-F5344CB8AC3E}">
        <p14:creationId xmlns:p14="http://schemas.microsoft.com/office/powerpoint/2010/main" val="3433626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1392</TotalTime>
  <Words>1301</Words>
  <Application>Microsoft Office PowerPoint</Application>
  <PresentationFormat>Widescreen</PresentationFormat>
  <Paragraphs>216</Paragraphs>
  <Slides>39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Century Gothic</vt:lpstr>
      <vt:lpstr>Wingdings 2</vt:lpstr>
      <vt:lpstr>Quotable</vt:lpstr>
      <vt:lpstr>PowerPoint Presentation</vt:lpstr>
      <vt:lpstr>Purpose of the Article</vt:lpstr>
      <vt:lpstr>Hypothesis</vt:lpstr>
      <vt:lpstr>Design</vt:lpstr>
      <vt:lpstr>Animals</vt:lpstr>
      <vt:lpstr>Anesthesia</vt:lpstr>
      <vt:lpstr>Anesthesia</vt:lpstr>
      <vt:lpstr>Anesthesia</vt:lpstr>
      <vt:lpstr>Time Line of the Study Design</vt:lpstr>
      <vt:lpstr>Time Line of the Study Design</vt:lpstr>
      <vt:lpstr>Measurements</vt:lpstr>
      <vt:lpstr>Measurements</vt:lpstr>
      <vt:lpstr>Time Line of the Study Design</vt:lpstr>
      <vt:lpstr>Time Line of the Study Design</vt:lpstr>
      <vt:lpstr>Ventilation Settings</vt:lpstr>
      <vt:lpstr>Time Line of the Study Design</vt:lpstr>
      <vt:lpstr>Statistics</vt:lpstr>
      <vt:lpstr>Statistics</vt:lpstr>
      <vt:lpstr>Statistics</vt:lpstr>
      <vt:lpstr>Statistics</vt:lpstr>
      <vt:lpstr>Statistics</vt:lpstr>
      <vt:lpstr>Statistics</vt:lpstr>
      <vt:lpstr>Statistics</vt:lpstr>
      <vt:lpstr>Statistics</vt:lpstr>
      <vt:lpstr>Statistics</vt:lpstr>
      <vt:lpstr>Statistics</vt:lpstr>
      <vt:lpstr>Blood Gas Values and Parameters of Ventilation</vt:lpstr>
      <vt:lpstr>Blood Gas Values and Parameters of Ventilation</vt:lpstr>
      <vt:lpstr>Blood Gas Values and Parameters of Ventilation</vt:lpstr>
      <vt:lpstr>Blood Gas Values and Parameters of Ventilation</vt:lpstr>
      <vt:lpstr>Blood Gas Values and Parameters of Ventilation</vt:lpstr>
      <vt:lpstr>Hemodynamics and Cardiopulmonary Variables</vt:lpstr>
      <vt:lpstr>Discussion</vt:lpstr>
      <vt:lpstr>Discussion</vt:lpstr>
      <vt:lpstr>Discussion</vt:lpstr>
      <vt:lpstr>Conclusions</vt:lpstr>
      <vt:lpstr>Conclusions</vt:lpstr>
      <vt:lpstr>Did they answer their question?</vt:lpstr>
      <vt:lpstr>PIP and Pplat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Mariana A Pardo</dc:creator>
  <cp:lastModifiedBy>Owner</cp:lastModifiedBy>
  <cp:revision>65</cp:revision>
  <dcterms:created xsi:type="dcterms:W3CDTF">2017-02-10T15:32:52Z</dcterms:created>
  <dcterms:modified xsi:type="dcterms:W3CDTF">2017-02-19T00:04:28Z</dcterms:modified>
</cp:coreProperties>
</file>