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9"/>
  </p:notesMasterIdLst>
  <p:handoutMasterIdLst>
    <p:handoutMasterId r:id="rId90"/>
  </p:handoutMasterIdLst>
  <p:sldIdLst>
    <p:sldId id="256" r:id="rId2"/>
    <p:sldId id="334" r:id="rId3"/>
    <p:sldId id="292" r:id="rId4"/>
    <p:sldId id="293" r:id="rId5"/>
    <p:sldId id="294" r:id="rId6"/>
    <p:sldId id="295" r:id="rId7"/>
    <p:sldId id="296" r:id="rId8"/>
    <p:sldId id="268" r:id="rId9"/>
    <p:sldId id="270" r:id="rId10"/>
    <p:sldId id="291" r:id="rId11"/>
    <p:sldId id="258" r:id="rId12"/>
    <p:sldId id="269" r:id="rId13"/>
    <p:sldId id="259" r:id="rId14"/>
    <p:sldId id="260" r:id="rId15"/>
    <p:sldId id="271" r:id="rId16"/>
    <p:sldId id="272" r:id="rId17"/>
    <p:sldId id="262" r:id="rId18"/>
    <p:sldId id="263" r:id="rId19"/>
    <p:sldId id="273" r:id="rId20"/>
    <p:sldId id="289" r:id="rId21"/>
    <p:sldId id="274" r:id="rId22"/>
    <p:sldId id="297" r:id="rId23"/>
    <p:sldId id="275" r:id="rId24"/>
    <p:sldId id="276" r:id="rId25"/>
    <p:sldId id="277" r:id="rId26"/>
    <p:sldId id="278" r:id="rId27"/>
    <p:sldId id="282" r:id="rId28"/>
    <p:sldId id="279" r:id="rId29"/>
    <p:sldId id="307" r:id="rId30"/>
    <p:sldId id="306" r:id="rId31"/>
    <p:sldId id="280" r:id="rId32"/>
    <p:sldId id="301" r:id="rId33"/>
    <p:sldId id="284" r:id="rId34"/>
    <p:sldId id="299" r:id="rId35"/>
    <p:sldId id="300" r:id="rId36"/>
    <p:sldId id="283" r:id="rId37"/>
    <p:sldId id="285" r:id="rId38"/>
    <p:sldId id="290" r:id="rId39"/>
    <p:sldId id="302" r:id="rId40"/>
    <p:sldId id="286" r:id="rId41"/>
    <p:sldId id="287" r:id="rId42"/>
    <p:sldId id="303" r:id="rId43"/>
    <p:sldId id="304" r:id="rId44"/>
    <p:sldId id="351" r:id="rId45"/>
    <p:sldId id="305" r:id="rId46"/>
    <p:sldId id="288" r:id="rId47"/>
    <p:sldId id="298" r:id="rId48"/>
    <p:sldId id="353" r:id="rId49"/>
    <p:sldId id="308" r:id="rId50"/>
    <p:sldId id="309" r:id="rId51"/>
    <p:sldId id="342" r:id="rId52"/>
    <p:sldId id="343" r:id="rId53"/>
    <p:sldId id="333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9" r:id="rId68"/>
    <p:sldId id="310" r:id="rId69"/>
    <p:sldId id="311" r:id="rId70"/>
    <p:sldId id="326" r:id="rId71"/>
    <p:sldId id="349" r:id="rId72"/>
    <p:sldId id="332" r:id="rId73"/>
    <p:sldId id="325" r:id="rId74"/>
    <p:sldId id="331" r:id="rId75"/>
    <p:sldId id="330" r:id="rId76"/>
    <p:sldId id="344" r:id="rId77"/>
    <p:sldId id="335" r:id="rId78"/>
    <p:sldId id="340" r:id="rId79"/>
    <p:sldId id="341" r:id="rId80"/>
    <p:sldId id="350" r:id="rId81"/>
    <p:sldId id="345" r:id="rId82"/>
    <p:sldId id="337" r:id="rId83"/>
    <p:sldId id="346" r:id="rId84"/>
    <p:sldId id="348" r:id="rId85"/>
    <p:sldId id="338" r:id="rId86"/>
    <p:sldId id="352" r:id="rId87"/>
    <p:sldId id="328" r:id="rId8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96F7"/>
    <a:srgbClr val="60BDEF"/>
    <a:srgbClr val="5DF2F8"/>
    <a:srgbClr val="3CF3C4"/>
    <a:srgbClr val="1BD89B"/>
    <a:srgbClr val="EEA1D8"/>
    <a:srgbClr val="7F2DEF"/>
    <a:srgbClr val="9BABFD"/>
    <a:srgbClr val="CEF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5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handoutMaster" Target="handoutMasters/handoutMaster1.xml"/><Relationship Id="rId91" Type="http://schemas.openxmlformats.org/officeDocument/2006/relationships/printerSettings" Target="printerSettings/printerSettings1.bin"/><Relationship Id="rId92" Type="http://schemas.openxmlformats.org/officeDocument/2006/relationships/presProps" Target="presProps.xml"/><Relationship Id="rId93" Type="http://schemas.openxmlformats.org/officeDocument/2006/relationships/viewProps" Target="viewProps.xml"/><Relationship Id="rId94" Type="http://schemas.openxmlformats.org/officeDocument/2006/relationships/theme" Target="theme/theme1.xml"/><Relationship Id="rId95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FB764-2A9F-584B-AA9B-B3B364DD0DB8}" type="datetimeFigureOut">
              <a:rPr lang="en-US" smtClean="0"/>
              <a:t>1/3/17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582D0-D1AB-644E-AFAE-16BEC611FB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523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0AC80-7B30-5D4A-A977-3177B98B13A1}" type="datetimeFigureOut">
              <a:rPr lang="en-US" smtClean="0"/>
              <a:t>1/3/17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5DB1B-4459-2F44-9436-5B2B2E9FC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880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X-rays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produced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anode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bombarded by electrons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e- hits target material, different types of collisions take place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Majority of encounters involve small energy transfers e- to electrons that are knocked out of the atoms, leading to ionization of the target atoms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 typical x-ray tube, over 99% of the input energy is converted to heat.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94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Detailed examination of a wide range of structures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62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PTE confirmed or suspected in 58% of dogs with IMHA and respiratory distress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743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CT findings are similar to surgical findings in most cases of canine spontaneous </a:t>
            </a:r>
            <a:r>
              <a:rPr lang="en-US" dirty="0" err="1" smtClean="0"/>
              <a:t>pyothorax</a:t>
            </a:r>
            <a:endParaRPr lang="en-US" dirty="0" smtClean="0"/>
          </a:p>
          <a:p>
            <a:r>
              <a:rPr lang="en-US" dirty="0" smtClean="0"/>
              <a:t>CT may be a useful diagnostic tool for evaluating the nature and extent of the intra-thoracic pathological changes and guiding the management of these cases</a:t>
            </a:r>
          </a:p>
          <a:p>
            <a:r>
              <a:rPr lang="en-US" dirty="0" err="1" smtClean="0"/>
              <a:t>Preop</a:t>
            </a:r>
            <a:r>
              <a:rPr lang="en-US" dirty="0" smtClean="0"/>
              <a:t> CT may identify lesions that would otherwise not be detected at surgery, aiding selection of the most appropriate surgical technique, but not eliminating the necessity to explore the entire thorax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743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Demonstrating intestinal plication in</a:t>
            </a:r>
            <a:r>
              <a:rPr lang="en-US" baseline="0" dirty="0" smtClean="0"/>
              <a:t> same patient with </a:t>
            </a:r>
            <a:r>
              <a:rPr lang="en-US" baseline="0" dirty="0" err="1" smtClean="0"/>
              <a:t>rads</a:t>
            </a:r>
            <a:r>
              <a:rPr lang="en-US" baseline="0" dirty="0" smtClean="0"/>
              <a:t> and 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84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Comparing </a:t>
            </a:r>
            <a:r>
              <a:rPr lang="en-US" dirty="0" err="1" smtClean="0"/>
              <a:t>rads</a:t>
            </a:r>
            <a:r>
              <a:rPr lang="en-US" dirty="0" smtClean="0"/>
              <a:t>, AUS, CT in dogs with acute abdomen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canine patients presenting with acute abdominal signs; with a focus on the ability to differentiate surgical from non-surgical conditions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 required a clinical diagnosis of acute abdominal signs and confirmed surgical or non-surgical causes for the clinical signs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Accuracy for differentiation of surgical vs. non-surgical conditions was high for all modalities; 100%, 94%, and 94% for CE-MDCT, ultrasonography and survey radiography respectively 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29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skeletal lesions detected by CT scan than by survey radiography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Sites that had the greatest discrepancies were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S1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joints, the acetabula, and the ischia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 that were not detected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radiographically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were minimally displaced subluxations of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</a:t>
            </a:r>
            <a:r>
              <a:rPr lang="mr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.generally treated conservatively, provided that the animal is ambulatory and exhibits minimal discomfort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Neither of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lesions that were occult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radiographically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were repaired surgically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false-positive radiographic diagnoses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luxations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were ruled out by CT scan, but these did not alter surgical planning as the potential lesions were considered to be minimal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acetabular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fractures except one were positively diagnosed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radiographically</a:t>
            </a:r>
            <a:r>
              <a:rPr lang="mr-I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radiographically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occult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acetabular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fracture was diagnosed by CT scan as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nondisplaced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fracture and was not repaired surgically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68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When in a constant magnetic field, protons with be aligned or unaligned</a:t>
            </a:r>
          </a:p>
          <a:p>
            <a:r>
              <a:rPr lang="en-US" baseline="0" dirty="0" smtClean="0"/>
              <a:t>Majority are aligned and thus the longitudinal magnetization is present </a:t>
            </a:r>
          </a:p>
          <a:p>
            <a:r>
              <a:rPr lang="en-US" baseline="0" dirty="0" smtClean="0"/>
              <a:t>Unable to detect longitudinal magnetization as it is in the same plane/direction of the magnetic field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4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Applying</a:t>
            </a:r>
            <a:r>
              <a:rPr lang="en-US" baseline="0" dirty="0" smtClean="0"/>
              <a:t> a frequency in which 50% of the protons are aligned and 50% unaligned</a:t>
            </a:r>
          </a:p>
          <a:p>
            <a:r>
              <a:rPr lang="en-US" baseline="0" dirty="0" smtClean="0"/>
              <a:t>Magnetization vector disappears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4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transverse magnetization is detectable and measureable by a short wave radio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4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Radiofrequency</a:t>
            </a:r>
            <a:r>
              <a:rPr lang="en-US" baseline="0" dirty="0" smtClean="0"/>
              <a:t> applied</a:t>
            </a:r>
          </a:p>
          <a:p>
            <a:r>
              <a:rPr lang="en-US" baseline="0" dirty="0" smtClean="0"/>
              <a:t>50% aligned/unaligned</a:t>
            </a:r>
          </a:p>
          <a:p>
            <a:r>
              <a:rPr lang="en-US" baseline="0" dirty="0" smtClean="0"/>
              <a:t>Resonating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4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e- interaction with target and its relationship to the x-ray tube energy spectrum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Bremsstrahlung radiation: generated when high-speed electrons are decelerated by the electric field of the target nuclei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Characteristic radiation: produced when high-speed electron ejects target e- from its electronic shell.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Outer-shell electrons fill in the vacant shell and characteristic x rays are emitted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Both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high-speed electron hits the nucleus directly, and the entire kinetic energy is converted to x-ray energy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948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Protons naturally repel each other</a:t>
            </a:r>
          </a:p>
          <a:p>
            <a:r>
              <a:rPr lang="en-US" dirty="0" smtClean="0"/>
              <a:t>No net energy transfer occurs with this relaxation</a:t>
            </a:r>
          </a:p>
          <a:p>
            <a:r>
              <a:rPr lang="en-US" dirty="0" smtClean="0"/>
              <a:t>Loss of resonance/coherence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4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Without added energy (in the form of radiofrequency), some</a:t>
            </a:r>
            <a:r>
              <a:rPr lang="en-US" baseline="0" dirty="0" smtClean="0"/>
              <a:t> high energy/unaligned protons fall back to an aligned state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Restored longitudinal magnetization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Measures loss of energy (horizontal to longitudinal magnetization)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4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By changing the parameters of the pulse sequence - number of pulses,</a:t>
            </a:r>
            <a:r>
              <a:rPr lang="en-US" baseline="0" dirty="0" smtClean="0"/>
              <a:t> </a:t>
            </a:r>
            <a:r>
              <a:rPr lang="en-US" dirty="0" smtClean="0"/>
              <a:t>strengths of the pulses, time intervals between the pulses - different types of information can be elicited from the tissues.</a:t>
            </a:r>
          </a:p>
          <a:p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pulse sequencing is used: A series of two or more radio pulses is applied to the tissues in quick succession. The use of a pulse sequence to stimulate the tissues results in a quite different type of signal from the tissues, containing information about tissue T 1 and T 2 characteristics, since the response to later pulses is influenced by earlier pulses in the sequence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412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412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412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Gadolinium, iron, copper, manganese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Paramagnetic substances are atoms that are magnetic due to the structure of their outer electron shells, rather than of their nucleus. In even trace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micromolar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tissue concentrations, paramagnetic substances greatly shorten T2 and T1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662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bulging, the disk extends diffusely to the vertebral canal </a:t>
            </a:r>
            <a:endParaRPr lang="en-US" dirty="0" smtClean="0">
              <a:effectLst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Protrusion represents a shift in the location of the nucleus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pulposus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secondary to rupture of the innermost annular fibers at a single point in 1 direction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Dogs were classified as having disk extrusion if the disk had herniated through all layers of the annulus and appeared as a focal epidural mass </a:t>
            </a:r>
            <a:endParaRPr lang="en-US" dirty="0" smtClean="0">
              <a:effectLst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 degeneration classified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subjective </a:t>
            </a:r>
            <a:r>
              <a:rPr lang="en-US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colormetric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changes to disc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25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Xray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energy is greater than the binding energy of an electron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incident x-ray photon gives up its entire energy to liberate an electron from a deep shell of an atom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(the free electron is often called a photoelectron)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photon ceases to exist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hole created in the deep shell is filled by an outer-shell electron and a characteristic radiation results, all of which are reabsorbed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94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incident x-ray photon strikes an electron and frees the electron from the atom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incident x-ray photon is deflected or scattered with partial loss of its initial energy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but retains most of it’s energy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may undergo additional collisions before exiting the patient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probability of a Compton interaction depends on the electron density of the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tissue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electron density difference between different tissues is relatively small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so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little contrast information between different tissues is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provided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94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94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Greek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22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 axis</a:t>
            </a:r>
          </a:p>
          <a:p>
            <a:r>
              <a:rPr lang="en-US" dirty="0" smtClean="0"/>
              <a:t>X axis</a:t>
            </a:r>
          </a:p>
          <a:p>
            <a:r>
              <a:rPr lang="en-US" dirty="0" smtClean="0"/>
              <a:t>Z axis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26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Blurring of the </a:t>
            </a:r>
            <a:r>
              <a:rPr lang="en-US" dirty="0" err="1" smtClean="0"/>
              <a:t>turbinates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524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 enhance contrast between tissues, or identify vascular filling defects</a:t>
            </a:r>
            <a:r>
              <a:rPr lang="en-US" baseline="0" dirty="0" smtClean="0"/>
              <a:t> (such as with embolism)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rare side effects: renal failure, refractory arrhythmias, or anaphylaxis </a:t>
            </a:r>
            <a:endParaRPr lang="en-US" dirty="0" smtClean="0"/>
          </a:p>
          <a:p>
            <a:r>
              <a:rPr lang="en-US" dirty="0" smtClean="0"/>
              <a:t>Nonionic: increased cost, decreased major side</a:t>
            </a:r>
            <a:r>
              <a:rPr lang="en-US" baseline="0" dirty="0" smtClean="0"/>
              <a:t>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5DB1B-4459-2F44-9436-5B2B2E9FCD3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94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3F3E93-2D16-E04F-A9C9-A0789C87E2D5}" type="datetime1">
              <a:rPr lang="en-US" smtClean="0"/>
              <a:t>1/3/17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254E975-444F-AD46-8A61-6350EB734896}" type="datetime1">
              <a:rPr lang="en-US" smtClean="0"/>
              <a:t>1/3/17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9B9409E-EE93-0945-8D85-5ECF3A649191}" type="datetime1">
              <a:rPr lang="en-US" smtClean="0"/>
              <a:t>1/3/17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2221D34-854B-154A-BDEA-6128D2BFACB1}" type="datetime1">
              <a:rPr lang="en-US" smtClean="0"/>
              <a:t>1/3/17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53CA28D-81E8-7C49-85BA-75C9280F5C19}" type="datetime1">
              <a:rPr lang="en-US" smtClean="0"/>
              <a:t>1/3/17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D03AE478-4F78-D743-8AE8-6D1EC1C65141}" type="datetime1">
              <a:rPr lang="en-US" smtClean="0"/>
              <a:t>1/3/17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74D6123-FE24-3B42-BFC9-4FCCBB80690D}" type="datetime1">
              <a:rPr lang="en-US" smtClean="0"/>
              <a:t>1/3/17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E31ED6C-C110-204B-A7D9-832180621EC0}" type="datetime1">
              <a:rPr lang="en-US" smtClean="0"/>
              <a:t>1/3/17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3E5F472C-9314-C94B-889B-976947CAADF9}" type="datetime1">
              <a:rPr lang="en-US" smtClean="0"/>
              <a:t>1/3/17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34E12B7D-8D57-824A-B39E-80ADEDA3EF81}" type="datetime1">
              <a:rPr lang="en-US" smtClean="0"/>
              <a:t>1/3/17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24998BBB-CCEE-C640-95B4-6E1A21951749}" type="datetime1">
              <a:rPr lang="en-US" smtClean="0"/>
              <a:t>1/3/17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BDE1329C-CC29-4B47-9DAE-69BB8A86F8E7}" type="datetime1">
              <a:rPr lang="en-US" smtClean="0"/>
              <a:t>1/3/17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4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7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9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7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youtu.be/djAxjtN_7VE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Pia Martiny, DVM</a:t>
            </a:r>
          </a:p>
          <a:p>
            <a:endParaRPr lang="en-US" dirty="0"/>
          </a:p>
          <a:p>
            <a:r>
              <a:rPr lang="en-US" dirty="0" smtClean="0"/>
              <a:t>Cornell University Hospital for Animals</a:t>
            </a:r>
          </a:p>
          <a:p>
            <a:r>
              <a:rPr lang="en-US" dirty="0" smtClean="0"/>
              <a:t>ECC Department</a:t>
            </a:r>
          </a:p>
          <a:p>
            <a:r>
              <a:rPr lang="en-US" dirty="0" smtClean="0"/>
              <a:t>1-3-17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Advanced Imaging:</a:t>
            </a:r>
            <a:br>
              <a:rPr lang="en-US" dirty="0" smtClean="0"/>
            </a:br>
            <a:r>
              <a:rPr lang="en-US" dirty="0" smtClean="0"/>
              <a:t>CT and MRI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22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Computed Tomography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dirty="0" err="1" smtClean="0"/>
              <a:t>tomos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Imaging of a single plane</a:t>
            </a:r>
          </a:p>
          <a:p>
            <a:pPr lvl="1"/>
            <a:r>
              <a:rPr lang="en-US" dirty="0" smtClean="0"/>
              <a:t>Elimination of the </a:t>
            </a:r>
            <a:r>
              <a:rPr lang="en-US" dirty="0"/>
              <a:t>outline of structures in other </a:t>
            </a:r>
            <a:r>
              <a:rPr lang="en-US" dirty="0" smtClean="0"/>
              <a:t>planes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078" y="2935332"/>
            <a:ext cx="5163256" cy="3163716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10</a:t>
            </a:fld>
            <a:endParaRPr kumimoji="0"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91078" y="6030018"/>
            <a:ext cx="2536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1972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17415" y="6030018"/>
            <a:ext cx="2536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Modern 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663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Computed Tomography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341" y="1625324"/>
            <a:ext cx="7252732" cy="4651133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33025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Unit Anatomy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7854969" y="1711911"/>
            <a:ext cx="303708" cy="4252168"/>
          </a:xfrm>
          <a:prstGeom prst="rightBrace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048236" y="2857799"/>
            <a:ext cx="553998" cy="194658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2400" dirty="0" smtClean="0"/>
              <a:t>Gantry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12</a:t>
            </a:fld>
            <a:endParaRPr kumimoji="0"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495" r="2822"/>
          <a:stretch/>
        </p:blipFill>
        <p:spPr>
          <a:xfrm>
            <a:off x="1918878" y="1465402"/>
            <a:ext cx="5395630" cy="4843820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69415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Unit Anatomy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831" t="7851"/>
          <a:stretch/>
        </p:blipFill>
        <p:spPr>
          <a:xfrm>
            <a:off x="1201024" y="1512623"/>
            <a:ext cx="6695361" cy="4862176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628200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X-ray Tube Anatomy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8951" b="14941"/>
          <a:stretch/>
        </p:blipFill>
        <p:spPr>
          <a:xfrm>
            <a:off x="1215898" y="1532438"/>
            <a:ext cx="6749512" cy="4859619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6025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Gantry Anatomy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01753" y="1527048"/>
            <a:ext cx="5026928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First generation</a:t>
            </a:r>
          </a:p>
          <a:p>
            <a:pPr lvl="1"/>
            <a:r>
              <a:rPr lang="en-US" dirty="0" smtClean="0"/>
              <a:t>Single pencil beam source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Single detector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Parallel projection measurements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One angle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‘translate/rotate scanner’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989" t="3333" r="50614" b="56115"/>
          <a:stretch/>
        </p:blipFill>
        <p:spPr>
          <a:xfrm>
            <a:off x="5232047" y="2161413"/>
            <a:ext cx="3175120" cy="3457523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05704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Gantry Anatomy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01753" y="1527048"/>
            <a:ext cx="3840746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Second generation</a:t>
            </a:r>
          </a:p>
          <a:p>
            <a:pPr lvl="1"/>
            <a:r>
              <a:rPr lang="en-US" dirty="0" smtClean="0"/>
              <a:t>Fan-shaped beam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Angularly placed detectors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Scan times reduced 3x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95" t="4340" r="2907"/>
          <a:stretch/>
        </p:blipFill>
        <p:spPr>
          <a:xfrm>
            <a:off x="3935424" y="1816900"/>
            <a:ext cx="4900728" cy="4133807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75944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Gantry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668001" cy="4572000"/>
          </a:xfrm>
        </p:spPr>
        <p:txBody>
          <a:bodyPr/>
          <a:lstStyle/>
          <a:p>
            <a:r>
              <a:rPr lang="en-US" dirty="0" smtClean="0"/>
              <a:t>Third generation</a:t>
            </a:r>
          </a:p>
          <a:p>
            <a:pPr lvl="1"/>
            <a:r>
              <a:rPr lang="en-US" dirty="0" smtClean="0"/>
              <a:t>Simultaneous rotation of the x-ray tube and detector array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“rotate-rotate geometry”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“rotating gantry”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Multislice</a:t>
            </a:r>
            <a:r>
              <a:rPr lang="en-US" dirty="0" smtClean="0"/>
              <a:t> CT systems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9320" r="58280" b="13638"/>
          <a:stretch/>
        </p:blipFill>
        <p:spPr>
          <a:xfrm>
            <a:off x="5173464" y="2346975"/>
            <a:ext cx="3536841" cy="3299572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41309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Gantry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3" y="1527048"/>
            <a:ext cx="5213844" cy="4572000"/>
          </a:xfrm>
        </p:spPr>
        <p:txBody>
          <a:bodyPr/>
          <a:lstStyle/>
          <a:p>
            <a:r>
              <a:rPr lang="en-US" dirty="0" smtClean="0"/>
              <a:t>Fourth generation </a:t>
            </a:r>
          </a:p>
          <a:p>
            <a:pPr lvl="1"/>
            <a:r>
              <a:rPr lang="en-US" dirty="0"/>
              <a:t>Rotating </a:t>
            </a:r>
            <a:r>
              <a:rPr lang="en-US" dirty="0" smtClean="0"/>
              <a:t>x-ray </a:t>
            </a:r>
            <a:r>
              <a:rPr lang="en-US" dirty="0"/>
              <a:t>tube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360</a:t>
            </a:r>
            <a:r>
              <a:rPr lang="en-US" baseline="30000" dirty="0" smtClean="0"/>
              <a:t>o</a:t>
            </a:r>
            <a:r>
              <a:rPr lang="en-US" dirty="0" smtClean="0"/>
              <a:t> ring of fixed detectors</a:t>
            </a:r>
          </a:p>
          <a:p>
            <a:pPr lvl="2"/>
            <a:r>
              <a:rPr lang="en-US" dirty="0" smtClean="0"/>
              <a:t>expensive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“rotate/stationary geometry”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Multislice</a:t>
            </a:r>
            <a:r>
              <a:rPr lang="en-US" dirty="0" smtClean="0"/>
              <a:t> </a:t>
            </a:r>
            <a:r>
              <a:rPr lang="en-US" dirty="0"/>
              <a:t>CT systems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9124" t="44087" b="3573"/>
          <a:stretch/>
        </p:blipFill>
        <p:spPr>
          <a:xfrm>
            <a:off x="5432767" y="2084666"/>
            <a:ext cx="3320555" cy="3589492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20159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 Mode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4156" t="2231" r="1752" b="2348"/>
          <a:stretch/>
        </p:blipFill>
        <p:spPr>
          <a:xfrm>
            <a:off x="3837755" y="1725716"/>
            <a:ext cx="5011168" cy="4362613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01754" y="1527047"/>
            <a:ext cx="3715464" cy="485120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Axial scan</a:t>
            </a:r>
          </a:p>
          <a:p>
            <a:pPr lvl="1"/>
            <a:r>
              <a:rPr lang="en-US" dirty="0" smtClean="0"/>
              <a:t>‘Sequential scanning’</a:t>
            </a:r>
          </a:p>
          <a:p>
            <a:pPr lvl="1"/>
            <a:r>
              <a:rPr lang="en-US" dirty="0" smtClean="0"/>
              <a:t>Incremental table translation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Helical scan</a:t>
            </a:r>
          </a:p>
          <a:p>
            <a:pPr lvl="1"/>
            <a:r>
              <a:rPr lang="en-US" dirty="0" smtClean="0"/>
              <a:t>‘Spiral CT’</a:t>
            </a:r>
          </a:p>
          <a:p>
            <a:pPr lvl="1"/>
            <a:r>
              <a:rPr lang="en-US" dirty="0" smtClean="0"/>
              <a:t>Continuous x-ray tube rotation</a:t>
            </a:r>
          </a:p>
          <a:p>
            <a:pPr lvl="1"/>
            <a:r>
              <a:rPr lang="en-US" dirty="0" smtClean="0"/>
              <a:t>Simultaneous and continuous table translation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3233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294" r="222"/>
          <a:stretch/>
        </p:blipFill>
        <p:spPr>
          <a:xfrm>
            <a:off x="3645520" y="1609884"/>
            <a:ext cx="5190632" cy="4572000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01752" y="1527048"/>
            <a:ext cx="3343768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CT physics</a:t>
            </a:r>
          </a:p>
          <a:p>
            <a:r>
              <a:rPr lang="en-US" dirty="0" smtClean="0"/>
              <a:t>CT applications</a:t>
            </a:r>
          </a:p>
          <a:p>
            <a:endParaRPr lang="en-US" dirty="0" smtClean="0"/>
          </a:p>
          <a:p>
            <a:r>
              <a:rPr lang="en-US" dirty="0" smtClean="0"/>
              <a:t>MRI physics</a:t>
            </a:r>
          </a:p>
          <a:p>
            <a:r>
              <a:rPr lang="en-US" dirty="0" smtClean="0"/>
              <a:t>MRI applications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50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and Nuclear Medicine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Positron Emission Tomography/CT</a:t>
            </a:r>
          </a:p>
          <a:p>
            <a:r>
              <a:rPr lang="en-US" dirty="0" smtClean="0"/>
              <a:t>Single Photon Emission CT</a:t>
            </a:r>
          </a:p>
          <a:p>
            <a:endParaRPr lang="en-US" dirty="0"/>
          </a:p>
          <a:p>
            <a:r>
              <a:rPr lang="en-US" dirty="0" smtClean="0"/>
              <a:t>Radioisotope provides metabolic and functional information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0791"/>
            <a:ext cx="9144000" cy="2827208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56654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Slice Thickness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971708" cy="4572000"/>
          </a:xfrm>
        </p:spPr>
        <p:txBody>
          <a:bodyPr/>
          <a:lstStyle/>
          <a:p>
            <a:r>
              <a:rPr lang="en-US" dirty="0" smtClean="0"/>
              <a:t>‘Thin’ slices</a:t>
            </a:r>
          </a:p>
          <a:p>
            <a:pPr lvl="1"/>
            <a:r>
              <a:rPr lang="en-US" dirty="0" smtClean="0"/>
              <a:t>1-2mm</a:t>
            </a:r>
          </a:p>
          <a:p>
            <a:pPr lvl="1"/>
            <a:r>
              <a:rPr lang="en-US" dirty="0" smtClean="0"/>
              <a:t>Maximal resolution of high contrast structures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. inner/middle ear bones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‘Thick’ slices</a:t>
            </a:r>
          </a:p>
          <a:p>
            <a:pPr lvl="1"/>
            <a:r>
              <a:rPr lang="en-US" dirty="0" smtClean="0"/>
              <a:t>5-8mm</a:t>
            </a:r>
          </a:p>
          <a:p>
            <a:pPr lvl="1"/>
            <a:r>
              <a:rPr lang="en-US" dirty="0" smtClean="0"/>
              <a:t>Distinguish between tissues of similar attenuation to minimize ‘noise’ </a:t>
            </a:r>
          </a:p>
          <a:p>
            <a:pPr lvl="1"/>
            <a:endParaRPr lang="en-US" dirty="0"/>
          </a:p>
        </p:txBody>
      </p:sp>
      <p:pic>
        <p:nvPicPr>
          <p:cNvPr id="4" name="Content Placeholder 9"/>
          <p:cNvPicPr>
            <a:picLocks noChangeAspect="1"/>
          </p:cNvPicPr>
          <p:nvPr/>
        </p:nvPicPr>
        <p:blipFill rotWithShape="1">
          <a:blip r:embed="rId2"/>
          <a:srcRect l="218" r="510"/>
          <a:stretch/>
        </p:blipFill>
        <p:spPr>
          <a:xfrm>
            <a:off x="4937882" y="2319364"/>
            <a:ext cx="3934299" cy="3034302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1570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Slice Thickness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54" y="1580962"/>
            <a:ext cx="7512082" cy="4727115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12254" y="6308077"/>
            <a:ext cx="3605304" cy="37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5mm slice thickness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19032" y="6294806"/>
            <a:ext cx="3605304" cy="37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1mm slice thickness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18935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Interpretation: Similarities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Properties similar to conventional </a:t>
            </a:r>
            <a:r>
              <a:rPr lang="en-US" dirty="0" err="1" smtClean="0"/>
              <a:t>rads</a:t>
            </a:r>
            <a:endParaRPr lang="en-US" dirty="0" smtClean="0"/>
          </a:p>
          <a:p>
            <a:pPr lvl="1"/>
            <a:r>
              <a:rPr lang="en-US" dirty="0" smtClean="0"/>
              <a:t>Low-density tissues: black</a:t>
            </a:r>
          </a:p>
          <a:p>
            <a:pPr lvl="1"/>
            <a:r>
              <a:rPr lang="en-US" dirty="0" smtClean="0"/>
              <a:t>High-density tissues: white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10" t="14511" r="1772" b="9139"/>
          <a:stretch/>
        </p:blipFill>
        <p:spPr>
          <a:xfrm>
            <a:off x="425997" y="3230540"/>
            <a:ext cx="4168145" cy="2623090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0427" b="10324"/>
          <a:stretch/>
        </p:blipFill>
        <p:spPr>
          <a:xfrm>
            <a:off x="5327669" y="3230540"/>
            <a:ext cx="3384241" cy="2623090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551334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Interpretation: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1" y="1527048"/>
            <a:ext cx="3397955" cy="4572000"/>
          </a:xfrm>
        </p:spPr>
        <p:txBody>
          <a:bodyPr/>
          <a:lstStyle/>
          <a:p>
            <a:r>
              <a:rPr lang="en-US" dirty="0" smtClean="0"/>
              <a:t>Each CT image represents a thin section of the patient</a:t>
            </a:r>
          </a:p>
          <a:p>
            <a:endParaRPr lang="en-US" dirty="0" smtClean="0"/>
          </a:p>
          <a:p>
            <a:r>
              <a:rPr lang="en-US" dirty="0" smtClean="0"/>
              <a:t>Multiple images required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02" t="1812" r="4897" b="2365"/>
          <a:stretch/>
        </p:blipFill>
        <p:spPr>
          <a:xfrm>
            <a:off x="3656463" y="1616751"/>
            <a:ext cx="5151047" cy="4679490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06480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Interpretation: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32726" y="1527048"/>
            <a:ext cx="4309077" cy="4572000"/>
          </a:xfrm>
        </p:spPr>
        <p:txBody>
          <a:bodyPr/>
          <a:lstStyle/>
          <a:p>
            <a:r>
              <a:rPr lang="en-US" dirty="0" err="1" smtClean="0"/>
              <a:t>Rads</a:t>
            </a:r>
            <a:r>
              <a:rPr lang="en-US" dirty="0" smtClean="0"/>
              <a:t> display the sum of attenuation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CT </a:t>
            </a:r>
            <a:r>
              <a:rPr lang="en-US" dirty="0"/>
              <a:t>images display attenuation assigned to each </a:t>
            </a:r>
            <a:r>
              <a:rPr lang="en-US" dirty="0" smtClean="0"/>
              <a:t>pixel</a:t>
            </a:r>
          </a:p>
          <a:p>
            <a:pPr lvl="1"/>
            <a:r>
              <a:rPr lang="en-US" dirty="0" smtClean="0"/>
              <a:t>“picture + element”</a:t>
            </a:r>
          </a:p>
          <a:p>
            <a:pPr lvl="1"/>
            <a:r>
              <a:rPr lang="en-US" dirty="0" smtClean="0"/>
              <a:t>Increased tissue density sensitivity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55" r="1311" b="64997"/>
          <a:stretch/>
        </p:blipFill>
        <p:spPr>
          <a:xfrm>
            <a:off x="4275793" y="1698106"/>
            <a:ext cx="4669532" cy="2438227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5545841" y="4279779"/>
            <a:ext cx="1969442" cy="1955474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34207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Interpretation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271" t="1914" r="2427" b="2007"/>
          <a:stretch/>
        </p:blipFill>
        <p:spPr>
          <a:xfrm>
            <a:off x="301752" y="1629078"/>
            <a:ext cx="3832803" cy="4514476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195763" y="1629078"/>
            <a:ext cx="4668001" cy="469395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CT numbers/Hounsfield units</a:t>
            </a:r>
          </a:p>
          <a:p>
            <a:pPr lvl="1"/>
            <a:r>
              <a:rPr lang="en-US" dirty="0" smtClean="0"/>
              <a:t>-1,000 HU: air</a:t>
            </a:r>
          </a:p>
          <a:p>
            <a:pPr lvl="1"/>
            <a:r>
              <a:rPr lang="en-US" dirty="0" smtClean="0"/>
              <a:t>3,000 HU: compact cortical bone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Window adjustment pending tissue type</a:t>
            </a:r>
          </a:p>
          <a:p>
            <a:pPr lvl="1"/>
            <a:r>
              <a:rPr lang="en-US" dirty="0" smtClean="0"/>
              <a:t>d/t few grey levels of monitor</a:t>
            </a:r>
          </a:p>
          <a:p>
            <a:pPr lvl="1"/>
            <a:r>
              <a:rPr lang="en-US" dirty="0" smtClean="0"/>
              <a:t>Wide window: air or bone-containing structures</a:t>
            </a:r>
          </a:p>
          <a:p>
            <a:pPr lvl="1"/>
            <a:r>
              <a:rPr lang="en-US" dirty="0" smtClean="0"/>
              <a:t>Narrow window: soft tissue and fluids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20352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Interpretation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49122"/>
          <a:stretch/>
        </p:blipFill>
        <p:spPr>
          <a:xfrm>
            <a:off x="4715452" y="2720139"/>
            <a:ext cx="4066029" cy="3506248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49664"/>
          <a:stretch/>
        </p:blipFill>
        <p:spPr>
          <a:xfrm>
            <a:off x="412192" y="2696240"/>
            <a:ext cx="4066029" cy="3543953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246532" y="1504825"/>
            <a:ext cx="4668001" cy="46939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Wide window</a:t>
            </a:r>
          </a:p>
          <a:p>
            <a:pPr lvl="1"/>
            <a:r>
              <a:rPr lang="en-US" dirty="0" smtClean="0"/>
              <a:t>Tissues with a wide range of HU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51326" y="1504825"/>
            <a:ext cx="4184826" cy="46939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Narrow window</a:t>
            </a:r>
          </a:p>
          <a:p>
            <a:pPr lvl="1"/>
            <a:r>
              <a:rPr lang="en-US" dirty="0" smtClean="0"/>
              <a:t>Differences in organs with a narrow range of HU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14550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344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Sternal recumbency</a:t>
            </a:r>
          </a:p>
          <a:p>
            <a:endParaRPr lang="en-US" dirty="0" smtClean="0"/>
          </a:p>
          <a:p>
            <a:r>
              <a:rPr lang="en-US" dirty="0" smtClean="0"/>
              <a:t>Chemical restraint</a:t>
            </a:r>
          </a:p>
          <a:p>
            <a:pPr lvl="1"/>
            <a:r>
              <a:rPr lang="en-US" dirty="0" smtClean="0"/>
              <a:t>Monitored with apron and thyroid shield</a:t>
            </a:r>
          </a:p>
          <a:p>
            <a:pPr lvl="1"/>
            <a:r>
              <a:rPr lang="en-US" dirty="0" smtClean="0"/>
              <a:t>Low scatter due to highly collimated </a:t>
            </a:r>
            <a:r>
              <a:rPr lang="en-US" dirty="0" err="1" smtClean="0"/>
              <a:t>xray</a:t>
            </a:r>
            <a:r>
              <a:rPr lang="en-US" dirty="0" smtClean="0"/>
              <a:t> beam</a:t>
            </a:r>
          </a:p>
          <a:p>
            <a:endParaRPr lang="en-US" dirty="0"/>
          </a:p>
          <a:p>
            <a:r>
              <a:rPr lang="en-US" dirty="0" smtClean="0"/>
              <a:t>Tissue </a:t>
            </a:r>
            <a:r>
              <a:rPr lang="en-US" i="1" dirty="0" smtClean="0"/>
              <a:t>density</a:t>
            </a:r>
            <a:r>
              <a:rPr lang="en-US" dirty="0" smtClean="0"/>
              <a:t> (not opacity)</a:t>
            </a:r>
          </a:p>
          <a:p>
            <a:pPr lvl="1"/>
            <a:r>
              <a:rPr lang="en-US" dirty="0" err="1" smtClean="0"/>
              <a:t>Hyperdense</a:t>
            </a:r>
            <a:r>
              <a:rPr lang="en-US" dirty="0" smtClean="0"/>
              <a:t>, </a:t>
            </a:r>
            <a:r>
              <a:rPr lang="en-US" dirty="0" err="1" smtClean="0"/>
              <a:t>isodense</a:t>
            </a:r>
            <a:r>
              <a:rPr lang="en-US" dirty="0" smtClean="0"/>
              <a:t>, </a:t>
            </a:r>
            <a:r>
              <a:rPr lang="en-US" dirty="0" err="1" smtClean="0"/>
              <a:t>hypodense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1866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Practicalities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1789515"/>
            <a:ext cx="4191000" cy="4368800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386" r="-325"/>
          <a:stretch/>
        </p:blipFill>
        <p:spPr>
          <a:xfrm>
            <a:off x="4628444" y="2111239"/>
            <a:ext cx="4207708" cy="3745323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50525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X-ray Physics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Electromagnetic waveform</a:t>
            </a:r>
          </a:p>
          <a:p>
            <a:endParaRPr lang="en-US" dirty="0" smtClean="0"/>
          </a:p>
          <a:p>
            <a:r>
              <a:rPr lang="en-US" dirty="0" smtClean="0"/>
              <a:t>X-rays produced from collision of electrons and anode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/>
              <a:t>types of </a:t>
            </a:r>
            <a:r>
              <a:rPr lang="en-US" dirty="0" smtClean="0"/>
              <a:t>collisions</a:t>
            </a:r>
          </a:p>
          <a:p>
            <a:pPr lvl="1"/>
            <a:r>
              <a:rPr lang="en-US" dirty="0" smtClean="0"/>
              <a:t>Most </a:t>
            </a:r>
            <a:r>
              <a:rPr lang="en-US" dirty="0"/>
              <a:t>involve small energy </a:t>
            </a:r>
            <a:r>
              <a:rPr lang="en-US" dirty="0" smtClean="0"/>
              <a:t>transfers and ionization </a:t>
            </a:r>
            <a:r>
              <a:rPr lang="en-US" dirty="0"/>
              <a:t>of </a:t>
            </a:r>
            <a:r>
              <a:rPr lang="en-US" dirty="0" smtClean="0"/>
              <a:t>target atoms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63521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-74" r="315"/>
          <a:stretch/>
        </p:blipFill>
        <p:spPr>
          <a:xfrm>
            <a:off x="4873752" y="3033888"/>
            <a:ext cx="4094729" cy="3333397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Practicalities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75" y="1411628"/>
            <a:ext cx="5593644" cy="3301483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6042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Contrast Media and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344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IV contrast media</a:t>
            </a:r>
          </a:p>
          <a:p>
            <a:pPr lvl="1"/>
            <a:r>
              <a:rPr lang="en-US" dirty="0" smtClean="0"/>
              <a:t>Iodinated, ionic or non-ionic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Blood flow and vascular permeability dictate tissue enhancement</a:t>
            </a:r>
          </a:p>
          <a:p>
            <a:pPr lvl="1"/>
            <a:r>
              <a:rPr lang="en-US" dirty="0" smtClean="0"/>
              <a:t>Accumulations in vascular, hemorrhagic or edematous lesions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29711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Contrast Media </a:t>
            </a:r>
            <a:r>
              <a:rPr lang="en-US" dirty="0" smtClean="0"/>
              <a:t>Administration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-13" r="504"/>
          <a:stretch/>
        </p:blipFill>
        <p:spPr>
          <a:xfrm>
            <a:off x="855901" y="1540854"/>
            <a:ext cx="7442837" cy="4713144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3643556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Artifact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-903" r="-268" b="50964"/>
          <a:stretch/>
        </p:blipFill>
        <p:spPr>
          <a:xfrm>
            <a:off x="3962317" y="3377016"/>
            <a:ext cx="4970470" cy="2946011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51937"/>
          <a:stretch/>
        </p:blipFill>
        <p:spPr>
          <a:xfrm>
            <a:off x="200041" y="1458020"/>
            <a:ext cx="4894992" cy="2876982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53618" y="1458020"/>
            <a:ext cx="3741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Respiratory motion artifact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71798" y="5953695"/>
            <a:ext cx="3741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respiratory motion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903751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Artifact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-195" b="-51"/>
          <a:stretch/>
        </p:blipFill>
        <p:spPr>
          <a:xfrm>
            <a:off x="301752" y="1698105"/>
            <a:ext cx="8503920" cy="3727549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1752" y="5425654"/>
            <a:ext cx="4184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Contrast-induced artifact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20842" y="5436573"/>
            <a:ext cx="4184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Beam-hardening correction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814527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Artifact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1752" y="5036742"/>
            <a:ext cx="4184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Metal artifact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20842" y="5047115"/>
            <a:ext cx="4184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Metal-correction algorithm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512" b="-1988"/>
          <a:stretch/>
        </p:blipFill>
        <p:spPr>
          <a:xfrm>
            <a:off x="191311" y="1739514"/>
            <a:ext cx="8765005" cy="324434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907427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Indications: 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Alternative to multiple-view rad study</a:t>
            </a:r>
          </a:p>
          <a:p>
            <a:endParaRPr lang="en-US" dirty="0" smtClean="0"/>
          </a:p>
          <a:p>
            <a:r>
              <a:rPr lang="en-US" dirty="0" smtClean="0"/>
              <a:t>Following normal </a:t>
            </a:r>
            <a:r>
              <a:rPr lang="en-US" dirty="0" err="1" smtClean="0"/>
              <a:t>rads</a:t>
            </a:r>
            <a:r>
              <a:rPr lang="en-US" dirty="0" smtClean="0"/>
              <a:t> or US</a:t>
            </a:r>
          </a:p>
          <a:p>
            <a:endParaRPr lang="en-US" dirty="0" smtClean="0"/>
          </a:p>
          <a:p>
            <a:r>
              <a:rPr lang="en-US" dirty="0" smtClean="0"/>
              <a:t>Gain more information regarding an abnormality visualized with rad/US</a:t>
            </a:r>
          </a:p>
          <a:p>
            <a:endParaRPr lang="en-US" dirty="0" smtClean="0"/>
          </a:p>
          <a:p>
            <a:r>
              <a:rPr lang="en-US" dirty="0" smtClean="0"/>
              <a:t>Guide biopsy</a:t>
            </a:r>
          </a:p>
          <a:p>
            <a:endParaRPr lang="en-US" dirty="0" smtClean="0"/>
          </a:p>
          <a:p>
            <a:r>
              <a:rPr lang="en-US" dirty="0" smtClean="0"/>
              <a:t>Determine the extent of a lesion before </a:t>
            </a:r>
            <a:r>
              <a:rPr lang="en-US" dirty="0" err="1" smtClean="0"/>
              <a:t>sx</a:t>
            </a:r>
            <a:r>
              <a:rPr lang="en-US" dirty="0" smtClean="0"/>
              <a:t> or radiation therapy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630324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Head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High contrast tissues</a:t>
            </a:r>
          </a:p>
          <a:p>
            <a:endParaRPr lang="en-US" dirty="0" smtClean="0"/>
          </a:p>
          <a:p>
            <a:r>
              <a:rPr lang="en-US" dirty="0" smtClean="0"/>
              <a:t>Cross sectional imaging eliminates superimposition artifact</a:t>
            </a:r>
          </a:p>
          <a:p>
            <a:endParaRPr lang="en-US" dirty="0" smtClean="0"/>
          </a:p>
          <a:p>
            <a:r>
              <a:rPr lang="en-US" dirty="0" smtClean="0"/>
              <a:t>Pre and post contrast scans</a:t>
            </a:r>
          </a:p>
          <a:p>
            <a:pPr lvl="1"/>
            <a:r>
              <a:rPr lang="en-US" dirty="0" smtClean="0"/>
              <a:t>Many inflammatory and neoplastic processes cause disruption of the BBB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88489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Head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473" r="49817"/>
          <a:stretch/>
        </p:blipFill>
        <p:spPr>
          <a:xfrm>
            <a:off x="481218" y="1679002"/>
            <a:ext cx="3890652" cy="4168107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9971"/>
          <a:stretch/>
        </p:blipFill>
        <p:spPr>
          <a:xfrm>
            <a:off x="4766035" y="1692808"/>
            <a:ext cx="3915710" cy="4168107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81218" y="1332095"/>
            <a:ext cx="3890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Wide window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91093" y="1356608"/>
            <a:ext cx="3890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Narrow window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1218" y="5819497"/>
            <a:ext cx="820052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HBC CT. </a:t>
            </a:r>
            <a:r>
              <a:rPr lang="en-US" sz="1600" dirty="0" err="1" smtClean="0"/>
              <a:t>Fx</a:t>
            </a:r>
            <a:r>
              <a:rPr lang="en-US" sz="1600" dirty="0" smtClean="0"/>
              <a:t> of right frontal bone and </a:t>
            </a:r>
            <a:r>
              <a:rPr lang="en-US" sz="1600" dirty="0" err="1" smtClean="0"/>
              <a:t>calvarium</a:t>
            </a:r>
            <a:r>
              <a:rPr lang="en-US" sz="1600" dirty="0" smtClean="0"/>
              <a:t>. </a:t>
            </a:r>
            <a:r>
              <a:rPr lang="en-US" sz="1600" dirty="0" err="1" smtClean="0"/>
              <a:t>Hyperdense</a:t>
            </a:r>
            <a:r>
              <a:rPr lang="en-US" sz="1600" dirty="0" smtClean="0"/>
              <a:t> lesion in the right forebrain, representing a hematoma. 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2057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Head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2439" b="135"/>
          <a:stretch/>
        </p:blipFill>
        <p:spPr>
          <a:xfrm>
            <a:off x="301625" y="1601465"/>
            <a:ext cx="8504238" cy="2126083"/>
          </a:xfr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01752" y="1527048"/>
            <a:ext cx="8503920" cy="4572000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CT images </a:t>
            </a:r>
            <a:r>
              <a:rPr lang="en-US" dirty="0"/>
              <a:t>are superior to </a:t>
            </a:r>
            <a:r>
              <a:rPr lang="en-US" dirty="0" err="1" smtClean="0"/>
              <a:t>rads</a:t>
            </a:r>
            <a:endParaRPr lang="en-US" dirty="0" smtClean="0"/>
          </a:p>
          <a:p>
            <a:pPr lvl="1"/>
            <a:r>
              <a:rPr lang="en-US" dirty="0" smtClean="0"/>
              <a:t>Ability </a:t>
            </a:r>
            <a:r>
              <a:rPr lang="en-US" dirty="0"/>
              <a:t>to identify </a:t>
            </a:r>
            <a:r>
              <a:rPr lang="en-US" dirty="0" smtClean="0"/>
              <a:t>skull anatomy</a:t>
            </a:r>
          </a:p>
          <a:p>
            <a:pPr lvl="1"/>
            <a:r>
              <a:rPr lang="en-US" dirty="0" smtClean="0"/>
              <a:t>Ability </a:t>
            </a:r>
            <a:r>
              <a:rPr lang="en-US" dirty="0"/>
              <a:t>to detect MFT </a:t>
            </a:r>
            <a:r>
              <a:rPr lang="en-US" dirty="0" smtClean="0"/>
              <a:t>injuries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Skull </a:t>
            </a:r>
            <a:r>
              <a:rPr lang="en-US" dirty="0"/>
              <a:t>radiography is superior for visualizing the mandibular body (LL and OBL views) and dental </a:t>
            </a:r>
            <a:r>
              <a:rPr lang="en-US" dirty="0" smtClean="0"/>
              <a:t>occlusion </a:t>
            </a:r>
            <a:r>
              <a:rPr lang="en-US" dirty="0"/>
              <a:t>(DV view</a:t>
            </a:r>
            <a:r>
              <a:rPr lang="en-US" dirty="0" smtClean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49516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X-ray Physics: Production of X-rays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2405" r="200"/>
          <a:stretch/>
        </p:blipFill>
        <p:spPr>
          <a:xfrm>
            <a:off x="1325265" y="1601466"/>
            <a:ext cx="6506057" cy="4746090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004764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Thorax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Rapid scan times</a:t>
            </a:r>
          </a:p>
          <a:p>
            <a:endParaRPr lang="en-US" dirty="0" smtClean="0"/>
          </a:p>
          <a:p>
            <a:r>
              <a:rPr lang="en-US" dirty="0" smtClean="0"/>
              <a:t>Increased sensitivity for pulmonary metastasis</a:t>
            </a:r>
          </a:p>
          <a:p>
            <a:endParaRPr lang="en-US" dirty="0" smtClean="0"/>
          </a:p>
          <a:p>
            <a:r>
              <a:rPr lang="en-US" dirty="0" err="1" smtClean="0"/>
              <a:t>Nontraumatic</a:t>
            </a:r>
            <a:r>
              <a:rPr lang="en-US" dirty="0" smtClean="0"/>
              <a:t>/spontaneous pneumothorax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98814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Thorax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-494" b="-753"/>
          <a:stretch/>
        </p:blipFill>
        <p:spPr>
          <a:xfrm>
            <a:off x="315557" y="1615260"/>
            <a:ext cx="8503920" cy="3327183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55561" y="4901025"/>
            <a:ext cx="260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Nodule suggestive of pulmonary metastasis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44695" y="4899010"/>
            <a:ext cx="2609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Impingement and possible involvement of the esophagus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74689" y="4896998"/>
            <a:ext cx="2609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Bronchus within the mass and lack of lesions involving the ribs suggests pulmonary mass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729466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Thorax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1140" b="864"/>
          <a:stretch/>
        </p:blipFill>
        <p:spPr>
          <a:xfrm>
            <a:off x="301625" y="1725716"/>
            <a:ext cx="8504238" cy="2181307"/>
          </a:xfr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01752" y="1692719"/>
            <a:ext cx="8503920" cy="4961649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CT was more sensitive than </a:t>
            </a:r>
            <a:r>
              <a:rPr lang="en-US" dirty="0" err="1" smtClean="0"/>
              <a:t>rads</a:t>
            </a:r>
            <a:r>
              <a:rPr lang="en-US" dirty="0" smtClean="0"/>
              <a:t> for detection of pulmonary nodules</a:t>
            </a:r>
          </a:p>
          <a:p>
            <a:pPr lvl="1"/>
            <a:r>
              <a:rPr lang="en-US" dirty="0" smtClean="0"/>
              <a:t>Particularly evident in large-breed to giant-breed dogs</a:t>
            </a:r>
          </a:p>
          <a:p>
            <a:r>
              <a:rPr lang="en-US" dirty="0" smtClean="0"/>
              <a:t>Large-breed and giant-breed dogs with osteosarcoma</a:t>
            </a:r>
          </a:p>
          <a:p>
            <a:pPr lvl="1"/>
            <a:r>
              <a:rPr lang="en-US" dirty="0"/>
              <a:t>Thoracic </a:t>
            </a:r>
            <a:r>
              <a:rPr lang="en-US" dirty="0" smtClean="0"/>
              <a:t>CT </a:t>
            </a:r>
            <a:r>
              <a:rPr lang="en-US" dirty="0" err="1" smtClean="0"/>
              <a:t>recc’d</a:t>
            </a:r>
            <a:r>
              <a:rPr lang="en-US" dirty="0" smtClean="0"/>
              <a:t> if detection of pulmonary nodules will change treatment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888836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t="763" b="544"/>
          <a:stretch/>
        </p:blipFill>
        <p:spPr>
          <a:xfrm>
            <a:off x="1769307" y="1470890"/>
            <a:ext cx="5610803" cy="2374145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Thorax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1753" y="2568222"/>
            <a:ext cx="8503920" cy="387994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patients with IMHA and respiratory </a:t>
            </a:r>
            <a:r>
              <a:rPr lang="en-US" dirty="0" smtClean="0"/>
              <a:t>distress:</a:t>
            </a:r>
            <a:endParaRPr lang="en-US" dirty="0"/>
          </a:p>
          <a:p>
            <a:pPr lvl="1"/>
            <a:r>
              <a:rPr lang="en-US" dirty="0" smtClean="0"/>
              <a:t>CTPA </a:t>
            </a:r>
            <a:r>
              <a:rPr lang="en-US" dirty="0"/>
              <a:t>can </a:t>
            </a:r>
            <a:r>
              <a:rPr lang="en-US" dirty="0" smtClean="0"/>
              <a:t>confirm </a:t>
            </a:r>
            <a:r>
              <a:rPr lang="en-US" dirty="0"/>
              <a:t>and rule out PTE in major </a:t>
            </a:r>
            <a:r>
              <a:rPr lang="en-US" dirty="0" smtClean="0"/>
              <a:t>pulmonary arteries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 err="1"/>
              <a:t>clinicopathologic</a:t>
            </a:r>
            <a:r>
              <a:rPr lang="en-US" dirty="0"/>
              <a:t> data reliably related to the CTPA diagnosis</a:t>
            </a:r>
          </a:p>
          <a:p>
            <a:pPr lvl="1"/>
            <a:r>
              <a:rPr lang="en-US" dirty="0"/>
              <a:t>Arterial blood-gases, echocardiographic indices, cardiac </a:t>
            </a:r>
            <a:r>
              <a:rPr lang="en-US" dirty="0" smtClean="0"/>
              <a:t>troponins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095163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Thorax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32232" y="4334117"/>
            <a:ext cx="8503920" cy="208555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May </a:t>
            </a:r>
            <a:r>
              <a:rPr lang="en-US" dirty="0"/>
              <a:t>identify lesions that </a:t>
            </a:r>
            <a:r>
              <a:rPr lang="en-US" dirty="0" smtClean="0"/>
              <a:t>are not overtly evident during surgery</a:t>
            </a:r>
          </a:p>
          <a:p>
            <a:r>
              <a:rPr lang="en-US" dirty="0" smtClean="0"/>
              <a:t>Does </a:t>
            </a:r>
            <a:r>
              <a:rPr lang="en-US" dirty="0"/>
              <a:t>not eliminating the necessity to explore the entire thorax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44</a:t>
            </a:fld>
            <a:endParaRPr kumimoji="0"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t="5974" b="778"/>
          <a:stretch/>
        </p:blipFill>
        <p:spPr>
          <a:xfrm>
            <a:off x="332232" y="1615626"/>
            <a:ext cx="8503920" cy="2636541"/>
          </a:xfrm>
        </p:spPr>
      </p:pic>
    </p:spTree>
    <p:extLst>
      <p:ext uri="{BB962C8B-B14F-4D97-AF65-F5344CB8AC3E}">
        <p14:creationId xmlns:p14="http://schemas.microsoft.com/office/powerpoint/2010/main" val="8021882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Abdomen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32232" y="1527048"/>
            <a:ext cx="8503920" cy="4572000"/>
          </a:xfrm>
        </p:spPr>
        <p:txBody>
          <a:bodyPr/>
          <a:lstStyle/>
          <a:p>
            <a:r>
              <a:rPr lang="en-US" dirty="0" smtClean="0"/>
              <a:t>CT </a:t>
            </a:r>
            <a:r>
              <a:rPr lang="en-US" dirty="0"/>
              <a:t>is useful for </a:t>
            </a:r>
            <a:r>
              <a:rPr lang="en-US" dirty="0" smtClean="0"/>
              <a:t>elusive structures</a:t>
            </a:r>
          </a:p>
          <a:p>
            <a:pPr lvl="1"/>
            <a:r>
              <a:rPr lang="en-US" dirty="0" smtClean="0"/>
              <a:t>Pancreas</a:t>
            </a:r>
          </a:p>
          <a:p>
            <a:pPr lvl="1"/>
            <a:r>
              <a:rPr lang="en-US" dirty="0" smtClean="0"/>
              <a:t>Mesentery</a:t>
            </a:r>
          </a:p>
          <a:p>
            <a:pPr lvl="1"/>
            <a:r>
              <a:rPr lang="en-US" smtClean="0"/>
              <a:t>Pelvic </a:t>
            </a:r>
            <a:r>
              <a:rPr lang="en-US" dirty="0" smtClean="0"/>
              <a:t>canal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9911" t="50528"/>
          <a:stretch/>
        </p:blipFill>
        <p:spPr>
          <a:xfrm>
            <a:off x="1076780" y="3307931"/>
            <a:ext cx="3368388" cy="2942616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55965" b="49271"/>
          <a:stretch/>
        </p:blipFill>
        <p:spPr>
          <a:xfrm>
            <a:off x="5034335" y="2992393"/>
            <a:ext cx="3197468" cy="3258154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519937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Abdomen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4752" y="3911825"/>
            <a:ext cx="8814026" cy="256517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Diagnosis </a:t>
            </a:r>
            <a:r>
              <a:rPr lang="en-US" dirty="0"/>
              <a:t>of a surgical </a:t>
            </a:r>
            <a:r>
              <a:rPr lang="en-US" dirty="0" smtClean="0"/>
              <a:t>condition was </a:t>
            </a:r>
            <a:r>
              <a:rPr lang="en-US" dirty="0"/>
              <a:t>only minimally decreased </a:t>
            </a:r>
            <a:r>
              <a:rPr lang="en-US" dirty="0" smtClean="0"/>
              <a:t>with </a:t>
            </a:r>
            <a:r>
              <a:rPr lang="en-US" dirty="0" err="1" smtClean="0"/>
              <a:t>rads</a:t>
            </a:r>
            <a:r>
              <a:rPr lang="en-US" dirty="0" smtClean="0"/>
              <a:t> and AUS </a:t>
            </a:r>
            <a:r>
              <a:rPr lang="en-US" dirty="0"/>
              <a:t>when compared with </a:t>
            </a:r>
            <a:r>
              <a:rPr lang="en-US" dirty="0" smtClean="0"/>
              <a:t>CT</a:t>
            </a:r>
          </a:p>
          <a:p>
            <a:pPr lvl="1"/>
            <a:r>
              <a:rPr lang="en-US" dirty="0" smtClean="0"/>
              <a:t>CT </a:t>
            </a:r>
            <a:r>
              <a:rPr lang="en-US" dirty="0"/>
              <a:t>shows only slight improvement in accuracy when differentiating surgical from non-surgical </a:t>
            </a:r>
            <a:r>
              <a:rPr lang="en-US" dirty="0" smtClean="0"/>
              <a:t>conditions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Concurrent </a:t>
            </a:r>
            <a:r>
              <a:rPr lang="en-US" dirty="0" err="1" smtClean="0"/>
              <a:t>rads</a:t>
            </a:r>
            <a:r>
              <a:rPr lang="en-US" dirty="0" smtClean="0"/>
              <a:t> and AUS yielded 100</a:t>
            </a:r>
            <a:r>
              <a:rPr lang="en-US" dirty="0"/>
              <a:t>% </a:t>
            </a:r>
            <a:r>
              <a:rPr lang="en-US" dirty="0" smtClean="0"/>
              <a:t>accuracy in differentiation </a:t>
            </a:r>
            <a:r>
              <a:rPr lang="en-US" dirty="0"/>
              <a:t>of </a:t>
            </a:r>
            <a:r>
              <a:rPr lang="en-US" dirty="0" smtClean="0"/>
              <a:t>surgical </a:t>
            </a:r>
            <a:r>
              <a:rPr lang="en-US" dirty="0"/>
              <a:t>from non-surgical conditions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4775"/>
            <a:ext cx="9144000" cy="2512939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631861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Pelvis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CT </a:t>
            </a:r>
            <a:r>
              <a:rPr lang="en-US" dirty="0"/>
              <a:t>is more sensitive than </a:t>
            </a:r>
            <a:r>
              <a:rPr lang="en-US" dirty="0" err="1" smtClean="0"/>
              <a:t>rads</a:t>
            </a:r>
            <a:r>
              <a:rPr lang="en-US" dirty="0" smtClean="0"/>
              <a:t> </a:t>
            </a:r>
            <a:r>
              <a:rPr lang="en-US" dirty="0"/>
              <a:t>in detecting </a:t>
            </a:r>
            <a:r>
              <a:rPr lang="en-US" dirty="0" smtClean="0"/>
              <a:t>fractures</a:t>
            </a:r>
          </a:p>
          <a:p>
            <a:pPr lvl="1"/>
            <a:r>
              <a:rPr lang="en-US" dirty="0" smtClean="0"/>
              <a:t>Multidirectional </a:t>
            </a:r>
            <a:r>
              <a:rPr lang="en-US" dirty="0" err="1" smtClean="0"/>
              <a:t>xray</a:t>
            </a:r>
            <a:r>
              <a:rPr lang="en-US" dirty="0" smtClean="0"/>
              <a:t> beam</a:t>
            </a:r>
          </a:p>
          <a:p>
            <a:pPr lvl="1"/>
            <a:r>
              <a:rPr lang="en-US" dirty="0" smtClean="0"/>
              <a:t>Cross-sectional images eliminates superimposition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46708" r="44990"/>
          <a:stretch/>
        </p:blipFill>
        <p:spPr>
          <a:xfrm>
            <a:off x="986367" y="2954129"/>
            <a:ext cx="3642078" cy="3297093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2316" r="1729" b="51646"/>
          <a:stretch/>
        </p:blipFill>
        <p:spPr>
          <a:xfrm>
            <a:off x="5475110" y="2949222"/>
            <a:ext cx="2638779" cy="3316111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47673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Pelvis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Indications:</a:t>
            </a:r>
          </a:p>
          <a:p>
            <a:pPr lvl="1"/>
            <a:r>
              <a:rPr lang="en-US" dirty="0" err="1" smtClean="0"/>
              <a:t>Acetabular</a:t>
            </a:r>
            <a:r>
              <a:rPr lang="en-US" dirty="0" smtClean="0"/>
              <a:t> fractures</a:t>
            </a:r>
          </a:p>
          <a:p>
            <a:pPr lvl="1"/>
            <a:r>
              <a:rPr lang="en-US" dirty="0" smtClean="0"/>
              <a:t>Dislocations </a:t>
            </a:r>
            <a:r>
              <a:rPr lang="en-US" dirty="0"/>
              <a:t>of the </a:t>
            </a:r>
            <a:r>
              <a:rPr lang="en-US" dirty="0" smtClean="0"/>
              <a:t>hip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potential or </a:t>
            </a:r>
            <a:r>
              <a:rPr lang="en-US" dirty="0" smtClean="0"/>
              <a:t>recognized </a:t>
            </a:r>
            <a:r>
              <a:rPr lang="en-US" dirty="0"/>
              <a:t>sacral </a:t>
            </a:r>
            <a:r>
              <a:rPr lang="en-US" dirty="0" smtClean="0"/>
              <a:t>fractures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potential or recognized </a:t>
            </a:r>
            <a:r>
              <a:rPr lang="en-US" dirty="0" smtClean="0"/>
              <a:t>sacroiliac injuries</a:t>
            </a:r>
          </a:p>
          <a:p>
            <a:pPr lvl="1"/>
            <a:r>
              <a:rPr lang="en-US" dirty="0" smtClean="0"/>
              <a:t>Questionable stability </a:t>
            </a:r>
            <a:r>
              <a:rPr lang="en-US" dirty="0"/>
              <a:t>of the </a:t>
            </a:r>
            <a:r>
              <a:rPr lang="en-US" dirty="0" smtClean="0"/>
              <a:t>pelvis</a:t>
            </a:r>
          </a:p>
          <a:p>
            <a:pPr lvl="1"/>
            <a:r>
              <a:rPr lang="en-US" dirty="0" err="1" smtClean="0"/>
              <a:t>Intrapelvic</a:t>
            </a:r>
            <a:r>
              <a:rPr lang="en-US" dirty="0" smtClean="0"/>
              <a:t> </a:t>
            </a:r>
            <a:r>
              <a:rPr lang="en-US" dirty="0"/>
              <a:t>soft-tissue </a:t>
            </a:r>
            <a:r>
              <a:rPr lang="en-US" dirty="0" smtClean="0"/>
              <a:t>injuries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631627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Pelvis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1111" y="3755542"/>
            <a:ext cx="8861777" cy="283434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CT is </a:t>
            </a:r>
            <a:r>
              <a:rPr lang="en-US" dirty="0"/>
              <a:t>superior to </a:t>
            </a:r>
            <a:r>
              <a:rPr lang="en-US" dirty="0" err="1" smtClean="0"/>
              <a:t>rads</a:t>
            </a:r>
            <a:r>
              <a:rPr lang="en-US" dirty="0" smtClean="0"/>
              <a:t> </a:t>
            </a:r>
            <a:r>
              <a:rPr lang="en-US" dirty="0"/>
              <a:t>in the diagnosis of skeletal and </a:t>
            </a:r>
            <a:r>
              <a:rPr lang="en-US" dirty="0" smtClean="0"/>
              <a:t>soft </a:t>
            </a:r>
            <a:r>
              <a:rPr lang="en-US" dirty="0"/>
              <a:t>tissue pelvic </a:t>
            </a:r>
            <a:r>
              <a:rPr lang="en-US" dirty="0" smtClean="0"/>
              <a:t>injuries</a:t>
            </a:r>
          </a:p>
          <a:p>
            <a:r>
              <a:rPr lang="en-US" dirty="0" smtClean="0"/>
              <a:t>However</a:t>
            </a:r>
            <a:r>
              <a:rPr lang="en-US" dirty="0"/>
              <a:t>, </a:t>
            </a:r>
            <a:r>
              <a:rPr lang="en-US" dirty="0" err="1" smtClean="0"/>
              <a:t>rads</a:t>
            </a:r>
            <a:r>
              <a:rPr lang="en-US" dirty="0" smtClean="0"/>
              <a:t> detected </a:t>
            </a:r>
            <a:r>
              <a:rPr lang="en-US" dirty="0"/>
              <a:t>all clinically important </a:t>
            </a:r>
            <a:r>
              <a:rPr lang="en-US" dirty="0" smtClean="0"/>
              <a:t>lesions</a:t>
            </a:r>
          </a:p>
          <a:p>
            <a:pPr lvl="1"/>
            <a:r>
              <a:rPr lang="en-US" dirty="0" smtClean="0"/>
              <a:t>Those requiring surgical intervention</a:t>
            </a:r>
          </a:p>
          <a:p>
            <a:r>
              <a:rPr lang="en-US" dirty="0" smtClean="0"/>
              <a:t>Consider CT with </a:t>
            </a:r>
            <a:r>
              <a:rPr lang="en-US" dirty="0"/>
              <a:t>questionable stability of the </a:t>
            </a:r>
            <a:r>
              <a:rPr lang="en-US" dirty="0" err="1"/>
              <a:t>hemipelvis</a:t>
            </a:r>
            <a:r>
              <a:rPr lang="en-US" dirty="0"/>
              <a:t>, </a:t>
            </a:r>
            <a:r>
              <a:rPr lang="en-US" dirty="0" err="1" smtClean="0"/>
              <a:t>acetabular</a:t>
            </a:r>
            <a:r>
              <a:rPr lang="en-US" dirty="0" smtClean="0"/>
              <a:t> involvement</a:t>
            </a:r>
            <a:r>
              <a:rPr lang="en-US" dirty="0"/>
              <a:t>, or highly comminuted </a:t>
            </a:r>
            <a:r>
              <a:rPr lang="en-US" dirty="0" smtClean="0"/>
              <a:t>fractures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91736"/>
            <a:ext cx="9144000" cy="2150918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51042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X-ray Physics: Interaction with Matter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Photoelectric effect</a:t>
            </a:r>
          </a:p>
          <a:p>
            <a:pPr lvl="1"/>
            <a:r>
              <a:rPr lang="en-US" dirty="0" smtClean="0"/>
              <a:t>Characteristic x-rays are all absorbed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561" t="11965" r="1314" b="4217"/>
          <a:stretch/>
        </p:blipFill>
        <p:spPr>
          <a:xfrm>
            <a:off x="690242" y="2771868"/>
            <a:ext cx="7758337" cy="3161514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131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Applications: Spine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809268"/>
            <a:ext cx="8503920" cy="5048732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Noncontrast</a:t>
            </a:r>
            <a:r>
              <a:rPr lang="en-US" dirty="0" smtClean="0"/>
              <a:t> </a:t>
            </a:r>
            <a:r>
              <a:rPr lang="en-US" dirty="0"/>
              <a:t>CT studies are highly sensitive </a:t>
            </a:r>
            <a:r>
              <a:rPr lang="en-US" dirty="0" smtClean="0"/>
              <a:t>diagnosis </a:t>
            </a:r>
            <a:r>
              <a:rPr lang="en-US" dirty="0"/>
              <a:t>of </a:t>
            </a:r>
            <a:r>
              <a:rPr lang="en-US" dirty="0" smtClean="0"/>
              <a:t>IVDH</a:t>
            </a:r>
          </a:p>
          <a:p>
            <a:pPr lvl="1"/>
            <a:r>
              <a:rPr lang="en-US" dirty="0" smtClean="0"/>
              <a:t>Shorter scan times</a:t>
            </a:r>
          </a:p>
          <a:p>
            <a:r>
              <a:rPr lang="en-US" dirty="0" smtClean="0"/>
              <a:t>Sensitivity </a:t>
            </a:r>
            <a:r>
              <a:rPr lang="en-US" dirty="0"/>
              <a:t>of </a:t>
            </a:r>
            <a:r>
              <a:rPr lang="en-US" dirty="0" smtClean="0"/>
              <a:t>MR (98.5%) &gt; </a:t>
            </a:r>
            <a:r>
              <a:rPr lang="en-US" dirty="0"/>
              <a:t>CT </a:t>
            </a:r>
            <a:r>
              <a:rPr lang="en-US" dirty="0" smtClean="0"/>
              <a:t>(88.6%) for diagnosis </a:t>
            </a:r>
            <a:r>
              <a:rPr lang="en-US" dirty="0"/>
              <a:t>of </a:t>
            </a:r>
            <a:r>
              <a:rPr lang="en-US" dirty="0" smtClean="0"/>
              <a:t>TL:</a:t>
            </a:r>
          </a:p>
          <a:p>
            <a:pPr lvl="1"/>
            <a:r>
              <a:rPr lang="en-US" dirty="0" smtClean="0"/>
              <a:t>IVDH</a:t>
            </a:r>
          </a:p>
          <a:p>
            <a:r>
              <a:rPr lang="en-US" dirty="0" smtClean="0"/>
              <a:t>MR had improved:</a:t>
            </a:r>
          </a:p>
          <a:p>
            <a:pPr lvl="1"/>
            <a:r>
              <a:rPr lang="en-US" dirty="0" smtClean="0"/>
              <a:t>Determination </a:t>
            </a:r>
            <a:r>
              <a:rPr lang="en-US" dirty="0"/>
              <a:t>of lesion </a:t>
            </a:r>
            <a:r>
              <a:rPr lang="en-US" dirty="0" smtClean="0"/>
              <a:t>location</a:t>
            </a:r>
          </a:p>
          <a:p>
            <a:pPr lvl="1"/>
            <a:r>
              <a:rPr lang="en-US" dirty="0" smtClean="0"/>
              <a:t>Type </a:t>
            </a:r>
            <a:r>
              <a:rPr lang="en-US" dirty="0"/>
              <a:t>of disk </a:t>
            </a:r>
            <a:r>
              <a:rPr lang="en-US" dirty="0" smtClean="0"/>
              <a:t>herniation</a:t>
            </a:r>
          </a:p>
          <a:p>
            <a:pPr lvl="1"/>
            <a:r>
              <a:rPr lang="en-US" dirty="0" smtClean="0"/>
              <a:t>Lateralization (in </a:t>
            </a:r>
            <a:r>
              <a:rPr lang="en-US" dirty="0"/>
              <a:t>some </a:t>
            </a:r>
            <a:r>
              <a:rPr lang="en-US" dirty="0" smtClean="0"/>
              <a:t>dogs)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6200"/>
            <a:ext cx="9144000" cy="2386775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057076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Advantages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51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Short scan time</a:t>
            </a:r>
          </a:p>
          <a:p>
            <a:endParaRPr lang="en-US" dirty="0" smtClean="0"/>
          </a:p>
          <a:p>
            <a:r>
              <a:rPr lang="en-US" dirty="0" smtClean="0"/>
              <a:t>Universally applicable</a:t>
            </a:r>
          </a:p>
          <a:p>
            <a:pPr lvl="1"/>
            <a:r>
              <a:rPr lang="en-US" dirty="0" smtClean="0"/>
              <a:t>Pacemaker and metals not contraindicated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281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Disadvantages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52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Limited </a:t>
            </a:r>
            <a:r>
              <a:rPr lang="en-US" dirty="0"/>
              <a:t>tissue </a:t>
            </a:r>
            <a:r>
              <a:rPr lang="en-US" dirty="0" smtClean="0"/>
              <a:t>characterization</a:t>
            </a:r>
          </a:p>
          <a:p>
            <a:endParaRPr lang="en-US" dirty="0" smtClean="0"/>
          </a:p>
          <a:p>
            <a:r>
              <a:rPr lang="en-US" dirty="0" smtClean="0"/>
              <a:t>Restriction to transverse slices</a:t>
            </a:r>
          </a:p>
          <a:p>
            <a:endParaRPr lang="en-US" dirty="0" smtClean="0"/>
          </a:p>
          <a:p>
            <a:r>
              <a:rPr lang="en-US" dirty="0" smtClean="0"/>
              <a:t>Practical </a:t>
            </a:r>
            <a:r>
              <a:rPr lang="en-US" dirty="0"/>
              <a:t>limit on </a:t>
            </a:r>
            <a:r>
              <a:rPr lang="en-US" dirty="0" smtClean="0"/>
              <a:t>numbers of </a:t>
            </a:r>
            <a:r>
              <a:rPr lang="en-US" dirty="0"/>
              <a:t>X-rays which can be produced in the short </a:t>
            </a:r>
            <a:r>
              <a:rPr lang="en-US" dirty="0" smtClean="0"/>
              <a:t>duration </a:t>
            </a:r>
            <a:r>
              <a:rPr lang="en-US" dirty="0"/>
              <a:t>of the </a:t>
            </a:r>
            <a:r>
              <a:rPr lang="en-US" dirty="0" smtClean="0"/>
              <a:t>scan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5503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53</a:t>
            </a:fld>
            <a:endParaRPr kumimoji="0"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-353" r="-460"/>
          <a:stretch/>
        </p:blipFill>
        <p:spPr>
          <a:xfrm>
            <a:off x="2705754" y="1540853"/>
            <a:ext cx="3746895" cy="4809785"/>
          </a:xfrm>
        </p:spPr>
      </p:pic>
    </p:spTree>
    <p:extLst>
      <p:ext uri="{BB962C8B-B14F-4D97-AF65-F5344CB8AC3E}">
        <p14:creationId xmlns:p14="http://schemas.microsoft.com/office/powerpoint/2010/main" val="1325787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Physics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54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Living tissues have magnetic properties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Nuclei of certain atoms</a:t>
            </a:r>
          </a:p>
          <a:p>
            <a:pPr lvl="1"/>
            <a:endParaRPr lang="en-US" dirty="0" smtClean="0"/>
          </a:p>
          <a:p>
            <a:pPr lvl="1"/>
            <a:r>
              <a:rPr lang="en-US" dirty="0"/>
              <a:t>To </a:t>
            </a:r>
            <a:r>
              <a:rPr lang="en-US" dirty="0" smtClean="0"/>
              <a:t>be magnetic</a:t>
            </a:r>
            <a:r>
              <a:rPr lang="en-US" dirty="0"/>
              <a:t>, a nucleus must </a:t>
            </a:r>
            <a:r>
              <a:rPr lang="en-US" dirty="0" smtClean="0"/>
              <a:t>have:</a:t>
            </a:r>
          </a:p>
          <a:p>
            <a:pPr lvl="2"/>
            <a:r>
              <a:rPr lang="en-US" dirty="0" smtClean="0"/>
              <a:t>an </a:t>
            </a:r>
            <a:r>
              <a:rPr lang="en-US" dirty="0"/>
              <a:t>unpaired </a:t>
            </a:r>
            <a:r>
              <a:rPr lang="en-US" dirty="0" smtClean="0"/>
              <a:t>proton</a:t>
            </a:r>
          </a:p>
          <a:p>
            <a:pPr lvl="2"/>
            <a:r>
              <a:rPr lang="en-US" dirty="0" smtClean="0"/>
              <a:t>an unpaired neutron</a:t>
            </a:r>
          </a:p>
          <a:p>
            <a:pPr lvl="2"/>
            <a:r>
              <a:rPr lang="en-US" dirty="0" smtClean="0"/>
              <a:t>one </a:t>
            </a:r>
            <a:r>
              <a:rPr lang="en-US" dirty="0"/>
              <a:t>of </a:t>
            </a:r>
            <a:r>
              <a:rPr lang="en-US" dirty="0" smtClean="0"/>
              <a:t>each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53735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Physics: Hydrogen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55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Eccentrically located proton</a:t>
            </a:r>
          </a:p>
          <a:p>
            <a:endParaRPr lang="en-US" dirty="0" smtClean="0"/>
          </a:p>
          <a:p>
            <a:pPr lvl="1"/>
            <a:r>
              <a:rPr lang="en-US" dirty="0"/>
              <a:t>Highly magnetic nucleus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Spin creates a magnetic field</a:t>
            </a:r>
          </a:p>
          <a:p>
            <a:pPr lvl="2"/>
            <a:r>
              <a:rPr lang="en-US" dirty="0" smtClean="0"/>
              <a:t>‘magnetic moment’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Constitutes </a:t>
            </a:r>
            <a:r>
              <a:rPr lang="en-US" dirty="0"/>
              <a:t>60-70% body mass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572" y="2137833"/>
            <a:ext cx="3848100" cy="3683000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758356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 </a:t>
            </a:r>
            <a:r>
              <a:rPr lang="en-US" dirty="0" smtClean="0"/>
              <a:t>Physics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56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Protons normally have random arrangement</a:t>
            </a:r>
          </a:p>
          <a:p>
            <a:pPr lvl="1"/>
            <a:r>
              <a:rPr lang="en-US" dirty="0" smtClean="0"/>
              <a:t>No net magnetic field</a:t>
            </a:r>
          </a:p>
          <a:p>
            <a:endParaRPr lang="en-US" dirty="0"/>
          </a:p>
          <a:p>
            <a:r>
              <a:rPr lang="en-US" dirty="0" smtClean="0"/>
              <a:t>When in a magnetic field, protons have two motions:</a:t>
            </a:r>
          </a:p>
          <a:p>
            <a:pPr lvl="1"/>
            <a:r>
              <a:rPr lang="en-US" dirty="0"/>
              <a:t>Precession</a:t>
            </a:r>
          </a:p>
          <a:p>
            <a:pPr lvl="1"/>
            <a:r>
              <a:rPr lang="en-US" dirty="0" smtClean="0"/>
              <a:t>Aligned/unaligned orientation</a:t>
            </a:r>
          </a:p>
        </p:txBody>
      </p:sp>
    </p:spTree>
    <p:extLst>
      <p:ext uri="{BB962C8B-B14F-4D97-AF65-F5344CB8AC3E}">
        <p14:creationId xmlns:p14="http://schemas.microsoft.com/office/powerpoint/2010/main" val="23584325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MRI Physics: Orientation in a Magnetic Field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57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891137" cy="4572000"/>
          </a:xfrm>
        </p:spPr>
        <p:txBody>
          <a:bodyPr/>
          <a:lstStyle/>
          <a:p>
            <a:r>
              <a:rPr lang="en-US" dirty="0" smtClean="0"/>
              <a:t>Protons axis motion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Precession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Larmor</a:t>
            </a:r>
            <a:r>
              <a:rPr lang="en-US" dirty="0" smtClean="0"/>
              <a:t> frequency: precession rate</a:t>
            </a:r>
          </a:p>
          <a:p>
            <a:pPr lvl="2"/>
            <a:r>
              <a:rPr lang="en-US" dirty="0" smtClean="0"/>
              <a:t>Dependent on strength of local magnetic field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414" t="588" b="4061"/>
          <a:stretch/>
        </p:blipFill>
        <p:spPr>
          <a:xfrm>
            <a:off x="4866696" y="1804074"/>
            <a:ext cx="3969456" cy="4164925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28688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MRI </a:t>
            </a:r>
            <a:r>
              <a:rPr lang="en-US" dirty="0" smtClean="0"/>
              <a:t>Physics: Orientation in a Magnetic Field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58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Aligned: low energy position**</a:t>
            </a:r>
          </a:p>
          <a:p>
            <a:pPr lvl="1"/>
            <a:r>
              <a:rPr lang="en-US" dirty="0" smtClean="0"/>
              <a:t>Parallel to magnetic field</a:t>
            </a:r>
          </a:p>
          <a:p>
            <a:r>
              <a:rPr lang="en-US" dirty="0" smtClean="0"/>
              <a:t>Unaligned: high energy position</a:t>
            </a:r>
          </a:p>
          <a:p>
            <a:pPr lvl="1"/>
            <a:r>
              <a:rPr lang="en-US" dirty="0" smtClean="0"/>
              <a:t>Antiparallel to magnetic field</a:t>
            </a:r>
          </a:p>
          <a:p>
            <a:pPr lvl="1"/>
            <a:r>
              <a:rPr lang="en-US" dirty="0" smtClean="0"/>
              <a:t>High energy due to thermal energy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394" y="3769864"/>
            <a:ext cx="4795717" cy="2484405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cxnSp>
        <p:nvCxnSpPr>
          <p:cNvPr id="7" name="Straight Arrow Connector 6"/>
          <p:cNvCxnSpPr/>
          <p:nvPr/>
        </p:nvCxnSpPr>
        <p:spPr>
          <a:xfrm flipV="1">
            <a:off x="8099778" y="3769864"/>
            <a:ext cx="0" cy="1399197"/>
          </a:xfrm>
          <a:prstGeom prst="straightConnector1">
            <a:avLst/>
          </a:prstGeom>
          <a:ln w="57150" cmpd="sng">
            <a:solidFill>
              <a:schemeClr val="tx1"/>
            </a:solidFill>
            <a:prstDash val="soli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37777" y="5169061"/>
            <a:ext cx="1510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Net magnetic vector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9653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MRI Physics: Orientation in a Magnetic Field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59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972085" y="1590324"/>
            <a:ext cx="4059936" cy="4572000"/>
          </a:xfrm>
        </p:spPr>
        <p:txBody>
          <a:bodyPr/>
          <a:lstStyle/>
          <a:p>
            <a:r>
              <a:rPr lang="en-US" dirty="0" smtClean="0"/>
              <a:t>In-phase</a:t>
            </a:r>
          </a:p>
          <a:p>
            <a:pPr lvl="1"/>
            <a:r>
              <a:rPr lang="en-US" dirty="0" smtClean="0"/>
              <a:t>Precession of protons together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01752" y="1590324"/>
            <a:ext cx="4059936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Out of phase</a:t>
            </a:r>
          </a:p>
          <a:p>
            <a:pPr lvl="1"/>
            <a:r>
              <a:rPr lang="en-US" dirty="0" smtClean="0"/>
              <a:t>Unsynchronized precession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716" t="7624" r="53703"/>
          <a:stretch/>
        </p:blipFill>
        <p:spPr>
          <a:xfrm>
            <a:off x="438809" y="2935886"/>
            <a:ext cx="3527777" cy="3163162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2700" t="7212" r="8488"/>
          <a:stretch/>
        </p:blipFill>
        <p:spPr>
          <a:xfrm>
            <a:off x="5204321" y="2921774"/>
            <a:ext cx="3549001" cy="3177274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1601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X-ray Physics: Interaction with Matter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Compton scatter</a:t>
            </a:r>
          </a:p>
          <a:p>
            <a:pPr lvl="1"/>
            <a:r>
              <a:rPr lang="en-US" dirty="0" smtClean="0"/>
              <a:t>Decreased contrast between structures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0097" y="2449913"/>
            <a:ext cx="6849995" cy="3842419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099873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MRI Physics: Orientation in a Magnetic Field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60</a:t>
            </a:fld>
            <a:endParaRPr kumimoji="0"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299" r="4785" b="4295"/>
          <a:stretch/>
        </p:blipFill>
        <p:spPr>
          <a:xfrm>
            <a:off x="1096265" y="1537576"/>
            <a:ext cx="7045846" cy="4717798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940633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MRI </a:t>
            </a:r>
            <a:r>
              <a:rPr lang="en-US" dirty="0" smtClean="0"/>
              <a:t>Physics: Signal Generation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61</a:t>
            </a:fld>
            <a:endParaRPr kumimoji="0"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10069" t="4626" r="158"/>
          <a:stretch/>
        </p:blipFill>
        <p:spPr>
          <a:xfrm>
            <a:off x="663223" y="1594627"/>
            <a:ext cx="7848356" cy="4755373"/>
          </a:xfrm>
        </p:spPr>
      </p:pic>
    </p:spTree>
    <p:extLst>
      <p:ext uri="{BB962C8B-B14F-4D97-AF65-F5344CB8AC3E}">
        <p14:creationId xmlns:p14="http://schemas.microsoft.com/office/powerpoint/2010/main" val="11052840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MRI </a:t>
            </a:r>
            <a:r>
              <a:rPr lang="en-US" dirty="0" smtClean="0"/>
              <a:t>Physics: Signal Generation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62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7147" r="6690"/>
          <a:stretch/>
        </p:blipFill>
        <p:spPr>
          <a:xfrm>
            <a:off x="3516422" y="1820475"/>
            <a:ext cx="5305777" cy="4162919"/>
          </a:xfrm>
        </p:spPr>
      </p:pic>
      <p:sp>
        <p:nvSpPr>
          <p:cNvPr id="11" name="Content Placeholder 3"/>
          <p:cNvSpPr txBox="1">
            <a:spLocks/>
          </p:cNvSpPr>
          <p:nvPr/>
        </p:nvSpPr>
        <p:spPr>
          <a:xfrm>
            <a:off x="108482" y="1527048"/>
            <a:ext cx="3508248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Radiofrequency applied</a:t>
            </a:r>
          </a:p>
          <a:p>
            <a:pPr lvl="1"/>
            <a:r>
              <a:rPr lang="en-US" dirty="0" smtClean="0"/>
              <a:t>50% aligned</a:t>
            </a:r>
          </a:p>
          <a:p>
            <a:pPr lvl="1"/>
            <a:r>
              <a:rPr lang="en-US" dirty="0" smtClean="0"/>
              <a:t>50% unaligned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No net magnetization</a:t>
            </a:r>
          </a:p>
        </p:txBody>
      </p:sp>
    </p:spTree>
    <p:extLst>
      <p:ext uri="{BB962C8B-B14F-4D97-AF65-F5344CB8AC3E}">
        <p14:creationId xmlns:p14="http://schemas.microsoft.com/office/powerpoint/2010/main" val="32587095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MRI </a:t>
            </a:r>
            <a:r>
              <a:rPr lang="en-US" dirty="0" smtClean="0"/>
              <a:t>Physics: Signal Generation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63</a:t>
            </a:fld>
            <a:endParaRPr kumimoji="0" lang="en-US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122287" y="1527048"/>
            <a:ext cx="3508248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Radiofrequency applied</a:t>
            </a:r>
          </a:p>
          <a:p>
            <a:pPr lvl="1"/>
            <a:r>
              <a:rPr lang="en-US" dirty="0" smtClean="0"/>
              <a:t>Sinusoidal shape ‘pushes’ protons to synchronize</a:t>
            </a:r>
          </a:p>
          <a:p>
            <a:pPr lvl="1"/>
            <a:r>
              <a:rPr lang="en-US" dirty="0" smtClean="0"/>
              <a:t>‘Resonance’</a:t>
            </a:r>
          </a:p>
          <a:p>
            <a:pPr lvl="1"/>
            <a:r>
              <a:rPr lang="en-US" dirty="0" smtClean="0"/>
              <a:t>Transverse Magnetization</a:t>
            </a:r>
          </a:p>
          <a:p>
            <a:pPr lvl="2"/>
            <a:r>
              <a:rPr lang="en-US" dirty="0" smtClean="0"/>
              <a:t>Detectable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15227" r="6653"/>
          <a:stretch/>
        </p:blipFill>
        <p:spPr>
          <a:xfrm>
            <a:off x="3333430" y="1625826"/>
            <a:ext cx="5475112" cy="4572000"/>
          </a:xfrm>
        </p:spPr>
      </p:pic>
    </p:spTree>
    <p:extLst>
      <p:ext uri="{BB962C8B-B14F-4D97-AF65-F5344CB8AC3E}">
        <p14:creationId xmlns:p14="http://schemas.microsoft.com/office/powerpoint/2010/main" val="14431370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MRI </a:t>
            </a:r>
            <a:r>
              <a:rPr lang="en-US" dirty="0" smtClean="0"/>
              <a:t>Physics: Signal Generation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64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15360" r="6792"/>
          <a:stretch/>
        </p:blipFill>
        <p:spPr>
          <a:xfrm>
            <a:off x="1396999" y="1467697"/>
            <a:ext cx="6378224" cy="4920343"/>
          </a:xfrm>
        </p:spPr>
      </p:pic>
    </p:spTree>
    <p:extLst>
      <p:ext uri="{BB962C8B-B14F-4D97-AF65-F5344CB8AC3E}">
        <p14:creationId xmlns:p14="http://schemas.microsoft.com/office/powerpoint/2010/main" val="10283818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MRI </a:t>
            </a:r>
            <a:r>
              <a:rPr lang="en-US" dirty="0" smtClean="0"/>
              <a:t>Physics: Signal Generation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65</a:t>
            </a:fld>
            <a:endParaRPr kumimoji="0" lang="en-US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90699" y="1527048"/>
            <a:ext cx="3129843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Radiofrequency removed</a:t>
            </a:r>
          </a:p>
          <a:p>
            <a:pPr lvl="1"/>
            <a:r>
              <a:rPr lang="en-US" dirty="0" smtClean="0"/>
              <a:t>Transverse magnetization lost</a:t>
            </a:r>
          </a:p>
          <a:p>
            <a:pPr lvl="1"/>
            <a:r>
              <a:rPr lang="en-US" dirty="0" smtClean="0"/>
              <a:t>T2 relaxation</a:t>
            </a:r>
          </a:p>
          <a:p>
            <a:pPr lvl="1"/>
            <a:r>
              <a:rPr lang="en-US" dirty="0" smtClean="0"/>
              <a:t>‘spin-spin’ relaxation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7319" t="3637" r="10659" b="2227"/>
          <a:stretch/>
        </p:blipFill>
        <p:spPr>
          <a:xfrm>
            <a:off x="3090334" y="1675717"/>
            <a:ext cx="5844596" cy="4423331"/>
          </a:xfrm>
        </p:spPr>
      </p:pic>
    </p:spTree>
    <p:extLst>
      <p:ext uri="{BB962C8B-B14F-4D97-AF65-F5344CB8AC3E}">
        <p14:creationId xmlns:p14="http://schemas.microsoft.com/office/powerpoint/2010/main" val="9185096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MRI </a:t>
            </a:r>
            <a:r>
              <a:rPr lang="en-US" dirty="0" smtClean="0"/>
              <a:t>Physics: Signal Generation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66</a:t>
            </a:fld>
            <a:endParaRPr kumimoji="0" lang="en-US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118309" y="1527048"/>
            <a:ext cx="3129843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Radiofrequency removed</a:t>
            </a:r>
          </a:p>
          <a:p>
            <a:pPr lvl="1"/>
            <a:r>
              <a:rPr lang="en-US" dirty="0" smtClean="0"/>
              <a:t>Reversal from high to low energy state</a:t>
            </a:r>
          </a:p>
          <a:p>
            <a:pPr lvl="1"/>
            <a:r>
              <a:rPr lang="en-US" dirty="0" smtClean="0"/>
              <a:t>Longitudinal magnetization</a:t>
            </a:r>
          </a:p>
          <a:p>
            <a:pPr lvl="1"/>
            <a:r>
              <a:rPr lang="en-US" dirty="0" smtClean="0"/>
              <a:t>T1 relaxation</a:t>
            </a:r>
          </a:p>
          <a:p>
            <a:pPr lvl="1"/>
            <a:r>
              <a:rPr lang="en-US" dirty="0" smtClean="0"/>
              <a:t>‘spin-lattice’ relaxation</a:t>
            </a:r>
          </a:p>
          <a:p>
            <a:pPr lvl="1"/>
            <a:r>
              <a:rPr lang="en-US" dirty="0" smtClean="0"/>
              <a:t>Energy transfer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l="7820" t="3946" r="6400" b="2227"/>
          <a:stretch/>
        </p:blipFill>
        <p:spPr>
          <a:xfrm>
            <a:off x="3248152" y="1809270"/>
            <a:ext cx="5616223" cy="4289778"/>
          </a:xfrm>
        </p:spPr>
      </p:pic>
    </p:spTree>
    <p:extLst>
      <p:ext uri="{BB962C8B-B14F-4D97-AF65-F5344CB8AC3E}">
        <p14:creationId xmlns:p14="http://schemas.microsoft.com/office/powerpoint/2010/main" val="15468977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 Physics: Signal Integration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67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5275" r="7249"/>
          <a:stretch/>
        </p:blipFill>
        <p:spPr>
          <a:xfrm>
            <a:off x="3493667" y="1623688"/>
            <a:ext cx="5342485" cy="4572000"/>
          </a:xfr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301752" y="1527048"/>
            <a:ext cx="3191915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Voxel</a:t>
            </a:r>
          </a:p>
          <a:p>
            <a:pPr lvl="1"/>
            <a:r>
              <a:rPr lang="en-US" dirty="0"/>
              <a:t>Volume + element</a:t>
            </a:r>
          </a:p>
          <a:p>
            <a:pPr lvl="1"/>
            <a:r>
              <a:rPr lang="en-US" dirty="0"/>
              <a:t>1 x 1 x 10mm</a:t>
            </a:r>
          </a:p>
          <a:p>
            <a:pPr lvl="1"/>
            <a:r>
              <a:rPr lang="en-US" dirty="0"/>
              <a:t>Integrated from hundreds of individual </a:t>
            </a:r>
            <a:r>
              <a:rPr lang="en-US" dirty="0" smtClean="0"/>
              <a:t>signals</a:t>
            </a:r>
            <a:endParaRPr lang="en-US" dirty="0"/>
          </a:p>
          <a:p>
            <a:r>
              <a:rPr lang="en-US" dirty="0" smtClean="0"/>
              <a:t>215 x 215    -or-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512 x 512 matrix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42757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3" y="1637496"/>
            <a:ext cx="4059936" cy="4572000"/>
          </a:xfrm>
        </p:spPr>
        <p:txBody>
          <a:bodyPr/>
          <a:lstStyle/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68</a:t>
            </a:fld>
            <a:endParaRPr kumimoji="0"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8287" t="3898" r="21065"/>
          <a:stretch/>
        </p:blipFill>
        <p:spPr>
          <a:xfrm>
            <a:off x="2381503" y="1692112"/>
            <a:ext cx="4431713" cy="4462160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796885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 Spectroscopy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69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34257" y="1527048"/>
            <a:ext cx="4973543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Allows </a:t>
            </a:r>
            <a:r>
              <a:rPr lang="en-US" dirty="0"/>
              <a:t>the determination and quantification of metabolites in living </a:t>
            </a:r>
            <a:r>
              <a:rPr lang="en-US" dirty="0" smtClean="0"/>
              <a:t>tissue</a:t>
            </a:r>
          </a:p>
          <a:p>
            <a:endParaRPr lang="en-US" dirty="0" smtClean="0"/>
          </a:p>
          <a:p>
            <a:r>
              <a:rPr lang="en-US" dirty="0" smtClean="0"/>
              <a:t>Can detect </a:t>
            </a:r>
            <a:r>
              <a:rPr lang="en-US" dirty="0"/>
              <a:t>metabolic </a:t>
            </a:r>
            <a:r>
              <a:rPr lang="en-US" dirty="0" smtClean="0"/>
              <a:t>abnormalities</a:t>
            </a:r>
          </a:p>
          <a:p>
            <a:pPr lvl="1"/>
            <a:r>
              <a:rPr lang="en-US" dirty="0" smtClean="0"/>
              <a:t>Even </a:t>
            </a:r>
            <a:r>
              <a:rPr lang="en-US" dirty="0"/>
              <a:t>when the morphological images are </a:t>
            </a:r>
            <a:r>
              <a:rPr lang="en-US" dirty="0" smtClean="0"/>
              <a:t>normal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284" r="3367" b="4536"/>
          <a:stretch/>
        </p:blipFill>
        <p:spPr>
          <a:xfrm>
            <a:off x="4526707" y="2488475"/>
            <a:ext cx="4419884" cy="297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18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X-ray Physics: Interaction with Matter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Coherent scatter/Rayleigh scatter</a:t>
            </a:r>
          </a:p>
          <a:p>
            <a:endParaRPr lang="en-US" dirty="0" smtClean="0"/>
          </a:p>
          <a:p>
            <a:pPr lvl="1"/>
            <a:r>
              <a:rPr lang="en-US" sz="2300" dirty="0" smtClean="0"/>
              <a:t>An x-ray </a:t>
            </a:r>
            <a:r>
              <a:rPr lang="en-US" sz="2300" dirty="0"/>
              <a:t>with an oscillating electric field sets the electrons in an atom into momentary </a:t>
            </a:r>
            <a:r>
              <a:rPr lang="en-US" sz="2300" dirty="0" smtClean="0"/>
              <a:t>vibration</a:t>
            </a:r>
          </a:p>
          <a:p>
            <a:pPr lvl="2"/>
            <a:r>
              <a:rPr lang="en-US" sz="2100" dirty="0" smtClean="0"/>
              <a:t>Emit </a:t>
            </a:r>
            <a:r>
              <a:rPr lang="en-US" sz="2100" dirty="0"/>
              <a:t>radiation of the same </a:t>
            </a:r>
            <a:r>
              <a:rPr lang="en-US" sz="2100" dirty="0" smtClean="0"/>
              <a:t>wavelength</a:t>
            </a:r>
          </a:p>
          <a:p>
            <a:pPr lvl="2"/>
            <a:endParaRPr lang="en-US" sz="2100" dirty="0" smtClean="0"/>
          </a:p>
          <a:p>
            <a:pPr lvl="1"/>
            <a:r>
              <a:rPr lang="en-US" sz="2300" dirty="0" smtClean="0"/>
              <a:t>Occurs </a:t>
            </a:r>
            <a:r>
              <a:rPr lang="en-US" sz="2300" dirty="0"/>
              <a:t>mainly in the forward </a:t>
            </a:r>
            <a:r>
              <a:rPr lang="en-US" sz="2300" dirty="0" smtClean="0"/>
              <a:t>direction</a:t>
            </a:r>
          </a:p>
          <a:p>
            <a:pPr lvl="2"/>
            <a:r>
              <a:rPr lang="en-US" sz="2100" dirty="0" smtClean="0"/>
              <a:t>Produce </a:t>
            </a:r>
            <a:r>
              <a:rPr lang="en-US" sz="2100" dirty="0"/>
              <a:t>a slightly broadened </a:t>
            </a:r>
            <a:r>
              <a:rPr lang="en-US" sz="2100" dirty="0" smtClean="0"/>
              <a:t>x-ray beam</a:t>
            </a:r>
          </a:p>
          <a:p>
            <a:pPr lvl="2"/>
            <a:endParaRPr lang="en-US" sz="2100" dirty="0" smtClean="0"/>
          </a:p>
          <a:p>
            <a:pPr lvl="1"/>
            <a:r>
              <a:rPr lang="en-US" sz="2300" dirty="0" smtClean="0"/>
              <a:t>No </a:t>
            </a:r>
            <a:r>
              <a:rPr lang="en-US" sz="2300" dirty="0"/>
              <a:t>energy is transferred to kinetic </a:t>
            </a:r>
            <a:r>
              <a:rPr lang="en-US" sz="2300" dirty="0" smtClean="0"/>
              <a:t>energy</a:t>
            </a:r>
          </a:p>
          <a:p>
            <a:pPr lvl="1"/>
            <a:r>
              <a:rPr lang="en-US" sz="2300" dirty="0" smtClean="0"/>
              <a:t>Limited </a:t>
            </a:r>
            <a:r>
              <a:rPr lang="en-US" sz="2300" dirty="0"/>
              <a:t>interest to CT 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05590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Unit Anatomy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70</a:t>
            </a:fld>
            <a:endParaRPr kumimoji="0"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224" r="162"/>
          <a:stretch/>
        </p:blipFill>
        <p:spPr>
          <a:xfrm>
            <a:off x="1380487" y="1527047"/>
            <a:ext cx="6460679" cy="4819135"/>
          </a:xfrm>
          <a:noFill/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544883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Unit Anatomy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71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797" t="2533" r="1111" b="4462"/>
          <a:stretch/>
        </p:blipFill>
        <p:spPr>
          <a:xfrm>
            <a:off x="371766" y="1558775"/>
            <a:ext cx="8407615" cy="4778059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095075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Unit Anatomy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72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80" r="8"/>
          <a:stretch/>
        </p:blipFill>
        <p:spPr>
          <a:xfrm>
            <a:off x="1780828" y="1527047"/>
            <a:ext cx="5632387" cy="4883183"/>
          </a:xfr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83238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 Physics: Signal </a:t>
            </a:r>
            <a:r>
              <a:rPr lang="en-US" dirty="0" smtClean="0"/>
              <a:t>Integration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73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Characteristic proton </a:t>
            </a:r>
            <a:r>
              <a:rPr lang="en-US" dirty="0" err="1" smtClean="0"/>
              <a:t>behaviour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One plane of tissue exposed to a single radiofrequency</a:t>
            </a:r>
          </a:p>
          <a:p>
            <a:pPr lvl="1"/>
            <a:r>
              <a:rPr lang="en-US" dirty="0"/>
              <a:t>Subsequent perpendicular planes </a:t>
            </a:r>
            <a:r>
              <a:rPr lang="en-US" dirty="0" smtClean="0"/>
              <a:t>imaged</a:t>
            </a:r>
          </a:p>
          <a:p>
            <a:pPr lvl="1"/>
            <a:r>
              <a:rPr lang="en-US" dirty="0" smtClean="0"/>
              <a:t>Varying frequency intensity and emission</a:t>
            </a:r>
          </a:p>
          <a:p>
            <a:endParaRPr lang="en-US" dirty="0" smtClean="0"/>
          </a:p>
          <a:p>
            <a:r>
              <a:rPr lang="en-US" dirty="0" smtClean="0"/>
              <a:t>T1 and T2 relaxations can be accentuated</a:t>
            </a:r>
          </a:p>
          <a:p>
            <a:pPr lvl="1"/>
            <a:r>
              <a:rPr lang="en-US" dirty="0" smtClean="0"/>
              <a:t>Characteristic tissue-type </a:t>
            </a:r>
            <a:r>
              <a:rPr lang="en-US" dirty="0" err="1" smtClean="0"/>
              <a:t>behaviour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2643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 </a:t>
            </a:r>
            <a:r>
              <a:rPr lang="en-US" dirty="0" smtClean="0"/>
              <a:t>Interpretation: Tissue Guide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74</a:t>
            </a:fld>
            <a:endParaRPr kumimoji="0"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285579"/>
              </p:ext>
            </p:extLst>
          </p:nvPr>
        </p:nvGraphicFramePr>
        <p:xfrm>
          <a:off x="138049" y="1427228"/>
          <a:ext cx="8848920" cy="5309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2230"/>
                <a:gridCol w="2212230"/>
                <a:gridCol w="2212230"/>
                <a:gridCol w="2212230"/>
              </a:tblGrid>
              <a:tr h="106199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Tissue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rgbClr val="1BD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T1-Weighted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rgbClr val="1BD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T2-Weighted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rgbClr val="1BD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Flair</a:t>
                      </a:r>
                      <a:endParaRPr lang="en-US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solidFill>
                      <a:srgbClr val="1BD89B"/>
                    </a:solidFill>
                  </a:tcPr>
                </a:tc>
              </a:tr>
              <a:tr h="106199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CSF</a:t>
                      </a:r>
                      <a:endParaRPr lang="en-US" b="1" dirty="0"/>
                    </a:p>
                  </a:txBody>
                  <a:tcPr anchor="ctr">
                    <a:solidFill>
                      <a:srgbClr val="3CF3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Dark</a:t>
                      </a:r>
                      <a:endParaRPr lang="en-US" dirty="0"/>
                    </a:p>
                  </a:txBody>
                  <a:tcPr anchor="ctr">
                    <a:solidFill>
                      <a:srgbClr val="3CF3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Bright</a:t>
                      </a:r>
                      <a:endParaRPr lang="en-US" dirty="0"/>
                    </a:p>
                  </a:txBody>
                  <a:tcPr anchor="ctr">
                    <a:solidFill>
                      <a:srgbClr val="3CF3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Dark</a:t>
                      </a:r>
                      <a:endParaRPr lang="en-US" dirty="0"/>
                    </a:p>
                  </a:txBody>
                  <a:tcPr anchor="ctr">
                    <a:solidFill>
                      <a:srgbClr val="3CF3C4"/>
                    </a:solidFill>
                  </a:tcPr>
                </a:tc>
              </a:tr>
              <a:tr h="106199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White Matter</a:t>
                      </a:r>
                      <a:endParaRPr lang="en-US" b="1" dirty="0"/>
                    </a:p>
                  </a:txBody>
                  <a:tcPr anchor="ctr">
                    <a:solidFill>
                      <a:srgbClr val="5D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Light </a:t>
                      </a:r>
                      <a:endParaRPr lang="en-US" dirty="0"/>
                    </a:p>
                  </a:txBody>
                  <a:tcPr anchor="ctr">
                    <a:solidFill>
                      <a:srgbClr val="5D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Dark grey</a:t>
                      </a:r>
                      <a:endParaRPr lang="en-US" dirty="0"/>
                    </a:p>
                  </a:txBody>
                  <a:tcPr anchor="ctr">
                    <a:solidFill>
                      <a:srgbClr val="5DF2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Dark grey</a:t>
                      </a:r>
                      <a:endParaRPr lang="en-US" dirty="0"/>
                    </a:p>
                  </a:txBody>
                  <a:tcPr anchor="ctr">
                    <a:solidFill>
                      <a:srgbClr val="5DF2F8"/>
                    </a:solidFill>
                  </a:tcPr>
                </a:tc>
              </a:tr>
              <a:tr h="106199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Cortex</a:t>
                      </a:r>
                      <a:endParaRPr lang="en-US" b="1" dirty="0"/>
                    </a:p>
                  </a:txBody>
                  <a:tcPr anchor="ctr">
                    <a:solidFill>
                      <a:srgbClr val="60BD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Grey</a:t>
                      </a:r>
                      <a:endParaRPr lang="en-US" dirty="0"/>
                    </a:p>
                  </a:txBody>
                  <a:tcPr anchor="ctr">
                    <a:solidFill>
                      <a:srgbClr val="60BD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Light grey</a:t>
                      </a:r>
                      <a:endParaRPr lang="en-US" dirty="0"/>
                    </a:p>
                  </a:txBody>
                  <a:tcPr anchor="ctr">
                    <a:solidFill>
                      <a:srgbClr val="60BD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Light grey</a:t>
                      </a:r>
                      <a:endParaRPr lang="en-US" dirty="0"/>
                    </a:p>
                  </a:txBody>
                  <a:tcPr anchor="ctr">
                    <a:solidFill>
                      <a:srgbClr val="60BDEF"/>
                    </a:solidFill>
                  </a:tcPr>
                </a:tc>
              </a:tr>
              <a:tr h="106199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Fat</a:t>
                      </a:r>
                      <a:endParaRPr lang="en-US" b="1" dirty="0"/>
                    </a:p>
                  </a:txBody>
                  <a:tcPr anchor="ctr">
                    <a:solidFill>
                      <a:srgbClr val="789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Bright</a:t>
                      </a:r>
                      <a:endParaRPr lang="en-US" dirty="0"/>
                    </a:p>
                  </a:txBody>
                  <a:tcPr anchor="ctr">
                    <a:solidFill>
                      <a:srgbClr val="789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Light</a:t>
                      </a:r>
                      <a:endParaRPr lang="en-US" dirty="0"/>
                    </a:p>
                  </a:txBody>
                  <a:tcPr anchor="ctr">
                    <a:solidFill>
                      <a:srgbClr val="7896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Light</a:t>
                      </a:r>
                      <a:endParaRPr lang="en-US" dirty="0"/>
                    </a:p>
                  </a:txBody>
                  <a:tcPr anchor="ctr">
                    <a:solidFill>
                      <a:srgbClr val="7896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830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 </a:t>
            </a:r>
            <a:r>
              <a:rPr lang="en-US" dirty="0" smtClean="0"/>
              <a:t>Interpretation: Tissue Guide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75</a:t>
            </a:fld>
            <a:endParaRPr kumimoji="0"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736519"/>
              </p:ext>
            </p:extLst>
          </p:nvPr>
        </p:nvGraphicFramePr>
        <p:xfrm>
          <a:off x="138049" y="1467697"/>
          <a:ext cx="8876531" cy="5262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9329"/>
                <a:gridCol w="3776521"/>
                <a:gridCol w="3630681"/>
              </a:tblGrid>
              <a:tr h="316214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T1- weighted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T2- weighted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14660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Bright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Hyperintense</a:t>
                      </a:r>
                      <a:endParaRPr lang="en-US" sz="1600" dirty="0" smtClean="0"/>
                    </a:p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rgbClr val="CEFE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Fat</a:t>
                      </a:r>
                    </a:p>
                    <a:p>
                      <a:pPr algn="ctr"/>
                      <a:r>
                        <a:rPr lang="en-US" sz="1600" dirty="0" err="1" smtClean="0"/>
                        <a:t>Subacute</a:t>
                      </a:r>
                      <a:r>
                        <a:rPr lang="en-US" sz="1600" dirty="0" smtClean="0"/>
                        <a:t> hemorrhage</a:t>
                      </a:r>
                    </a:p>
                    <a:p>
                      <a:pPr algn="ctr"/>
                      <a:r>
                        <a:rPr lang="en-US" sz="1600" dirty="0" smtClean="0"/>
                        <a:t>Protein-rich fluid</a:t>
                      </a:r>
                    </a:p>
                    <a:p>
                      <a:pPr algn="ctr"/>
                      <a:r>
                        <a:rPr lang="en-US" sz="1600" dirty="0" smtClean="0"/>
                        <a:t>Paramagnetic substances</a:t>
                      </a:r>
                    </a:p>
                    <a:p>
                      <a:pPr algn="ctr"/>
                      <a:r>
                        <a:rPr lang="en-US" sz="1600" dirty="0" smtClean="0"/>
                        <a:t>Laminar necrosis of cerebral infarction</a:t>
                      </a:r>
                    </a:p>
                    <a:p>
                      <a:pPr algn="ctr"/>
                      <a:r>
                        <a:rPr lang="en-US" sz="1600" dirty="0" smtClean="0"/>
                        <a:t>Slowly flowing</a:t>
                      </a:r>
                      <a:r>
                        <a:rPr lang="en-US" sz="1600" baseline="0" dirty="0" smtClean="0"/>
                        <a:t> blood</a:t>
                      </a:r>
                    </a:p>
                  </a:txBody>
                  <a:tcPr anchor="ctr">
                    <a:solidFill>
                      <a:srgbClr val="CEFE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Increased water </a:t>
                      </a:r>
                    </a:p>
                  </a:txBody>
                  <a:tcPr anchor="ctr">
                    <a:solidFill>
                      <a:srgbClr val="CEFEED"/>
                    </a:solidFill>
                  </a:tcPr>
                </a:tc>
              </a:tr>
              <a:tr h="54618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Intermediate</a:t>
                      </a:r>
                    </a:p>
                    <a:p>
                      <a:pPr algn="ctr"/>
                      <a:r>
                        <a:rPr lang="en-US" sz="1600" dirty="0" err="1" smtClean="0"/>
                        <a:t>Isointense</a:t>
                      </a:r>
                      <a:endParaRPr lang="en-US" sz="1600" dirty="0"/>
                    </a:p>
                  </a:txBody>
                  <a:tcPr anchor="ctr">
                    <a:solidFill>
                      <a:srgbClr val="9BA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Grey matter darker than white</a:t>
                      </a:r>
                      <a:r>
                        <a:rPr lang="en-US" sz="1600" baseline="0" smtClean="0"/>
                        <a:t> matter</a:t>
                      </a:r>
                      <a:endParaRPr lang="en-US" sz="1600" dirty="0"/>
                    </a:p>
                  </a:txBody>
                  <a:tcPr anchor="ctr">
                    <a:solidFill>
                      <a:srgbClr val="9BAB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White matter darker than grey</a:t>
                      </a:r>
                      <a:r>
                        <a:rPr lang="en-US" sz="1600" baseline="0" smtClean="0"/>
                        <a:t> matter</a:t>
                      </a:r>
                      <a:endParaRPr lang="en-US" sz="1600" smtClean="0"/>
                    </a:p>
                  </a:txBody>
                  <a:tcPr anchor="ctr">
                    <a:solidFill>
                      <a:srgbClr val="9BABFD"/>
                    </a:solidFill>
                  </a:tcPr>
                </a:tc>
              </a:tr>
              <a:tr h="16639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Dark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/>
                        <a:t>Hypointense</a:t>
                      </a:r>
                      <a:endParaRPr lang="en-US" sz="1600" dirty="0" smtClean="0"/>
                    </a:p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rgbClr val="7F2D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Bone</a:t>
                      </a:r>
                    </a:p>
                    <a:p>
                      <a:pPr algn="ctr"/>
                      <a:r>
                        <a:rPr lang="en-US" sz="1600" dirty="0" smtClean="0"/>
                        <a:t>Air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Increased water</a:t>
                      </a:r>
                    </a:p>
                    <a:p>
                      <a:pPr algn="ctr"/>
                      <a:r>
                        <a:rPr lang="en-US" sz="1600" dirty="0" smtClean="0"/>
                        <a:t>Paramagnetic</a:t>
                      </a:r>
                      <a:r>
                        <a:rPr lang="en-US" sz="1600" baseline="0" dirty="0" smtClean="0"/>
                        <a:t> substances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Protein-rich fluid</a:t>
                      </a:r>
                      <a:endParaRPr lang="en-US" sz="1600" dirty="0" smtClean="0"/>
                    </a:p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rgbClr val="7F2D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Bone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Air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Fat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Protein-rich fluid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Paramagnetic substances</a:t>
                      </a:r>
                    </a:p>
                  </a:txBody>
                  <a:tcPr anchor="ctr">
                    <a:solidFill>
                      <a:srgbClr val="7F2DEF"/>
                    </a:solidFill>
                  </a:tcPr>
                </a:tc>
              </a:tr>
              <a:tr h="1129728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>
                    <a:solidFill>
                      <a:srgbClr val="EEA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***Increased water: (edema, tumor, infarction, inflammation, infection, hemorrhage (</a:t>
                      </a:r>
                      <a:r>
                        <a:rPr lang="en-US" sz="1200" dirty="0" err="1" smtClean="0"/>
                        <a:t>hyperacute</a:t>
                      </a:r>
                      <a:r>
                        <a:rPr lang="en-US" sz="1200" baseline="0" dirty="0" smtClean="0"/>
                        <a:t> or chronic)</a:t>
                      </a:r>
                      <a:r>
                        <a:rPr lang="en-US" sz="1200" dirty="0" smtClean="0"/>
                        <a:t>) </a:t>
                      </a:r>
                    </a:p>
                  </a:txBody>
                  <a:tcPr anchor="ctr">
                    <a:solidFill>
                      <a:srgbClr val="EEA1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***Paramagnetic</a:t>
                      </a:r>
                      <a:r>
                        <a:rPr lang="en-US" sz="1200" baseline="0" dirty="0" smtClean="0"/>
                        <a:t> substances: gadolinium, manganese, copper</a:t>
                      </a:r>
                      <a:endParaRPr lang="en-US" sz="1200" dirty="0" smtClean="0"/>
                    </a:p>
                  </a:txBody>
                  <a:tcPr anchor="ctr">
                    <a:solidFill>
                      <a:srgbClr val="EEA1D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800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 Interpretation: </a:t>
            </a:r>
            <a:r>
              <a:rPr lang="en-US" dirty="0" smtClean="0"/>
              <a:t>Scans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76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380" b="532"/>
          <a:stretch/>
        </p:blipFill>
        <p:spPr>
          <a:xfrm>
            <a:off x="151854" y="2081584"/>
            <a:ext cx="8848920" cy="3620189"/>
          </a:xfrm>
        </p:spPr>
      </p:pic>
    </p:spTree>
    <p:extLst>
      <p:ext uri="{BB962C8B-B14F-4D97-AF65-F5344CB8AC3E}">
        <p14:creationId xmlns:p14="http://schemas.microsoft.com/office/powerpoint/2010/main" val="18008453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Contrast Media and Applications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77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IV contrast </a:t>
            </a:r>
            <a:r>
              <a:rPr lang="en-US" dirty="0" smtClean="0"/>
              <a:t>media</a:t>
            </a:r>
          </a:p>
          <a:p>
            <a:pPr lvl="1"/>
            <a:r>
              <a:rPr lang="en-US" dirty="0"/>
              <a:t>Paramagnetic </a:t>
            </a:r>
            <a:r>
              <a:rPr lang="en-US" dirty="0" smtClean="0"/>
              <a:t>substances</a:t>
            </a:r>
          </a:p>
          <a:p>
            <a:pPr lvl="1"/>
            <a:r>
              <a:rPr lang="en-US" dirty="0" smtClean="0"/>
              <a:t>Greatly </a:t>
            </a:r>
            <a:r>
              <a:rPr lang="en-US" dirty="0"/>
              <a:t>shorten T2 and </a:t>
            </a:r>
            <a:r>
              <a:rPr lang="en-US" dirty="0" smtClean="0"/>
              <a:t>T1</a:t>
            </a:r>
          </a:p>
          <a:p>
            <a:pPr lvl="1"/>
            <a:r>
              <a:rPr lang="en-US" dirty="0" smtClean="0"/>
              <a:t>Rare </a:t>
            </a:r>
            <a:r>
              <a:rPr lang="en-US" dirty="0"/>
              <a:t>idiosyncratic </a:t>
            </a:r>
            <a:r>
              <a:rPr lang="en-US" dirty="0" smtClean="0"/>
              <a:t>reactions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Blood flow and vascular permeability dictate tissue enhancement</a:t>
            </a:r>
          </a:p>
          <a:p>
            <a:pPr lvl="1"/>
            <a:r>
              <a:rPr lang="en-US" dirty="0"/>
              <a:t>Accumulations in vascular, hemorrhagic or edematous </a:t>
            </a:r>
            <a:r>
              <a:rPr lang="en-US" dirty="0" smtClean="0"/>
              <a:t>lesions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0258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MRI Considerations</a:t>
            </a:r>
            <a:r>
              <a:rPr lang="en-US" dirty="0" smtClean="0"/>
              <a:t>: Pacemaker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78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/>
              <a:t>Magnetically </a:t>
            </a:r>
            <a:r>
              <a:rPr lang="en-US" sz="2800" dirty="0"/>
              <a:t>sensitive </a:t>
            </a:r>
            <a:r>
              <a:rPr lang="en-US" sz="2800" dirty="0" smtClean="0"/>
              <a:t>switch</a:t>
            </a:r>
          </a:p>
          <a:p>
            <a:pPr lvl="1"/>
            <a:r>
              <a:rPr lang="en-US" sz="2300" dirty="0" smtClean="0"/>
              <a:t>Self-test functions</a:t>
            </a:r>
          </a:p>
          <a:p>
            <a:pPr lvl="1"/>
            <a:endParaRPr lang="en-US" sz="2300" dirty="0" smtClean="0"/>
          </a:p>
          <a:p>
            <a:r>
              <a:rPr lang="en-US" sz="2900" dirty="0" smtClean="0"/>
              <a:t>MR field will likely start </a:t>
            </a:r>
            <a:r>
              <a:rPr lang="en-US" sz="2900" dirty="0"/>
              <a:t>the pacemaker's </a:t>
            </a:r>
            <a:r>
              <a:rPr lang="en-US" sz="2900" dirty="0" smtClean="0"/>
              <a:t>rhythm</a:t>
            </a:r>
          </a:p>
          <a:p>
            <a:pPr lvl="1"/>
            <a:r>
              <a:rPr lang="en-US" sz="2400" dirty="0" smtClean="0"/>
              <a:t>Probably </a:t>
            </a:r>
            <a:r>
              <a:rPr lang="en-US" sz="2400" dirty="0"/>
              <a:t>is harmless in most </a:t>
            </a:r>
            <a:r>
              <a:rPr lang="en-US" sz="2400" dirty="0" smtClean="0"/>
              <a:t>circumstances</a:t>
            </a:r>
          </a:p>
          <a:p>
            <a:endParaRPr lang="en-US" sz="2900" dirty="0" smtClean="0"/>
          </a:p>
          <a:p>
            <a:r>
              <a:rPr lang="en-US" sz="2900" dirty="0" smtClean="0"/>
              <a:t>Tampering with device function</a:t>
            </a:r>
          </a:p>
          <a:p>
            <a:pPr lvl="1"/>
            <a:r>
              <a:rPr lang="en-US" sz="2400" dirty="0" smtClean="0"/>
              <a:t>Most </a:t>
            </a:r>
            <a:r>
              <a:rPr lang="en-US" sz="2400" dirty="0"/>
              <a:t>physicians avoid scanning patients known to have a </a:t>
            </a:r>
            <a:r>
              <a:rPr lang="en-US" sz="2400" dirty="0" smtClean="0"/>
              <a:t>pacemaker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8869037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MRI Considerations</a:t>
            </a:r>
            <a:r>
              <a:rPr lang="en-US" dirty="0"/>
              <a:t>: Tissue </a:t>
            </a:r>
            <a:r>
              <a:rPr lang="en-US" dirty="0" smtClean="0"/>
              <a:t>Metal Artifact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79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174"/>
          </a:xfrm>
        </p:spPr>
        <p:txBody>
          <a:bodyPr>
            <a:normAutofit/>
          </a:bodyPr>
          <a:lstStyle/>
          <a:p>
            <a:r>
              <a:rPr lang="en-US" dirty="0" smtClean="0"/>
              <a:t>Ferromagnetic metals</a:t>
            </a:r>
          </a:p>
          <a:p>
            <a:pPr lvl="1"/>
            <a:r>
              <a:rPr lang="en-US" dirty="0" smtClean="0"/>
              <a:t>Concentrate </a:t>
            </a:r>
            <a:r>
              <a:rPr lang="en-US" dirty="0"/>
              <a:t>and distort the magnetic </a:t>
            </a:r>
            <a:r>
              <a:rPr lang="en-US" dirty="0" smtClean="0"/>
              <a:t>field</a:t>
            </a:r>
          </a:p>
          <a:p>
            <a:endParaRPr lang="en-US" dirty="0" smtClean="0"/>
          </a:p>
          <a:p>
            <a:r>
              <a:rPr lang="en-US" dirty="0" smtClean="0"/>
              <a:t>Proportionally larger region affected</a:t>
            </a:r>
          </a:p>
          <a:p>
            <a:endParaRPr lang="en-US" dirty="0" smtClean="0"/>
          </a:p>
          <a:p>
            <a:r>
              <a:rPr lang="en-US" dirty="0" smtClean="0"/>
              <a:t>Most surgical </a:t>
            </a:r>
            <a:r>
              <a:rPr lang="en-US" dirty="0"/>
              <a:t>metals </a:t>
            </a:r>
            <a:r>
              <a:rPr lang="en-US" dirty="0" smtClean="0"/>
              <a:t>are </a:t>
            </a:r>
            <a:r>
              <a:rPr lang="en-US" dirty="0"/>
              <a:t>not significantly </a:t>
            </a:r>
            <a:r>
              <a:rPr lang="en-US" dirty="0" smtClean="0"/>
              <a:t>ferromagnetic</a:t>
            </a:r>
          </a:p>
        </p:txBody>
      </p:sp>
    </p:spTree>
    <p:extLst>
      <p:ext uri="{BB962C8B-B14F-4D97-AF65-F5344CB8AC3E}">
        <p14:creationId xmlns:p14="http://schemas.microsoft.com/office/powerpoint/2010/main" val="1639772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Conventional Radiography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06976"/>
            <a:ext cx="3494587" cy="5026468"/>
          </a:xfrm>
        </p:spPr>
        <p:txBody>
          <a:bodyPr>
            <a:normAutofit/>
          </a:bodyPr>
          <a:lstStyle/>
          <a:p>
            <a:r>
              <a:rPr lang="en-US" dirty="0" smtClean="0"/>
              <a:t>Roentgen 1895</a:t>
            </a:r>
          </a:p>
          <a:p>
            <a:endParaRPr lang="en-US" dirty="0" smtClean="0"/>
          </a:p>
          <a:p>
            <a:r>
              <a:rPr lang="en-US" dirty="0" smtClean="0"/>
              <a:t>Broad x-ray</a:t>
            </a:r>
          </a:p>
          <a:p>
            <a:endParaRPr lang="en-US" dirty="0" smtClean="0"/>
          </a:p>
          <a:p>
            <a:r>
              <a:rPr lang="en-US" dirty="0" smtClean="0"/>
              <a:t>Stationary tube</a:t>
            </a:r>
          </a:p>
          <a:p>
            <a:endParaRPr lang="en-US" dirty="0" smtClean="0"/>
          </a:p>
          <a:p>
            <a:r>
              <a:rPr lang="en-US" dirty="0" smtClean="0"/>
              <a:t>3D </a:t>
            </a:r>
            <a:r>
              <a:rPr lang="en-US" dirty="0"/>
              <a:t>volume </a:t>
            </a:r>
            <a:r>
              <a:rPr lang="en-US" dirty="0" smtClean="0"/>
              <a:t>is compressed in the </a:t>
            </a:r>
            <a:r>
              <a:rPr lang="en-US" dirty="0"/>
              <a:t>direction of the </a:t>
            </a:r>
            <a:r>
              <a:rPr lang="en-US" dirty="0" smtClean="0"/>
              <a:t>x-ray </a:t>
            </a:r>
            <a:r>
              <a:rPr lang="en-US" dirty="0"/>
              <a:t>to </a:t>
            </a:r>
            <a:r>
              <a:rPr lang="en-US" dirty="0" smtClean="0"/>
              <a:t>2D </a:t>
            </a:r>
            <a:r>
              <a:rPr lang="en-US" dirty="0"/>
              <a:t>image </a:t>
            </a:r>
          </a:p>
          <a:p>
            <a:endParaRPr lang="en-US" dirty="0" smtClean="0"/>
          </a:p>
        </p:txBody>
      </p:sp>
      <p:pic>
        <p:nvPicPr>
          <p:cNvPr id="4" name="Content Placeholder 8"/>
          <p:cNvPicPr>
            <a:picLocks noChangeAspect="1"/>
          </p:cNvPicPr>
          <p:nvPr/>
        </p:nvPicPr>
        <p:blipFill rotWithShape="1">
          <a:blip r:embed="rId2"/>
          <a:srcRect l="8464" t="8722" r="13128" b="4678"/>
          <a:stretch/>
        </p:blipFill>
        <p:spPr>
          <a:xfrm>
            <a:off x="3649093" y="1467697"/>
            <a:ext cx="5297498" cy="3810384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</a:t>
            </a:fld>
            <a:endParaRPr kumimoji="0"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062" t="4903" r="2994"/>
          <a:stretch/>
        </p:blipFill>
        <p:spPr>
          <a:xfrm>
            <a:off x="6194245" y="4838871"/>
            <a:ext cx="2752346" cy="1894877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343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MRI Considerations</a:t>
            </a:r>
            <a:r>
              <a:rPr lang="en-US" dirty="0"/>
              <a:t>: Tissue </a:t>
            </a:r>
            <a:r>
              <a:rPr lang="en-US" dirty="0" smtClean="0"/>
              <a:t>Metal Artifact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80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174"/>
          </a:xfrm>
        </p:spPr>
        <p:txBody>
          <a:bodyPr>
            <a:normAutofit/>
          </a:bodyPr>
          <a:lstStyle/>
          <a:p>
            <a:r>
              <a:rPr lang="en-US" dirty="0" smtClean="0"/>
              <a:t>Low ferromagnetism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steels are predominately </a:t>
            </a:r>
            <a:r>
              <a:rPr lang="en-US" dirty="0" smtClean="0"/>
              <a:t>iron</a:t>
            </a:r>
          </a:p>
          <a:p>
            <a:pPr lvl="2"/>
            <a:r>
              <a:rPr lang="en-US" dirty="0" smtClean="0"/>
              <a:t>High </a:t>
            </a:r>
            <a:r>
              <a:rPr lang="en-US" dirty="0"/>
              <a:t>nickel content steels </a:t>
            </a:r>
            <a:r>
              <a:rPr lang="en-US" dirty="0" smtClean="0"/>
              <a:t>(15%+)</a:t>
            </a:r>
          </a:p>
          <a:p>
            <a:pPr lvl="1"/>
            <a:r>
              <a:rPr lang="en-US" dirty="0" smtClean="0"/>
              <a:t>Dental fillings</a:t>
            </a:r>
          </a:p>
          <a:p>
            <a:pPr lvl="2"/>
            <a:r>
              <a:rPr lang="en-US" dirty="0" smtClean="0"/>
              <a:t>Mercury</a:t>
            </a:r>
            <a:r>
              <a:rPr lang="en-US" dirty="0"/>
              <a:t>-silver amalgam or </a:t>
            </a:r>
            <a:r>
              <a:rPr lang="en-US" dirty="0" smtClean="0"/>
              <a:t>gold typically</a:t>
            </a:r>
          </a:p>
          <a:p>
            <a:pPr lvl="1"/>
            <a:r>
              <a:rPr lang="en-US" dirty="0" smtClean="0"/>
              <a:t>Tantalum</a:t>
            </a:r>
            <a:r>
              <a:rPr lang="en-US" dirty="0"/>
              <a:t>, silver, copper, plastics, lead </a:t>
            </a:r>
            <a:r>
              <a:rPr lang="en-US" dirty="0" smtClean="0"/>
              <a:t>bullets</a:t>
            </a:r>
          </a:p>
          <a:p>
            <a:endParaRPr lang="en-US" dirty="0" smtClean="0"/>
          </a:p>
          <a:p>
            <a:r>
              <a:rPr lang="en-US" dirty="0" smtClean="0"/>
              <a:t>MRI ‘ignores’ </a:t>
            </a:r>
            <a:r>
              <a:rPr lang="en-US" dirty="0"/>
              <a:t>most </a:t>
            </a:r>
            <a:r>
              <a:rPr lang="en-US" dirty="0" smtClean="0"/>
              <a:t>metals</a:t>
            </a:r>
          </a:p>
          <a:p>
            <a:pPr lvl="1"/>
            <a:r>
              <a:rPr lang="en-US" dirty="0" smtClean="0"/>
              <a:t>Appear </a:t>
            </a:r>
            <a:r>
              <a:rPr lang="en-US" dirty="0"/>
              <a:t>as </a:t>
            </a:r>
            <a:r>
              <a:rPr lang="en-US" dirty="0" smtClean="0"/>
              <a:t>voids (similar to bone)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863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81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Evidence </a:t>
            </a:r>
            <a:r>
              <a:rPr lang="en-US" dirty="0"/>
              <a:t>or suspicion </a:t>
            </a:r>
            <a:r>
              <a:rPr lang="en-US" dirty="0" smtClean="0"/>
              <a:t>of:</a:t>
            </a:r>
          </a:p>
          <a:p>
            <a:pPr lvl="1"/>
            <a:r>
              <a:rPr lang="en-US" dirty="0" smtClean="0"/>
              <a:t>CNS neoplasm</a:t>
            </a:r>
          </a:p>
          <a:p>
            <a:pPr lvl="1"/>
            <a:r>
              <a:rPr lang="en-US" dirty="0" smtClean="0"/>
              <a:t>Meningitis</a:t>
            </a:r>
          </a:p>
          <a:p>
            <a:pPr lvl="1"/>
            <a:r>
              <a:rPr lang="en-US" dirty="0" smtClean="0"/>
              <a:t>Neurodegenerative disease</a:t>
            </a:r>
          </a:p>
          <a:p>
            <a:pPr lvl="1"/>
            <a:r>
              <a:rPr lang="en-US" dirty="0" smtClean="0"/>
              <a:t>Acute </a:t>
            </a:r>
            <a:r>
              <a:rPr lang="en-US" dirty="0"/>
              <a:t>brain ischemia or </a:t>
            </a:r>
            <a:r>
              <a:rPr lang="en-US" dirty="0" smtClean="0"/>
              <a:t>infarction</a:t>
            </a:r>
          </a:p>
          <a:p>
            <a:pPr lvl="1"/>
            <a:r>
              <a:rPr lang="en-US" dirty="0" smtClean="0"/>
              <a:t>Brain </a:t>
            </a:r>
            <a:r>
              <a:rPr lang="en-US" dirty="0"/>
              <a:t>developmental </a:t>
            </a:r>
            <a:r>
              <a:rPr lang="en-US" dirty="0" smtClean="0"/>
              <a:t>abnormality</a:t>
            </a:r>
          </a:p>
          <a:p>
            <a:pPr lvl="1"/>
            <a:r>
              <a:rPr lang="en-US" dirty="0" smtClean="0"/>
              <a:t>Demyelination </a:t>
            </a:r>
            <a:r>
              <a:rPr lang="en-US" dirty="0"/>
              <a:t>or </a:t>
            </a:r>
            <a:r>
              <a:rPr lang="en-US" dirty="0" err="1"/>
              <a:t>dysmyelination</a:t>
            </a:r>
            <a:r>
              <a:rPr lang="en-US" dirty="0"/>
              <a:t> disorder </a:t>
            </a:r>
            <a:endParaRPr lang="en-US" dirty="0" smtClean="0"/>
          </a:p>
          <a:p>
            <a:r>
              <a:rPr lang="en-US" dirty="0" smtClean="0"/>
              <a:t>Seizures</a:t>
            </a:r>
          </a:p>
          <a:p>
            <a:r>
              <a:rPr lang="en-US" dirty="0" smtClean="0"/>
              <a:t>Myelopathy in a non-</a:t>
            </a:r>
            <a:r>
              <a:rPr lang="en-US" dirty="0" err="1" smtClean="0"/>
              <a:t>chondrodysplastic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247634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MRI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82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85120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Tissue </a:t>
            </a:r>
            <a:r>
              <a:rPr lang="en-US" dirty="0"/>
              <a:t>can be characterized in </a:t>
            </a:r>
            <a:r>
              <a:rPr lang="en-US" dirty="0" smtClean="0"/>
              <a:t>a number </a:t>
            </a:r>
            <a:r>
              <a:rPr lang="en-US" dirty="0"/>
              <a:t>of </a:t>
            </a:r>
            <a:r>
              <a:rPr lang="en-US" dirty="0" smtClean="0"/>
              <a:t>ways</a:t>
            </a:r>
          </a:p>
          <a:p>
            <a:endParaRPr lang="en-US" dirty="0" smtClean="0"/>
          </a:p>
          <a:p>
            <a:r>
              <a:rPr lang="en-US" dirty="0" smtClean="0"/>
              <a:t>Any </a:t>
            </a:r>
            <a:r>
              <a:rPr lang="en-US" dirty="0"/>
              <a:t>plane can be </a:t>
            </a:r>
            <a:r>
              <a:rPr lang="en-US" dirty="0" smtClean="0"/>
              <a:t>imaged</a:t>
            </a:r>
          </a:p>
          <a:p>
            <a:endParaRPr lang="en-US" dirty="0" smtClean="0"/>
          </a:p>
          <a:p>
            <a:r>
              <a:rPr lang="en-US" dirty="0" smtClean="0"/>
              <a:t>Bone </a:t>
            </a:r>
            <a:r>
              <a:rPr lang="en-US" dirty="0"/>
              <a:t>is </a:t>
            </a:r>
            <a:r>
              <a:rPr lang="en-US" dirty="0" smtClean="0"/>
              <a:t>‘invisible’, </a:t>
            </a:r>
            <a:r>
              <a:rPr lang="en-US" dirty="0"/>
              <a:t>so </a:t>
            </a:r>
            <a:r>
              <a:rPr lang="en-US" dirty="0" smtClean="0"/>
              <a:t>all anatomic </a:t>
            </a:r>
            <a:r>
              <a:rPr lang="en-US" dirty="0"/>
              <a:t>regions can be </a:t>
            </a:r>
            <a:r>
              <a:rPr lang="en-US" dirty="0" smtClean="0"/>
              <a:t>examined</a:t>
            </a:r>
          </a:p>
          <a:p>
            <a:pPr lvl="1"/>
            <a:r>
              <a:rPr lang="en-US" dirty="0" smtClean="0"/>
              <a:t>Low magnetic susceptibility, little interference with imaging of surrounding tissues</a:t>
            </a:r>
          </a:p>
          <a:p>
            <a:endParaRPr lang="en-US" dirty="0" smtClean="0"/>
          </a:p>
          <a:p>
            <a:r>
              <a:rPr lang="en-US" dirty="0" smtClean="0"/>
              <a:t>Contrast </a:t>
            </a:r>
            <a:r>
              <a:rPr lang="en-US" dirty="0"/>
              <a:t>medium </a:t>
            </a:r>
            <a:r>
              <a:rPr lang="en-US" dirty="0" smtClean="0"/>
              <a:t>not required</a:t>
            </a:r>
          </a:p>
          <a:p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/>
              <a:t>ionizing </a:t>
            </a:r>
            <a:r>
              <a:rPr lang="en-US" dirty="0" smtClean="0"/>
              <a:t>radiation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5579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MRI Applications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83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3"/>
          <a:srcRect t="234" b="6447"/>
          <a:stretch/>
        </p:blipFill>
        <p:spPr>
          <a:xfrm>
            <a:off x="301752" y="1587659"/>
            <a:ext cx="8503920" cy="2153696"/>
          </a:xfr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301752" y="3741355"/>
            <a:ext cx="8503920" cy="263689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4 </a:t>
            </a:r>
            <a:r>
              <a:rPr lang="en-US" sz="2800" dirty="0"/>
              <a:t>types of IVDD </a:t>
            </a:r>
            <a:r>
              <a:rPr lang="en-US" sz="2800" dirty="0" smtClean="0"/>
              <a:t>identified</a:t>
            </a:r>
          </a:p>
          <a:p>
            <a:pPr lvl="1"/>
            <a:r>
              <a:rPr lang="en-US" sz="2300" dirty="0" smtClean="0"/>
              <a:t>Disk degeneration</a:t>
            </a:r>
          </a:p>
          <a:p>
            <a:pPr lvl="1"/>
            <a:r>
              <a:rPr lang="en-US" sz="2300" dirty="0" smtClean="0"/>
              <a:t>Bulging </a:t>
            </a:r>
            <a:r>
              <a:rPr lang="en-US" sz="2300" dirty="0"/>
              <a:t>of the intervertebral </a:t>
            </a:r>
            <a:r>
              <a:rPr lang="en-US" sz="2300" dirty="0" smtClean="0"/>
              <a:t>disk</a:t>
            </a:r>
          </a:p>
          <a:p>
            <a:pPr lvl="1"/>
            <a:r>
              <a:rPr lang="en-US" sz="2300" dirty="0" smtClean="0"/>
              <a:t>Disk protrusion</a:t>
            </a:r>
          </a:p>
          <a:p>
            <a:pPr lvl="1"/>
            <a:r>
              <a:rPr lang="en-US" sz="2300" dirty="0" smtClean="0"/>
              <a:t>Disk extrusion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33397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MRI Applications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84</a:t>
            </a:fld>
            <a:endParaRPr kumimoji="0"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9061" b="11254"/>
          <a:stretch/>
        </p:blipFill>
        <p:spPr>
          <a:xfrm>
            <a:off x="110438" y="1725717"/>
            <a:ext cx="8890335" cy="1698106"/>
          </a:xfrm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301752" y="3423822"/>
            <a:ext cx="8503920" cy="325815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CT/</a:t>
            </a:r>
            <a:r>
              <a:rPr lang="en-US" dirty="0" err="1" smtClean="0"/>
              <a:t>myelography</a:t>
            </a:r>
            <a:r>
              <a:rPr lang="en-US" dirty="0" smtClean="0"/>
              <a:t> </a:t>
            </a:r>
            <a:r>
              <a:rPr lang="en-US" dirty="0"/>
              <a:t>may be preferred </a:t>
            </a:r>
            <a:r>
              <a:rPr lang="en-US" dirty="0" smtClean="0"/>
              <a:t>for the </a:t>
            </a:r>
            <a:r>
              <a:rPr lang="en-US" dirty="0"/>
              <a:t>assessment of vertebral </a:t>
            </a:r>
            <a:r>
              <a:rPr lang="en-US" dirty="0" smtClean="0"/>
              <a:t>fractures</a:t>
            </a:r>
          </a:p>
          <a:p>
            <a:r>
              <a:rPr lang="en-US" dirty="0" smtClean="0"/>
              <a:t>MRI </a:t>
            </a:r>
            <a:r>
              <a:rPr lang="en-US" dirty="0"/>
              <a:t>is </a:t>
            </a:r>
            <a:r>
              <a:rPr lang="en-US" dirty="0" smtClean="0"/>
              <a:t>superior for </a:t>
            </a:r>
            <a:r>
              <a:rPr lang="en-US" dirty="0"/>
              <a:t>assessment of soft tissue injuries </a:t>
            </a:r>
            <a:r>
              <a:rPr lang="en-US" dirty="0" smtClean="0"/>
              <a:t>associated </a:t>
            </a:r>
            <a:r>
              <a:rPr lang="en-US" dirty="0"/>
              <a:t>with </a:t>
            </a:r>
            <a:r>
              <a:rPr lang="en-US" dirty="0" smtClean="0"/>
              <a:t>vertebral fractures</a:t>
            </a:r>
          </a:p>
          <a:p>
            <a:r>
              <a:rPr lang="en-US" dirty="0"/>
              <a:t>MRI can provide </a:t>
            </a:r>
            <a:r>
              <a:rPr lang="en-US" dirty="0" smtClean="0"/>
              <a:t>prognostic information </a:t>
            </a:r>
            <a:r>
              <a:rPr lang="en-US" dirty="0"/>
              <a:t>in spinal </a:t>
            </a:r>
            <a:r>
              <a:rPr lang="en-US" dirty="0" smtClean="0"/>
              <a:t>patients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362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 of MRI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85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Complexity and </a:t>
            </a:r>
            <a:r>
              <a:rPr lang="en-US" dirty="0"/>
              <a:t>high </a:t>
            </a:r>
            <a:r>
              <a:rPr lang="en-US" dirty="0" smtClean="0"/>
              <a:t>cost</a:t>
            </a:r>
          </a:p>
          <a:p>
            <a:r>
              <a:rPr lang="en-US" dirty="0" smtClean="0"/>
              <a:t>Long </a:t>
            </a:r>
            <a:r>
              <a:rPr lang="en-US" dirty="0"/>
              <a:t>scan </a:t>
            </a:r>
            <a:r>
              <a:rPr lang="en-US" dirty="0" smtClean="0"/>
              <a:t>time</a:t>
            </a:r>
          </a:p>
          <a:p>
            <a:endParaRPr lang="en-US" dirty="0" smtClean="0"/>
          </a:p>
          <a:p>
            <a:r>
              <a:rPr lang="en-US" dirty="0" smtClean="0"/>
              <a:t>Noise </a:t>
            </a:r>
            <a:r>
              <a:rPr lang="en-US" dirty="0"/>
              <a:t>and isolation </a:t>
            </a:r>
            <a:r>
              <a:rPr lang="en-US" dirty="0" smtClean="0"/>
              <a:t>experienced by </a:t>
            </a:r>
            <a:r>
              <a:rPr lang="en-US" dirty="0"/>
              <a:t>patient during </a:t>
            </a:r>
            <a:r>
              <a:rPr lang="en-US" dirty="0" smtClean="0"/>
              <a:t>scan</a:t>
            </a:r>
          </a:p>
          <a:p>
            <a:r>
              <a:rPr lang="en-US" dirty="0" smtClean="0"/>
              <a:t>Exclusion </a:t>
            </a:r>
            <a:r>
              <a:rPr lang="en-US" dirty="0"/>
              <a:t>of a substantial fraction </a:t>
            </a:r>
            <a:r>
              <a:rPr lang="en-US" dirty="0" smtClean="0"/>
              <a:t>of patients </a:t>
            </a:r>
            <a:r>
              <a:rPr lang="en-US" dirty="0"/>
              <a:t>due </a:t>
            </a:r>
            <a:r>
              <a:rPr lang="en-US" dirty="0" smtClean="0"/>
              <a:t>to pacemakers and </a:t>
            </a:r>
            <a:r>
              <a:rPr lang="en-US" dirty="0"/>
              <a:t>metallic </a:t>
            </a:r>
            <a:r>
              <a:rPr lang="en-US" dirty="0" smtClean="0"/>
              <a:t>artifacts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4955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86</a:t>
            </a:fld>
            <a:endParaRPr kumimoji="0"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-39" r="761" b="2348"/>
          <a:stretch/>
        </p:blipFill>
        <p:spPr>
          <a:xfrm>
            <a:off x="2194974" y="1747940"/>
            <a:ext cx="4679851" cy="4464642"/>
          </a:xfrm>
        </p:spPr>
      </p:pic>
    </p:spTree>
    <p:extLst>
      <p:ext uri="{BB962C8B-B14F-4D97-AF65-F5344CB8AC3E}">
        <p14:creationId xmlns:p14="http://schemas.microsoft.com/office/powerpoint/2010/main" val="304804559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87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https://youtu.be/</a:t>
            </a:r>
            <a:r>
              <a:rPr lang="en-US" dirty="0" smtClean="0">
                <a:hlinkClick r:id="rId2"/>
              </a:rPr>
              <a:t>djAxjtN_7VE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30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Computed Tomography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508262" cy="504873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Hounsfield, 1967</a:t>
            </a:r>
          </a:p>
          <a:p>
            <a:endParaRPr lang="en-US" dirty="0"/>
          </a:p>
          <a:p>
            <a:r>
              <a:rPr lang="en-US" dirty="0" smtClean="0"/>
              <a:t>Narrow, fan-shaped beam</a:t>
            </a:r>
          </a:p>
          <a:p>
            <a:endParaRPr lang="en-US" dirty="0" smtClean="0"/>
          </a:p>
          <a:p>
            <a:r>
              <a:rPr lang="en-US" dirty="0" err="1" smtClean="0"/>
              <a:t>Nonstationary</a:t>
            </a:r>
            <a:r>
              <a:rPr lang="en-US" dirty="0" smtClean="0"/>
              <a:t> x-ray tube</a:t>
            </a:r>
          </a:p>
          <a:p>
            <a:endParaRPr lang="en-US" dirty="0" smtClean="0"/>
          </a:p>
          <a:p>
            <a:r>
              <a:rPr lang="en-US" dirty="0" smtClean="0"/>
              <a:t>X-rays are counted by electronic detectors</a:t>
            </a:r>
          </a:p>
          <a:p>
            <a:endParaRPr lang="en-US" dirty="0" smtClean="0"/>
          </a:p>
          <a:p>
            <a:r>
              <a:rPr lang="en-US" dirty="0" smtClean="0"/>
              <a:t>Reconstruction of detector signals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9197" t="2483" r="3764" b="11132"/>
          <a:stretch/>
        </p:blipFill>
        <p:spPr>
          <a:xfrm>
            <a:off x="5810014" y="1863774"/>
            <a:ext cx="2995658" cy="4114110"/>
          </a:xfrm>
          <a:prstGeom prst="rect">
            <a:avLst/>
          </a:prstGeom>
          <a:ln w="19050" cmpd="sng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79095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24882</TotalTime>
  <Words>3181</Words>
  <Application>Microsoft Macintosh PowerPoint</Application>
  <PresentationFormat>On-screen Show (4:3)</PresentationFormat>
  <Paragraphs>702</Paragraphs>
  <Slides>87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88" baseType="lpstr">
      <vt:lpstr>Civic</vt:lpstr>
      <vt:lpstr>Advanced Imaging: CT and MRI</vt:lpstr>
      <vt:lpstr>Overview</vt:lpstr>
      <vt:lpstr>X-ray Physics</vt:lpstr>
      <vt:lpstr>X-ray Physics: Production of X-rays</vt:lpstr>
      <vt:lpstr>X-ray Physics: Interaction with Matter</vt:lpstr>
      <vt:lpstr>X-ray Physics: Interaction with Matter</vt:lpstr>
      <vt:lpstr>X-ray Physics: Interaction with Matter</vt:lpstr>
      <vt:lpstr>Conventional Radiography</vt:lpstr>
      <vt:lpstr>Computed Tomography</vt:lpstr>
      <vt:lpstr>Computed Tomography</vt:lpstr>
      <vt:lpstr>Computed Tomography</vt:lpstr>
      <vt:lpstr>CT Unit Anatomy</vt:lpstr>
      <vt:lpstr>CT Unit Anatomy</vt:lpstr>
      <vt:lpstr>X-ray Tube Anatomy</vt:lpstr>
      <vt:lpstr>Gantry Anatomy</vt:lpstr>
      <vt:lpstr>Gantry Anatomy</vt:lpstr>
      <vt:lpstr>Gantry Anatomy</vt:lpstr>
      <vt:lpstr>Gantry Anatomy</vt:lpstr>
      <vt:lpstr>Scan Mode</vt:lpstr>
      <vt:lpstr>CT and Nuclear Medicine</vt:lpstr>
      <vt:lpstr>Slice Thickness</vt:lpstr>
      <vt:lpstr>Slice Thickness</vt:lpstr>
      <vt:lpstr>Image Interpretation: Similarities</vt:lpstr>
      <vt:lpstr>Image Interpretation: Differences</vt:lpstr>
      <vt:lpstr>Image Interpretation: Differences</vt:lpstr>
      <vt:lpstr>Image Interpretation</vt:lpstr>
      <vt:lpstr>Image Interpretation</vt:lpstr>
      <vt:lpstr>Practicalities</vt:lpstr>
      <vt:lpstr>Practicalities</vt:lpstr>
      <vt:lpstr>Practicalities</vt:lpstr>
      <vt:lpstr>Contrast Media and Applications</vt:lpstr>
      <vt:lpstr>Contrast Media Administration</vt:lpstr>
      <vt:lpstr>CT Artifact</vt:lpstr>
      <vt:lpstr>CT Artifact</vt:lpstr>
      <vt:lpstr>CT Artifact</vt:lpstr>
      <vt:lpstr>Indications: CT</vt:lpstr>
      <vt:lpstr>CT Applications: Head</vt:lpstr>
      <vt:lpstr>CT Applications: Head</vt:lpstr>
      <vt:lpstr>CT Applications: Head</vt:lpstr>
      <vt:lpstr>CT Applications: Thorax</vt:lpstr>
      <vt:lpstr>CT Applications: Thorax</vt:lpstr>
      <vt:lpstr>CT Applications: Thorax</vt:lpstr>
      <vt:lpstr>CT Applications: Thorax</vt:lpstr>
      <vt:lpstr>CT Applications: Thorax</vt:lpstr>
      <vt:lpstr>CT Applications: Abdomen</vt:lpstr>
      <vt:lpstr>CT Applications: Abdomen</vt:lpstr>
      <vt:lpstr>CT Applications: Pelvis</vt:lpstr>
      <vt:lpstr>CT Applications: Pelvis</vt:lpstr>
      <vt:lpstr>CT Applications: Pelvis</vt:lpstr>
      <vt:lpstr>CT Applications: Spine</vt:lpstr>
      <vt:lpstr>CT Advantages</vt:lpstr>
      <vt:lpstr>CT Disadvantages</vt:lpstr>
      <vt:lpstr>Questions?</vt:lpstr>
      <vt:lpstr>MRI Physics</vt:lpstr>
      <vt:lpstr>MRI Physics: Hydrogen</vt:lpstr>
      <vt:lpstr>MRI Physics</vt:lpstr>
      <vt:lpstr>MRI Physics: Orientation in a Magnetic Field</vt:lpstr>
      <vt:lpstr>MRI Physics: Orientation in a Magnetic Field</vt:lpstr>
      <vt:lpstr>MRI Physics: Orientation in a Magnetic Field</vt:lpstr>
      <vt:lpstr>MRI Physics: Orientation in a Magnetic Field</vt:lpstr>
      <vt:lpstr>MRI Physics: Signal Generation</vt:lpstr>
      <vt:lpstr>MRI Physics: Signal Generation</vt:lpstr>
      <vt:lpstr>MRI Physics: Signal Generation</vt:lpstr>
      <vt:lpstr>MRI Physics: Signal Generation</vt:lpstr>
      <vt:lpstr>MRI Physics: Signal Generation</vt:lpstr>
      <vt:lpstr>MRI Physics: Signal Generation</vt:lpstr>
      <vt:lpstr>MRI Physics: Signal Integration</vt:lpstr>
      <vt:lpstr>MRI Basics</vt:lpstr>
      <vt:lpstr>MR Spectroscopy</vt:lpstr>
      <vt:lpstr>MRI Unit Anatomy</vt:lpstr>
      <vt:lpstr>MRI Unit Anatomy</vt:lpstr>
      <vt:lpstr>MRI Unit Anatomy</vt:lpstr>
      <vt:lpstr>MRI Physics: Signal Integration</vt:lpstr>
      <vt:lpstr>MRI Interpretation: Tissue Guide</vt:lpstr>
      <vt:lpstr>MRI Interpretation: Tissue Guide</vt:lpstr>
      <vt:lpstr>MRI Interpretation: Scans</vt:lpstr>
      <vt:lpstr>Contrast Media and Applications</vt:lpstr>
      <vt:lpstr>MRI Considerations: Pacemaker</vt:lpstr>
      <vt:lpstr>MRI Considerations: Tissue Metal Artifact</vt:lpstr>
      <vt:lpstr>MRI Considerations: Tissue Metal Artifact</vt:lpstr>
      <vt:lpstr>Indications</vt:lpstr>
      <vt:lpstr>Advantages of MRI</vt:lpstr>
      <vt:lpstr>MRI Applications</vt:lpstr>
      <vt:lpstr>MRI Applications</vt:lpstr>
      <vt:lpstr>Disadvantages of MRI</vt:lpstr>
      <vt:lpstr>Questions?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Imaging: CT and MRI</dc:title>
  <dc:creator>Pia Martiny</dc:creator>
  <cp:lastModifiedBy>Pia Martiny</cp:lastModifiedBy>
  <cp:revision>274</cp:revision>
  <dcterms:created xsi:type="dcterms:W3CDTF">2016-11-10T19:06:06Z</dcterms:created>
  <dcterms:modified xsi:type="dcterms:W3CDTF">2017-01-03T20:50:42Z</dcterms:modified>
</cp:coreProperties>
</file>