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6" r:id="rId2"/>
    <p:sldId id="258" r:id="rId3"/>
    <p:sldId id="261" r:id="rId4"/>
    <p:sldId id="265" r:id="rId5"/>
    <p:sldId id="272" r:id="rId6"/>
    <p:sldId id="296" r:id="rId7"/>
    <p:sldId id="297" r:id="rId8"/>
    <p:sldId id="298" r:id="rId9"/>
    <p:sldId id="266" r:id="rId10"/>
    <p:sldId id="276" r:id="rId11"/>
    <p:sldId id="277" r:id="rId12"/>
    <p:sldId id="278" r:id="rId13"/>
    <p:sldId id="280" r:id="rId14"/>
    <p:sldId id="279" r:id="rId15"/>
    <p:sldId id="281" r:id="rId16"/>
    <p:sldId id="282" r:id="rId17"/>
    <p:sldId id="283" r:id="rId18"/>
    <p:sldId id="284" r:id="rId19"/>
    <p:sldId id="285" r:id="rId20"/>
    <p:sldId id="286" r:id="rId21"/>
    <p:sldId id="289" r:id="rId22"/>
    <p:sldId id="290" r:id="rId23"/>
    <p:sldId id="291" r:id="rId24"/>
    <p:sldId id="292" r:id="rId25"/>
    <p:sldId id="293" r:id="rId26"/>
    <p:sldId id="294" r:id="rId27"/>
    <p:sldId id="257" r:id="rId28"/>
    <p:sldId id="295" r:id="rId29"/>
    <p:sldId id="306" r:id="rId30"/>
    <p:sldId id="314" r:id="rId31"/>
    <p:sldId id="307" r:id="rId32"/>
    <p:sldId id="308" r:id="rId33"/>
    <p:sldId id="315" r:id="rId34"/>
    <p:sldId id="309" r:id="rId35"/>
    <p:sldId id="316" r:id="rId36"/>
    <p:sldId id="317" r:id="rId37"/>
    <p:sldId id="310" r:id="rId38"/>
    <p:sldId id="322" r:id="rId39"/>
    <p:sldId id="323" r:id="rId40"/>
    <p:sldId id="311" r:id="rId41"/>
    <p:sldId id="318" r:id="rId42"/>
    <p:sldId id="268" r:id="rId43"/>
    <p:sldId id="301" r:id="rId44"/>
    <p:sldId id="319" r:id="rId45"/>
    <p:sldId id="305" r:id="rId46"/>
    <p:sldId id="320" r:id="rId47"/>
    <p:sldId id="321" r:id="rId48"/>
    <p:sldId id="303" r:id="rId49"/>
    <p:sldId id="304" r:id="rId50"/>
    <p:sldId id="270" r:id="rId51"/>
    <p:sldId id="300" r:id="rId52"/>
    <p:sldId id="262" r:id="rId53"/>
    <p:sldId id="264" r:id="rId54"/>
    <p:sldId id="312" r:id="rId55"/>
    <p:sldId id="313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44" autoAdjust="0"/>
    <p:restoredTop sz="86550" autoAdjust="0"/>
  </p:normalViewPr>
  <p:slideViewPr>
    <p:cSldViewPr snapToGrid="0">
      <p:cViewPr varScale="1">
        <p:scale>
          <a:sx n="63" d="100"/>
          <a:sy n="63" d="100"/>
        </p:scale>
        <p:origin x="9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4AD59-F5D2-4E08-8D63-9859E357F43D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D3698-E2A1-441F-AE3C-B0EC08674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8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Mechanisms</a:t>
            </a:r>
            <a:r>
              <a:rPr lang="en-US" baseline="0" dirty="0"/>
              <a:t> of </a:t>
            </a:r>
            <a:r>
              <a:rPr lang="en-US" baseline="0" dirty="0" err="1"/>
              <a:t>neuroinflammatory</a:t>
            </a:r>
            <a:r>
              <a:rPr lang="en-US" baseline="0" dirty="0"/>
              <a:t> response :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Direct effects of </a:t>
            </a:r>
            <a:r>
              <a:rPr lang="en-US" baseline="0" dirty="0" err="1"/>
              <a:t>syst</a:t>
            </a:r>
            <a:r>
              <a:rPr lang="en-US" baseline="0" dirty="0"/>
              <a:t> </a:t>
            </a:r>
            <a:r>
              <a:rPr lang="en-US" baseline="0" dirty="0" err="1"/>
              <a:t>proinflmm</a:t>
            </a:r>
            <a:r>
              <a:rPr lang="en-US" baseline="0" dirty="0"/>
              <a:t> cytokines and release of </a:t>
            </a:r>
            <a:r>
              <a:rPr lang="en-US" baseline="0" dirty="0" err="1"/>
              <a:t>proinflamm</a:t>
            </a:r>
            <a:r>
              <a:rPr lang="en-US" baseline="0" dirty="0"/>
              <a:t> cytokine from activated microglia due to cerebral lactate accumulation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822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TUFTS</a:t>
            </a:r>
          </a:p>
          <a:p>
            <a:r>
              <a:rPr lang="en-US" dirty="0"/>
              <a:t>49 dogs with ALF defined</a:t>
            </a:r>
            <a:r>
              <a:rPr lang="en-US" baseline="0" dirty="0"/>
              <a:t> as acute onset clinical signs + </a:t>
            </a:r>
            <a:r>
              <a:rPr lang="en-US" baseline="0" dirty="0" err="1"/>
              <a:t>hyperbilirrubinema</a:t>
            </a:r>
            <a:r>
              <a:rPr lang="en-US" baseline="0" dirty="0"/>
              <a:t> + coagulopathy with or without encephalopathy</a:t>
            </a:r>
          </a:p>
          <a:p>
            <a:r>
              <a:rPr lang="en-US" baseline="0" dirty="0"/>
              <a:t>Neoplasia 27%, presumptive </a:t>
            </a:r>
            <a:r>
              <a:rPr lang="en-US" baseline="0" dirty="0" err="1"/>
              <a:t>lepto</a:t>
            </a:r>
            <a:r>
              <a:rPr lang="en-US" baseline="0" dirty="0"/>
              <a:t> 8%, ischemia 2%, , 71% idiopathic (likely toxin)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23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Higher ALT activity at presentation was associated  with  survival (more hepatocytes?)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40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Several variables</a:t>
            </a:r>
            <a:r>
              <a:rPr lang="en-US" baseline="0" dirty="0"/>
              <a:t> were associated with </a:t>
            </a:r>
            <a:r>
              <a:rPr lang="en-US" baseline="0" dirty="0" err="1"/>
              <a:t>nonsurvival</a:t>
            </a:r>
            <a:r>
              <a:rPr lang="en-US" baseline="0" dirty="0"/>
              <a:t> and these primarily reflected the progressive hepatic dysfunction such as increasing bilirubin and decreasing albumin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999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42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706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68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73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35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134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887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D3698-E2A1-441F-AE3C-B0EC08674E1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956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7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62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56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0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982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75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4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24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73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13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389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7035A-AD2A-4AEB-ADFB-3AE8BD47D9D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71422-6622-4DA4-9735-066E3231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1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51916"/>
            <a:ext cx="9144000" cy="23876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8800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Acute Liver Failure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054320"/>
            <a:ext cx="9144000" cy="165576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Mariana A. Pardo</a:t>
            </a:r>
          </a:p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Emergency and Critical Care</a:t>
            </a:r>
          </a:p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2016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59" y="295183"/>
            <a:ext cx="1541929" cy="15419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638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Clinical Signs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8184"/>
          </a:xfrm>
        </p:spPr>
        <p:txBody>
          <a:bodyPr anchor="t">
            <a:normAutofit/>
          </a:bodyPr>
          <a:lstStyle/>
          <a:p>
            <a:pPr>
              <a:buBlip>
                <a:blip r:embed="rId3"/>
              </a:buBlip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Icterus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Severity or the time of onset of icterus and development of HE is used to define and prognosticate ALF</a:t>
            </a:r>
          </a:p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Associated to poor outcome </a:t>
            </a:r>
          </a:p>
          <a:p>
            <a:pPr lvl="1"/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Caused by intrahepatic cholestasis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Leakage of tight junctions that separate bile canaliculi from blood (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ie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: toxins, infection)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Swelling of hepatocytes to the extent that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canalicular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flow is obstructed (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ie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: hepatic lipidosis)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Necrosis of hepatocytes</a:t>
            </a:r>
          </a:p>
          <a:p>
            <a:pPr lvl="1"/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4818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Clinical Signs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43342"/>
            <a:ext cx="10515600" cy="4916484"/>
          </a:xfrm>
        </p:spPr>
        <p:txBody>
          <a:bodyPr anchor="ctr">
            <a:normAutofit/>
          </a:bodyPr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Coagulopathy - Primary 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Mild to moderate thrombocytopenia &lt;90,000 reported in 40% ALF in human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Xylitol, cycads, aflatoxin and leptospirosis thrombocytopenia in dogs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Causes of thrombocytopenia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Decreased hepatic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thrombopoeitin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production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Overstimulation of 1ary hemostasis from continuous activation of endothelial cells and release of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vWF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Consumption due to hemorrhage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Causes of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thrombocytopathia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Increased production of endothelial-derived platelet inhibitors, nitric oxide and prostacyclin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83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Clinical Signs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Coagulopathy - Secondary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Decreased coagulation factory synthesis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Common in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cholestatic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diseases (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ie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: hepatic lipidosis)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Vitamin K deficiency: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Decreased bile flow altering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Vit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K absorption from intestines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Decreased intake of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Vit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K due to anorexia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Altered GI flora from antibiotics &gt; decreased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Vit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K production from bacteria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Increased PT/PTT, reduced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antithrombin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and protein 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36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Clinical Signs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Coagulopathy</a:t>
            </a:r>
          </a:p>
          <a:p>
            <a:pPr lvl="1"/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Hyperfibrinolysis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Decreased clearance of plasminogen activators by the failing liver</a:t>
            </a:r>
          </a:p>
          <a:p>
            <a:pPr lvl="2"/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Severity of PT prolongation can be used as a dynamic marker of hepatic function and prognostic indicator</a:t>
            </a:r>
          </a:p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Low platelet count at presentation is associated with poor prognosis and may reflect early DIC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35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151498"/>
            <a:ext cx="10515600" cy="4421580"/>
          </a:xfrm>
        </p:spPr>
        <p:txBody>
          <a:bodyPr anchor="ctr">
            <a:normAutofit fontScale="92500" lnSpcReduction="20000"/>
          </a:bodyPr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Prospective study: 21 dogs with ALD </a:t>
            </a:r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(recent onset clinical signs + </a:t>
            </a:r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↑Bili + ↑liver enzymes)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, ALF </a:t>
            </a:r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(ALD + PT &gt; 1.5x)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 ALD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↑ R, K, LY30, PT, PTT,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vWF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 activity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↓MA, G,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antithrombin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 and protein C activity</a:t>
            </a:r>
          </a:p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MA and LY30 positively correlated with bilirubin and WBC count and negatively with cholesterol</a:t>
            </a:r>
          </a:p>
          <a:p>
            <a:pPr>
              <a:buBlip>
                <a:blip r:embed="rId3"/>
              </a:buBlip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ALD dogs trend towards hypercoagulability and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hyperfibrinolysis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0857" y="403242"/>
            <a:ext cx="9166017" cy="13181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896100" y="3104722"/>
            <a:ext cx="44577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26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ALF</a:t>
            </a:r>
          </a:p>
          <a:p>
            <a:pPr lvl="1"/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Greater ↑ K, LY30</a:t>
            </a:r>
          </a:p>
          <a:p>
            <a:pPr lvl="1"/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Greater ↓MA, G</a:t>
            </a:r>
          </a:p>
        </p:txBody>
      </p:sp>
    </p:spTree>
    <p:extLst>
      <p:ext uri="{BB962C8B-B14F-4D97-AF65-F5344CB8AC3E}">
        <p14:creationId xmlns:p14="http://schemas.microsoft.com/office/powerpoint/2010/main" val="1920297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Clinical Signs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035331"/>
            <a:ext cx="5748130" cy="4458234"/>
          </a:xfrm>
        </p:spPr>
        <p:txBody>
          <a:bodyPr anchor="t">
            <a:normAutofit fontScale="92500" lnSpcReduction="10000"/>
          </a:bodyPr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Hepatic encephalopathy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Classification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Type A - Acute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Type B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Type C</a:t>
            </a:r>
          </a:p>
          <a:p>
            <a:pPr marL="914400" lvl="2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Pathophysiology and treatment of each type is different</a:t>
            </a:r>
          </a:p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Acute HE signs manifest suddenly and progress rapidly</a:t>
            </a:r>
          </a:p>
          <a:p>
            <a:pPr lvl="1"/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Ammonia crucial role in type A HE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330" y="2159449"/>
            <a:ext cx="5356686" cy="40175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534726" y="6176963"/>
            <a:ext cx="54598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http://www.nature.com/nrgastro/journal/v7/n9/fig_tab/nrgastro.2010.116_F1.html</a:t>
            </a:r>
          </a:p>
        </p:txBody>
      </p:sp>
    </p:spTree>
    <p:extLst>
      <p:ext uri="{BB962C8B-B14F-4D97-AF65-F5344CB8AC3E}">
        <p14:creationId xmlns:p14="http://schemas.microsoft.com/office/powerpoint/2010/main" val="1806157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Clinical Signs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035331"/>
            <a:ext cx="5748130" cy="4458234"/>
          </a:xfrm>
        </p:spPr>
        <p:txBody>
          <a:bodyPr anchor="t">
            <a:normAutofit/>
          </a:bodyPr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Hepatic encephalopathy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Ammonia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Produced in GI tract &gt; via portal circulation to the liver &gt; metabolized to urea</a:t>
            </a:r>
          </a:p>
          <a:p>
            <a:pPr marL="914400" lvl="2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Ammonia that escapes can be metabolized to glutamine by astrocytes</a:t>
            </a:r>
          </a:p>
          <a:p>
            <a:pPr marL="914400" lvl="2" indent="0">
              <a:buNone/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Glutamine excreted through urine or metabolized back to ammonia in astrocyte’s mitochondria for reentry into urea cycle &gt; mitochondrial damage, ROS production, osmotic swelling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82" l="2239" r="100000">
                        <a14:foregroundMark x1="51386" y1="43485" x2="51386" y2="43485"/>
                        <a14:foregroundMark x1="42431" y1="43485" x2="42431" y2="43485"/>
                        <a14:foregroundMark x1="60554" y1="36603" x2="60554" y2="36603"/>
                        <a14:foregroundMark x1="89339" y1="50512" x2="89339" y2="50512"/>
                        <a14:foregroundMark x1="86674" y1="37189" x2="86674" y2="37189"/>
                        <a14:foregroundMark x1="61620" y1="49488" x2="61620" y2="49488"/>
                        <a14:foregroundMark x1="55011" y1="43485" x2="55011" y2="43485"/>
                        <a14:foregroundMark x1="71109" y1="43485" x2="71109" y2="43485"/>
                        <a14:foregroundMark x1="82942" y1="49195" x2="82942" y2="49195"/>
                        <a14:foregroundMark x1="62047" y1="52855" x2="62047" y2="52855"/>
                        <a14:foregroundMark x1="73881" y1="52709" x2="73881" y2="52709"/>
                        <a14:foregroundMark x1="84435" y1="52562" x2="84435" y2="52562"/>
                        <a14:foregroundMark x1="89126" y1="52855" x2="89126" y2="52855"/>
                        <a14:foregroundMark x1="89126" y1="45534" x2="89126" y2="45534"/>
                        <a14:foregroundMark x1="46588" y1="26354" x2="46588" y2="26354"/>
                        <a14:foregroundMark x1="49360" y1="26208" x2="49360" y2="26208"/>
                        <a14:foregroundMark x1="52345" y1="26647" x2="52345" y2="26647"/>
                        <a14:foregroundMark x1="12047" y1="26208" x2="12047" y2="26208"/>
                        <a14:foregroundMark x1="5757" y1="24744" x2="5757" y2="24744"/>
                        <a14:foregroundMark x1="5330" y1="27672" x2="5330" y2="27672"/>
                        <a14:foregroundMark x1="10874" y1="27379" x2="10874" y2="27379"/>
                        <a14:foregroundMark x1="15778" y1="26794" x2="15778" y2="26794"/>
                        <a14:foregroundMark x1="14712" y1="25476" x2="14712" y2="25476"/>
                        <a14:foregroundMark x1="9488" y1="24744" x2="9488" y2="24744"/>
                      </a14:backgroundRemoval>
                    </a14:imgEffect>
                  </a14:imgLayer>
                </a14:imgProps>
              </a:ext>
            </a:extLst>
          </a:blip>
          <a:srcRect l="3425" t="2996" r="458" b="1060"/>
          <a:stretch/>
        </p:blipFill>
        <p:spPr>
          <a:xfrm>
            <a:off x="6586330" y="2276622"/>
            <a:ext cx="5469687" cy="3975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8539" y="6493565"/>
            <a:ext cx="38828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http://www.derangedphysiology.com/main/required-reading/gastroenterology-and-hepatology/Chapter%205.3.1/hepatic-encephalopathy</a:t>
            </a:r>
          </a:p>
        </p:txBody>
      </p:sp>
    </p:spTree>
    <p:extLst>
      <p:ext uri="{BB962C8B-B14F-4D97-AF65-F5344CB8AC3E}">
        <p14:creationId xmlns:p14="http://schemas.microsoft.com/office/powerpoint/2010/main" val="812666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Clinical Signs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035331"/>
            <a:ext cx="5602942" cy="4458234"/>
          </a:xfrm>
        </p:spPr>
        <p:txBody>
          <a:bodyPr anchor="t">
            <a:normAutofit/>
          </a:bodyPr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Hepatic encephalopathy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Cerebral Edema and Intracranial Hypertension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Associated to 20-25% deaths of ALF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Multifactorial:	</a:t>
            </a:r>
          </a:p>
          <a:p>
            <a:pPr lvl="3"/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Hyperammonemia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3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Astrocyte swelling</a:t>
            </a:r>
          </a:p>
          <a:p>
            <a:pPr lvl="3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Loss of cell volume regulation (upregulation aquaporin-4 channels in astrocytes)</a:t>
            </a:r>
          </a:p>
          <a:p>
            <a:pPr lvl="3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Increased cerebral blood flow</a:t>
            </a:r>
          </a:p>
          <a:p>
            <a:pPr lvl="3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Increased production of inflammatory mediators –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Neuroinflammatory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response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0" t="16667" r="3431" b="1961"/>
          <a:stretch/>
        </p:blipFill>
        <p:spPr>
          <a:xfrm>
            <a:off x="6441142" y="2360675"/>
            <a:ext cx="5634318" cy="37173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217426" y="6640335"/>
            <a:ext cx="19745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http://slideplayer.com/slide/522393/</a:t>
            </a:r>
          </a:p>
        </p:txBody>
      </p:sp>
    </p:spTree>
    <p:extLst>
      <p:ext uri="{BB962C8B-B14F-4D97-AF65-F5344CB8AC3E}">
        <p14:creationId xmlns:p14="http://schemas.microsoft.com/office/powerpoint/2010/main" val="2145677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Clinical Signs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02365" y="2151497"/>
            <a:ext cx="5738777" cy="4342067"/>
          </a:xfrm>
        </p:spPr>
        <p:txBody>
          <a:bodyPr anchor="ctr">
            <a:normAutofit/>
          </a:bodyPr>
          <a:lstStyle/>
          <a:p>
            <a:pPr>
              <a:buBlip>
                <a:blip r:embed="rId4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Hepatic encephalopathy</a:t>
            </a:r>
          </a:p>
          <a:p>
            <a:pPr lvl="1"/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Neuroinflammatory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response</a:t>
            </a:r>
          </a:p>
          <a:p>
            <a:pPr marL="914400" lvl="2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1187" y="2151497"/>
            <a:ext cx="6529777" cy="40906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13054" y="6278120"/>
            <a:ext cx="45420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http://c.ymcdn.com/sites/www.fshp.org/resource/resmgr/se_2015_am/acute_hepatic_failure_(1).pdf</a:t>
            </a:r>
          </a:p>
        </p:txBody>
      </p:sp>
    </p:spTree>
    <p:extLst>
      <p:ext uri="{BB962C8B-B14F-4D97-AF65-F5344CB8AC3E}">
        <p14:creationId xmlns:p14="http://schemas.microsoft.com/office/powerpoint/2010/main" val="1529599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Clinical Signs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2035331"/>
            <a:ext cx="10515599" cy="4458234"/>
          </a:xfrm>
        </p:spPr>
        <p:txBody>
          <a:bodyPr anchor="t">
            <a:normAutofit/>
          </a:bodyPr>
          <a:lstStyle/>
          <a:p>
            <a:pPr>
              <a:buBlip>
                <a:blip r:embed="rId4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Hypoglycemia</a:t>
            </a:r>
          </a:p>
          <a:p>
            <a:pPr lvl="1"/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Euglycemia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can be maintained with up to 75% liver parenchyma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Hypoglycemia occurs due to impaired glycogen storage and gluconeogenesis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4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Sepsis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 ALF, liver is unable to effectively remove or neutralize pathogens prior to blood passing to systemic circulation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In humans with AF, 80% bacteremia (gram – enteric org, staphylococci and fungal org)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Iatrogenic causes are common (IV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caths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U-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caths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skin contaminants)</a:t>
            </a:r>
          </a:p>
          <a:p>
            <a:pPr marL="914400" lvl="2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6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Introduction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983629"/>
            <a:ext cx="10515600" cy="4193334"/>
          </a:xfrm>
        </p:spPr>
        <p:txBody>
          <a:bodyPr anchor="ctr">
            <a:normAutofit/>
          </a:bodyPr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Acute liver injury (ALI): denotes acute hepatocellular damage and necrosis with retained hepatic function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Acute liver failure (ALF): occurs once hepatocellular damage is so extensive that it compromises hepatic synthetic, excretory, and regulatory functions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10" b="93972" l="19823" r="99225">
                        <a14:foregroundMark x1="32447" y1="25887" x2="32447" y2="25887"/>
                        <a14:foregroundMark x1="26357" y1="87766" x2="26357" y2="87766"/>
                        <a14:foregroundMark x1="25360" y1="79610" x2="25360" y2="79610"/>
                        <a14:foregroundMark x1="24142" y1="67199" x2="24142" y2="67199"/>
                        <a14:foregroundMark x1="23367" y1="54965" x2="23367" y2="54965"/>
                        <a14:foregroundMark x1="24363" y1="43794" x2="24363" y2="43794"/>
                        <a14:foregroundMark x1="25360" y1="36702" x2="25360" y2="36702"/>
                        <a14:foregroundMark x1="96235" y1="31560" x2="96235" y2="31560"/>
                        <a14:foregroundMark x1="27132" y1="31028" x2="27132" y2="31028"/>
                        <a14:foregroundMark x1="29125" y1="84752" x2="29125" y2="84752"/>
                        <a14:foregroundMark x1="46069" y1="71809" x2="46069" y2="71809"/>
                        <a14:foregroundMark x1="47619" y1="75532" x2="47619" y2="75532"/>
                        <a14:foregroundMark x1="55925" y1="86348" x2="55925" y2="86348"/>
                        <a14:foregroundMark x1="91362" y1="37943" x2="91362" y2="37943"/>
                        <a14:foregroundMark x1="95127" y1="32270" x2="95127" y2="32270"/>
                        <a14:foregroundMark x1="97453" y1="31206" x2="97453" y2="31206"/>
                        <a14:foregroundMark x1="30233" y1="20035" x2="30233" y2="20035"/>
                        <a14:foregroundMark x1="28018" y1="23936" x2="28018" y2="23936"/>
                        <a14:foregroundMark x1="60687" y1="75000" x2="60687" y2="75000"/>
                        <a14:foregroundMark x1="63898" y1="67021" x2="63898" y2="67021"/>
                        <a14:foregroundMark x1="66002" y1="65248" x2="66002" y2="65248"/>
                        <a14:foregroundMark x1="39313" y1="61702" x2="39313" y2="61702"/>
                        <a14:backgroundMark x1="40089" y1="71809" x2="40089" y2="71809"/>
                        <a14:backgroundMark x1="17608" y1="35993" x2="17608" y2="35993"/>
                        <a14:backgroundMark x1="87929" y1="68794" x2="87929" y2="68794"/>
                        <a14:backgroundMark x1="84828" y1="75000" x2="84828" y2="75000"/>
                        <a14:backgroundMark x1="87043" y1="71454" x2="87043" y2="71454"/>
                        <a14:backgroundMark x1="88704" y1="31206" x2="88704" y2="31206"/>
                        <a14:backgroundMark x1="63566" y1="6206" x2="63566" y2="6206"/>
                        <a14:backgroundMark x1="58915" y1="7447" x2="58915" y2="7447"/>
                        <a14:backgroundMark x1="55260" y1="9929" x2="55260" y2="9929"/>
                        <a14:backgroundMark x1="53599" y1="10284" x2="53599" y2="10284"/>
                        <a14:backgroundMark x1="51495" y1="12234" x2="51495" y2="12234"/>
                        <a14:backgroundMark x1="49059" y1="15248" x2="49059" y2="152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9229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Diagnosis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2035331"/>
            <a:ext cx="10515599" cy="4458234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Transaminases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Inducible enzymes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Electrolyte and acid-base derangements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Ammonia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Imaging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Tissue sampling and histopathology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Coagulation testing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39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Diagnosis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960204"/>
            <a:ext cx="10515599" cy="4458234"/>
          </a:xfrm>
        </p:spPr>
        <p:txBody>
          <a:bodyPr anchor="t">
            <a:normAutofit/>
          </a:bodyPr>
          <a:lstStyle/>
          <a:p>
            <a:pPr>
              <a:buBlip>
                <a:blip r:embed="rId4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Transaminases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24-48hr after the initial insult ALT can increase 100 fold – peaks in 5 days, then begins to decline if insult is removed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AST can indicate more severe hepatocellular necrosis, activity parallels ALT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Liver is responsible for clearance of transaminases &gt; ALF sustained transaminase activity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Declining ALT may be due to resolving injury or end-stage hepatic failure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sp>
        <p:nvSpPr>
          <p:cNvPr id="6" name="Pentagon 5"/>
          <p:cNvSpPr/>
          <p:nvPr/>
        </p:nvSpPr>
        <p:spPr>
          <a:xfrm>
            <a:off x="2129447" y="5474234"/>
            <a:ext cx="1843790" cy="1019331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ALT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AST</a:t>
            </a:r>
          </a:p>
        </p:txBody>
      </p:sp>
      <p:sp>
        <p:nvSpPr>
          <p:cNvPr id="8" name="Chevron 7"/>
          <p:cNvSpPr/>
          <p:nvPr/>
        </p:nvSpPr>
        <p:spPr>
          <a:xfrm>
            <a:off x="4047563" y="5474234"/>
            <a:ext cx="3222885" cy="1019330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Hyperbilirrubinemia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↑PT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Hypoglycemia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7344774" y="5474234"/>
            <a:ext cx="3013664" cy="1019330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Hypoalbuminemia</a:t>
            </a:r>
          </a:p>
        </p:txBody>
      </p:sp>
    </p:spTree>
    <p:extLst>
      <p:ext uri="{BB962C8B-B14F-4D97-AF65-F5344CB8AC3E}">
        <p14:creationId xmlns:p14="http://schemas.microsoft.com/office/powerpoint/2010/main" val="4258233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Diagnosis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2035331"/>
            <a:ext cx="10515599" cy="4458234"/>
          </a:xfrm>
        </p:spPr>
        <p:txBody>
          <a:bodyPr anchor="ctr">
            <a:normAutofit/>
          </a:bodyPr>
          <a:lstStyle/>
          <a:p>
            <a:pPr>
              <a:buBlip>
                <a:blip r:embed="rId4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Inducible enzymes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ALKP: increases 2-5 fold and gradually declines after ALF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GGT: remains unchanged or mildly increased in ALF, however extrahepatic biliary obstruction will increase GGT over days to weeks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78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Diagnosis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2035331"/>
            <a:ext cx="10515599" cy="4458234"/>
          </a:xfrm>
        </p:spPr>
        <p:txBody>
          <a:bodyPr anchor="t">
            <a:normAutofit/>
          </a:bodyPr>
          <a:lstStyle/>
          <a:p>
            <a:pPr>
              <a:buBlip>
                <a:blip r:embed="rId4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Electrolyte and acid-base derangements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Hypokalemia: 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Due to decreased caloric intake, vomiting and diarrhea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Stimulates renal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ammoniagenesis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in proximal tubules, higher concentrations of K+ suppress renal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ammoniagenesis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and increase urinary excretion of ammonium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Hypophosphatemia: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Due to intracellular shift of P due to hepatocyte regeneration – may be a positive prognostic indicator, hyperphosphatemia is a negative prognostic indicator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Hyperlactatemia: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Due to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hypoperfusion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tissue hypoxia and anaerobic metabolism -  poor prognostic indicator in ALF, HE and acetaminophen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toxicosis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4"/>
              </a:buBlip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31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Diagnosis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2035331"/>
            <a:ext cx="10515599" cy="4458234"/>
          </a:xfrm>
        </p:spPr>
        <p:txBody>
          <a:bodyPr anchor="t">
            <a:normAutofit/>
          </a:bodyPr>
          <a:lstStyle/>
          <a:p>
            <a:pPr>
              <a:buBlip>
                <a:blip r:embed="rId4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Ammonia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Healthy patients venous and arterial ammonia are similar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Liver dysfunction, ammonia enters systemic circulation 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↑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arterial [ammonia] – arterial samples used to be recommended, venous may still be useful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Actual brain ammonia exposure is more important than the concentration in circulation – intact BBB is important (not measurable)</a:t>
            </a:r>
          </a:p>
          <a:p>
            <a:pPr lvl="1"/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Persistant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hyperammonemia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useful for prognosis, associated with increased rates of cerebral herniation and mortality rates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Samples should be kept on ice and run within an hour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Exposure to air &gt; falsely low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Room temperature &gt; falsely high</a:t>
            </a:r>
          </a:p>
          <a:p>
            <a:pPr lvl="1"/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4"/>
              </a:buBlip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16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Diagnosis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2035331"/>
            <a:ext cx="10515599" cy="4458234"/>
          </a:xfrm>
        </p:spPr>
        <p:txBody>
          <a:bodyPr anchor="t">
            <a:normAutofit/>
          </a:bodyPr>
          <a:lstStyle/>
          <a:p>
            <a:pPr>
              <a:buBlip>
                <a:blip r:embed="rId4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Imaging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Radiographs – non specific findings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Size and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cholelyths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Ultrasound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Hepatomegaly – rounded liver borders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Diffuse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hypoechogenicity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Increased contrast between hypoechoic hepatic parenchyma and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hyperechogenic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periportal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tissue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Accuracy to differentiate causes of diffuse hepatic disease &lt; 40% in dogs, &lt; 60% cats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CT – useful in detection of autoimmune ALF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MRI – cerebral edema</a:t>
            </a:r>
          </a:p>
          <a:p>
            <a:pPr>
              <a:buBlip>
                <a:blip r:embed="rId4"/>
              </a:buBlip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654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Diagnosis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199" y="2035331"/>
            <a:ext cx="10515599" cy="4650282"/>
          </a:xfrm>
        </p:spPr>
        <p:txBody>
          <a:bodyPr anchor="t">
            <a:normAutofit fontScale="92500" lnSpcReduction="10000"/>
          </a:bodyPr>
          <a:lstStyle/>
          <a:p>
            <a:pPr>
              <a:buBlip>
                <a:blip r:embed="rId4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Tissue sampling and histopathology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FNA, percutaneous,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laparascopic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surgical biopsies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PT/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aPTT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platelet count should be measured before 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Risk factors for bleeding: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Platelets &lt; 80,000</a:t>
            </a:r>
          </a:p>
          <a:p>
            <a:pPr lvl="2"/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aPTT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&gt; 1.5 times in cats</a:t>
            </a:r>
          </a:p>
          <a:p>
            <a:pPr lvl="2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Prolonged PT &gt; upper limit in dogs</a:t>
            </a:r>
          </a:p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4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Coagulation testing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CBC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PT/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aPTT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DIC panel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TEG</a:t>
            </a:r>
          </a:p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983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326" y="779488"/>
            <a:ext cx="10775660" cy="5265842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073169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Fluid resuscitation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Maintenance of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normoglycemia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and normal electrolyte status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Nutrition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Supplementation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Specific therapies and antidotes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Management of complications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00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Fluid resuscitation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ALF patients are typically hypovolemic and hypotensive &gt; microcirculatory disturbances, 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↓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fluid intake, 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↑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fluid losses (vomiting and diarrhea)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Avoid LRS if possible due to lactate needing liver metabolism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Vasopressors if needed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Norepinephrine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Vasopressin and analogs should be avoided since they can cause cerebral vasodilation and 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↑ ICP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relative adrenal insufficiency and use of corticosteroids if still hypotensive despite fluid resuscitation 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058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3"/>
              </a:buBlip>
            </a:pPr>
            <a:endParaRPr lang="en-US" dirty="0"/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ALF criteria in humans: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Absence of preexisting liver disease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Presence of hepatic encephalopathy within 8 weeks after onset of hyperbilirubinemia, defined as plasma bilirubin </a:t>
            </a:r>
            <a:r>
              <a:rPr lang="en-US" i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&gt;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2.9 mg/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dL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Presence of coagulopathy, defined by an INR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Introduction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41388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279373"/>
            <a:ext cx="10515600" cy="3897589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Prospective randomized controlled clinical trial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Group 1: standard of care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Group 2: standard of care + HS 30% CRI (Na 145-155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mmol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/L)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ICP measured for 72 hours</a:t>
            </a:r>
          </a:p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Higher norepinephrine doses needed in group 1</a:t>
            </a:r>
          </a:p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ICP 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↓ significantly in 1</a:t>
            </a:r>
            <a:r>
              <a:rPr lang="en-US" baseline="30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24hr in group 2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8057" y="227214"/>
            <a:ext cx="6000543" cy="19541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39705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Maintenance of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normoglycemia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and normal electrolyte status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BG q2-4h, supplement as needed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Monitor K, P, Mg at least daily, supplement as needed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Avoid hyponatremia &gt; cerebral edema</a:t>
            </a:r>
          </a:p>
          <a:p>
            <a:pPr lvl="2">
              <a:lnSpc>
                <a:spcPct val="15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 acute hyponatremia use hypertonic saline to rapidly improve cerebral edema</a:t>
            </a:r>
          </a:p>
          <a:p>
            <a:pPr lvl="2">
              <a:lnSpc>
                <a:spcPct val="15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hypervolemic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hyponatremia &gt;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vaptans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(antagonize vasopressin &gt;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aquaresis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)</a:t>
            </a:r>
          </a:p>
          <a:p>
            <a:pPr lvl="1">
              <a:lnSpc>
                <a:spcPct val="150000"/>
              </a:lnSpc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212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Nutrition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Hypermetabolic state with a higher energy requirement &gt; catabolic state by a negative nitrogen balance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 patients without HE &gt; any GI diet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 patients with HE &gt; limit dietary protein to minimize ammonia production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Dogs 15-20% dry matter protein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Cats 30-35% dry matter protein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Soy or diary protein may produce lower ammonia than meat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30-50% dietary calories in complex soluble carbohydrates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Lipids increase absorption of fat-soluble vitamins 15-30% dogs, 20-40% cats</a:t>
            </a:r>
          </a:p>
          <a:p>
            <a:pPr lvl="1">
              <a:lnSpc>
                <a:spcPct val="100000"/>
              </a:lnSpc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>
              <a:lnSpc>
                <a:spcPct val="100000"/>
              </a:lnSpc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2135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Nutrition</a:t>
            </a:r>
          </a:p>
          <a:p>
            <a:pPr lvl="1">
              <a:lnSpc>
                <a:spcPct val="100000"/>
              </a:lnSpc>
            </a:pP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Vit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K in all ALF patients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B-vitamins in animals anorexic for &gt;7days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Thiamine 25-50 mg PO q12h or 50-100 mg PO q24h for 1 week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Cats: cervical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ventroflexion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dilated, poorly responsive pupils, slow CPs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Dogs: depression, vestibular signs, profound muscle weakness, exaggerated spinal reflexes, cervical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ventroflexion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slow menace response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>
              <a:lnSpc>
                <a:spcPct val="100000"/>
              </a:lnSpc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883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Supplementation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Healthy liver have potent intrinsic antioxidant systems including glutathione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Damaged liver have less available glutathione resulting in 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↑ROS concentrations leading to hepatocyte death</a:t>
            </a:r>
          </a:p>
          <a:p>
            <a:pPr lvl="1">
              <a:lnSpc>
                <a:spcPct val="100000"/>
              </a:lnSpc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Silymarin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derivative of milk thistle, scavenges ROS, prevents lipid peroxidation, induces antioxidant system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20-50 mg/kg/day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41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>
            <a:normAutofit lnSpcReduction="10000"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Supplementation</a:t>
            </a:r>
          </a:p>
          <a:p>
            <a:pPr lvl="1">
              <a:lnSpc>
                <a:spcPct val="100000"/>
              </a:lnSpc>
            </a:pP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Vit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E: free radical scavenger, when ROS are formed it acts as a lipid peroxidase protecting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mb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phospholipids from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peroxidative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damage (competes with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Vit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K, do not use if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coagulopathic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100-400 IU q12-24h dogs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30-50 IU q24h cats</a:t>
            </a:r>
          </a:p>
          <a:p>
            <a:pPr marL="914400" lvl="2" indent="0">
              <a:lnSpc>
                <a:spcPct val="10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crucial component of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transmethylation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(maintains cell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mb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transulfuration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(generates glutathione) and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aminopropylation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(anti-inflammatory) 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mg/kg/day dogs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 mg q12h for 3 days, then 90 mg q12h for 11 days cats with acetaminophen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toxicosis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0000"/>
              </a:lnSpc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193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Supplementation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N-Acetylcysteine: thiol donor, stimulates glutathione synthesis, detoxifies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hepatotoxins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free radical scavenger, improves microcirculatory blood flow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140 mg/kg loading dose IV, then 70 mg/kg  q4h x 17 doses (4.5 days)</a:t>
            </a:r>
          </a:p>
          <a:p>
            <a:pPr marL="914400" lvl="2" indent="0">
              <a:lnSpc>
                <a:spcPct val="10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 mg/kg loading dose IV, 12.5 mg/kg/h x 4 h, then 6.25 mg/kg/h until evidence of improving hepatic function (resolving HE, improving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coags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↓ liver enzymes)</a:t>
            </a:r>
          </a:p>
          <a:p>
            <a:pPr marL="914400" lvl="2" indent="0">
              <a:lnSpc>
                <a:spcPct val="10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Side effects: intracranial vasodilation &gt; ↑ ICP</a:t>
            </a:r>
          </a:p>
          <a:p>
            <a:pPr marL="914400" lvl="2" indent="0">
              <a:lnSpc>
                <a:spcPct val="10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Prolonged IV NAC is not recommended, PO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after protocol</a:t>
            </a:r>
          </a:p>
          <a:p>
            <a:pPr lvl="1">
              <a:lnSpc>
                <a:spcPct val="100000"/>
              </a:lnSpc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700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>
            <a:normAutofit lnSpcReduction="10000"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Specific therapies and antidotes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Acetaminophen toxicity	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N-acetylcysteine or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SAMe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Mushroom poisoning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Penicillin G 300,000 – 1 million U/Kg/day IV</a:t>
            </a:r>
          </a:p>
          <a:p>
            <a:pPr lvl="2">
              <a:lnSpc>
                <a:spcPct val="100000"/>
              </a:lnSpc>
            </a:pP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Silymarin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30-40 mg/kg/day x 4 days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+/- NAC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Hepatic lipidosis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Early nutrition – feeding tube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Dietary protein reduces hepatic lipid accumulation (only restrict in HE)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Risk of refeeding syndrome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240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151497"/>
            <a:ext cx="10515600" cy="4025465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Naloxone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Meta-analysis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Elevation of opioid peptides have been found in acute and chronic liver failure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Consider in patients not responding to standard therapies 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Naloxone 2mg in 500mL of saline – 0.4 mg/h</a:t>
            </a:r>
          </a:p>
          <a:p>
            <a:pPr lvl="1">
              <a:lnSpc>
                <a:spcPct val="100000"/>
              </a:lnSpc>
            </a:pPr>
            <a:r>
              <a:rPr lang="en-US" i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Administer for 3 days or until patient awakes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7087" y="269361"/>
            <a:ext cx="8686473" cy="15859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09087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151497"/>
            <a:ext cx="10515600" cy="4025465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Minocycline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Inﬂammation plays a signiﬁcant role in the pathogenesis of brain edema in ALF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Microglial activation and expression of pro-inﬂammatory cytokines is increased in ALF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22 mg/kg q12h – rat study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Prevented microglial activation and up-regulation of IL-1β, ΙL-6 and TNF-α 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Attenuated progression of encephalopathy and brain edema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0848" y="348351"/>
            <a:ext cx="9020346" cy="1549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4328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Etiology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buBlip>
                <a:blip r:embed="rId3"/>
              </a:buBlip>
            </a:pPr>
            <a:endParaRPr lang="en-US" dirty="0"/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Toxic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Drug-Related</a:t>
            </a:r>
          </a:p>
          <a:p>
            <a:pPr>
              <a:buBlip>
                <a:blip r:embed="rId3"/>
              </a:buBlip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Infectious</a:t>
            </a:r>
          </a:p>
          <a:p>
            <a:pPr>
              <a:buBlip>
                <a:blip r:embed="rId3"/>
              </a:buBlip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Idiosyncratic</a:t>
            </a:r>
          </a:p>
          <a:p>
            <a:pPr>
              <a:buBlip>
                <a:blip r:embed="rId3"/>
              </a:buBlip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7000" y1="34030" x2="17000" y2="34030"/>
                        <a14:foregroundMark x1="10800" y1="18507" x2="10800" y2="18507"/>
                        <a14:foregroundMark x1="6400" y1="11045" x2="6400" y2="11045"/>
                        <a14:foregroundMark x1="5000" y1="4478" x2="5000" y2="4478"/>
                        <a14:foregroundMark x1="12000" y1="44478" x2="12000" y2="44478"/>
                        <a14:foregroundMark x1="23000" y1="91940" x2="23000" y2="91940"/>
                        <a14:foregroundMark x1="31000" y1="92836" x2="31000" y2="92836"/>
                        <a14:foregroundMark x1="49200" y1="95224" x2="49200" y2="95224"/>
                        <a14:foregroundMark x1="59800" y1="94328" x2="59800" y2="94328"/>
                        <a14:foregroundMark x1="73000" y1="94627" x2="73000" y2="94627"/>
                        <a14:foregroundMark x1="83400" y1="94627" x2="83400" y2="94627"/>
                        <a14:foregroundMark x1="84000" y1="84776" x2="84000" y2="84776"/>
                        <a14:foregroundMark x1="84000" y1="72537" x2="84000" y2="72537"/>
                        <a14:foregroundMark x1="85000" y1="58209" x2="85000" y2="58209"/>
                        <a14:foregroundMark x1="85600" y1="40597" x2="85600" y2="40597"/>
                        <a14:foregroundMark x1="86600" y1="30448" x2="86600" y2="30448"/>
                        <a14:foregroundMark x1="89800" y1="20896" x2="89800" y2="20896"/>
                        <a14:foregroundMark x1="93200" y1="11642" x2="93200" y2="11642"/>
                        <a14:foregroundMark x1="93200" y1="4179" x2="93200" y2="4179"/>
                        <a14:foregroundMark x1="18600" y1="5970" x2="18600" y2="5970"/>
                        <a14:foregroundMark x1="29600" y1="4179" x2="29600" y2="4179"/>
                        <a14:foregroundMark x1="44400" y1="4478" x2="44400" y2="4478"/>
                        <a14:foregroundMark x1="55200" y1="5075" x2="55200" y2="5075"/>
                        <a14:foregroundMark x1="60200" y1="5373" x2="60200" y2="5373"/>
                        <a14:foregroundMark x1="68400" y1="6567" x2="68400" y2="6567"/>
                        <a14:foregroundMark x1="74600" y1="6567" x2="74600" y2="6567"/>
                        <a14:foregroundMark x1="84800" y1="6567" x2="84800" y2="6567"/>
                        <a14:foregroundMark x1="79600" y1="6567" x2="79600" y2="6567"/>
                        <a14:foregroundMark x1="90400" y1="6567" x2="90400" y2="6567"/>
                        <a14:foregroundMark x1="83200" y1="16716" x2="83200" y2="16716"/>
                        <a14:foregroundMark x1="81000" y1="30448" x2="81200" y2="28955"/>
                        <a14:foregroundMark x1="81200" y1="28955" x2="81200" y2="28955"/>
                        <a14:foregroundMark x1="81200" y1="38806" x2="81200" y2="38806"/>
                        <a14:foregroundMark x1="81000" y1="47164" x2="81000" y2="47164"/>
                        <a14:foregroundMark x1="76000" y1="42090" x2="76000" y2="42090"/>
                        <a14:foregroundMark x1="70800" y1="73731" x2="70800" y2="73731"/>
                        <a14:foregroundMark x1="67200" y1="80597" x2="67200" y2="80597"/>
                        <a14:foregroundMark x1="52400" y1="74925" x2="52400" y2="74925"/>
                        <a14:foregroundMark x1="51000" y1="85373" x2="51000" y2="85373"/>
                        <a14:foregroundMark x1="54200" y1="88657" x2="54200" y2="88657"/>
                        <a14:foregroundMark x1="60200" y1="78209" x2="60200" y2="78209"/>
                        <a14:foregroundMark x1="58600" y1="85373" x2="58600" y2="85373"/>
                        <a14:foregroundMark x1="42000" y1="85970" x2="42000" y2="85970"/>
                        <a14:foregroundMark x1="36000" y1="89254" x2="36000" y2="89254"/>
                        <a14:foregroundMark x1="31000" y1="83881" x2="31000" y2="83881"/>
                        <a14:foregroundMark x1="29400" y1="88657" x2="29400" y2="88657"/>
                        <a14:foregroundMark x1="27200" y1="95224" x2="27200" y2="95224"/>
                        <a14:foregroundMark x1="30600" y1="97612" x2="30600" y2="97612"/>
                        <a14:foregroundMark x1="49200" y1="91045" x2="49200" y2="91045"/>
                        <a14:foregroundMark x1="55200" y1="97612" x2="55200" y2="97612"/>
                        <a14:foregroundMark x1="67400" y1="94627" x2="67400" y2="94627"/>
                        <a14:foregroundMark x1="69400" y1="88657" x2="69400" y2="88657"/>
                        <a14:foregroundMark x1="72200" y1="97910" x2="72200" y2="97910"/>
                        <a14:foregroundMark x1="76600" y1="55224" x2="76600" y2="55224"/>
                        <a14:foregroundMark x1="35400" y1="8358" x2="35400" y2="8358"/>
                        <a14:foregroundMark x1="25000" y1="20597" x2="25000" y2="20597"/>
                        <a14:foregroundMark x1="21400" y1="22985" x2="21400" y2="22985"/>
                        <a14:foregroundMark x1="18600" y1="30448" x2="18600" y2="304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3" r="3142"/>
          <a:stretch/>
        </p:blipFill>
        <p:spPr>
          <a:xfrm>
            <a:off x="6210186" y="2097143"/>
            <a:ext cx="5367217" cy="380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970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Management of complications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Infection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Staph, Strep, enteric gram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neg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bacilli common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Empirical AB recommended when infection is suspected or likelihood of sepsis is likely (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profgression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og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HE, refractory hypotension, SIRS)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Coagulation disorders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Although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coagulopathic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, spontaneous bleeding is uncommon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FFP if clinical signs of bleeding</a:t>
            </a:r>
          </a:p>
          <a:p>
            <a:pPr lvl="2">
              <a:lnSpc>
                <a:spcPct val="100000"/>
              </a:lnSpc>
            </a:pP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Vit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K 0.5-1.5 mg/kg PO, SQ for 3 doses, then weekly until hyperbilirubinemia resolves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GI bleeding is common – proton pump inhibitors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492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3958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Management of complications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Hypoglycemia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BG q2-4h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Hyperglycemia is associated to cerebral edema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Hepatic encephalopathy, cerebral edema and 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↑ ICP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Unlike type C HE, insufficient evidence to recommend lactulose or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rifaximin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neomycin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Hyperosmotic agents are mainstay therapy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elevated 15-30⁰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Avoid jug </a:t>
            </a: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caths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 sticks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Sedation to ↓ cerebral metabolic rate</a:t>
            </a:r>
          </a:p>
          <a:p>
            <a:pPr lvl="3">
              <a:lnSpc>
                <a:spcPct val="100000"/>
              </a:lnSpc>
            </a:pPr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Propofol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mg/kg/h IV</a:t>
            </a:r>
          </a:p>
          <a:p>
            <a:pPr lvl="3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Pure mu opioids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526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Future Treatment Strategies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Controlled hypothermia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Liver assist devices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Liver transplantation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Stem-cell therapy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709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Future Treatment Strategies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151497"/>
            <a:ext cx="10515600" cy="4025465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Controlled hypothermia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32-33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⁰C (89.6-91.4 ⁰F) </a:t>
            </a: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decreases cerebral metabolic rates and CBF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Accepted adjunctive therapy to control cerebral edema and intracranial hypertension secondary to acute HE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Side effects: coagulopathies, impaired hepatic regeneration, insulin resistance, increased risk of infection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No studies in vet med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4769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151497"/>
            <a:ext cx="10515600" cy="4025465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In patients with ALF controlled hypothermia did not prevent increased ICP or improve survival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4969" y="72856"/>
            <a:ext cx="8134219" cy="19789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83994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Future Treatment Strategies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151497"/>
            <a:ext cx="6391275" cy="4025465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Liver assist devices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Improve HE, but not mortality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Artificial devices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Remove substance from blood  similar to hemodialysis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Bio-artificial devices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Human or porcine hepatocytes incorporated in an extracorporeal circuit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815263" y="1897420"/>
            <a:ext cx="3538536" cy="452431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Removable Substances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Ammonia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Bilirubin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Bile acid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Aromatic amino acids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Medium &amp; short chain fatty acids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Tryptophan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Copper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Creatinine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Urea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Diazepam</a:t>
            </a:r>
          </a:p>
        </p:txBody>
      </p:sp>
    </p:spTree>
    <p:extLst>
      <p:ext uri="{BB962C8B-B14F-4D97-AF65-F5344CB8AC3E}">
        <p14:creationId xmlns:p14="http://schemas.microsoft.com/office/powerpoint/2010/main" val="250767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Future Treatment Strategies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187" y="2505119"/>
            <a:ext cx="4856813" cy="3488873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463" y="2322149"/>
            <a:ext cx="5223711" cy="385481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621420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151497"/>
            <a:ext cx="6148754" cy="4025465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Improves hemodynamics and HE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Survival was similar in both groups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219" y="227214"/>
            <a:ext cx="7259061" cy="156502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73" y="1897420"/>
            <a:ext cx="4198578" cy="47341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1" name="TextBox 10"/>
          <p:cNvSpPr txBox="1"/>
          <p:nvPr/>
        </p:nvSpPr>
        <p:spPr>
          <a:xfrm>
            <a:off x="7456973" y="6623851"/>
            <a:ext cx="419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http://www.gambro.com/PageFiles/1946/Mars%20Therapy%20brochure.pdf?epslanguage=en</a:t>
            </a:r>
          </a:p>
        </p:txBody>
      </p:sp>
    </p:spTree>
    <p:extLst>
      <p:ext uri="{BB962C8B-B14F-4D97-AF65-F5344CB8AC3E}">
        <p14:creationId xmlns:p14="http://schemas.microsoft.com/office/powerpoint/2010/main" val="130927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Future Treatment Strategies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Liver transplantation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Only ALF therapy shown to improve mortality rate in humans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20% without transplant, 80% with transplant</a:t>
            </a:r>
          </a:p>
          <a:p>
            <a:pPr marL="914400" lvl="2" indent="0">
              <a:lnSpc>
                <a:spcPct val="10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Not available in vet med yet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242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Future Treatment Strategies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Stem-cell therapy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Regenerative medicine is being investigated as an alternative to transplants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Currently being investigated in vet med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9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7352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Etiology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839788" y="2825948"/>
            <a:ext cx="5157787" cy="779929"/>
          </a:xfrm>
        </p:spPr>
        <p:txBody>
          <a:bodyPr anchor="ctr">
            <a:normAutofit/>
          </a:bodyPr>
          <a:lstStyle/>
          <a:p>
            <a:pPr marL="0" lvl="1">
              <a:spcBef>
                <a:spcPts val="1000"/>
              </a:spcBef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Direct (Destructive):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39788" y="3605877"/>
            <a:ext cx="5157787" cy="2862158"/>
          </a:xfrm>
        </p:spPr>
        <p:txBody>
          <a:bodyPr anchor="ctr">
            <a:normAutofit/>
          </a:bodyPr>
          <a:lstStyle/>
          <a:p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Cycad Palms</a:t>
            </a:r>
          </a:p>
          <a:p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Blue-Green Algae</a:t>
            </a:r>
          </a:p>
          <a:p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Amanita </a:t>
            </a:r>
            <a:r>
              <a:rPr lang="en-US" sz="2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phalloides</a:t>
            </a:r>
            <a:endParaRPr lang="en-US" sz="2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Aflatoxins</a:t>
            </a:r>
          </a:p>
          <a:p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Xylitol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72200" y="2825949"/>
            <a:ext cx="5183188" cy="779928"/>
          </a:xfrm>
        </p:spPr>
        <p:txBody>
          <a:bodyPr anchor="ctr">
            <a:normAutofit/>
          </a:bodyPr>
          <a:lstStyle/>
          <a:p>
            <a:pPr marL="0" lvl="1">
              <a:spcBef>
                <a:spcPts val="1000"/>
              </a:spcBef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Indirect (Disruptive):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172200" y="3605877"/>
            <a:ext cx="5183188" cy="2862158"/>
          </a:xfrm>
        </p:spPr>
        <p:txBody>
          <a:bodyPr numCol="2">
            <a:normAutofit/>
          </a:bodyPr>
          <a:lstStyle/>
          <a:p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Xylitol</a:t>
            </a:r>
          </a:p>
          <a:p>
            <a:r>
              <a:rPr lang="en-US" sz="2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Carprofen</a:t>
            </a:r>
            <a:endParaRPr lang="en-US" sz="2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Acetaminophen</a:t>
            </a:r>
          </a:p>
          <a:p>
            <a:r>
              <a:rPr lang="en-US" sz="2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Phenazopyridine</a:t>
            </a:r>
            <a:endParaRPr lang="en-US" sz="2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Sulfonamides</a:t>
            </a:r>
          </a:p>
          <a:p>
            <a:r>
              <a:rPr lang="en-US" sz="2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Lomustine</a:t>
            </a:r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(CCNU)</a:t>
            </a:r>
          </a:p>
          <a:p>
            <a:r>
              <a:rPr lang="en-US" sz="2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Zonisamide</a:t>
            </a:r>
            <a:endParaRPr lang="en-US" sz="2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en-US" sz="2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Stanozalol</a:t>
            </a:r>
            <a:endParaRPr lang="en-US" sz="2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Benzodiazepine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839788" y="2184967"/>
            <a:ext cx="8256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4"/>
              </a:buBlip>
            </a:pPr>
            <a:r>
              <a:rPr lang="en-US" sz="2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Toxic</a:t>
            </a:r>
          </a:p>
        </p:txBody>
      </p:sp>
    </p:spTree>
    <p:extLst>
      <p:ext uri="{BB962C8B-B14F-4D97-AF65-F5344CB8AC3E}">
        <p14:creationId xmlns:p14="http://schemas.microsoft.com/office/powerpoint/2010/main" val="37428297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Prognosis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353456"/>
            <a:ext cx="10515600" cy="4272196"/>
          </a:xfrm>
        </p:spPr>
        <p:txBody>
          <a:bodyPr anchor="ctr">
            <a:normAutofit fontScale="92500" lnSpcReduction="20000"/>
          </a:bodyPr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Prognosis varies depending on: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Underlying etiology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Degree of hepatocellular damage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Capacity of the liver to regenerate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Stage of the disease when treatment is initiated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Presence and rapidity of sequelae such as HE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Response to therapy</a:t>
            </a:r>
          </a:p>
          <a:p>
            <a:pPr>
              <a:buBlip>
                <a:blip r:embed="rId3"/>
              </a:buBlip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Negative prognostic indicators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Reduced factor V/VIII ratio, hyperphosphatemia, hyperlactatemia </a:t>
            </a:r>
          </a:p>
          <a:p>
            <a:pPr>
              <a:buBlip>
                <a:blip r:embed="rId3"/>
              </a:buBlip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ALF prognosis in dogs and cats is poor</a:t>
            </a:r>
          </a:p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5568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353456"/>
            <a:ext cx="10515600" cy="4272196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827" y="111242"/>
            <a:ext cx="7137868" cy="19021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196" y="2649071"/>
            <a:ext cx="10021607" cy="3799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68936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4129"/>
            <a:ext cx="12192000" cy="69521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50800" dir="5400000" algn="ctr" rotWithShape="0">
              <a:schemeClr val="tx1">
                <a:lumMod val="65000"/>
                <a:lumOff val="35000"/>
              </a:schemeClr>
            </a:outerShdw>
          </a:effec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4"/>
              </a:buBlip>
            </a:pPr>
            <a:endParaRPr lang="en-US" dirty="0"/>
          </a:p>
          <a:p>
            <a:pPr>
              <a:buBlip>
                <a:blip r:embed="rId4"/>
              </a:buBlip>
            </a:pP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1054" y="295835"/>
            <a:ext cx="8969892" cy="6164543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12290612" y="2877671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694330" y="3334872"/>
            <a:ext cx="8471647" cy="13446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7693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1778" y="182880"/>
            <a:ext cx="12192000" cy="695212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4"/>
              </a:buBlip>
            </a:pPr>
            <a:endParaRPr lang="en-US" dirty="0"/>
          </a:p>
          <a:p>
            <a:pPr>
              <a:buBlip>
                <a:blip r:embed="rId4"/>
              </a:buBlip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6909" y="846745"/>
            <a:ext cx="9618182" cy="497625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V="1">
            <a:off x="1337982" y="2863090"/>
            <a:ext cx="9144000" cy="13447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337982" y="3827860"/>
            <a:ext cx="9144000" cy="13447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5304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Thank You!    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353456"/>
            <a:ext cx="10515600" cy="4272196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US" sz="4400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     Questions…?</a:t>
            </a:r>
            <a:endParaRPr lang="en-US" sz="44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305" y="1759509"/>
            <a:ext cx="4753131" cy="47531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50204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References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353456"/>
            <a:ext cx="10515600" cy="4272196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55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Etiology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Drug-Related</a:t>
            </a:r>
          </a:p>
          <a:p>
            <a:pPr lvl="1"/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Carprofen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Acetaminophen</a:t>
            </a:r>
          </a:p>
          <a:p>
            <a:pPr lvl="1"/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Phenazopyridine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Sulfonamides</a:t>
            </a:r>
          </a:p>
          <a:p>
            <a:pPr lvl="1"/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Lomustine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Zonisamide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7870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Etiology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Infectious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Leptospirosis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Canine adenovirus-1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Trematodes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71059">
            <a:off x="7110057" y="1793904"/>
            <a:ext cx="4304270" cy="3801827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6960744" y="5975283"/>
            <a:ext cx="5021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Multifocal hepatic necrosis from leptospirosis</a:t>
            </a:r>
          </a:p>
          <a:p>
            <a:pPr algn="ctr"/>
            <a:endParaRPr lang="en-US" sz="1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http://www.sweetshimas.com/index.php?main_page=page&amp;id=45&amp;chapter=0</a:t>
            </a:r>
          </a:p>
        </p:txBody>
      </p:sp>
    </p:spTree>
    <p:extLst>
      <p:ext uri="{BB962C8B-B14F-4D97-AF65-F5344CB8AC3E}">
        <p14:creationId xmlns:p14="http://schemas.microsoft.com/office/powerpoint/2010/main" val="76033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Etiology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Idiosyncratic</a:t>
            </a:r>
          </a:p>
          <a:p>
            <a:pPr lvl="1"/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Feline idiopathic hepatic lipidosis </a:t>
            </a:r>
          </a:p>
          <a:p>
            <a:pPr>
              <a:buBlip>
                <a:blip r:embed="rId3"/>
              </a:buBlip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539" l="2091" r="89983">
                        <a14:foregroundMark x1="29704" y1="70851" x2="29704" y2="70851"/>
                        <a14:backgroundMark x1="33101" y1="42199" x2="33101" y2="42199"/>
                        <a14:backgroundMark x1="33362" y1="48369" x2="33362" y2="48369"/>
                        <a14:backgroundMark x1="33537" y1="55816" x2="33537" y2="55816"/>
                        <a14:backgroundMark x1="33362" y1="63262" x2="33362" y2="63262"/>
                        <a14:backgroundMark x1="33101" y1="68652" x2="33101" y2="68652"/>
                        <a14:backgroundMark x1="61324" y1="40993" x2="61324" y2="40993"/>
                        <a14:backgroundMark x1="61585" y1="47730" x2="61585" y2="47730"/>
                        <a14:backgroundMark x1="60976" y1="51844" x2="60976" y2="51844"/>
                        <a14:backgroundMark x1="61324" y1="56170" x2="61324" y2="56170"/>
                        <a14:backgroundMark x1="61324" y1="61702" x2="61324" y2="61702"/>
                        <a14:backgroundMark x1="61324" y1="67447" x2="61324" y2="67447"/>
                        <a14:backgroundMark x1="61150" y1="72624" x2="61150" y2="72624"/>
                        <a14:backgroundMark x1="61585" y1="75745" x2="61585" y2="75745"/>
                        <a14:backgroundMark x1="61585" y1="78511" x2="61585" y2="78511"/>
                        <a14:backgroundMark x1="61150" y1="43404" x2="61150" y2="43404"/>
                        <a14:backgroundMark x1="61150" y1="45603" x2="61150" y2="45603"/>
                        <a14:backgroundMark x1="61150" y1="54113" x2="61150" y2="54113"/>
                        <a14:backgroundMark x1="60976" y1="58794" x2="60976" y2="58794"/>
                        <a14:backgroundMark x1="61150" y1="63972" x2="61150" y2="639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6" t="34745" r="8705" b="6136"/>
          <a:stretch/>
        </p:blipFill>
        <p:spPr>
          <a:xfrm>
            <a:off x="6582670" y="2027912"/>
            <a:ext cx="5306518" cy="43313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7267221" y="6453811"/>
            <a:ext cx="39374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http://maxshouse.com/Illustrations/Hepatic_lipidosis_lab_profile.jpg</a:t>
            </a:r>
          </a:p>
        </p:txBody>
      </p:sp>
    </p:spTree>
    <p:extLst>
      <p:ext uri="{BB962C8B-B14F-4D97-AF65-F5344CB8AC3E}">
        <p14:creationId xmlns:p14="http://schemas.microsoft.com/office/powerpoint/2010/main" val="581750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1292"/>
            <a:ext cx="12192000" cy="11620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8036" y="365125"/>
            <a:ext cx="8635763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Clinical Signs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20000"/>
          </a:bodyPr>
          <a:lstStyle/>
          <a:p>
            <a:pPr>
              <a:buBlip>
                <a:blip r:embed="rId3"/>
              </a:buBlip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Icterus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Coagulopathy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Hepatic encephalopathy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Hypoglycemia</a:t>
            </a:r>
          </a:p>
          <a:p>
            <a:pPr marL="0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buBlip>
                <a:blip r:embed="rId3"/>
              </a:buBlip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Sepsis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1" t="6195" r="1274" b="7948"/>
          <a:stretch/>
        </p:blipFill>
        <p:spPr>
          <a:xfrm>
            <a:off x="302812" y="227214"/>
            <a:ext cx="2415224" cy="16702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953" y="2644099"/>
            <a:ext cx="4666846" cy="27143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301504" y="5385704"/>
            <a:ext cx="34377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http://criticalcaredvm.com/wp-content/uploads/2015/12/IMG_2067.jpg</a:t>
            </a:r>
          </a:p>
        </p:txBody>
      </p:sp>
    </p:spTree>
    <p:extLst>
      <p:ext uri="{BB962C8B-B14F-4D97-AF65-F5344CB8AC3E}">
        <p14:creationId xmlns:p14="http://schemas.microsoft.com/office/powerpoint/2010/main" val="2720318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11549</TotalTime>
  <Words>2323</Words>
  <Application>Microsoft Office PowerPoint</Application>
  <PresentationFormat>Widescreen</PresentationFormat>
  <Paragraphs>441</Paragraphs>
  <Slides>55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Arial</vt:lpstr>
      <vt:lpstr>Berlin Sans FB</vt:lpstr>
      <vt:lpstr>Calibri</vt:lpstr>
      <vt:lpstr>Calibri Light</vt:lpstr>
      <vt:lpstr>Office Theme</vt:lpstr>
      <vt:lpstr>Acute Liver Failure</vt:lpstr>
      <vt:lpstr>Introduction</vt:lpstr>
      <vt:lpstr>Introduction</vt:lpstr>
      <vt:lpstr>Etiology</vt:lpstr>
      <vt:lpstr>Etiology</vt:lpstr>
      <vt:lpstr>Etiology</vt:lpstr>
      <vt:lpstr>Etiology</vt:lpstr>
      <vt:lpstr>Etiology</vt:lpstr>
      <vt:lpstr>Clinical Signs</vt:lpstr>
      <vt:lpstr>Clinical Signs</vt:lpstr>
      <vt:lpstr>Clinical Signs</vt:lpstr>
      <vt:lpstr>Clinical Signs</vt:lpstr>
      <vt:lpstr>Clinical Signs</vt:lpstr>
      <vt:lpstr>PowerPoint Presentation</vt:lpstr>
      <vt:lpstr>Clinical Signs</vt:lpstr>
      <vt:lpstr>Clinical Signs</vt:lpstr>
      <vt:lpstr>Clinical Signs</vt:lpstr>
      <vt:lpstr>Clinical Signs</vt:lpstr>
      <vt:lpstr>Clinical Signs</vt:lpstr>
      <vt:lpstr>Diagnosis</vt:lpstr>
      <vt:lpstr>Diagnosis</vt:lpstr>
      <vt:lpstr>Diagnosis</vt:lpstr>
      <vt:lpstr>Diagnosis</vt:lpstr>
      <vt:lpstr>Diagnosis</vt:lpstr>
      <vt:lpstr>Diagnosis</vt:lpstr>
      <vt:lpstr>Diagnosis</vt:lpstr>
      <vt:lpstr>PowerPoint Presentation</vt:lpstr>
      <vt:lpstr>Therapy</vt:lpstr>
      <vt:lpstr>Therapy</vt:lpstr>
      <vt:lpstr>PowerPoint Presentation</vt:lpstr>
      <vt:lpstr>Therapy</vt:lpstr>
      <vt:lpstr>Therapy</vt:lpstr>
      <vt:lpstr>Therapy</vt:lpstr>
      <vt:lpstr>Therapy</vt:lpstr>
      <vt:lpstr>Therapy</vt:lpstr>
      <vt:lpstr>Therapy</vt:lpstr>
      <vt:lpstr>Therapy</vt:lpstr>
      <vt:lpstr>PowerPoint Presentation</vt:lpstr>
      <vt:lpstr>PowerPoint Presentation</vt:lpstr>
      <vt:lpstr>Therapy</vt:lpstr>
      <vt:lpstr>Therapy</vt:lpstr>
      <vt:lpstr>Future Treatment Strategies</vt:lpstr>
      <vt:lpstr>Future Treatment Strategies</vt:lpstr>
      <vt:lpstr>PowerPoint Presentation</vt:lpstr>
      <vt:lpstr>Future Treatment Strategies</vt:lpstr>
      <vt:lpstr>Future Treatment Strategies</vt:lpstr>
      <vt:lpstr>PowerPoint Presentation</vt:lpstr>
      <vt:lpstr>Future Treatment Strategies</vt:lpstr>
      <vt:lpstr>Future Treatment Strategies</vt:lpstr>
      <vt:lpstr>Prognosis</vt:lpstr>
      <vt:lpstr>PowerPoint Presentation</vt:lpstr>
      <vt:lpstr>PowerPoint Presentation</vt:lpstr>
      <vt:lpstr>PowerPoint Presentation</vt:lpstr>
      <vt:lpstr>Thank You!     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Acute Liver Failure</dc:title>
  <dc:creator>Mariana A Pardo</dc:creator>
  <cp:lastModifiedBy>Owner</cp:lastModifiedBy>
  <cp:revision>117</cp:revision>
  <dcterms:created xsi:type="dcterms:W3CDTF">2016-10-01T18:00:48Z</dcterms:created>
  <dcterms:modified xsi:type="dcterms:W3CDTF">2016-10-27T19:16:59Z</dcterms:modified>
</cp:coreProperties>
</file>