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emf" ContentType="image/x-em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1" r:id="rId2"/>
    <p:sldId id="265" r:id="rId3"/>
    <p:sldId id="275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74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829" autoAdjust="0"/>
    <p:restoredTop sz="86415" autoAdjust="0"/>
  </p:normalViewPr>
  <p:slideViewPr>
    <p:cSldViewPr>
      <p:cViewPr varScale="1">
        <p:scale>
          <a:sx n="119" d="100"/>
          <a:sy n="119" d="100"/>
        </p:scale>
        <p:origin x="800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280168-428D-6348-BBAD-B83606690EF7}" type="datetimeFigureOut">
              <a:rPr lang="en-US" smtClean="0"/>
              <a:t>5/3/16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E1B88D-9FF4-AC45-A2CC-813432625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9790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Benefits of cloud adoption are limited if you</a:t>
            </a:r>
            <a:r>
              <a:rPr lang="en-US" baseline="0" dirty="0" smtClean="0"/>
              <a:t> aren’t embracing DevOps practices.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How does one go about learning cloud </a:t>
            </a:r>
            <a:r>
              <a:rPr lang="en-US" baseline="0" dirty="0" err="1" smtClean="0"/>
              <a:t>devops</a:t>
            </a:r>
            <a:r>
              <a:rPr lang="en-US" baseline="0" dirty="0" smtClean="0"/>
              <a:t> technologies?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1B88D-9FF4-AC45-A2CC-813432625DB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2904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- Enhanced communication between developers </a:t>
            </a:r>
            <a:r>
              <a:rPr lang="en-US" smtClean="0"/>
              <a:t>and operations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- Cornell</a:t>
            </a:r>
            <a:r>
              <a:rPr lang="en-US" baseline="0" dirty="0" smtClean="0"/>
              <a:t> norm: we are both DEV and OPS</a:t>
            </a:r>
            <a:endParaRPr lang="en-US" dirty="0" smtClean="0"/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- any given resource is ephemeral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1B88D-9FF4-AC45-A2CC-813432625DB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9668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One of the prime learning</a:t>
            </a:r>
            <a:r>
              <a:rPr lang="en-US" baseline="0" dirty="0" smtClean="0"/>
              <a:t> opportunities is to connect with other folks in Cornell’s Cloud Community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1B88D-9FF4-AC45-A2CC-813432625DB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9884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qwikLABS</a:t>
            </a:r>
            <a:endParaRPr lang="en-US" dirty="0" smtClean="0"/>
          </a:p>
          <a:p>
            <a:r>
              <a:rPr lang="en-US" dirty="0" smtClean="0"/>
              <a:t>	-</a:t>
            </a:r>
            <a:r>
              <a:rPr lang="en-US" baseline="0" dirty="0" smtClean="0"/>
              <a:t> sometimes free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1B88D-9FF4-AC45-A2CC-813432625DB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9671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qwikLABS</a:t>
            </a:r>
            <a:endParaRPr lang="en-US" dirty="0" smtClean="0"/>
          </a:p>
          <a:p>
            <a:r>
              <a:rPr lang="en-US" dirty="0" smtClean="0"/>
              <a:t>	-</a:t>
            </a:r>
            <a:r>
              <a:rPr lang="en-US" baseline="0" dirty="0" smtClean="0"/>
              <a:t> </a:t>
            </a:r>
            <a:r>
              <a:rPr lang="en-US" baseline="0" smtClean="0"/>
              <a:t>sometimes free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1B88D-9FF4-AC45-A2CC-813432625DB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8239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qwikLABS</a:t>
            </a:r>
            <a:endParaRPr lang="en-US" dirty="0" smtClean="0"/>
          </a:p>
          <a:p>
            <a:r>
              <a:rPr lang="en-US" dirty="0" smtClean="0"/>
              <a:t>	-</a:t>
            </a:r>
            <a:r>
              <a:rPr lang="en-US" baseline="0" dirty="0" smtClean="0"/>
              <a:t> </a:t>
            </a:r>
            <a:r>
              <a:rPr lang="en-US" baseline="0" smtClean="0"/>
              <a:t>sometimes free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1B88D-9FF4-AC45-A2CC-813432625DB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6082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More hackathons</a:t>
            </a:r>
            <a:r>
              <a:rPr lang="en-US" baseline="0" dirty="0" smtClean="0"/>
              <a:t> to come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1B88D-9FF4-AC45-A2CC-813432625DB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3585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1B88D-9FF4-AC45-A2CC-813432625DB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1462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Relationship Id="rId3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Relationship Id="rId3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Relationship Id="rId3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6.jp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emf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Relationship Id="rId3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0625_06_174_select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32" t="2963" r="5789"/>
          <a:stretch/>
        </p:blipFill>
        <p:spPr>
          <a:xfrm>
            <a:off x="-1" y="0"/>
            <a:ext cx="9144001" cy="6864046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601E4-3F87-485E-BCF1-0932C51EED9D}" type="datetimeFigureOut">
              <a:rPr lang="en-US" smtClean="0"/>
              <a:t>5/3/16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5554C-9387-4378-80C2-5F7076CAC95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cu white lrg.psd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86"/>
          <a:stretch/>
        </p:blipFill>
        <p:spPr>
          <a:xfrm>
            <a:off x="182033" y="402168"/>
            <a:ext cx="1299634" cy="1267968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0"/>
            <a:ext cx="9144000" cy="222250"/>
          </a:xfrm>
          <a:prstGeom prst="rect">
            <a:avLst/>
          </a:prstGeom>
          <a:solidFill>
            <a:srgbClr val="B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itle 18"/>
          <p:cNvSpPr>
            <a:spLocks noGrp="1"/>
          </p:cNvSpPr>
          <p:nvPr>
            <p:ph type="title"/>
          </p:nvPr>
        </p:nvSpPr>
        <p:spPr>
          <a:xfrm>
            <a:off x="328085" y="1828800"/>
            <a:ext cx="4777596" cy="1143000"/>
          </a:xfrm>
        </p:spPr>
        <p:txBody>
          <a:bodyPr anchor="t">
            <a:normAutofit/>
          </a:bodyPr>
          <a:lstStyle>
            <a:lvl1pPr algn="l">
              <a:defRPr sz="3200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3"/>
          </p:nvPr>
        </p:nvSpPr>
        <p:spPr>
          <a:xfrm>
            <a:off x="328613" y="3200422"/>
            <a:ext cx="4137025" cy="1066800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>
                <a:solidFill>
                  <a:srgbClr val="FFFFFF"/>
                </a:solidFill>
                <a:latin typeface="+mn-lt"/>
                <a:cs typeface="Times"/>
              </a:rPr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31526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0580_07_119_select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9" r="254"/>
          <a:stretch/>
        </p:blipFill>
        <p:spPr>
          <a:xfrm>
            <a:off x="-8468" y="200377"/>
            <a:ext cx="9144001" cy="6663266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601E4-3F87-485E-BCF1-0932C51EED9D}" type="datetimeFigureOut">
              <a:rPr lang="en-US" smtClean="0"/>
              <a:t>5/3/16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5554C-9387-4378-80C2-5F7076CAC95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cu white lrg.psd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86"/>
          <a:stretch/>
        </p:blipFill>
        <p:spPr>
          <a:xfrm>
            <a:off x="182033" y="402168"/>
            <a:ext cx="1299634" cy="1267968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0"/>
            <a:ext cx="9144000" cy="222250"/>
          </a:xfrm>
          <a:prstGeom prst="rect">
            <a:avLst/>
          </a:prstGeom>
          <a:solidFill>
            <a:srgbClr val="B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itle 18"/>
          <p:cNvSpPr>
            <a:spLocks noGrp="1"/>
          </p:cNvSpPr>
          <p:nvPr>
            <p:ph type="title"/>
          </p:nvPr>
        </p:nvSpPr>
        <p:spPr>
          <a:xfrm>
            <a:off x="328085" y="1828800"/>
            <a:ext cx="4777596" cy="1143000"/>
          </a:xfrm>
        </p:spPr>
        <p:txBody>
          <a:bodyPr anchor="t">
            <a:normAutofit/>
          </a:bodyPr>
          <a:lstStyle>
            <a:lvl1pPr algn="l">
              <a:defRPr sz="3200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3"/>
          </p:nvPr>
        </p:nvSpPr>
        <p:spPr>
          <a:xfrm>
            <a:off x="328613" y="3200422"/>
            <a:ext cx="4137025" cy="1066800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>
                <a:solidFill>
                  <a:srgbClr val="FFFFFF"/>
                </a:solidFill>
                <a:latin typeface="+mn-lt"/>
                <a:cs typeface="Times"/>
              </a:rPr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6514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0957_12_052_select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0"/>
          <a:stretch/>
        </p:blipFill>
        <p:spPr>
          <a:xfrm>
            <a:off x="0" y="211666"/>
            <a:ext cx="9144000" cy="6646333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601E4-3F87-485E-BCF1-0932C51EED9D}" type="datetimeFigureOut">
              <a:rPr lang="en-US" smtClean="0"/>
              <a:t>5/3/16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5554C-9387-4378-80C2-5F7076CAC95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0"/>
            <a:ext cx="9144000" cy="222250"/>
          </a:xfrm>
          <a:prstGeom prst="rect">
            <a:avLst/>
          </a:prstGeom>
          <a:solidFill>
            <a:srgbClr val="B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itle 18"/>
          <p:cNvSpPr>
            <a:spLocks noGrp="1"/>
          </p:cNvSpPr>
          <p:nvPr>
            <p:ph type="title"/>
          </p:nvPr>
        </p:nvSpPr>
        <p:spPr>
          <a:xfrm>
            <a:off x="328085" y="1828800"/>
            <a:ext cx="4777596" cy="1143000"/>
          </a:xfrm>
        </p:spPr>
        <p:txBody>
          <a:bodyPr anchor="t">
            <a:normAutofit/>
          </a:bodyPr>
          <a:lstStyle>
            <a:lvl1pPr algn="l">
              <a:defRPr sz="3200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3"/>
          </p:nvPr>
        </p:nvSpPr>
        <p:spPr>
          <a:xfrm>
            <a:off x="328613" y="3200422"/>
            <a:ext cx="4137025" cy="1066800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>
                <a:solidFill>
                  <a:srgbClr val="FFFFFF"/>
                </a:solidFill>
                <a:latin typeface="+mn-lt"/>
                <a:cs typeface="Times"/>
              </a:rPr>
              <a:t>Click to edit Master text styles</a:t>
            </a:r>
          </a:p>
        </p:txBody>
      </p:sp>
      <p:pic>
        <p:nvPicPr>
          <p:cNvPr id="10" name="Picture 9" descr="cu white lrg.psd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86"/>
          <a:stretch/>
        </p:blipFill>
        <p:spPr>
          <a:xfrm>
            <a:off x="182033" y="402168"/>
            <a:ext cx="1299634" cy="1267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210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601E4-3F87-485E-BCF1-0932C51EED9D}" type="datetimeFigureOut">
              <a:rPr lang="en-US" smtClean="0"/>
              <a:t>5/3/16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5554C-9387-4378-80C2-5F7076CAC95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9144000" cy="222250"/>
          </a:xfrm>
          <a:prstGeom prst="rect">
            <a:avLst/>
          </a:prstGeom>
          <a:solidFill>
            <a:srgbClr val="B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cu screen b31b1b.psd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374"/>
          <a:stretch/>
        </p:blipFill>
        <p:spPr>
          <a:xfrm>
            <a:off x="182033" y="402168"/>
            <a:ext cx="1384300" cy="1267968"/>
          </a:xfrm>
          <a:prstGeom prst="rect">
            <a:avLst/>
          </a:prstGeom>
        </p:spPr>
      </p:pic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0" y="2438400"/>
            <a:ext cx="9144000" cy="2406650"/>
          </a:xfrm>
        </p:spPr>
        <p:txBody>
          <a:bodyPr/>
          <a:lstStyle>
            <a:lvl1pPr marL="0" indent="0" algn="ctr">
              <a:buNone/>
              <a:defRPr sz="32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>
          <a:xfrm>
            <a:off x="0" y="1828800"/>
            <a:ext cx="9144000" cy="609600"/>
          </a:xfrm>
        </p:spPr>
        <p:txBody>
          <a:bodyPr>
            <a:normAutofit/>
          </a:bodyPr>
          <a:lstStyle>
            <a:lvl1pPr>
              <a:defRPr sz="2800" b="0">
                <a:solidFill>
                  <a:schemeClr val="accent3"/>
                </a:solidFill>
                <a:latin typeface="+mj-lt"/>
              </a:defRPr>
            </a:lvl1pPr>
          </a:lstStyle>
          <a:p>
            <a:r>
              <a:rPr lang="en-US" sz="2800" smtClean="0">
                <a:solidFill>
                  <a:srgbClr val="A7998B"/>
                </a:solidFill>
                <a:latin typeface="+mj-lt"/>
                <a:cs typeface="Helvetica"/>
              </a:rPr>
              <a:t>Click to edit Master title style</a:t>
            </a:r>
            <a:endParaRPr lang="en-US" sz="2800" dirty="0" smtClean="0">
              <a:solidFill>
                <a:srgbClr val="A7998B"/>
              </a:solidFill>
              <a:latin typeface="+mj-lt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540298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601E4-3F87-485E-BCF1-0932C51EED9D}" type="datetimeFigureOut">
              <a:rPr lang="en-US" smtClean="0"/>
              <a:t>5/3/16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5554C-9387-4378-80C2-5F7076CAC952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9144000" cy="222250"/>
          </a:xfrm>
          <a:prstGeom prst="rect">
            <a:avLst/>
          </a:prstGeom>
          <a:solidFill>
            <a:srgbClr val="B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cu screen b31b1b.psd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374"/>
          <a:stretch/>
        </p:blipFill>
        <p:spPr>
          <a:xfrm>
            <a:off x="182033" y="402168"/>
            <a:ext cx="1384300" cy="1267968"/>
          </a:xfrm>
          <a:prstGeom prst="rect">
            <a:avLst/>
          </a:prstGeom>
        </p:spPr>
      </p:pic>
      <p:pic>
        <p:nvPicPr>
          <p:cNvPr id="9" name="Picture 8" descr="campus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3844"/>
            <a:ext cx="9144000" cy="3044156"/>
          </a:xfrm>
          <a:prstGeom prst="rect">
            <a:avLst/>
          </a:prstGeom>
        </p:spPr>
      </p:pic>
      <p:sp>
        <p:nvSpPr>
          <p:cNvPr id="10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0" y="1219200"/>
            <a:ext cx="9144000" cy="1905001"/>
          </a:xfrm>
        </p:spPr>
        <p:txBody>
          <a:bodyPr>
            <a:normAutofit/>
          </a:bodyPr>
          <a:lstStyle>
            <a:lvl1pPr marL="0" indent="0" algn="ctr">
              <a:buNone/>
              <a:defRPr sz="30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itle 15"/>
          <p:cNvSpPr>
            <a:spLocks noGrp="1"/>
          </p:cNvSpPr>
          <p:nvPr>
            <p:ph type="title"/>
          </p:nvPr>
        </p:nvSpPr>
        <p:spPr>
          <a:xfrm>
            <a:off x="0" y="763091"/>
            <a:ext cx="9144000" cy="456109"/>
          </a:xfrm>
        </p:spPr>
        <p:txBody>
          <a:bodyPr>
            <a:noAutofit/>
          </a:bodyPr>
          <a:lstStyle>
            <a:lvl1pPr>
              <a:defRPr sz="2400" b="0" baseline="0">
                <a:solidFill>
                  <a:schemeClr val="accent3"/>
                </a:solidFill>
                <a:latin typeface="+mj-lt"/>
              </a:defRPr>
            </a:lvl1pPr>
          </a:lstStyle>
          <a:p>
            <a:r>
              <a:rPr lang="en-US" sz="2800" smtClean="0">
                <a:solidFill>
                  <a:srgbClr val="A7998B"/>
                </a:solidFill>
                <a:latin typeface="+mj-lt"/>
                <a:cs typeface="Helvetica"/>
              </a:rPr>
              <a:t>Click to edit Master title style</a:t>
            </a:r>
            <a:endParaRPr lang="en-US" sz="2800" dirty="0" smtClean="0">
              <a:solidFill>
                <a:srgbClr val="A7998B"/>
              </a:solidFill>
              <a:latin typeface="+mj-lt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5450427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601E4-3F87-485E-BCF1-0932C51EED9D}" type="datetimeFigureOut">
              <a:rPr lang="en-US" smtClean="0"/>
              <a:t>5/3/16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5554C-9387-4378-80C2-5F7076CAC952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9144000" cy="222250"/>
          </a:xfrm>
          <a:prstGeom prst="rect">
            <a:avLst/>
          </a:prstGeom>
          <a:solidFill>
            <a:srgbClr val="B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0" y="1219200"/>
            <a:ext cx="9144000" cy="1905001"/>
          </a:xfrm>
        </p:spPr>
        <p:txBody>
          <a:bodyPr>
            <a:normAutofit/>
          </a:bodyPr>
          <a:lstStyle>
            <a:lvl1pPr marL="0" indent="0" algn="ctr">
              <a:buNone/>
              <a:defRPr sz="30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itle 15"/>
          <p:cNvSpPr>
            <a:spLocks noGrp="1"/>
          </p:cNvSpPr>
          <p:nvPr>
            <p:ph type="title"/>
          </p:nvPr>
        </p:nvSpPr>
        <p:spPr>
          <a:xfrm>
            <a:off x="0" y="763091"/>
            <a:ext cx="9144000" cy="456109"/>
          </a:xfrm>
        </p:spPr>
        <p:txBody>
          <a:bodyPr>
            <a:noAutofit/>
          </a:bodyPr>
          <a:lstStyle>
            <a:lvl1pPr>
              <a:defRPr sz="2400" b="0" baseline="0">
                <a:solidFill>
                  <a:schemeClr val="accent3"/>
                </a:solidFill>
                <a:latin typeface="+mj-lt"/>
              </a:defRPr>
            </a:lvl1pPr>
          </a:lstStyle>
          <a:p>
            <a:r>
              <a:rPr lang="en-US" sz="2800" smtClean="0">
                <a:solidFill>
                  <a:srgbClr val="A7998B"/>
                </a:solidFill>
                <a:latin typeface="+mj-lt"/>
                <a:cs typeface="Helvetica"/>
              </a:rPr>
              <a:t>Click to edit Master title style</a:t>
            </a:r>
            <a:endParaRPr lang="en-US" sz="2800" dirty="0" smtClean="0">
              <a:solidFill>
                <a:srgbClr val="A7998B"/>
              </a:solidFill>
              <a:latin typeface="+mj-lt"/>
              <a:cs typeface="Helvetica"/>
            </a:endParaRP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3804549"/>
            <a:ext cx="9144000" cy="3044825"/>
          </a:xfrm>
          <a:solidFill>
            <a:schemeClr val="bg2">
              <a:lumMod val="90000"/>
            </a:schemeClr>
          </a:solidFill>
        </p:spPr>
        <p:txBody>
          <a:bodyPr/>
          <a:lstStyle/>
          <a:p>
            <a:r>
              <a:rPr lang="en-US" smtClean="0"/>
              <a:t>Drag picture to placeholder or click icon to add</a:t>
            </a:r>
            <a:endParaRPr lang="en-US"/>
          </a:p>
        </p:txBody>
      </p:sp>
      <p:pic>
        <p:nvPicPr>
          <p:cNvPr id="13" name="Picture 12" descr="SESQUI_FullColor.ai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04" t="22592" r="12367" b="46049"/>
          <a:stretch/>
        </p:blipFill>
        <p:spPr>
          <a:xfrm>
            <a:off x="285749" y="393126"/>
            <a:ext cx="2116667" cy="112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947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601E4-3F87-485E-BCF1-0932C51EED9D}" type="datetimeFigureOut">
              <a:rPr lang="en-US" smtClean="0"/>
              <a:t>5/3/16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5554C-9387-4378-80C2-5F7076CAC95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9144000" cy="222250"/>
          </a:xfrm>
          <a:prstGeom prst="rect">
            <a:avLst/>
          </a:prstGeom>
          <a:solidFill>
            <a:srgbClr val="B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cu white lrg.psd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43" r="-704"/>
          <a:stretch/>
        </p:blipFill>
        <p:spPr>
          <a:xfrm>
            <a:off x="3871576" y="-157024"/>
            <a:ext cx="1370059" cy="522449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285750" y="1752600"/>
            <a:ext cx="8678863" cy="39989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85750" y="1066800"/>
            <a:ext cx="8677656" cy="6858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9" name="Picture 8" descr="cu screen b31b1b.psd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374"/>
          <a:stretch/>
        </p:blipFill>
        <p:spPr>
          <a:xfrm>
            <a:off x="304800" y="304800"/>
            <a:ext cx="880533" cy="80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278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601E4-3F87-485E-BCF1-0932C51EED9D}" type="datetimeFigureOut">
              <a:rPr lang="en-US" smtClean="0"/>
              <a:t>5/3/16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5554C-9387-4378-80C2-5F7076CAC95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9144000" cy="222250"/>
          </a:xfrm>
          <a:prstGeom prst="rect">
            <a:avLst/>
          </a:prstGeom>
          <a:solidFill>
            <a:srgbClr val="B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cu white lrg.psd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43" r="-704"/>
          <a:stretch/>
        </p:blipFill>
        <p:spPr>
          <a:xfrm>
            <a:off x="3871576" y="-157024"/>
            <a:ext cx="1370059" cy="52244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59710"/>
            <a:ext cx="9144000" cy="53860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0" y="1298575"/>
            <a:ext cx="9144000" cy="538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838200" y="2057400"/>
            <a:ext cx="7467600" cy="4038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12" name="Picture 11" descr="cu screen b31b1b.psd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374"/>
          <a:stretch/>
        </p:blipFill>
        <p:spPr>
          <a:xfrm>
            <a:off x="304800" y="304800"/>
            <a:ext cx="880533" cy="80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504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601E4-3F87-485E-BCF1-0932C51EED9D}" type="datetimeFigureOut">
              <a:rPr lang="en-US" smtClean="0"/>
              <a:t>5/3/16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5554C-9387-4378-80C2-5F7076CAC952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 descr="0889_10_C_lr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0" r="7962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Picture 6" descr="cu white lrg.psd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86"/>
          <a:stretch/>
        </p:blipFill>
        <p:spPr>
          <a:xfrm>
            <a:off x="182033" y="402168"/>
            <a:ext cx="1299634" cy="1267968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0" y="0"/>
            <a:ext cx="9144000" cy="222250"/>
          </a:xfrm>
          <a:prstGeom prst="rect">
            <a:avLst/>
          </a:prstGeom>
          <a:solidFill>
            <a:srgbClr val="B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85750" y="1828800"/>
            <a:ext cx="4692650" cy="584200"/>
          </a:xfrm>
        </p:spPr>
        <p:txBody>
          <a:bodyPr/>
          <a:lstStyle>
            <a:lvl1pPr marL="0" indent="0">
              <a:buNone/>
              <a:defRPr baseline="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Thank You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6410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0601E4-3F87-485E-BCF1-0932C51EED9D}" type="datetimeFigureOut">
              <a:rPr lang="en-US" smtClean="0"/>
              <a:t>5/3/16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15554C-9387-4378-80C2-5F7076CAC9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005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6" r:id="rId2"/>
    <p:sldLayoutId id="2147483667" r:id="rId3"/>
    <p:sldLayoutId id="2147483651" r:id="rId4"/>
    <p:sldLayoutId id="2147483660" r:id="rId5"/>
    <p:sldLayoutId id="2147483664" r:id="rId6"/>
    <p:sldLayoutId id="2147483650" r:id="rId7"/>
    <p:sldLayoutId id="2147483657" r:id="rId8"/>
    <p:sldLayoutId id="2147483654" r:id="rId9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>
          <a:solidFill>
            <a:schemeClr val="accent3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accent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accent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accent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github.com/CU-CloudCollab/aws-gaps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github.com/CU-CloudCollab/aws-gaps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hyperlink" Target="https://confluence.cornell.edu/x/MtPeEw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confluence.cornell.edu/x/0qOoEw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guides.library.cornell.edu/c.php?g=31897&amp;p=201874" TargetMode="External"/><Relationship Id="rId4" Type="http://schemas.openxmlformats.org/officeDocument/2006/relationships/hyperlink" Target="http://guides.library.cornell.edu/c.php?g=31897&amp;p=201873" TargetMode="External"/><Relationship Id="rId5" Type="http://schemas.openxmlformats.org/officeDocument/2006/relationships/hyperlink" Target="https://blogs.cornell.edu/cloudification/tech-blog/" TargetMode="External"/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aws.amazon.com/whitepapers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28084" y="1828800"/>
            <a:ext cx="5615515" cy="1143000"/>
          </a:xfrm>
        </p:spPr>
        <p:txBody>
          <a:bodyPr>
            <a:normAutofit fontScale="90000"/>
          </a:bodyPr>
          <a:lstStyle/>
          <a:p>
            <a:r>
              <a:rPr lang="en-US" b="1"/>
              <a:t>Cloud and DevOps Learning and Training Opportunities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May 3, 2016</a:t>
            </a:r>
          </a:p>
          <a:p>
            <a:r>
              <a:rPr lang="en-US" dirty="0" smtClean="0"/>
              <a:t>Paul Allen</a:t>
            </a:r>
          </a:p>
          <a:p>
            <a:r>
              <a:rPr lang="en-US" dirty="0" smtClean="0"/>
              <a:t>CIT Cloudification Services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0781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15 people (veterans </a:t>
            </a:r>
            <a:r>
              <a:rPr lang="en-US" dirty="0" smtClean="0">
                <a:sym typeface="Wingdings"/>
              </a:rPr>
              <a:t> </a:t>
            </a:r>
            <a:r>
              <a:rPr lang="en-US" dirty="0" smtClean="0"/>
              <a:t>newbies)</a:t>
            </a:r>
          </a:p>
          <a:p>
            <a:r>
              <a:rPr lang="en-US" dirty="0" smtClean="0"/>
              <a:t>AWS gaps solved</a:t>
            </a:r>
          </a:p>
          <a:p>
            <a:pPr lvl="1"/>
            <a:r>
              <a:rPr lang="en-US" dirty="0" smtClean="0"/>
              <a:t>update DNS for variable IP on boot</a:t>
            </a:r>
          </a:p>
          <a:p>
            <a:pPr lvl="1"/>
            <a:r>
              <a:rPr lang="en-US" dirty="0" smtClean="0"/>
              <a:t>update AMU for auto-scaling group</a:t>
            </a:r>
          </a:p>
          <a:p>
            <a:pPr lvl="1"/>
            <a:r>
              <a:rPr lang="en-US" dirty="0" smtClean="0"/>
              <a:t>automate growing size of root EBS </a:t>
            </a:r>
          </a:p>
          <a:p>
            <a:pPr lvl="1"/>
            <a:r>
              <a:rPr lang="en-US" dirty="0" smtClean="0"/>
              <a:t>automate </a:t>
            </a:r>
            <a:r>
              <a:rPr lang="en-US" dirty="0" err="1" smtClean="0"/>
              <a:t>config</a:t>
            </a:r>
            <a:r>
              <a:rPr lang="en-US" dirty="0" smtClean="0"/>
              <a:t> of logging for ELB</a:t>
            </a:r>
          </a:p>
          <a:p>
            <a:pPr lvl="1"/>
            <a:r>
              <a:rPr lang="en-US" dirty="0" smtClean="0"/>
              <a:t>find &amp; restore EBS snapshot</a:t>
            </a:r>
          </a:p>
          <a:p>
            <a:pPr lvl="2"/>
            <a:endParaRPr lang="en-US" dirty="0" smtClean="0"/>
          </a:p>
          <a:p>
            <a:pPr marL="114300" indent="0">
              <a:buNone/>
            </a:pPr>
            <a:r>
              <a:rPr lang="en-US" sz="1600" dirty="0">
                <a:hlinkClick r:id="rId3"/>
              </a:rPr>
              <a:t>https://</a:t>
            </a:r>
            <a:r>
              <a:rPr lang="en-US" sz="1600" dirty="0" err="1">
                <a:hlinkClick r:id="rId3"/>
              </a:rPr>
              <a:t>github.com</a:t>
            </a:r>
            <a:r>
              <a:rPr lang="en-US" sz="1600" dirty="0">
                <a:hlinkClick r:id="rId3"/>
              </a:rPr>
              <a:t>/CU-</a:t>
            </a:r>
            <a:r>
              <a:rPr lang="en-US" sz="1600" dirty="0" err="1">
                <a:hlinkClick r:id="rId3"/>
              </a:rPr>
              <a:t>CloudCollab</a:t>
            </a:r>
            <a:r>
              <a:rPr lang="en-US" sz="1600" dirty="0">
                <a:hlinkClick r:id="rId3"/>
              </a:rPr>
              <a:t>/</a:t>
            </a:r>
            <a:r>
              <a:rPr lang="en-US" sz="1600" dirty="0" err="1">
                <a:hlinkClick r:id="rId3"/>
              </a:rPr>
              <a:t>aws</a:t>
            </a:r>
            <a:r>
              <a:rPr lang="en-US" sz="1600" dirty="0">
                <a:hlinkClick r:id="rId3"/>
              </a:rPr>
              <a:t>-gaps</a:t>
            </a:r>
            <a:endParaRPr lang="en-US" sz="16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April-2016 Hackathon</a:t>
            </a:r>
          </a:p>
        </p:txBody>
      </p:sp>
    </p:spTree>
    <p:extLst>
      <p:ext uri="{BB962C8B-B14F-4D97-AF65-F5344CB8AC3E}">
        <p14:creationId xmlns:p14="http://schemas.microsoft.com/office/powerpoint/2010/main" val="8577286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you are welcome - 100% public</a:t>
            </a:r>
          </a:p>
          <a:p>
            <a:r>
              <a:rPr lang="en-US" dirty="0" smtClean="0"/>
              <a:t>examples</a:t>
            </a:r>
          </a:p>
          <a:p>
            <a:pPr lvl="1"/>
            <a:r>
              <a:rPr lang="en-US" dirty="0" err="1" smtClean="0"/>
              <a:t>aws</a:t>
            </a:r>
            <a:r>
              <a:rPr lang="en-US" dirty="0" smtClean="0"/>
              <a:t>-examples – CLI examples</a:t>
            </a:r>
          </a:p>
          <a:p>
            <a:r>
              <a:rPr lang="en-US" dirty="0" smtClean="0"/>
              <a:t>tools repos</a:t>
            </a:r>
          </a:p>
          <a:p>
            <a:pPr lvl="1"/>
            <a:r>
              <a:rPr lang="en-US" dirty="0" err="1" smtClean="0"/>
              <a:t>cucloud_module</a:t>
            </a:r>
            <a:r>
              <a:rPr lang="en-US" dirty="0" smtClean="0"/>
              <a:t> - Python cloud library</a:t>
            </a:r>
          </a:p>
          <a:p>
            <a:pPr lvl="1"/>
            <a:r>
              <a:rPr lang="en-US" dirty="0" err="1" smtClean="0"/>
              <a:t>ebs</a:t>
            </a:r>
            <a:r>
              <a:rPr lang="en-US" dirty="0" smtClean="0"/>
              <a:t>-restore</a:t>
            </a:r>
          </a:p>
          <a:p>
            <a:r>
              <a:rPr lang="en-US" dirty="0" err="1" smtClean="0"/>
              <a:t>aws</a:t>
            </a:r>
            <a:r>
              <a:rPr lang="en-US" dirty="0" smtClean="0"/>
              <a:t>-gaps</a:t>
            </a:r>
          </a:p>
          <a:p>
            <a:pPr lvl="1"/>
            <a:r>
              <a:rPr lang="en-US" dirty="0" smtClean="0"/>
              <a:t>list of gaps as “issues”</a:t>
            </a:r>
          </a:p>
          <a:p>
            <a:pPr lvl="1"/>
            <a:r>
              <a:rPr lang="en-US" dirty="0" smtClean="0"/>
              <a:t>e.g., </a:t>
            </a:r>
            <a:r>
              <a:rPr lang="en-US" dirty="0" err="1" smtClean="0"/>
              <a:t>autokill</a:t>
            </a:r>
            <a:r>
              <a:rPr lang="en-US" dirty="0" smtClean="0"/>
              <a:t> instances based on tag</a:t>
            </a:r>
          </a:p>
          <a:p>
            <a:endParaRPr lang="en-US" dirty="0"/>
          </a:p>
          <a:p>
            <a:r>
              <a:rPr lang="en-US" sz="1600" dirty="0">
                <a:hlinkClick r:id="rId2"/>
              </a:rPr>
              <a:t>https://</a:t>
            </a:r>
            <a:r>
              <a:rPr lang="en-US" sz="1600" dirty="0" smtClean="0">
                <a:hlinkClick r:id="rId2"/>
              </a:rPr>
              <a:t>github.com/CU-CloudCollab/aws-gaps</a:t>
            </a:r>
            <a:endParaRPr lang="en-US" sz="16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GitHub CU-</a:t>
            </a:r>
            <a:r>
              <a:rPr lang="en-US" dirty="0" err="1" smtClean="0"/>
              <a:t>CloudCollab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97812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Mentored, focused training</a:t>
            </a:r>
          </a:p>
          <a:p>
            <a:r>
              <a:rPr lang="en-US" dirty="0" smtClean="0"/>
              <a:t>Activities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“100 Days DevOps” Training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07" y="3505635"/>
            <a:ext cx="2743200" cy="3374136"/>
          </a:xfrm>
          <a:prstGeom prst="rect">
            <a:avLst/>
          </a:prstGeom>
        </p:spPr>
      </p:pic>
      <p:sp>
        <p:nvSpPr>
          <p:cNvPr id="5" name="Text Placeholder 1"/>
          <p:cNvSpPr txBox="1">
            <a:spLocks/>
          </p:cNvSpPr>
          <p:nvPr/>
        </p:nvSpPr>
        <p:spPr>
          <a:xfrm>
            <a:off x="2133600" y="3048000"/>
            <a:ext cx="6648450" cy="39989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dirty="0" smtClean="0"/>
              <a:t>mini </a:t>
            </a:r>
            <a:r>
              <a:rPr lang="en-US" dirty="0" err="1" smtClean="0"/>
              <a:t>devops</a:t>
            </a:r>
            <a:r>
              <a:rPr lang="en-US" dirty="0" smtClean="0"/>
              <a:t> project</a:t>
            </a:r>
          </a:p>
          <a:p>
            <a:pPr lvl="1"/>
            <a:r>
              <a:rPr lang="en-US" dirty="0" smtClean="0"/>
              <a:t>programming exercise</a:t>
            </a:r>
          </a:p>
          <a:p>
            <a:pPr lvl="1"/>
            <a:r>
              <a:rPr lang="en-US" dirty="0" smtClean="0"/>
              <a:t>Linux Academy-AWS Architect Associate</a:t>
            </a:r>
          </a:p>
          <a:p>
            <a:pPr lvl="1"/>
            <a:r>
              <a:rPr lang="en-US" dirty="0" smtClean="0"/>
              <a:t>Linux Academy-Chef/Puppet/</a:t>
            </a:r>
            <a:r>
              <a:rPr lang="en-US" dirty="0" err="1" smtClean="0"/>
              <a:t>Ansible</a:t>
            </a:r>
            <a:endParaRPr lang="en-US" dirty="0" smtClean="0"/>
          </a:p>
          <a:p>
            <a:pPr lvl="1"/>
            <a:r>
              <a:rPr lang="en-US" dirty="0" smtClean="0"/>
              <a:t>The Phoenix Project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10811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285750" y="1752601"/>
            <a:ext cx="8678863" cy="1676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Mission: </a:t>
            </a:r>
          </a:p>
          <a:p>
            <a:pPr marL="400050" lvl="1" indent="0">
              <a:buNone/>
            </a:pPr>
            <a:r>
              <a:rPr lang="en-US" dirty="0"/>
              <a:t>Facilitate Campus’ transition to the cloud while encouraging modern DevOps </a:t>
            </a:r>
            <a:r>
              <a:rPr lang="en-US" dirty="0" smtClean="0"/>
              <a:t>practices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Cloudification Services Team</a:t>
            </a:r>
            <a:endParaRPr lang="en-US" dirty="0"/>
          </a:p>
        </p:txBody>
      </p:sp>
      <p:sp>
        <p:nvSpPr>
          <p:cNvPr id="5" name="Text Placeholder 1"/>
          <p:cNvSpPr txBox="1">
            <a:spLocks/>
          </p:cNvSpPr>
          <p:nvPr/>
        </p:nvSpPr>
        <p:spPr>
          <a:xfrm>
            <a:off x="285750" y="3352801"/>
            <a:ext cx="8678863" cy="2667000"/>
          </a:xfrm>
          <a:prstGeom prst="rect">
            <a:avLst/>
          </a:prstGeom>
        </p:spPr>
        <p:txBody>
          <a:bodyPr vert="horz" lIns="91440" tIns="45720" rIns="91440" bIns="45720" numCol="2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 smtClean="0"/>
              <a:t>Team</a:t>
            </a:r>
          </a:p>
          <a:p>
            <a:pPr lvl="1"/>
            <a:r>
              <a:rPr lang="en-US" dirty="0" smtClean="0"/>
              <a:t>Shawn Bower</a:t>
            </a:r>
          </a:p>
          <a:p>
            <a:pPr lvl="1"/>
            <a:r>
              <a:rPr lang="en-US" dirty="0" smtClean="0"/>
              <a:t>Ned La Celle</a:t>
            </a:r>
          </a:p>
          <a:p>
            <a:pPr lvl="1"/>
            <a:r>
              <a:rPr lang="en-US" dirty="0" smtClean="0"/>
              <a:t>Marty Sullivan</a:t>
            </a:r>
          </a:p>
          <a:p>
            <a:pPr lvl="1"/>
            <a:r>
              <a:rPr lang="en-US" dirty="0" smtClean="0"/>
              <a:t>Paul Allen</a:t>
            </a:r>
          </a:p>
          <a:p>
            <a:pPr lvl="1"/>
            <a:endParaRPr lang="en-US" dirty="0"/>
          </a:p>
          <a:p>
            <a:pPr lvl="1"/>
            <a:r>
              <a:rPr lang="en-US" dirty="0" smtClean="0"/>
              <a:t>Nicole </a:t>
            </a:r>
            <a:r>
              <a:rPr lang="en-US" dirty="0" err="1" smtClean="0"/>
              <a:t>Rawleigh</a:t>
            </a:r>
            <a:endParaRPr lang="en-US" dirty="0" smtClean="0"/>
          </a:p>
          <a:p>
            <a:pPr lvl="1"/>
            <a:r>
              <a:rPr lang="en-US" dirty="0" smtClean="0"/>
              <a:t>Sarah Christen (</a:t>
            </a:r>
            <a:r>
              <a:rPr lang="en-US" dirty="0" err="1" smtClean="0"/>
              <a:t>mgr</a:t>
            </a:r>
            <a:r>
              <a:rPr lang="en-US" dirty="0" smtClean="0"/>
              <a:t>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2782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What?</a:t>
            </a:r>
          </a:p>
          <a:p>
            <a:pPr lvl="1"/>
            <a:r>
              <a:rPr lang="en-US" dirty="0" smtClean="0"/>
              <a:t>infrastructure as code</a:t>
            </a:r>
          </a:p>
          <a:p>
            <a:pPr lvl="1"/>
            <a:r>
              <a:rPr lang="en-US" dirty="0"/>
              <a:t>b</a:t>
            </a:r>
            <a:r>
              <a:rPr lang="en-US" dirty="0" smtClean="0"/>
              <a:t>lah, blah, blah, </a:t>
            </a:r>
            <a:r>
              <a:rPr lang="is-IS" smtClean="0"/>
              <a:t>…</a:t>
            </a:r>
            <a:endParaRPr lang="en-US" dirty="0" smtClean="0"/>
          </a:p>
          <a:p>
            <a:r>
              <a:rPr lang="en-US" dirty="0" smtClean="0"/>
              <a:t>Tools of the Trade</a:t>
            </a:r>
          </a:p>
          <a:p>
            <a:pPr lvl="1"/>
            <a:r>
              <a:rPr lang="en-US" dirty="0" smtClean="0"/>
              <a:t>IaaS, PaaS: AWS, Azure, </a:t>
            </a:r>
            <a:r>
              <a:rPr lang="is-IS" dirty="0" smtClean="0"/>
              <a:t>…</a:t>
            </a:r>
            <a:endParaRPr lang="en-US" dirty="0" smtClean="0"/>
          </a:p>
          <a:p>
            <a:pPr lvl="1"/>
            <a:r>
              <a:rPr lang="en-US" dirty="0"/>
              <a:t>continuous </a:t>
            </a:r>
            <a:r>
              <a:rPr lang="en-US" dirty="0" smtClean="0"/>
              <a:t>integration/deployment: Jenkins, </a:t>
            </a:r>
            <a:r>
              <a:rPr lang="is-IS" dirty="0" smtClean="0"/>
              <a:t>…</a:t>
            </a:r>
            <a:endParaRPr lang="en-US" dirty="0" smtClean="0"/>
          </a:p>
          <a:p>
            <a:pPr lvl="1"/>
            <a:r>
              <a:rPr lang="en-US" dirty="0" smtClean="0"/>
              <a:t>configuration management: Chef, Puppet, </a:t>
            </a:r>
            <a:r>
              <a:rPr lang="en-US" dirty="0" err="1" smtClean="0"/>
              <a:t>Ansible</a:t>
            </a:r>
            <a:endParaRPr lang="en-US" dirty="0" smtClean="0"/>
          </a:p>
          <a:p>
            <a:pPr lvl="1"/>
            <a:r>
              <a:rPr lang="en-US" dirty="0" smtClean="0"/>
              <a:t>containers: Docker, </a:t>
            </a:r>
            <a:r>
              <a:rPr lang="is-IS" dirty="0" smtClean="0"/>
              <a:t>…</a:t>
            </a:r>
            <a:endParaRPr lang="en-US" dirty="0" smtClean="0"/>
          </a:p>
          <a:p>
            <a:pPr lvl="1"/>
            <a:r>
              <a:rPr lang="en-US" dirty="0" smtClean="0"/>
              <a:t>monitoring: ELK (</a:t>
            </a:r>
            <a:r>
              <a:rPr lang="en-US" dirty="0" err="1" smtClean="0"/>
              <a:t>Elasticsearch</a:t>
            </a:r>
            <a:r>
              <a:rPr lang="en-US" dirty="0" smtClean="0"/>
              <a:t>, </a:t>
            </a:r>
            <a:r>
              <a:rPr lang="en-US" dirty="0" err="1" smtClean="0"/>
              <a:t>Logstash</a:t>
            </a:r>
            <a:r>
              <a:rPr lang="en-US" dirty="0" smtClean="0"/>
              <a:t>, </a:t>
            </a:r>
            <a:r>
              <a:rPr lang="en-US" dirty="0" err="1" smtClean="0"/>
              <a:t>Kibana</a:t>
            </a:r>
            <a:r>
              <a:rPr lang="en-US" dirty="0" smtClean="0"/>
              <a:t>), </a:t>
            </a:r>
            <a:r>
              <a:rPr lang="en-US" dirty="0" err="1" smtClean="0"/>
              <a:t>PaperTrail</a:t>
            </a:r>
            <a:r>
              <a:rPr lang="en-US" dirty="0" smtClean="0"/>
              <a:t>, </a:t>
            </a:r>
            <a:r>
              <a:rPr lang="en-US" dirty="0" err="1" smtClean="0"/>
              <a:t>CloudCheckr</a:t>
            </a:r>
            <a:r>
              <a:rPr lang="en-US" dirty="0" smtClean="0"/>
              <a:t>, </a:t>
            </a:r>
            <a:r>
              <a:rPr lang="en-US" dirty="0" err="1" smtClean="0"/>
              <a:t>OpsGenie</a:t>
            </a:r>
            <a:r>
              <a:rPr lang="en-US" dirty="0" smtClean="0"/>
              <a:t>, </a:t>
            </a:r>
            <a:r>
              <a:rPr lang="en-US" dirty="0" err="1" smtClean="0"/>
              <a:t>Pingdom</a:t>
            </a:r>
            <a:r>
              <a:rPr lang="en-US" dirty="0" smtClean="0"/>
              <a:t>, New Relic, </a:t>
            </a:r>
            <a:r>
              <a:rPr lang="is-IS" dirty="0" smtClean="0"/>
              <a:t>…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DevOps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13307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Monthly cloud practitioners meeting</a:t>
            </a:r>
          </a:p>
          <a:p>
            <a:pPr lvl="1"/>
            <a:r>
              <a:rPr lang="en-US" dirty="0"/>
              <a:t>e</a:t>
            </a:r>
            <a:r>
              <a:rPr lang="en-US" dirty="0" smtClean="0"/>
              <a:t>.g. </a:t>
            </a:r>
            <a:r>
              <a:rPr lang="en-US" dirty="0" err="1" smtClean="0"/>
              <a:t>Ansible</a:t>
            </a:r>
            <a:r>
              <a:rPr lang="en-US" dirty="0" smtClean="0"/>
              <a:t> for Class Roster</a:t>
            </a:r>
          </a:p>
          <a:p>
            <a:r>
              <a:rPr lang="en-US" dirty="0" smtClean="0"/>
              <a:t>HipChat AWS room</a:t>
            </a:r>
          </a:p>
          <a:p>
            <a:r>
              <a:rPr lang="en-US" dirty="0" smtClean="0"/>
              <a:t>Cloudification Services Confluence site</a:t>
            </a:r>
          </a:p>
          <a:p>
            <a:r>
              <a:rPr lang="en-US" dirty="0" smtClean="0"/>
              <a:t>Monthly training</a:t>
            </a:r>
          </a:p>
          <a:p>
            <a:r>
              <a:rPr lang="en-US" dirty="0" smtClean="0"/>
              <a:t>CU-</a:t>
            </a:r>
            <a:r>
              <a:rPr lang="en-US" dirty="0" err="1" smtClean="0"/>
              <a:t>CloudCollab</a:t>
            </a:r>
            <a:r>
              <a:rPr lang="en-US" dirty="0" smtClean="0"/>
              <a:t> GitHub</a:t>
            </a:r>
          </a:p>
          <a:p>
            <a:r>
              <a:rPr lang="en-US" dirty="0"/>
              <a:t>General queries</a:t>
            </a:r>
            <a:r>
              <a:rPr lang="en-US" dirty="0" smtClean="0"/>
              <a:t>: </a:t>
            </a:r>
          </a:p>
          <a:p>
            <a:pPr lvl="1"/>
            <a:r>
              <a:rPr lang="en-US" dirty="0" err="1" smtClean="0"/>
              <a:t>cloudification-l@list.cornell.edu</a:t>
            </a:r>
            <a:r>
              <a:rPr lang="en-US" dirty="0" smtClean="0"/>
              <a:t> </a:t>
            </a:r>
          </a:p>
          <a:p>
            <a:r>
              <a:rPr lang="en-US" dirty="0"/>
              <a:t>Specific requests</a:t>
            </a:r>
            <a:r>
              <a:rPr lang="en-US" dirty="0" smtClean="0"/>
              <a:t>: </a:t>
            </a:r>
          </a:p>
          <a:p>
            <a:pPr lvl="1"/>
            <a:r>
              <a:rPr lang="en-US" dirty="0" err="1" smtClean="0"/>
              <a:t>cloud-support@cornell.edu</a:t>
            </a:r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r>
              <a:rPr lang="en-US" sz="2400" dirty="0">
                <a:hlinkClick r:id="rId3"/>
              </a:rPr>
              <a:t>https://</a:t>
            </a:r>
            <a:r>
              <a:rPr lang="en-US" sz="2300" dirty="0" err="1">
                <a:hlinkClick r:id="rId3"/>
              </a:rPr>
              <a:t>confluence.cornell.edu</a:t>
            </a:r>
            <a:r>
              <a:rPr lang="en-US" sz="2300" dirty="0">
                <a:hlinkClick r:id="rId3"/>
              </a:rPr>
              <a:t>/x/</a:t>
            </a:r>
            <a:r>
              <a:rPr lang="en-US" sz="2300" dirty="0" err="1">
                <a:hlinkClick r:id="rId3"/>
              </a:rPr>
              <a:t>MtPeEw</a:t>
            </a:r>
            <a:endParaRPr lang="en-US" sz="2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Connecting with Cornell’s Cloud Community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94782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Past</a:t>
            </a:r>
          </a:p>
          <a:p>
            <a:pPr lvl="1"/>
            <a:r>
              <a:rPr lang="en-US" dirty="0"/>
              <a:t>AWS EC2/RDS </a:t>
            </a:r>
            <a:r>
              <a:rPr lang="en-US" dirty="0" smtClean="0"/>
              <a:t>101 (~quarterly)</a:t>
            </a:r>
            <a:endParaRPr lang="en-US" dirty="0"/>
          </a:p>
          <a:p>
            <a:pPr lvl="1"/>
            <a:r>
              <a:rPr lang="en-US" dirty="0"/>
              <a:t>AWS Lambda </a:t>
            </a:r>
            <a:r>
              <a:rPr lang="en-US" dirty="0" smtClean="0"/>
              <a:t>&amp; API </a:t>
            </a:r>
            <a:r>
              <a:rPr lang="en-US" dirty="0"/>
              <a:t>Gateway</a:t>
            </a:r>
          </a:p>
          <a:p>
            <a:pPr lvl="1"/>
            <a:r>
              <a:rPr lang="en-US" dirty="0"/>
              <a:t>Azure Hands On 101</a:t>
            </a:r>
          </a:p>
          <a:p>
            <a:pPr lvl="1"/>
            <a:r>
              <a:rPr lang="en-US" dirty="0" smtClean="0"/>
              <a:t>Docker (bi-annually)</a:t>
            </a:r>
            <a:endParaRPr lang="en-US" dirty="0"/>
          </a:p>
          <a:p>
            <a:r>
              <a:rPr lang="en-US" dirty="0" smtClean="0"/>
              <a:t>Upcoming - May 20</a:t>
            </a:r>
          </a:p>
          <a:p>
            <a:pPr lvl="1"/>
            <a:r>
              <a:rPr lang="en-US" dirty="0" smtClean="0"/>
              <a:t>AWS EC2 Container Service (Docker in AWS)</a:t>
            </a:r>
          </a:p>
          <a:p>
            <a:r>
              <a:rPr lang="en-US" dirty="0" smtClean="0"/>
              <a:t>What do you want?</a:t>
            </a:r>
          </a:p>
          <a:p>
            <a:pPr marL="0" indent="0">
              <a:buNone/>
            </a:pPr>
            <a:endParaRPr lang="en-US" sz="1600" dirty="0" smtClean="0">
              <a:hlinkClick r:id="rId2"/>
            </a:endParaRPr>
          </a:p>
          <a:p>
            <a:pPr marL="0" indent="0">
              <a:buNone/>
            </a:pPr>
            <a:endParaRPr lang="en-US" sz="1600" dirty="0">
              <a:hlinkClick r:id="rId2"/>
            </a:endParaRPr>
          </a:p>
          <a:p>
            <a:pPr marL="0" indent="0">
              <a:buNone/>
            </a:pPr>
            <a:r>
              <a:rPr lang="en-US" sz="1600" dirty="0" smtClean="0">
                <a:hlinkClick r:id="rId2"/>
              </a:rPr>
              <a:t>https</a:t>
            </a:r>
            <a:r>
              <a:rPr lang="en-US" sz="1600" dirty="0">
                <a:hlinkClick r:id="rId2"/>
              </a:rPr>
              <a:t>://confluence.cornell.edu/x/0qOoEw</a:t>
            </a:r>
            <a:endParaRPr lang="en-US" sz="16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On-campus, In-person Training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44701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err="1" smtClean="0"/>
              <a:t>qwikLABS</a:t>
            </a:r>
            <a:r>
              <a:rPr lang="en-US" dirty="0" smtClean="0"/>
              <a:t> – “official” AWS training</a:t>
            </a:r>
          </a:p>
          <a:p>
            <a:r>
              <a:rPr lang="en-US" dirty="0"/>
              <a:t>hands-on</a:t>
            </a:r>
          </a:p>
          <a:p>
            <a:r>
              <a:rPr lang="en-US" dirty="0" smtClean="0"/>
              <a:t>free intro courses</a:t>
            </a:r>
          </a:p>
          <a:p>
            <a:r>
              <a:rPr lang="en-US" dirty="0" smtClean="0"/>
              <a:t>Payment options</a:t>
            </a:r>
          </a:p>
          <a:p>
            <a:pPr lvl="1"/>
            <a:r>
              <a:rPr lang="en-US" sz="2400" dirty="0" smtClean="0"/>
              <a:t>Unlimited $55/m</a:t>
            </a:r>
          </a:p>
          <a:p>
            <a:pPr lvl="1"/>
            <a:r>
              <a:rPr lang="en-US" sz="2400" dirty="0"/>
              <a:t>o</a:t>
            </a:r>
            <a:r>
              <a:rPr lang="en-US" sz="2400" dirty="0" smtClean="0"/>
              <a:t>r, per course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Tutorials and Online Training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2618" y="3047999"/>
            <a:ext cx="5111381" cy="3610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6818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Linux Academy </a:t>
            </a:r>
            <a:r>
              <a:rPr lang="en-US" dirty="0" smtClean="0"/>
              <a:t>– AWS, DevOps, Linux</a:t>
            </a:r>
          </a:p>
          <a:p>
            <a:r>
              <a:rPr lang="en-US" dirty="0" smtClean="0"/>
              <a:t>hands on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Tutorials and Online Training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1862" y="3048000"/>
            <a:ext cx="4701377" cy="3810000"/>
          </a:xfrm>
          <a:prstGeom prst="rect">
            <a:avLst/>
          </a:prstGeom>
        </p:spPr>
      </p:pic>
      <p:sp>
        <p:nvSpPr>
          <p:cNvPr id="6" name="Text Placeholder 1"/>
          <p:cNvSpPr txBox="1">
            <a:spLocks/>
          </p:cNvSpPr>
          <p:nvPr/>
        </p:nvSpPr>
        <p:spPr>
          <a:xfrm>
            <a:off x="288471" y="2953543"/>
            <a:ext cx="3813391" cy="29900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certification prep courses</a:t>
            </a:r>
          </a:p>
          <a:p>
            <a:r>
              <a:rPr lang="en-US" dirty="0" smtClean="0"/>
              <a:t>Payment options</a:t>
            </a:r>
          </a:p>
          <a:p>
            <a:pPr lvl="1"/>
            <a:r>
              <a:rPr lang="en-US" sz="2400" dirty="0" smtClean="0"/>
              <a:t>Unlimited $29/m</a:t>
            </a:r>
          </a:p>
          <a:p>
            <a:pPr lvl="1"/>
            <a:r>
              <a:rPr lang="en-US" sz="2400" dirty="0" smtClean="0"/>
              <a:t>Cornell group license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52331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Lynda </a:t>
            </a:r>
            <a:r>
              <a:rPr lang="en-US" dirty="0" smtClean="0"/>
              <a:t>– limited AWS</a:t>
            </a:r>
          </a:p>
          <a:p>
            <a:r>
              <a:rPr lang="en-US" dirty="0" smtClean="0"/>
              <a:t>free to Cornell</a:t>
            </a:r>
          </a:p>
          <a:p>
            <a:r>
              <a:rPr lang="en-US" dirty="0" smtClean="0"/>
              <a:t>3 recent courses</a:t>
            </a:r>
          </a:p>
          <a:p>
            <a:pPr lvl="1"/>
            <a:r>
              <a:rPr lang="en-US" dirty="0" smtClean="0"/>
              <a:t>AWS Enterprise Security (Apr-2016)</a:t>
            </a:r>
          </a:p>
          <a:p>
            <a:pPr lvl="1"/>
            <a:r>
              <a:rPr lang="en-US" dirty="0" smtClean="0"/>
              <a:t>AWS Data Services (Sept-2015)</a:t>
            </a:r>
          </a:p>
          <a:p>
            <a:pPr lvl="1"/>
            <a:r>
              <a:rPr lang="en-US" dirty="0" smtClean="0"/>
              <a:t>Fundamentals of Cloud Data Storage (Sept-2015)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Tutorials and Online Training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46872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>
                <a:hlinkClick r:id="rId2"/>
              </a:rPr>
              <a:t>AWS Whitepapers</a:t>
            </a:r>
            <a:endParaRPr lang="en-US" dirty="0" smtClean="0"/>
          </a:p>
          <a:p>
            <a:pPr lvl="1"/>
            <a:r>
              <a:rPr lang="en-US" dirty="0" smtClean="0"/>
              <a:t>“Architecting for the Cloud – AWS Best Practices”</a:t>
            </a:r>
          </a:p>
          <a:p>
            <a:pPr lvl="1"/>
            <a:r>
              <a:rPr lang="is-IS" dirty="0" smtClean="0"/>
              <a:t>…</a:t>
            </a:r>
            <a:endParaRPr lang="en-US" dirty="0" smtClean="0"/>
          </a:p>
          <a:p>
            <a:r>
              <a:rPr lang="en-US" dirty="0" smtClean="0"/>
              <a:t>Cornell Libraries Online</a:t>
            </a:r>
            <a:endParaRPr lang="en-US" dirty="0" smtClean="0">
              <a:hlinkClick r:id="rId3"/>
            </a:endParaRPr>
          </a:p>
          <a:p>
            <a:pPr lvl="1"/>
            <a:r>
              <a:rPr lang="en-US" dirty="0" smtClean="0">
                <a:hlinkClick r:id="rId3"/>
              </a:rPr>
              <a:t>Books 24x7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>
                <a:hlinkClick r:id="rId4"/>
              </a:rPr>
              <a:t>Safari Books Online</a:t>
            </a:r>
            <a:endParaRPr lang="en-US" dirty="0" smtClean="0"/>
          </a:p>
          <a:p>
            <a:r>
              <a:rPr lang="en-US" dirty="0" smtClean="0">
                <a:hlinkClick r:id="rId5"/>
              </a:rPr>
              <a:t>Cornell Cloudification Tech Blog</a:t>
            </a:r>
            <a:endParaRPr lang="en-US" dirty="0" smtClean="0"/>
          </a:p>
          <a:p>
            <a:pPr lvl="1"/>
            <a:r>
              <a:rPr lang="en-US" dirty="0" smtClean="0"/>
              <a:t>“The Cornell Standard VPC”</a:t>
            </a:r>
          </a:p>
          <a:p>
            <a:pPr lvl="1"/>
            <a:r>
              <a:rPr lang="en-US" dirty="0" smtClean="0"/>
              <a:t>“Automatic OS Patching”</a:t>
            </a:r>
          </a:p>
          <a:p>
            <a:pPr lvl="1"/>
            <a:r>
              <a:rPr lang="is-IS" dirty="0" smtClean="0"/>
              <a:t>…</a:t>
            </a:r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Resources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94691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B31B1B"/>
      </a:accent1>
      <a:accent2>
        <a:srgbClr val="4D4F53"/>
      </a:accent2>
      <a:accent3>
        <a:srgbClr val="A2998B"/>
      </a:accent3>
      <a:accent4>
        <a:srgbClr val="EF9595"/>
      </a:accent4>
      <a:accent5>
        <a:srgbClr val="7D7364"/>
      </a:accent5>
      <a:accent6>
        <a:srgbClr val="A8B1C4"/>
      </a:accent6>
      <a:hlink>
        <a:srgbClr val="3B4558"/>
      </a:hlink>
      <a:folHlink>
        <a:srgbClr val="596784"/>
      </a:folHlink>
    </a:clrScheme>
    <a:fontScheme name="Custom 2">
      <a:majorFont>
        <a:latin typeface="Helvetica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-template" id="{ED9D2C4A-F833-654B-96BE-F42471217E84}" vid="{183946C8-2CC9-9F40-8843-8B347888632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Cornell-brand-teamplate</Template>
  <TotalTime>1523</TotalTime>
  <Words>507</Words>
  <Application>Microsoft Macintosh PowerPoint</Application>
  <PresentationFormat>On-screen Show (4:3)</PresentationFormat>
  <Paragraphs>134</Paragraphs>
  <Slides>12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Helvetica</vt:lpstr>
      <vt:lpstr>Times</vt:lpstr>
      <vt:lpstr>Wingdings</vt:lpstr>
      <vt:lpstr>Office Theme</vt:lpstr>
      <vt:lpstr>Cloud and DevOps Learning and Training Opportunities</vt:lpstr>
      <vt:lpstr>Cloudification Services Team</vt:lpstr>
      <vt:lpstr>DevOps</vt:lpstr>
      <vt:lpstr>Connecting with Cornell’s Cloud Community</vt:lpstr>
      <vt:lpstr>On-campus, In-person Training</vt:lpstr>
      <vt:lpstr>Tutorials and Online Training</vt:lpstr>
      <vt:lpstr>Tutorials and Online Training</vt:lpstr>
      <vt:lpstr>Tutorials and Online Training</vt:lpstr>
      <vt:lpstr>More Resources</vt:lpstr>
      <vt:lpstr>April-2016 Hackathon</vt:lpstr>
      <vt:lpstr>GitHub CU-CloudCollab</vt:lpstr>
      <vt:lpstr>“100 Days DevOps” Training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 Edward Allen</dc:creator>
  <cp:lastModifiedBy>Paul Edward Allen</cp:lastModifiedBy>
  <cp:revision>19</cp:revision>
  <dcterms:created xsi:type="dcterms:W3CDTF">2016-04-28T12:56:04Z</dcterms:created>
  <dcterms:modified xsi:type="dcterms:W3CDTF">2016-05-03T19:19:41Z</dcterms:modified>
</cp:coreProperties>
</file>