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74" r:id="rId2"/>
    <p:sldId id="276" r:id="rId3"/>
    <p:sldId id="275" r:id="rId4"/>
    <p:sldId id="262" r:id="rId5"/>
    <p:sldId id="263" r:id="rId6"/>
    <p:sldId id="264" r:id="rId7"/>
    <p:sldId id="261" r:id="rId8"/>
    <p:sldId id="265" r:id="rId9"/>
    <p:sldId id="268" r:id="rId10"/>
    <p:sldId id="277" r:id="rId11"/>
    <p:sldId id="266" r:id="rId12"/>
    <p:sldId id="267" r:id="rId13"/>
    <p:sldId id="256" r:id="rId14"/>
    <p:sldId id="25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6"/>
    <p:restoredTop sz="93643"/>
  </p:normalViewPr>
  <p:slideViewPr>
    <p:cSldViewPr snapToGrid="0" snapToObjects="1">
      <p:cViewPr varScale="1">
        <p:scale>
          <a:sx n="164" d="100"/>
          <a:sy n="164" d="100"/>
        </p:scale>
        <p:origin x="1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94094E-772D-064E-9648-4D18D74872AD}" type="doc">
      <dgm:prSet loTypeId="urn:microsoft.com/office/officeart/2005/8/layout/process1" loCatId="" qsTypeId="urn:microsoft.com/office/officeart/2005/8/quickstyle/simple4" qsCatId="simple" csTypeId="urn:microsoft.com/office/officeart/2005/8/colors/accent1_2" csCatId="accent1" phldr="1"/>
      <dgm:spPr/>
    </dgm:pt>
    <dgm:pt modelId="{811D7682-B067-4B4D-81EB-8F2BDA6F9315}">
      <dgm:prSet phldrT="[Text]"/>
      <dgm:spPr/>
      <dgm:t>
        <a:bodyPr/>
        <a:lstStyle/>
        <a:p>
          <a:r>
            <a:rPr lang="en-US" dirty="0" smtClean="0"/>
            <a:t>AWS user makes certificate request</a:t>
          </a:r>
          <a:endParaRPr lang="en-US" dirty="0"/>
        </a:p>
      </dgm:t>
    </dgm:pt>
    <dgm:pt modelId="{86F428CB-9419-EE4C-8AD4-2503B578C9CE}" type="parTrans" cxnId="{78298B61-080D-BF4A-99CA-B5D07D0D930C}">
      <dgm:prSet/>
      <dgm:spPr/>
      <dgm:t>
        <a:bodyPr/>
        <a:lstStyle/>
        <a:p>
          <a:endParaRPr lang="en-US"/>
        </a:p>
      </dgm:t>
    </dgm:pt>
    <dgm:pt modelId="{1C7E65EF-E2DF-0345-9A6B-D3B7458CDCDD}" type="sibTrans" cxnId="{78298B61-080D-BF4A-99CA-B5D07D0D930C}">
      <dgm:prSet/>
      <dgm:spPr/>
      <dgm:t>
        <a:bodyPr/>
        <a:lstStyle/>
        <a:p>
          <a:endParaRPr lang="en-US"/>
        </a:p>
      </dgm:t>
    </dgm:pt>
    <dgm:pt modelId="{400B43E0-A046-DD42-99EE-E603D13113D1}">
      <dgm:prSet phldrT="[Text]"/>
      <dgm:spPr/>
      <dgm:t>
        <a:bodyPr/>
        <a:lstStyle/>
        <a:p>
          <a:r>
            <a:rPr lang="en-US" dirty="0" smtClean="0"/>
            <a:t>AWS checks with domain registrants</a:t>
          </a:r>
          <a:endParaRPr lang="en-US" dirty="0"/>
        </a:p>
      </dgm:t>
    </dgm:pt>
    <dgm:pt modelId="{8A55EF4A-E5FF-C240-B770-E464F666D664}" type="parTrans" cxnId="{EFD4769C-CEC8-D648-99C8-F7F37108EB8B}">
      <dgm:prSet/>
      <dgm:spPr/>
      <dgm:t>
        <a:bodyPr/>
        <a:lstStyle/>
        <a:p>
          <a:endParaRPr lang="en-US"/>
        </a:p>
      </dgm:t>
    </dgm:pt>
    <dgm:pt modelId="{ACE4911C-731F-6048-8E48-87D3720BB284}" type="sibTrans" cxnId="{EFD4769C-CEC8-D648-99C8-F7F37108EB8B}">
      <dgm:prSet/>
      <dgm:spPr/>
      <dgm:t>
        <a:bodyPr/>
        <a:lstStyle/>
        <a:p>
          <a:endParaRPr lang="en-US"/>
        </a:p>
      </dgm:t>
    </dgm:pt>
    <dgm:pt modelId="{D3B5DBF6-54C6-C148-8FF5-DE82480FFD88}">
      <dgm:prSet phldrT="[Text]"/>
      <dgm:spPr/>
      <dgm:t>
        <a:bodyPr/>
        <a:lstStyle/>
        <a:p>
          <a:r>
            <a:rPr lang="en-US" dirty="0" smtClean="0"/>
            <a:t>registrants respond with (dis)approval</a:t>
          </a:r>
          <a:endParaRPr lang="en-US" dirty="0"/>
        </a:p>
      </dgm:t>
    </dgm:pt>
    <dgm:pt modelId="{2CAA7C49-BF4C-B64A-8E4B-C59A63696136}" type="parTrans" cxnId="{EBDDB38D-F11A-844A-AFAE-15CFC96BC758}">
      <dgm:prSet/>
      <dgm:spPr/>
      <dgm:t>
        <a:bodyPr/>
        <a:lstStyle/>
        <a:p>
          <a:endParaRPr lang="en-US"/>
        </a:p>
      </dgm:t>
    </dgm:pt>
    <dgm:pt modelId="{DCBE49B6-549C-C547-B1EC-698B7C46789F}" type="sibTrans" cxnId="{EBDDB38D-F11A-844A-AFAE-15CFC96BC758}">
      <dgm:prSet/>
      <dgm:spPr/>
      <dgm:t>
        <a:bodyPr/>
        <a:lstStyle/>
        <a:p>
          <a:endParaRPr lang="en-US"/>
        </a:p>
      </dgm:t>
    </dgm:pt>
    <dgm:pt modelId="{0A87A78A-9F10-1A40-A949-7D9DD9FDDD0C}">
      <dgm:prSet phldrT="[Text]"/>
      <dgm:spPr/>
      <dgm:t>
        <a:bodyPr/>
        <a:lstStyle/>
        <a:p>
          <a:r>
            <a:rPr lang="en-US" dirty="0" smtClean="0"/>
            <a:t>AWS issues certificate</a:t>
          </a:r>
          <a:endParaRPr lang="en-US" dirty="0"/>
        </a:p>
      </dgm:t>
    </dgm:pt>
    <dgm:pt modelId="{09DEF1E7-C537-2048-8C36-6587FBA3922F}" type="parTrans" cxnId="{36B8CB9D-312C-0244-BF35-4E2967DB87A0}">
      <dgm:prSet/>
      <dgm:spPr/>
      <dgm:t>
        <a:bodyPr/>
        <a:lstStyle/>
        <a:p>
          <a:endParaRPr lang="en-US"/>
        </a:p>
      </dgm:t>
    </dgm:pt>
    <dgm:pt modelId="{EA37A89F-583F-A641-8CB1-052E1802D24A}" type="sibTrans" cxnId="{36B8CB9D-312C-0244-BF35-4E2967DB87A0}">
      <dgm:prSet/>
      <dgm:spPr/>
      <dgm:t>
        <a:bodyPr/>
        <a:lstStyle/>
        <a:p>
          <a:endParaRPr lang="en-US"/>
        </a:p>
      </dgm:t>
    </dgm:pt>
    <dgm:pt modelId="{FF65E48B-FABC-EA44-A894-E11DEDC70D98}" type="pres">
      <dgm:prSet presAssocID="{4694094E-772D-064E-9648-4D18D74872AD}" presName="Name0" presStyleCnt="0">
        <dgm:presLayoutVars>
          <dgm:dir/>
          <dgm:resizeHandles val="exact"/>
        </dgm:presLayoutVars>
      </dgm:prSet>
      <dgm:spPr/>
    </dgm:pt>
    <dgm:pt modelId="{5639935E-1CE3-3447-9151-6DFD31932693}" type="pres">
      <dgm:prSet presAssocID="{811D7682-B067-4B4D-81EB-8F2BDA6F931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DFAAD-55BC-A54F-8026-4C84861E59BC}" type="pres">
      <dgm:prSet presAssocID="{1C7E65EF-E2DF-0345-9A6B-D3B7458CDCDD}" presName="sibTrans" presStyleLbl="sibTrans2D1" presStyleIdx="0" presStyleCnt="3"/>
      <dgm:spPr/>
    </dgm:pt>
    <dgm:pt modelId="{0B136B93-E5D6-C348-9D35-21EE960D6FCA}" type="pres">
      <dgm:prSet presAssocID="{1C7E65EF-E2DF-0345-9A6B-D3B7458CDCDD}" presName="connectorText" presStyleLbl="sibTrans2D1" presStyleIdx="0" presStyleCnt="3"/>
      <dgm:spPr/>
    </dgm:pt>
    <dgm:pt modelId="{3C9A58FB-4B7C-2746-86DE-1F3B4589E111}" type="pres">
      <dgm:prSet presAssocID="{400B43E0-A046-DD42-99EE-E603D13113D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44F01B-33ED-814F-9C16-D923A8BA2B68}" type="pres">
      <dgm:prSet presAssocID="{ACE4911C-731F-6048-8E48-87D3720BB284}" presName="sibTrans" presStyleLbl="sibTrans2D1" presStyleIdx="1" presStyleCnt="3"/>
      <dgm:spPr/>
    </dgm:pt>
    <dgm:pt modelId="{F7671DD9-9FCF-8249-BA3B-32A563D020EA}" type="pres">
      <dgm:prSet presAssocID="{ACE4911C-731F-6048-8E48-87D3720BB284}" presName="connectorText" presStyleLbl="sibTrans2D1" presStyleIdx="1" presStyleCnt="3"/>
      <dgm:spPr/>
    </dgm:pt>
    <dgm:pt modelId="{38F7602A-2568-8F41-AA2F-B50CCDD447AB}" type="pres">
      <dgm:prSet presAssocID="{D3B5DBF6-54C6-C148-8FF5-DE82480FFD8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7C7DE8-78BB-7E40-960A-072E586484F3}" type="pres">
      <dgm:prSet presAssocID="{DCBE49B6-549C-C547-B1EC-698B7C46789F}" presName="sibTrans" presStyleLbl="sibTrans2D1" presStyleIdx="2" presStyleCnt="3"/>
      <dgm:spPr/>
    </dgm:pt>
    <dgm:pt modelId="{42F40E0D-94CD-E14C-A4AD-2AF9333E0748}" type="pres">
      <dgm:prSet presAssocID="{DCBE49B6-549C-C547-B1EC-698B7C46789F}" presName="connectorText" presStyleLbl="sibTrans2D1" presStyleIdx="2" presStyleCnt="3"/>
      <dgm:spPr/>
    </dgm:pt>
    <dgm:pt modelId="{7ABC5DE0-25C2-394C-9CA7-389EE1DDC3E4}" type="pres">
      <dgm:prSet presAssocID="{0A87A78A-9F10-1A40-A949-7D9DD9FDDD0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118E8E-239E-5343-99F0-AD57EBC7660B}" type="presOf" srcId="{D3B5DBF6-54C6-C148-8FF5-DE82480FFD88}" destId="{38F7602A-2568-8F41-AA2F-B50CCDD447AB}" srcOrd="0" destOrd="0" presId="urn:microsoft.com/office/officeart/2005/8/layout/process1"/>
    <dgm:cxn modelId="{B5944D6C-4639-2C49-9A44-5E0D88427B36}" type="presOf" srcId="{ACE4911C-731F-6048-8E48-87D3720BB284}" destId="{F7671DD9-9FCF-8249-BA3B-32A563D020EA}" srcOrd="1" destOrd="0" presId="urn:microsoft.com/office/officeart/2005/8/layout/process1"/>
    <dgm:cxn modelId="{AB3482DD-43BA-5643-B00C-F9EB3AE89B6F}" type="presOf" srcId="{0A87A78A-9F10-1A40-A949-7D9DD9FDDD0C}" destId="{7ABC5DE0-25C2-394C-9CA7-389EE1DDC3E4}" srcOrd="0" destOrd="0" presId="urn:microsoft.com/office/officeart/2005/8/layout/process1"/>
    <dgm:cxn modelId="{321F7E40-3F5F-C947-AE64-B1B6C014A4BB}" type="presOf" srcId="{DCBE49B6-549C-C547-B1EC-698B7C46789F}" destId="{9A7C7DE8-78BB-7E40-960A-072E586484F3}" srcOrd="0" destOrd="0" presId="urn:microsoft.com/office/officeart/2005/8/layout/process1"/>
    <dgm:cxn modelId="{09D18399-ED1A-C64E-AFFD-7F691C69E218}" type="presOf" srcId="{DCBE49B6-549C-C547-B1EC-698B7C46789F}" destId="{42F40E0D-94CD-E14C-A4AD-2AF9333E0748}" srcOrd="1" destOrd="0" presId="urn:microsoft.com/office/officeart/2005/8/layout/process1"/>
    <dgm:cxn modelId="{36B8CB9D-312C-0244-BF35-4E2967DB87A0}" srcId="{4694094E-772D-064E-9648-4D18D74872AD}" destId="{0A87A78A-9F10-1A40-A949-7D9DD9FDDD0C}" srcOrd="3" destOrd="0" parTransId="{09DEF1E7-C537-2048-8C36-6587FBA3922F}" sibTransId="{EA37A89F-583F-A641-8CB1-052E1802D24A}"/>
    <dgm:cxn modelId="{78298B61-080D-BF4A-99CA-B5D07D0D930C}" srcId="{4694094E-772D-064E-9648-4D18D74872AD}" destId="{811D7682-B067-4B4D-81EB-8F2BDA6F9315}" srcOrd="0" destOrd="0" parTransId="{86F428CB-9419-EE4C-8AD4-2503B578C9CE}" sibTransId="{1C7E65EF-E2DF-0345-9A6B-D3B7458CDCDD}"/>
    <dgm:cxn modelId="{321DA444-3ABD-FA4E-AA82-89FDE26F8041}" type="presOf" srcId="{400B43E0-A046-DD42-99EE-E603D13113D1}" destId="{3C9A58FB-4B7C-2746-86DE-1F3B4589E111}" srcOrd="0" destOrd="0" presId="urn:microsoft.com/office/officeart/2005/8/layout/process1"/>
    <dgm:cxn modelId="{EFD4769C-CEC8-D648-99C8-F7F37108EB8B}" srcId="{4694094E-772D-064E-9648-4D18D74872AD}" destId="{400B43E0-A046-DD42-99EE-E603D13113D1}" srcOrd="1" destOrd="0" parTransId="{8A55EF4A-E5FF-C240-B770-E464F666D664}" sibTransId="{ACE4911C-731F-6048-8E48-87D3720BB284}"/>
    <dgm:cxn modelId="{772A32AB-3431-6A4E-8F04-D209E1CE2C9C}" type="presOf" srcId="{ACE4911C-731F-6048-8E48-87D3720BB284}" destId="{0944F01B-33ED-814F-9C16-D923A8BA2B68}" srcOrd="0" destOrd="0" presId="urn:microsoft.com/office/officeart/2005/8/layout/process1"/>
    <dgm:cxn modelId="{A946FE07-3337-9C43-9392-952709AE028D}" type="presOf" srcId="{1C7E65EF-E2DF-0345-9A6B-D3B7458CDCDD}" destId="{0B136B93-E5D6-C348-9D35-21EE960D6FCA}" srcOrd="1" destOrd="0" presId="urn:microsoft.com/office/officeart/2005/8/layout/process1"/>
    <dgm:cxn modelId="{26915B3E-15CD-774C-A1EE-04A4EDED70D0}" type="presOf" srcId="{1C7E65EF-E2DF-0345-9A6B-D3B7458CDCDD}" destId="{8E5DFAAD-55BC-A54F-8026-4C84861E59BC}" srcOrd="0" destOrd="0" presId="urn:microsoft.com/office/officeart/2005/8/layout/process1"/>
    <dgm:cxn modelId="{9D116860-97DF-E544-BE8C-B9839584D897}" type="presOf" srcId="{4694094E-772D-064E-9648-4D18D74872AD}" destId="{FF65E48B-FABC-EA44-A894-E11DEDC70D98}" srcOrd="0" destOrd="0" presId="urn:microsoft.com/office/officeart/2005/8/layout/process1"/>
    <dgm:cxn modelId="{EBDDB38D-F11A-844A-AFAE-15CFC96BC758}" srcId="{4694094E-772D-064E-9648-4D18D74872AD}" destId="{D3B5DBF6-54C6-C148-8FF5-DE82480FFD88}" srcOrd="2" destOrd="0" parTransId="{2CAA7C49-BF4C-B64A-8E4B-C59A63696136}" sibTransId="{DCBE49B6-549C-C547-B1EC-698B7C46789F}"/>
    <dgm:cxn modelId="{82D442EB-B373-0240-8BAA-7E7E0C02E6F8}" type="presOf" srcId="{811D7682-B067-4B4D-81EB-8F2BDA6F9315}" destId="{5639935E-1CE3-3447-9151-6DFD31932693}" srcOrd="0" destOrd="0" presId="urn:microsoft.com/office/officeart/2005/8/layout/process1"/>
    <dgm:cxn modelId="{E461FA88-4DC6-EE4E-A407-E0434263EF5F}" type="presParOf" srcId="{FF65E48B-FABC-EA44-A894-E11DEDC70D98}" destId="{5639935E-1CE3-3447-9151-6DFD31932693}" srcOrd="0" destOrd="0" presId="urn:microsoft.com/office/officeart/2005/8/layout/process1"/>
    <dgm:cxn modelId="{3247BF55-3AF1-814D-B9FD-E627AA0F1506}" type="presParOf" srcId="{FF65E48B-FABC-EA44-A894-E11DEDC70D98}" destId="{8E5DFAAD-55BC-A54F-8026-4C84861E59BC}" srcOrd="1" destOrd="0" presId="urn:microsoft.com/office/officeart/2005/8/layout/process1"/>
    <dgm:cxn modelId="{6E3C95E8-E9F9-F843-AE31-333663532D77}" type="presParOf" srcId="{8E5DFAAD-55BC-A54F-8026-4C84861E59BC}" destId="{0B136B93-E5D6-C348-9D35-21EE960D6FCA}" srcOrd="0" destOrd="0" presId="urn:microsoft.com/office/officeart/2005/8/layout/process1"/>
    <dgm:cxn modelId="{F68F0C9A-39F6-3044-AEF2-4461674341B9}" type="presParOf" srcId="{FF65E48B-FABC-EA44-A894-E11DEDC70D98}" destId="{3C9A58FB-4B7C-2746-86DE-1F3B4589E111}" srcOrd="2" destOrd="0" presId="urn:microsoft.com/office/officeart/2005/8/layout/process1"/>
    <dgm:cxn modelId="{5A57BB46-E30A-0B44-8FF9-CA7865805005}" type="presParOf" srcId="{FF65E48B-FABC-EA44-A894-E11DEDC70D98}" destId="{0944F01B-33ED-814F-9C16-D923A8BA2B68}" srcOrd="3" destOrd="0" presId="urn:microsoft.com/office/officeart/2005/8/layout/process1"/>
    <dgm:cxn modelId="{D946D4DA-5ACB-AF41-96E1-12F35D9886BD}" type="presParOf" srcId="{0944F01B-33ED-814F-9C16-D923A8BA2B68}" destId="{F7671DD9-9FCF-8249-BA3B-32A563D020EA}" srcOrd="0" destOrd="0" presId="urn:microsoft.com/office/officeart/2005/8/layout/process1"/>
    <dgm:cxn modelId="{46640CD9-2080-0040-9511-18331F3AF948}" type="presParOf" srcId="{FF65E48B-FABC-EA44-A894-E11DEDC70D98}" destId="{38F7602A-2568-8F41-AA2F-B50CCDD447AB}" srcOrd="4" destOrd="0" presId="urn:microsoft.com/office/officeart/2005/8/layout/process1"/>
    <dgm:cxn modelId="{99B7896A-2F5A-3E4A-B8D2-6A4CF864F96F}" type="presParOf" srcId="{FF65E48B-FABC-EA44-A894-E11DEDC70D98}" destId="{9A7C7DE8-78BB-7E40-960A-072E586484F3}" srcOrd="5" destOrd="0" presId="urn:microsoft.com/office/officeart/2005/8/layout/process1"/>
    <dgm:cxn modelId="{EB12C5A2-5F0A-ED48-B9FF-C3BA0B4E8745}" type="presParOf" srcId="{9A7C7DE8-78BB-7E40-960A-072E586484F3}" destId="{42F40E0D-94CD-E14C-A4AD-2AF9333E0748}" srcOrd="0" destOrd="0" presId="urn:microsoft.com/office/officeart/2005/8/layout/process1"/>
    <dgm:cxn modelId="{5E45E8D2-657F-8043-89F6-77CAE4A5D2C3}" type="presParOf" srcId="{FF65E48B-FABC-EA44-A894-E11DEDC70D98}" destId="{7ABC5DE0-25C2-394C-9CA7-389EE1DDC3E4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C31219-E278-EE41-8F6F-52494F1F9CE2}" type="doc">
      <dgm:prSet loTypeId="urn:microsoft.com/office/officeart/2005/8/layout/venn1" loCatId="" qsTypeId="urn:microsoft.com/office/officeart/2005/8/quickstyle/simple4" qsCatId="simple" csTypeId="urn:microsoft.com/office/officeart/2005/8/colors/colorful4" csCatId="colorful" phldr="1"/>
      <dgm:spPr/>
    </dgm:pt>
    <dgm:pt modelId="{5A3A3EE4-19D4-1745-BF83-83BB3A1E65F1}">
      <dgm:prSet phldrT="[Text]" custT="1"/>
      <dgm:spPr/>
      <dgm:t>
        <a:bodyPr/>
        <a:lstStyle/>
        <a:p>
          <a:r>
            <a:rPr lang="en-US" sz="1800" dirty="0" smtClean="0"/>
            <a:t>Cornell</a:t>
          </a:r>
          <a:r>
            <a:rPr lang="en-US" sz="1800" baseline="0" dirty="0" smtClean="0"/>
            <a:t> </a:t>
          </a:r>
          <a:r>
            <a:rPr lang="en-US" sz="1800" dirty="0" smtClean="0"/>
            <a:t>AWS </a:t>
          </a:r>
          <a:r>
            <a:rPr lang="en-US" sz="1800" dirty="0" smtClean="0"/>
            <a:t>admins (</a:t>
          </a:r>
          <a:r>
            <a:rPr lang="en-US" sz="1800" dirty="0" err="1" smtClean="0"/>
            <a:t>shib</a:t>
          </a:r>
          <a:r>
            <a:rPr lang="en-US" sz="1800" dirty="0" smtClean="0"/>
            <a:t>-admin)</a:t>
          </a:r>
          <a:endParaRPr lang="en-US" sz="1800" dirty="0"/>
        </a:p>
      </dgm:t>
    </dgm:pt>
    <dgm:pt modelId="{5FC3F1BD-3B55-244D-82F2-382D1CDBCAC7}" type="parTrans" cxnId="{1A164400-9B35-F145-A1C2-B01BCBE65B8D}">
      <dgm:prSet/>
      <dgm:spPr/>
      <dgm:t>
        <a:bodyPr/>
        <a:lstStyle/>
        <a:p>
          <a:endParaRPr lang="en-US"/>
        </a:p>
      </dgm:t>
    </dgm:pt>
    <dgm:pt modelId="{EE2514E2-10B3-754E-B0C1-E6A9B1D7FC69}" type="sibTrans" cxnId="{1A164400-9B35-F145-A1C2-B01BCBE65B8D}">
      <dgm:prSet/>
      <dgm:spPr/>
      <dgm:t>
        <a:bodyPr/>
        <a:lstStyle/>
        <a:p>
          <a:endParaRPr lang="en-US"/>
        </a:p>
      </dgm:t>
    </dgm:pt>
    <dgm:pt modelId="{69CE2C31-41C8-A847-B40B-EA8DBBED4FA4}">
      <dgm:prSet phldrT="[Text]" custT="1"/>
      <dgm:spPr/>
      <dgm:t>
        <a:bodyPr/>
        <a:lstStyle/>
        <a:p>
          <a:r>
            <a:rPr lang="en-US" sz="1800" dirty="0" smtClean="0"/>
            <a:t>Cornell domain admins</a:t>
          </a:r>
          <a:endParaRPr lang="en-US" sz="1800" dirty="0"/>
        </a:p>
      </dgm:t>
    </dgm:pt>
    <dgm:pt modelId="{D752A8B9-C7F4-734F-BFA0-94C8E7106AFC}" type="parTrans" cxnId="{D08D6F83-F3D3-FF49-A1D0-F454D20C7662}">
      <dgm:prSet/>
      <dgm:spPr/>
      <dgm:t>
        <a:bodyPr/>
        <a:lstStyle/>
        <a:p>
          <a:endParaRPr lang="en-US"/>
        </a:p>
      </dgm:t>
    </dgm:pt>
    <dgm:pt modelId="{3FF4425D-9B2D-8C40-9895-1503B6229461}" type="sibTrans" cxnId="{D08D6F83-F3D3-FF49-A1D0-F454D20C7662}">
      <dgm:prSet/>
      <dgm:spPr/>
      <dgm:t>
        <a:bodyPr/>
        <a:lstStyle/>
        <a:p>
          <a:endParaRPr lang="en-US"/>
        </a:p>
      </dgm:t>
    </dgm:pt>
    <dgm:pt modelId="{47CC6FF3-1B4E-3D4C-924C-F1649F5F93AC}" type="pres">
      <dgm:prSet presAssocID="{48C31219-E278-EE41-8F6F-52494F1F9CE2}" presName="compositeShape" presStyleCnt="0">
        <dgm:presLayoutVars>
          <dgm:chMax val="7"/>
          <dgm:dir/>
          <dgm:resizeHandles val="exact"/>
        </dgm:presLayoutVars>
      </dgm:prSet>
      <dgm:spPr/>
    </dgm:pt>
    <dgm:pt modelId="{E8B476A2-169F-7745-98E3-601EF0E7D4E1}" type="pres">
      <dgm:prSet presAssocID="{5A3A3EE4-19D4-1745-BF83-83BB3A1E65F1}" presName="circ1" presStyleLbl="vennNode1" presStyleIdx="0" presStyleCnt="2"/>
      <dgm:spPr/>
      <dgm:t>
        <a:bodyPr/>
        <a:lstStyle/>
        <a:p>
          <a:endParaRPr lang="en-US"/>
        </a:p>
      </dgm:t>
    </dgm:pt>
    <dgm:pt modelId="{7292B34B-8059-7E45-B587-68227D23EE56}" type="pres">
      <dgm:prSet presAssocID="{5A3A3EE4-19D4-1745-BF83-83BB3A1E65F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68AC96-38E6-224A-9647-9EFB6159287B}" type="pres">
      <dgm:prSet presAssocID="{69CE2C31-41C8-A847-B40B-EA8DBBED4FA4}" presName="circ2" presStyleLbl="vennNode1" presStyleIdx="1" presStyleCnt="2"/>
      <dgm:spPr/>
      <dgm:t>
        <a:bodyPr/>
        <a:lstStyle/>
        <a:p>
          <a:endParaRPr lang="en-US"/>
        </a:p>
      </dgm:t>
    </dgm:pt>
    <dgm:pt modelId="{78002108-42CA-A445-8BEB-B730301F1FA3}" type="pres">
      <dgm:prSet presAssocID="{69CE2C31-41C8-A847-B40B-EA8DBBED4FA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164400-9B35-F145-A1C2-B01BCBE65B8D}" srcId="{48C31219-E278-EE41-8F6F-52494F1F9CE2}" destId="{5A3A3EE4-19D4-1745-BF83-83BB3A1E65F1}" srcOrd="0" destOrd="0" parTransId="{5FC3F1BD-3B55-244D-82F2-382D1CDBCAC7}" sibTransId="{EE2514E2-10B3-754E-B0C1-E6A9B1D7FC69}"/>
    <dgm:cxn modelId="{D08D6F83-F3D3-FF49-A1D0-F454D20C7662}" srcId="{48C31219-E278-EE41-8F6F-52494F1F9CE2}" destId="{69CE2C31-41C8-A847-B40B-EA8DBBED4FA4}" srcOrd="1" destOrd="0" parTransId="{D752A8B9-C7F4-734F-BFA0-94C8E7106AFC}" sibTransId="{3FF4425D-9B2D-8C40-9895-1503B6229461}"/>
    <dgm:cxn modelId="{74EE0CD5-66FB-3E46-83BA-0303711F9EB4}" type="presOf" srcId="{5A3A3EE4-19D4-1745-BF83-83BB3A1E65F1}" destId="{E8B476A2-169F-7745-98E3-601EF0E7D4E1}" srcOrd="0" destOrd="0" presId="urn:microsoft.com/office/officeart/2005/8/layout/venn1"/>
    <dgm:cxn modelId="{885B4D4B-EC24-EE4F-9A04-022FAFD25654}" type="presOf" srcId="{69CE2C31-41C8-A847-B40B-EA8DBBED4FA4}" destId="{78002108-42CA-A445-8BEB-B730301F1FA3}" srcOrd="1" destOrd="0" presId="urn:microsoft.com/office/officeart/2005/8/layout/venn1"/>
    <dgm:cxn modelId="{08C57564-38FD-1A4F-A551-56671E682014}" type="presOf" srcId="{69CE2C31-41C8-A847-B40B-EA8DBBED4FA4}" destId="{8668AC96-38E6-224A-9647-9EFB6159287B}" srcOrd="0" destOrd="0" presId="urn:microsoft.com/office/officeart/2005/8/layout/venn1"/>
    <dgm:cxn modelId="{A13FA723-51AC-A941-9BE9-59053D478BA3}" type="presOf" srcId="{48C31219-E278-EE41-8F6F-52494F1F9CE2}" destId="{47CC6FF3-1B4E-3D4C-924C-F1649F5F93AC}" srcOrd="0" destOrd="0" presId="urn:microsoft.com/office/officeart/2005/8/layout/venn1"/>
    <dgm:cxn modelId="{DED353EF-5A39-BF46-842D-E824E8385176}" type="presOf" srcId="{5A3A3EE4-19D4-1745-BF83-83BB3A1E65F1}" destId="{7292B34B-8059-7E45-B587-68227D23EE56}" srcOrd="1" destOrd="0" presId="urn:microsoft.com/office/officeart/2005/8/layout/venn1"/>
    <dgm:cxn modelId="{9E9B55EA-C6D0-F844-8C28-9FB9C7F72830}" type="presParOf" srcId="{47CC6FF3-1B4E-3D4C-924C-F1649F5F93AC}" destId="{E8B476A2-169F-7745-98E3-601EF0E7D4E1}" srcOrd="0" destOrd="0" presId="urn:microsoft.com/office/officeart/2005/8/layout/venn1"/>
    <dgm:cxn modelId="{576546C1-D155-A44A-8FAB-2CC2CEA2F8F6}" type="presParOf" srcId="{47CC6FF3-1B4E-3D4C-924C-F1649F5F93AC}" destId="{7292B34B-8059-7E45-B587-68227D23EE56}" srcOrd="1" destOrd="0" presId="urn:microsoft.com/office/officeart/2005/8/layout/venn1"/>
    <dgm:cxn modelId="{7D0F151B-4C13-2947-93C3-C6A9F0CA756C}" type="presParOf" srcId="{47CC6FF3-1B4E-3D4C-924C-F1649F5F93AC}" destId="{8668AC96-38E6-224A-9647-9EFB6159287B}" srcOrd="2" destOrd="0" presId="urn:microsoft.com/office/officeart/2005/8/layout/venn1"/>
    <dgm:cxn modelId="{03BF2AD9-7CA6-E645-AF72-D37CD5B8D1CF}" type="presParOf" srcId="{47CC6FF3-1B4E-3D4C-924C-F1649F5F93AC}" destId="{78002108-42CA-A445-8BEB-B730301F1FA3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39935E-1CE3-3447-9151-6DFD31932693}">
      <dsp:nvSpPr>
        <dsp:cNvPr id="0" name=""/>
        <dsp:cNvSpPr/>
      </dsp:nvSpPr>
      <dsp:spPr>
        <a:xfrm>
          <a:off x="3465" y="321750"/>
          <a:ext cx="1515340" cy="12501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AWS user makes certificate request</a:t>
          </a:r>
          <a:endParaRPr lang="en-US" sz="1800" kern="1200" dirty="0"/>
        </a:p>
      </dsp:txBody>
      <dsp:txXfrm>
        <a:off x="40081" y="358366"/>
        <a:ext cx="1442108" cy="1176923"/>
      </dsp:txXfrm>
    </dsp:sp>
    <dsp:sp modelId="{8E5DFAAD-55BC-A54F-8026-4C84861E59BC}">
      <dsp:nvSpPr>
        <dsp:cNvPr id="0" name=""/>
        <dsp:cNvSpPr/>
      </dsp:nvSpPr>
      <dsp:spPr>
        <a:xfrm>
          <a:off x="1670339" y="758926"/>
          <a:ext cx="321252" cy="375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670339" y="834087"/>
        <a:ext cx="224876" cy="225482"/>
      </dsp:txXfrm>
    </dsp:sp>
    <dsp:sp modelId="{3C9A58FB-4B7C-2746-86DE-1F3B4589E111}">
      <dsp:nvSpPr>
        <dsp:cNvPr id="0" name=""/>
        <dsp:cNvSpPr/>
      </dsp:nvSpPr>
      <dsp:spPr>
        <a:xfrm>
          <a:off x="2124941" y="321750"/>
          <a:ext cx="1515340" cy="12501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AWS checks with domain registrants</a:t>
          </a:r>
          <a:endParaRPr lang="en-US" sz="1800" kern="1200" dirty="0"/>
        </a:p>
      </dsp:txBody>
      <dsp:txXfrm>
        <a:off x="2161557" y="358366"/>
        <a:ext cx="1442108" cy="1176923"/>
      </dsp:txXfrm>
    </dsp:sp>
    <dsp:sp modelId="{0944F01B-33ED-814F-9C16-D923A8BA2B68}">
      <dsp:nvSpPr>
        <dsp:cNvPr id="0" name=""/>
        <dsp:cNvSpPr/>
      </dsp:nvSpPr>
      <dsp:spPr>
        <a:xfrm>
          <a:off x="3791815" y="758926"/>
          <a:ext cx="321252" cy="375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3791815" y="834087"/>
        <a:ext cx="224876" cy="225482"/>
      </dsp:txXfrm>
    </dsp:sp>
    <dsp:sp modelId="{38F7602A-2568-8F41-AA2F-B50CCDD447AB}">
      <dsp:nvSpPr>
        <dsp:cNvPr id="0" name=""/>
        <dsp:cNvSpPr/>
      </dsp:nvSpPr>
      <dsp:spPr>
        <a:xfrm>
          <a:off x="4246418" y="321750"/>
          <a:ext cx="1515340" cy="12501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registrants respond with (dis)approval</a:t>
          </a:r>
          <a:endParaRPr lang="en-US" sz="1800" kern="1200" dirty="0"/>
        </a:p>
      </dsp:txBody>
      <dsp:txXfrm>
        <a:off x="4283034" y="358366"/>
        <a:ext cx="1442108" cy="1176923"/>
      </dsp:txXfrm>
    </dsp:sp>
    <dsp:sp modelId="{9A7C7DE8-78BB-7E40-960A-072E586484F3}">
      <dsp:nvSpPr>
        <dsp:cNvPr id="0" name=""/>
        <dsp:cNvSpPr/>
      </dsp:nvSpPr>
      <dsp:spPr>
        <a:xfrm>
          <a:off x="5913292" y="758926"/>
          <a:ext cx="321252" cy="375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913292" y="834087"/>
        <a:ext cx="224876" cy="225482"/>
      </dsp:txXfrm>
    </dsp:sp>
    <dsp:sp modelId="{7ABC5DE0-25C2-394C-9CA7-389EE1DDC3E4}">
      <dsp:nvSpPr>
        <dsp:cNvPr id="0" name=""/>
        <dsp:cNvSpPr/>
      </dsp:nvSpPr>
      <dsp:spPr>
        <a:xfrm>
          <a:off x="6367894" y="321750"/>
          <a:ext cx="1515340" cy="12501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AWS issues certificate</a:t>
          </a:r>
          <a:endParaRPr lang="en-US" sz="1800" kern="1200" dirty="0"/>
        </a:p>
      </dsp:txBody>
      <dsp:txXfrm>
        <a:off x="6404510" y="358366"/>
        <a:ext cx="1442108" cy="1176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B476A2-169F-7745-98E3-601EF0E7D4E1}">
      <dsp:nvSpPr>
        <dsp:cNvPr id="0" name=""/>
        <dsp:cNvSpPr/>
      </dsp:nvSpPr>
      <dsp:spPr>
        <a:xfrm>
          <a:off x="85063" y="787872"/>
          <a:ext cx="2098242" cy="2098242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Cornell</a:t>
          </a:r>
          <a:r>
            <a:rPr lang="en-US" sz="1800" kern="1200" baseline="0" dirty="0" smtClean="0"/>
            <a:t> </a:t>
          </a:r>
          <a:r>
            <a:rPr lang="en-US" sz="1800" kern="1200" dirty="0" smtClean="0"/>
            <a:t>AWS </a:t>
          </a:r>
          <a:r>
            <a:rPr lang="en-US" sz="1800" kern="1200" dirty="0" smtClean="0"/>
            <a:t>admins (</a:t>
          </a:r>
          <a:r>
            <a:rPr lang="en-US" sz="1800" kern="1200" dirty="0" err="1" smtClean="0"/>
            <a:t>shib</a:t>
          </a:r>
          <a:r>
            <a:rPr lang="en-US" sz="1800" kern="1200" dirty="0" smtClean="0"/>
            <a:t>-admin)</a:t>
          </a:r>
          <a:endParaRPr lang="en-US" sz="1800" kern="1200" dirty="0"/>
        </a:p>
      </dsp:txBody>
      <dsp:txXfrm>
        <a:off x="378061" y="1035299"/>
        <a:ext cx="1209797" cy="1603387"/>
      </dsp:txXfrm>
    </dsp:sp>
    <dsp:sp modelId="{8668AC96-38E6-224A-9647-9EFB6159287B}">
      <dsp:nvSpPr>
        <dsp:cNvPr id="0" name=""/>
        <dsp:cNvSpPr/>
      </dsp:nvSpPr>
      <dsp:spPr>
        <a:xfrm>
          <a:off x="1597311" y="787872"/>
          <a:ext cx="2098242" cy="2098242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50000"/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50000"/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Cornell domain admins</a:t>
          </a:r>
          <a:endParaRPr lang="en-US" sz="1800" kern="1200" dirty="0"/>
        </a:p>
      </dsp:txBody>
      <dsp:txXfrm>
        <a:off x="2192758" y="1035299"/>
        <a:ext cx="1209797" cy="16033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70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929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6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2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0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0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0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88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701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BA0A2-52C4-BB4F-A54C-50663F32945F}" type="datetimeFigureOut">
              <a:rPr lang="en-US" smtClean="0"/>
              <a:t>8/18/16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EA68A-0479-2343-A568-CE4E95637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93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noc@cornell.edu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996307"/>
              </p:ext>
            </p:extLst>
          </p:nvPr>
        </p:nvGraphicFramePr>
        <p:xfrm>
          <a:off x="628650" y="365126"/>
          <a:ext cx="7886700" cy="6065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SSL Server Certificate (</a:t>
                      </a:r>
                      <a:r>
                        <a:rPr lang="en-US" dirty="0" err="1" smtClean="0"/>
                        <a:t>InCommon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AWS</a:t>
                      </a:r>
                      <a:r>
                        <a:rPr lang="en-US" baseline="0" dirty="0" smtClean="0"/>
                        <a:t> Certificate Manager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Use where?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 any Cornell</a:t>
                      </a:r>
                      <a:r>
                        <a:rPr lang="en-US" baseline="0" dirty="0" smtClean="0"/>
                        <a:t> server </a:t>
                      </a:r>
                    </a:p>
                    <a:p>
                      <a:r>
                        <a:rPr lang="en-US" baseline="0" dirty="0" smtClean="0"/>
                        <a:t>(and elsewhere)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Amazon</a:t>
                      </a:r>
                      <a:r>
                        <a:rPr lang="en-US" baseline="0" dirty="0" smtClean="0"/>
                        <a:t> CloudFront</a:t>
                      </a:r>
                    </a:p>
                    <a:p>
                      <a:r>
                        <a:rPr lang="en-US" baseline="0" dirty="0" smtClean="0"/>
                        <a:t>AWS Elastic Load Balancer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Use on AWS</a:t>
                      </a:r>
                      <a:r>
                        <a:rPr lang="en-US" baseline="0" dirty="0" smtClean="0"/>
                        <a:t> Elastic Compute Cloud (EC2)?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Who can request?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Cornell net admins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u="sng" dirty="0" smtClean="0"/>
                        <a:t>anybody</a:t>
                      </a:r>
                      <a:r>
                        <a:rPr lang="en-US" baseline="0" dirty="0" smtClean="0"/>
                        <a:t> with an AWS account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Terms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</a:t>
                      </a:r>
                      <a:r>
                        <a:rPr lang="en-US" baseline="0" dirty="0" smtClean="0"/>
                        <a:t> 2, 3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 months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Auto-renewal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Domain?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Multi-domain?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Wildcard</a:t>
                      </a:r>
                      <a:r>
                        <a:rPr lang="en-US" baseline="0" dirty="0" smtClean="0"/>
                        <a:t> Domain?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 (not preferred)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Code Signing</a:t>
                      </a:r>
                      <a:r>
                        <a:rPr lang="en-US" baseline="0" dirty="0" smtClean="0"/>
                        <a:t> Certificate?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Unified Communications Certificate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Extended Validation Certificate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coming soon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9366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Supported Activities – Level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825625"/>
            <a:ext cx="4819004" cy="4351338"/>
          </a:xfrm>
        </p:spPr>
        <p:txBody>
          <a:bodyPr/>
          <a:lstStyle/>
          <a:p>
            <a:r>
              <a:rPr lang="en-US" dirty="0" smtClean="0"/>
              <a:t>Approve certificate requests for domains with </a:t>
            </a:r>
            <a:r>
              <a:rPr lang="en-US" dirty="0" smtClean="0">
                <a:hlinkClick r:id="rId2"/>
              </a:rPr>
              <a:t>noc@cornell.edu</a:t>
            </a:r>
            <a:r>
              <a:rPr lang="en-US" dirty="0" smtClean="0"/>
              <a:t> as contact</a:t>
            </a:r>
          </a:p>
          <a:p>
            <a:pPr lvl="1"/>
            <a:r>
              <a:rPr lang="en-US" dirty="0"/>
              <a:t>for </a:t>
            </a:r>
            <a:r>
              <a:rPr lang="en-US" dirty="0" err="1"/>
              <a:t>cornell.edu</a:t>
            </a:r>
            <a:r>
              <a:rPr lang="en-US" dirty="0"/>
              <a:t> </a:t>
            </a:r>
            <a:r>
              <a:rPr lang="en-US" dirty="0" smtClean="0"/>
              <a:t>sub-domains</a:t>
            </a:r>
          </a:p>
          <a:p>
            <a:pPr lvl="1"/>
            <a:r>
              <a:rPr lang="en-US" dirty="0" smtClean="0"/>
              <a:t>other domains</a:t>
            </a:r>
          </a:p>
          <a:p>
            <a:r>
              <a:rPr lang="en-US" dirty="0" smtClean="0"/>
              <a:t>Determine status of approval requests that came to Cornell (</a:t>
            </a:r>
            <a:r>
              <a:rPr lang="en-US" dirty="0" err="1" smtClean="0"/>
              <a:t>noc@cornell.edu</a:t>
            </a:r>
            <a:r>
              <a:rPr lang="en-US" dirty="0" smtClean="0"/>
              <a:t>)</a:t>
            </a:r>
          </a:p>
          <a:p>
            <a:r>
              <a:rPr lang="en-US" dirty="0" smtClean="0"/>
              <a:t>Determine where AWS sent approval requests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6877071"/>
              </p:ext>
            </p:extLst>
          </p:nvPr>
        </p:nvGraphicFramePr>
        <p:xfrm>
          <a:off x="5362414" y="829158"/>
          <a:ext cx="3780618" cy="3673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1730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49042"/>
            <a:ext cx="7886700" cy="45729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Emailed request for approval to domain contacts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884" y="906340"/>
            <a:ext cx="5772231" cy="5431461"/>
          </a:xfrm>
        </p:spPr>
      </p:pic>
    </p:spTree>
    <p:extLst>
      <p:ext uri="{BB962C8B-B14F-4D97-AF65-F5344CB8AC3E}">
        <p14:creationId xmlns:p14="http://schemas.microsoft.com/office/powerpoint/2010/main" val="4814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Response after Domain Contact Approval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77" y="1781176"/>
            <a:ext cx="7118646" cy="4572000"/>
          </a:xfrm>
        </p:spPr>
      </p:pic>
    </p:spTree>
    <p:extLst>
      <p:ext uri="{BB962C8B-B14F-4D97-AF65-F5344CB8AC3E}">
        <p14:creationId xmlns:p14="http://schemas.microsoft.com/office/powerpoint/2010/main" val="1809835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7325"/>
            <a:ext cx="8686800" cy="6023351"/>
          </a:xfrm>
        </p:spPr>
      </p:pic>
    </p:spTree>
    <p:extLst>
      <p:ext uri="{BB962C8B-B14F-4D97-AF65-F5344CB8AC3E}">
        <p14:creationId xmlns:p14="http://schemas.microsoft.com/office/powerpoint/2010/main" val="28795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7325"/>
            <a:ext cx="8686800" cy="6023351"/>
          </a:xfrm>
        </p:spPr>
      </p:pic>
    </p:spTree>
    <p:extLst>
      <p:ext uri="{BB962C8B-B14F-4D97-AF65-F5344CB8AC3E}">
        <p14:creationId xmlns:p14="http://schemas.microsoft.com/office/powerpoint/2010/main" val="116004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8761" y="5421595"/>
            <a:ext cx="4275858" cy="32127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dirty="0"/>
              <a:t>Cornell AD – AWS admin groups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11" y="857250"/>
            <a:ext cx="8513379" cy="5143500"/>
          </a:xfrm>
        </p:spPr>
      </p:pic>
    </p:spTree>
    <p:extLst>
      <p:ext uri="{BB962C8B-B14F-4D97-AF65-F5344CB8AC3E}">
        <p14:creationId xmlns:p14="http://schemas.microsoft.com/office/powerpoint/2010/main" val="2027501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AWS Certificate Manager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How is Cornell Support Desk involved?</a:t>
            </a:r>
          </a:p>
          <a:p>
            <a:pPr lvl="1"/>
            <a:r>
              <a:rPr lang="en-US" dirty="0" smtClean="0"/>
              <a:t>Help AWS users (AWS administrators) perform self-service </a:t>
            </a:r>
          </a:p>
          <a:p>
            <a:pPr lvl="1"/>
            <a:r>
              <a:rPr lang="en-US" dirty="0" smtClean="0"/>
              <a:t>Receive requests from AWS for</a:t>
            </a:r>
          </a:p>
          <a:p>
            <a:pPr lvl="2"/>
            <a:r>
              <a:rPr lang="en-US" dirty="0" err="1" smtClean="0"/>
              <a:t>noc@cornell.edu</a:t>
            </a:r>
            <a:endParaRPr lang="en-US" dirty="0" smtClean="0"/>
          </a:p>
          <a:p>
            <a:pPr lvl="2"/>
            <a:r>
              <a:rPr lang="en-US" dirty="0" err="1" smtClean="0"/>
              <a:t>cornell.edu</a:t>
            </a:r>
            <a:r>
              <a:rPr lang="en-US" dirty="0" smtClean="0"/>
              <a:t> and Cornell-owned domains</a:t>
            </a:r>
          </a:p>
          <a:p>
            <a:pPr lvl="1"/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992431353"/>
              </p:ext>
            </p:extLst>
          </p:nvPr>
        </p:nvGraphicFramePr>
        <p:xfrm>
          <a:off x="628650" y="1523719"/>
          <a:ext cx="7886700" cy="1893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3825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330698" y="2675195"/>
            <a:ext cx="1589061" cy="138499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AWS user self-service</a:t>
            </a:r>
            <a:endParaRPr lang="en-US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Supported Activities – Level 1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28650" y="1825625"/>
            <a:ext cx="6175106" cy="4351338"/>
          </a:xfrm>
        </p:spPr>
        <p:txBody>
          <a:bodyPr/>
          <a:lstStyle/>
          <a:p>
            <a:r>
              <a:rPr lang="en-US" dirty="0" smtClean="0"/>
              <a:t>request a certificate</a:t>
            </a:r>
          </a:p>
          <a:p>
            <a:r>
              <a:rPr lang="en-US" dirty="0" smtClean="0"/>
              <a:t>have ACM resend validation email</a:t>
            </a:r>
          </a:p>
          <a:p>
            <a:r>
              <a:rPr lang="en-US" dirty="0" smtClean="0"/>
              <a:t>use certificate on Elastic Load Balancer, Elastic Beanstalk, CloudFront</a:t>
            </a:r>
          </a:p>
          <a:p>
            <a:r>
              <a:rPr lang="en-US" dirty="0" smtClean="0"/>
              <a:t>see list of my ACM certificates (and requests)</a:t>
            </a:r>
          </a:p>
          <a:p>
            <a:r>
              <a:rPr lang="en-US" dirty="0" smtClean="0"/>
              <a:t>determine state of certificate request</a:t>
            </a:r>
          </a:p>
          <a:p>
            <a:r>
              <a:rPr lang="en-US" dirty="0" smtClean="0"/>
              <a:t>determine if Cornell received domain validation email</a:t>
            </a:r>
          </a:p>
        </p:txBody>
      </p:sp>
      <p:sp>
        <p:nvSpPr>
          <p:cNvPr id="7" name="Right Brace 6"/>
          <p:cNvSpPr/>
          <p:nvPr/>
        </p:nvSpPr>
        <p:spPr>
          <a:xfrm>
            <a:off x="6501540" y="1690689"/>
            <a:ext cx="968643" cy="3477996"/>
          </a:xfrm>
          <a:prstGeom prst="rightBrace">
            <a:avLst/>
          </a:prstGeom>
          <a:ln w="635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5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1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03" y="1781177"/>
            <a:ext cx="6807794" cy="4572000"/>
          </a:xfrm>
        </p:spPr>
      </p:pic>
    </p:spTree>
    <p:extLst>
      <p:ext uri="{BB962C8B-B14F-4D97-AF65-F5344CB8AC3E}">
        <p14:creationId xmlns:p14="http://schemas.microsoft.com/office/powerpoint/2010/main" val="1732636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076" y="1781177"/>
            <a:ext cx="5689848" cy="4572000"/>
          </a:xfrm>
        </p:spPr>
      </p:pic>
    </p:spTree>
    <p:extLst>
      <p:ext uri="{BB962C8B-B14F-4D97-AF65-F5344CB8AC3E}">
        <p14:creationId xmlns:p14="http://schemas.microsoft.com/office/powerpoint/2010/main" val="90475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– Step 3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56" y="1781176"/>
            <a:ext cx="5990689" cy="4572000"/>
          </a:xfrm>
        </p:spPr>
      </p:pic>
    </p:spTree>
    <p:extLst>
      <p:ext uri="{BB962C8B-B14F-4D97-AF65-F5344CB8AC3E}">
        <p14:creationId xmlns:p14="http://schemas.microsoft.com/office/powerpoint/2010/main" val="1264031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AWS Certificate Manager User Interface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73" y="2226469"/>
            <a:ext cx="7728254" cy="3263504"/>
          </a:xfrm>
        </p:spPr>
      </p:pic>
    </p:spTree>
    <p:extLst>
      <p:ext uri="{BB962C8B-B14F-4D97-AF65-F5344CB8AC3E}">
        <p14:creationId xmlns:p14="http://schemas.microsoft.com/office/powerpoint/2010/main" val="27791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58" y="209862"/>
            <a:ext cx="2279090" cy="6648138"/>
          </a:xfrm>
        </p:spPr>
        <p:txBody>
          <a:bodyPr>
            <a:noAutofit/>
          </a:bodyPr>
          <a:lstStyle/>
          <a:p>
            <a:r>
              <a:rPr lang="en-US" sz="2800" dirty="0" smtClean="0"/>
              <a:t>Approval sought from</a:t>
            </a:r>
            <a:br>
              <a:rPr lang="en-US" sz="2800" dirty="0" smtClean="0"/>
            </a:br>
            <a:r>
              <a:rPr lang="en-US" sz="2800" dirty="0" smtClean="0"/>
              <a:t>domain contacts &amp; guessed emails addresses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447" y="0"/>
            <a:ext cx="6647553" cy="6874717"/>
          </a:xfrm>
        </p:spPr>
      </p:pic>
    </p:spTree>
    <p:extLst>
      <p:ext uri="{BB962C8B-B14F-4D97-AF65-F5344CB8AC3E}">
        <p14:creationId xmlns:p14="http://schemas.microsoft.com/office/powerpoint/2010/main" val="210444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04071"/>
            <a:ext cx="7886700" cy="4572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Request time-out – 72 hours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72" y="1041816"/>
            <a:ext cx="7232855" cy="5816184"/>
          </a:xfrm>
        </p:spPr>
      </p:pic>
    </p:spTree>
    <p:extLst>
      <p:ext uri="{BB962C8B-B14F-4D97-AF65-F5344CB8AC3E}">
        <p14:creationId xmlns:p14="http://schemas.microsoft.com/office/powerpoint/2010/main" val="67996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281</Words>
  <Application>Microsoft Macintosh PowerPoint</Application>
  <PresentationFormat>On-screen Show (4:3)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Calibri Light</vt:lpstr>
      <vt:lpstr>Arial</vt:lpstr>
      <vt:lpstr>Office Theme</vt:lpstr>
      <vt:lpstr>PowerPoint Presentation</vt:lpstr>
      <vt:lpstr>AWS Certificate Manager</vt:lpstr>
      <vt:lpstr>Supported Activities – Level 1</vt:lpstr>
      <vt:lpstr>Request – Step 1</vt:lpstr>
      <vt:lpstr>Request – Step 2</vt:lpstr>
      <vt:lpstr>Request – Step 3</vt:lpstr>
      <vt:lpstr>AWS Certificate Manager User Interface</vt:lpstr>
      <vt:lpstr>Approval sought from domain contacts &amp; guessed emails addresses</vt:lpstr>
      <vt:lpstr>Request time-out – 72 hours</vt:lpstr>
      <vt:lpstr>Supported Activities – Level 2</vt:lpstr>
      <vt:lpstr>Emailed request for approval to domain contacts</vt:lpstr>
      <vt:lpstr>Response after Domain Contact Approval</vt:lpstr>
      <vt:lpstr>PowerPoint Presentation</vt:lpstr>
      <vt:lpstr>PowerPoint Presentation</vt:lpstr>
      <vt:lpstr>Cornell AD – AWS admin groups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Edward Allen</dc:creator>
  <cp:lastModifiedBy>Paul Edward Allen</cp:lastModifiedBy>
  <cp:revision>16</cp:revision>
  <dcterms:created xsi:type="dcterms:W3CDTF">2016-05-17T13:46:42Z</dcterms:created>
  <dcterms:modified xsi:type="dcterms:W3CDTF">2016-08-18T16:37:02Z</dcterms:modified>
</cp:coreProperties>
</file>