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embeddedFontLst>
    <p:embeddedFont>
      <p:font typeface="Galdeano"/>
      <p:regular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Galdeano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"/>
              <a:t>Sidney</a:t>
            </a:r>
          </a:p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/>
              <a:t>Albert</a:t>
            </a:r>
          </a:p>
        </p:txBody>
      </p:sp>
      <p:sp>
        <p:nvSpPr>
          <p:cNvPr id="182" name="Shape 182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Albert</a:t>
            </a:r>
          </a:p>
        </p:txBody>
      </p:sp>
      <p:sp>
        <p:nvSpPr>
          <p:cNvPr id="190" name="Shape 190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Lishan</a:t>
            </a:r>
          </a:p>
        </p:txBody>
      </p:sp>
      <p:sp>
        <p:nvSpPr>
          <p:cNvPr id="203" name="Shape 203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Lishan</a:t>
            </a:r>
          </a:p>
        </p:txBody>
      </p:sp>
      <p:sp>
        <p:nvSpPr>
          <p:cNvPr id="212" name="Shape 212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0" name="Shape 220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Sidney</a:t>
            </a:r>
          </a:p>
        </p:txBody>
      </p:sp>
      <p:sp>
        <p:nvSpPr>
          <p:cNvPr id="77" name="Shape 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/>
              <a:t>Sidney</a:t>
            </a:r>
          </a:p>
        </p:txBody>
      </p:sp>
      <p:sp>
        <p:nvSpPr>
          <p:cNvPr id="87" name="Shape 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/>
              <a:t>Sidney</a:t>
            </a:r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Yuqi</a:t>
            </a:r>
          </a:p>
        </p:txBody>
      </p:sp>
      <p:sp>
        <p:nvSpPr>
          <p:cNvPr id="130" name="Shape 130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/>
              <a:t>Yuqi</a:t>
            </a:r>
          </a:p>
        </p:txBody>
      </p:sp>
      <p:sp>
        <p:nvSpPr>
          <p:cNvPr id="137" name="Shape 137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/>
              <a:t>Yuqi</a:t>
            </a:r>
          </a:p>
        </p:txBody>
      </p:sp>
      <p:sp>
        <p:nvSpPr>
          <p:cNvPr id="150" name="Shape 150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Albert</a:t>
            </a:r>
          </a:p>
        </p:txBody>
      </p:sp>
      <p:sp>
        <p:nvSpPr>
          <p:cNvPr id="159" name="Shape 159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/>
              <a:t>Albert</a:t>
            </a:r>
          </a:p>
        </p:txBody>
      </p:sp>
      <p:sp>
        <p:nvSpPr>
          <p:cNvPr id="175" name="Shape 175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jpg"/><Relationship Id="rId3" Type="http://schemas.openxmlformats.org/officeDocument/2006/relationships/image" Target="../media/image02.jpg"/><Relationship Id="rId4" Type="http://schemas.openxmlformats.org/officeDocument/2006/relationships/image" Target="../media/image01.jpg"/><Relationship Id="rId5" Type="http://schemas.openxmlformats.org/officeDocument/2006/relationships/image" Target="../media/image03.jpg"/><Relationship Id="rId6" Type="http://schemas.openxmlformats.org/officeDocument/2006/relationships/image" Target="../media/image0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Shape 18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9" name="Shape 1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Shape 22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1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26" name="Shape 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1" name="Shape 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7" name="Shape 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8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1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5" name="Shape 15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6" name="Shape 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6.jpg"/><Relationship Id="rId4" Type="http://schemas.openxmlformats.org/officeDocument/2006/relationships/image" Target="../media/image09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1" type="subTitle"/>
          </p:nvPr>
        </p:nvSpPr>
        <p:spPr>
          <a:xfrm>
            <a:off x="1886700" y="3873000"/>
            <a:ext cx="7162200" cy="8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en" sz="2800">
                <a:solidFill>
                  <a:srgbClr val="FFFFFF"/>
                </a:solidFill>
              </a:rPr>
              <a:t>Aobei Cheng </a:t>
            </a: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en" sz="2800">
                <a:solidFill>
                  <a:srgbClr val="FFFFFF"/>
                </a:solidFill>
              </a:rPr>
              <a:t>Sidney Lok </a:t>
            </a: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en" sz="2800">
                <a:solidFill>
                  <a:srgbClr val="FFFFFF"/>
                </a:solidFill>
              </a:rPr>
              <a:t>Yuqi Yu </a:t>
            </a: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en" sz="2800">
                <a:solidFill>
                  <a:srgbClr val="FFFFFF"/>
                </a:solidFill>
              </a:rPr>
              <a:t>Lishan Zhu</a:t>
            </a:r>
          </a:p>
        </p:txBody>
      </p:sp>
      <p:sp>
        <p:nvSpPr>
          <p:cNvPr id="74" name="Shape 74"/>
          <p:cNvSpPr txBox="1"/>
          <p:nvPr>
            <p:ph type="ctrTitle"/>
          </p:nvPr>
        </p:nvSpPr>
        <p:spPr>
          <a:xfrm>
            <a:off x="1182925" y="1120775"/>
            <a:ext cx="79611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High Rate Sedimentation</a:t>
            </a:r>
          </a:p>
          <a:p>
            <a:pPr indent="0" lvl="0" marL="0" marR="0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Plate Settlers 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300"/>
              <a:t>Flocculator Design Take III</a:t>
            </a:r>
          </a:p>
        </p:txBody>
      </p:sp>
      <p:sp>
        <p:nvSpPr>
          <p:cNvPr id="185" name="Shape 185"/>
          <p:cNvSpPr txBox="1"/>
          <p:nvPr>
            <p:ph idx="1" type="body"/>
          </p:nvPr>
        </p:nvSpPr>
        <p:spPr>
          <a:xfrm>
            <a:off x="457200" y="1600200"/>
            <a:ext cx="4568100" cy="5164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</a:pPr>
            <a:r>
              <a:rPr lang="en"/>
              <a:t>Figure eight design = more circulation at bends of flocculator 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Circulation should continuously push the flocs through the tube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We ran the apparatus but...</a:t>
            </a:r>
          </a:p>
        </p:txBody>
      </p:sp>
      <p:pic>
        <p:nvPicPr>
          <p:cNvPr id="186" name="Shape 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4172" y="1600162"/>
            <a:ext cx="3900099" cy="516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300"/>
              <a:t>Flocculator Design Take III</a:t>
            </a:r>
          </a:p>
        </p:txBody>
      </p:sp>
      <p:sp>
        <p:nvSpPr>
          <p:cNvPr id="193" name="Shape 193"/>
          <p:cNvSpPr txBox="1"/>
          <p:nvPr>
            <p:ph idx="1" type="body"/>
          </p:nvPr>
        </p:nvSpPr>
        <p:spPr>
          <a:xfrm>
            <a:off x="457200" y="1600200"/>
            <a:ext cx="8458200" cy="134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</a:pPr>
            <a:r>
              <a:rPr lang="en"/>
              <a:t>Air pockets at the top bends of flocculator are  preventing flow</a:t>
            </a:r>
          </a:p>
        </p:txBody>
      </p:sp>
      <p:pic>
        <p:nvPicPr>
          <p:cNvPr id="194" name="Shape 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6150" y="2704750"/>
            <a:ext cx="5281478" cy="3961102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/>
          <p:nvPr/>
        </p:nvSpPr>
        <p:spPr>
          <a:xfrm>
            <a:off x="5291300" y="2941200"/>
            <a:ext cx="1847400" cy="443400"/>
          </a:xfrm>
          <a:prstGeom prst="rect">
            <a:avLst/>
          </a:prstGeom>
          <a:solidFill>
            <a:srgbClr val="FDFFFD"/>
          </a:solidFill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2400">
                <a:solidFill>
                  <a:srgbClr val="FF0000"/>
                </a:solidFill>
              </a:rPr>
              <a:t>Air pockets</a:t>
            </a:r>
          </a:p>
        </p:txBody>
      </p:sp>
      <p:cxnSp>
        <p:nvCxnSpPr>
          <p:cNvPr id="196" name="Shape 196"/>
          <p:cNvCxnSpPr>
            <a:stCxn id="195" idx="2"/>
          </p:cNvCxnSpPr>
          <p:nvPr/>
        </p:nvCxnSpPr>
        <p:spPr>
          <a:xfrm flipH="1">
            <a:off x="5513000" y="3384600"/>
            <a:ext cx="702000" cy="443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97" name="Shape 197"/>
          <p:cNvCxnSpPr>
            <a:stCxn id="195" idx="2"/>
          </p:cNvCxnSpPr>
          <p:nvPr/>
        </p:nvCxnSpPr>
        <p:spPr>
          <a:xfrm>
            <a:off x="6215000" y="3384600"/>
            <a:ext cx="436200" cy="679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98" name="Shape 198"/>
          <p:cNvCxnSpPr>
            <a:stCxn id="195" idx="2"/>
          </p:cNvCxnSpPr>
          <p:nvPr/>
        </p:nvCxnSpPr>
        <p:spPr>
          <a:xfrm flipH="1">
            <a:off x="4345400" y="3384600"/>
            <a:ext cx="1869600" cy="458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99" name="Shape 199"/>
          <p:cNvCxnSpPr>
            <a:stCxn id="195" idx="2"/>
          </p:cNvCxnSpPr>
          <p:nvPr/>
        </p:nvCxnSpPr>
        <p:spPr>
          <a:xfrm flipH="1">
            <a:off x="3857600" y="3384600"/>
            <a:ext cx="2357400" cy="399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581"/>
              <a:buFont typeface="Arial"/>
              <a:buNone/>
            </a:pPr>
            <a:r>
              <a:rPr lang="en" sz="4300"/>
              <a:t>Flocculator Design Take III</a:t>
            </a:r>
          </a:p>
        </p:txBody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7" name="Shape 207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Ran water vertically to remove air bubbles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Use 80/20 to fix pipes on lab bench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08" name="Shape 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187" y="1600200"/>
            <a:ext cx="3560624" cy="474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Future work</a:t>
            </a:r>
          </a:p>
        </p:txBody>
      </p:sp>
      <p:sp>
        <p:nvSpPr>
          <p:cNvPr id="215" name="Shape 215"/>
          <p:cNvSpPr txBox="1"/>
          <p:nvPr>
            <p:ph idx="1" type="body"/>
          </p:nvPr>
        </p:nvSpPr>
        <p:spPr>
          <a:xfrm>
            <a:off x="457200" y="1600200"/>
            <a:ext cx="83025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</a:pPr>
            <a:r>
              <a:rPr lang="en"/>
              <a:t>Remove air pockets and run the modified tube flocculator apparatus 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Design and create our sedimentation tank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Start experiments with plate settlers in our full apparatus: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Continuous plates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Porous plates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Zigzag plates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Combinations  </a:t>
            </a:r>
          </a:p>
        </p:txBody>
      </p:sp>
      <p:pic>
        <p:nvPicPr>
          <p:cNvPr id="216" name="Shape 2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5050" y="3798525"/>
            <a:ext cx="2044700" cy="215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Questions?</a:t>
            </a:r>
          </a:p>
        </p:txBody>
      </p:sp>
      <p:pic>
        <p:nvPicPr>
          <p:cNvPr id="223" name="Shape 2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325" y="2330949"/>
            <a:ext cx="4838175" cy="3628624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Shape 224"/>
          <p:cNvSpPr txBox="1"/>
          <p:nvPr/>
        </p:nvSpPr>
        <p:spPr>
          <a:xfrm>
            <a:off x="5581200" y="3486412"/>
            <a:ext cx="3334200" cy="20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600"/>
              <a:t>Thanks for listening!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/>
              <a:t>Introduction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"/>
              <a:t>Affordability               more communities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"/>
              <a:t>Large plants cost more…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</a:pPr>
            <a:r>
              <a:rPr lang="en"/>
              <a:t>space</a:t>
            </a:r>
          </a:p>
          <a:p>
            <a:pPr lvl="1" marR="0" rtl="0" algn="l">
              <a:spcBef>
                <a:spcPts val="0"/>
              </a:spcBef>
              <a:spcAft>
                <a:spcPts val="0"/>
              </a:spcAft>
            </a:pPr>
            <a:r>
              <a:rPr lang="en"/>
              <a:t>money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" name="Shape 81"/>
          <p:cNvCxnSpPr/>
          <p:nvPr/>
        </p:nvCxnSpPr>
        <p:spPr>
          <a:xfrm>
            <a:off x="3309200" y="1856750"/>
            <a:ext cx="658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375" y="3605075"/>
            <a:ext cx="5021325" cy="246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1149" y="4085499"/>
            <a:ext cx="3323375" cy="16344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" name="Shape 84"/>
          <p:cNvCxnSpPr/>
          <p:nvPr/>
        </p:nvCxnSpPr>
        <p:spPr>
          <a:xfrm>
            <a:off x="5010562" y="4839850"/>
            <a:ext cx="658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2895600" y="2286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 sz="4000"/>
              <a:t>Introduction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457199" y="1524000"/>
            <a:ext cx="60198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/>
              <a:t>Smaller sedimentation tank      </a:t>
            </a:r>
          </a:p>
          <a:p>
            <a:pPr indent="45720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/>
              <a:t>higher upflow velocity          </a:t>
            </a:r>
          </a:p>
          <a:p>
            <a:pPr indent="45720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"/>
              <a:t>flocs go out of tank</a:t>
            </a:r>
          </a:p>
          <a:p>
            <a:pPr indent="-228600" lvl="0" marL="457200" marR="0" rtl="0" algn="l">
              <a:spcBef>
                <a:spcPts val="640"/>
              </a:spcBef>
              <a:spcAft>
                <a:spcPts val="0"/>
              </a:spcAft>
            </a:pPr>
            <a:r>
              <a:rPr lang="en"/>
              <a:t>Focus: concentrating the floc blanket</a:t>
            </a: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 b="2056" l="12918" r="5886" t="1390"/>
          <a:stretch/>
        </p:blipFill>
        <p:spPr>
          <a:xfrm>
            <a:off x="6813675" y="1735687"/>
            <a:ext cx="1537149" cy="4301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" name="Shape 92"/>
          <p:cNvCxnSpPr/>
          <p:nvPr/>
        </p:nvCxnSpPr>
        <p:spPr>
          <a:xfrm>
            <a:off x="3024700" y="2216125"/>
            <a:ext cx="0" cy="628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93" name="Shape 93"/>
          <p:cNvCxnSpPr/>
          <p:nvPr/>
        </p:nvCxnSpPr>
        <p:spPr>
          <a:xfrm>
            <a:off x="3024700" y="3356800"/>
            <a:ext cx="0" cy="628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"/>
              <a:t>Goals for the semester</a:t>
            </a:r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457225" y="18288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"/>
              <a:t>Maintain a colloidal particle blanket at upflow velocities higher than 1 mm/s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n"/>
              <a:t>Explore different plate settler geometries to concentrate floc density</a:t>
            </a:r>
          </a:p>
        </p:txBody>
      </p:sp>
      <p:sp>
        <p:nvSpPr>
          <p:cNvPr id="100" name="Shape 100"/>
          <p:cNvSpPr txBox="1"/>
          <p:nvPr>
            <p:ph idx="2" type="body"/>
          </p:nvPr>
        </p:nvSpPr>
        <p:spPr>
          <a:xfrm>
            <a:off x="4648200" y="1600200"/>
            <a:ext cx="4038600" cy="4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sp>
        <p:nvSpPr>
          <p:cNvPr id="101" name="Shape 101"/>
          <p:cNvSpPr/>
          <p:nvPr/>
        </p:nvSpPr>
        <p:spPr>
          <a:xfrm>
            <a:off x="5587200" y="1726850"/>
            <a:ext cx="2551500" cy="4526100"/>
          </a:xfrm>
          <a:prstGeom prst="cube">
            <a:avLst>
              <a:gd fmla="val 13989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102" name="Shape 102"/>
          <p:cNvCxnSpPr/>
          <p:nvPr/>
        </p:nvCxnSpPr>
        <p:spPr>
          <a:xfrm flipH="1" rot="10800000">
            <a:off x="7443000" y="4961950"/>
            <a:ext cx="295800" cy="30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103" name="Shape 103"/>
          <p:cNvCxnSpPr/>
          <p:nvPr/>
        </p:nvCxnSpPr>
        <p:spPr>
          <a:xfrm flipH="1" rot="10800000">
            <a:off x="5587200" y="5916575"/>
            <a:ext cx="342900" cy="336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104" name="Shape 104"/>
          <p:cNvCxnSpPr/>
          <p:nvPr/>
        </p:nvCxnSpPr>
        <p:spPr>
          <a:xfrm flipH="1" rot="10800000">
            <a:off x="5607425" y="5257775"/>
            <a:ext cx="1842300" cy="995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105" name="Shape 105"/>
          <p:cNvCxnSpPr/>
          <p:nvPr/>
        </p:nvCxnSpPr>
        <p:spPr>
          <a:xfrm flipH="1" rot="10800000">
            <a:off x="5883000" y="4948650"/>
            <a:ext cx="1862400" cy="100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106" name="Shape 106"/>
          <p:cNvCxnSpPr/>
          <p:nvPr/>
        </p:nvCxnSpPr>
        <p:spPr>
          <a:xfrm rot="10800000">
            <a:off x="5903250" y="2420450"/>
            <a:ext cx="0" cy="3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107" name="Shape 107"/>
          <p:cNvSpPr/>
          <p:nvPr/>
        </p:nvSpPr>
        <p:spPr>
          <a:xfrm>
            <a:off x="6015350" y="5257775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6124037" y="4652725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5795687" y="5587162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6772825" y="4975400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6230475" y="5009037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7153887" y="4867850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5717287" y="4652725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6421012" y="5257775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/>
          <p:nvPr/>
        </p:nvSpPr>
        <p:spPr>
          <a:xfrm>
            <a:off x="6559937" y="4733525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6428850" y="4518400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5688125" y="5190512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6864762" y="4652725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7169587" y="4578800"/>
            <a:ext cx="215136" cy="21513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120" name="Shape 120"/>
          <p:cNvCxnSpPr/>
          <p:nvPr/>
        </p:nvCxnSpPr>
        <p:spPr>
          <a:xfrm flipH="1">
            <a:off x="5587000" y="3469350"/>
            <a:ext cx="410400" cy="101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121" name="Shape 121"/>
          <p:cNvCxnSpPr/>
          <p:nvPr/>
        </p:nvCxnSpPr>
        <p:spPr>
          <a:xfrm flipH="1">
            <a:off x="6968100" y="3486362"/>
            <a:ext cx="410400" cy="101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122" name="Shape 122"/>
          <p:cNvCxnSpPr/>
          <p:nvPr/>
        </p:nvCxnSpPr>
        <p:spPr>
          <a:xfrm flipH="1">
            <a:off x="5883000" y="3493025"/>
            <a:ext cx="410400" cy="101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123" name="Shape 123"/>
          <p:cNvCxnSpPr/>
          <p:nvPr/>
        </p:nvCxnSpPr>
        <p:spPr>
          <a:xfrm flipH="1">
            <a:off x="6177075" y="3493025"/>
            <a:ext cx="410400" cy="101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124" name="Shape 124"/>
          <p:cNvCxnSpPr/>
          <p:nvPr/>
        </p:nvCxnSpPr>
        <p:spPr>
          <a:xfrm flipH="1">
            <a:off x="6462300" y="3493025"/>
            <a:ext cx="410400" cy="101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cxnSp>
        <p:nvCxnSpPr>
          <p:cNvPr id="125" name="Shape 125"/>
          <p:cNvCxnSpPr/>
          <p:nvPr/>
        </p:nvCxnSpPr>
        <p:spPr>
          <a:xfrm flipH="1">
            <a:off x="6767137" y="3469250"/>
            <a:ext cx="410400" cy="101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126" name="Shape 126"/>
          <p:cNvSpPr/>
          <p:nvPr/>
        </p:nvSpPr>
        <p:spPr>
          <a:xfrm rot="5744162">
            <a:off x="5656771" y="5718504"/>
            <a:ext cx="336183" cy="393139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Flocculator Design</a:t>
            </a:r>
          </a:p>
        </p:txBody>
      </p:sp>
      <p:pic>
        <p:nvPicPr>
          <p:cNvPr id="133" name="Shape 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687" y="1526299"/>
            <a:ext cx="7865523" cy="5124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Flocculator Design</a:t>
            </a:r>
          </a:p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379275" y="2888450"/>
            <a:ext cx="4816200" cy="954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buSzPct val="100000"/>
              <a:buFont typeface="Arial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Flocculator tubing diameter: </a:t>
            </a:r>
          </a:p>
          <a:p>
            <a:pPr indent="0" lvl="0" marL="0" rtl="0" algn="l">
              <a:spcBef>
                <a:spcPts val="0"/>
              </a:spcBef>
              <a:buNone/>
            </a:pPr>
            <a:r>
              <a:rPr lang="en" sz="2000"/>
              <a:t>        0.95 cm (⅜ inch)</a:t>
            </a:r>
          </a:p>
          <a:p>
            <a:pPr indent="0" lvl="0" marL="0" rtl="0" algn="l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indent="-69850" lvl="0" mar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t/>
            </a:r>
            <a:endParaRPr sz="2400"/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6650" y="1600199"/>
            <a:ext cx="3668049" cy="487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Shape 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1575" y="4312199"/>
            <a:ext cx="1010875" cy="58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2962" y="2219175"/>
            <a:ext cx="2028825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/>
          <p:nvPr/>
        </p:nvSpPr>
        <p:spPr>
          <a:xfrm>
            <a:off x="379275" y="1733050"/>
            <a:ext cx="3668100" cy="4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>
              <a:spcBef>
                <a:spcPts val="0"/>
              </a:spcBef>
              <a:buSzPct val="100000"/>
              <a:buChar char="➢"/>
            </a:pPr>
            <a:r>
              <a:rPr lang="en" sz="2000"/>
              <a:t>Flow Rate (Q):</a:t>
            </a:r>
          </a:p>
        </p:txBody>
      </p:sp>
      <p:sp>
        <p:nvSpPr>
          <p:cNvPr id="145" name="Shape 145"/>
          <p:cNvSpPr txBox="1"/>
          <p:nvPr/>
        </p:nvSpPr>
        <p:spPr>
          <a:xfrm>
            <a:off x="393150" y="3941950"/>
            <a:ext cx="4465800" cy="15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 rtl="0">
              <a:spcBef>
                <a:spcPts val="560"/>
              </a:spcBef>
              <a:buClr>
                <a:schemeClr val="dk1"/>
              </a:buClr>
              <a:buSzPct val="100000"/>
              <a:buChar char="➢"/>
            </a:pPr>
            <a:r>
              <a:rPr lang="en" sz="2000">
                <a:solidFill>
                  <a:schemeClr val="dk1"/>
                </a:solidFill>
              </a:rPr>
              <a:t>Energy Dissipation Rate (ε):</a:t>
            </a:r>
          </a:p>
          <a:p>
            <a:pPr lvl="0" rtl="0">
              <a:spcBef>
                <a:spcPts val="56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</a:p>
          <a:p>
            <a:pPr lvl="0" rtl="0">
              <a:spcBef>
                <a:spcPts val="56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ε=4057mW/kg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411675" y="5412175"/>
            <a:ext cx="4314600" cy="10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56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 should be between 5 and 10 mW/kg!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Flocculator Design</a:t>
            </a:r>
          </a:p>
        </p:txBody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/>
              <a:t>Keep using the ⅜ inch flocculator in addition to the energy dissipation rate constraints to return the flow rate.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indent="-381000" lvl="0" marL="457200" rtl="0">
              <a:spcBef>
                <a:spcPts val="0"/>
              </a:spcBef>
              <a:buSzPct val="100000"/>
            </a:pPr>
            <a:r>
              <a:rPr lang="en" sz="2400"/>
              <a:t>When Q=7mL/s, ε=6.963mW/kg </a:t>
            </a:r>
          </a:p>
        </p:txBody>
      </p:sp>
      <p:sp>
        <p:nvSpPr>
          <p:cNvPr id="154" name="Shape 154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55" name="Shape 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8774" y="1752599"/>
            <a:ext cx="3472922" cy="4630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Flocculator Design Take II</a:t>
            </a:r>
          </a:p>
        </p:txBody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457200" y="1600200"/>
            <a:ext cx="5484300" cy="5157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</a:pPr>
            <a:r>
              <a:rPr lang="en"/>
              <a:t>Increase of tubing from ⅜ inch to ⅞ inch diameter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Settling of “monster flocs” on tube walls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"/>
              <a:t>Modified the flocculator shape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"/>
              <a:t>     </a:t>
            </a:r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8850" y="1541075"/>
            <a:ext cx="2906874" cy="51573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4" name="Shape 164"/>
          <p:cNvCxnSpPr/>
          <p:nvPr/>
        </p:nvCxnSpPr>
        <p:spPr>
          <a:xfrm>
            <a:off x="3119725" y="3899650"/>
            <a:ext cx="0" cy="470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65" name="Shape 165"/>
          <p:cNvSpPr/>
          <p:nvPr/>
        </p:nvSpPr>
        <p:spPr>
          <a:xfrm rot="5400000">
            <a:off x="2786425" y="3173575"/>
            <a:ext cx="666600" cy="3302100"/>
          </a:xfrm>
          <a:prstGeom prst="can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6" name="Shape 166"/>
          <p:cNvSpPr/>
          <p:nvPr/>
        </p:nvSpPr>
        <p:spPr>
          <a:xfrm rot="5400000">
            <a:off x="2786425" y="4186575"/>
            <a:ext cx="666600" cy="3302100"/>
          </a:xfrm>
          <a:prstGeom prst="can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2274519" y="5136775"/>
            <a:ext cx="603150" cy="1358150"/>
          </a:xfrm>
          <a:custGeom>
            <a:pathLst>
              <a:path extrusionOk="0" h="54326" w="24126">
                <a:moveTo>
                  <a:pt x="7989" y="54326"/>
                </a:moveTo>
                <a:cubicBezTo>
                  <a:pt x="-565" y="45771"/>
                  <a:pt x="-2317" y="28791"/>
                  <a:pt x="3686" y="18288"/>
                </a:cubicBezTo>
                <a:cubicBezTo>
                  <a:pt x="8222" y="10350"/>
                  <a:pt x="20037" y="8177"/>
                  <a:pt x="24126" y="0"/>
                </a:cubicBezTo>
              </a:path>
            </a:pathLst>
          </a:custGeom>
          <a:noFill/>
          <a:ln cap="flat" cmpd="sng" w="15240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68" name="Shape 168"/>
          <p:cNvSpPr/>
          <p:nvPr/>
        </p:nvSpPr>
        <p:spPr>
          <a:xfrm>
            <a:off x="3012150" y="4415789"/>
            <a:ext cx="370950" cy="1097500"/>
          </a:xfrm>
          <a:custGeom>
            <a:pathLst>
              <a:path extrusionOk="0" h="43900" w="14838">
                <a:moveTo>
                  <a:pt x="0" y="3021"/>
                </a:moveTo>
                <a:cubicBezTo>
                  <a:pt x="0" y="1174"/>
                  <a:pt x="3305" y="-693"/>
                  <a:pt x="4841" y="331"/>
                </a:cubicBezTo>
                <a:cubicBezTo>
                  <a:pt x="10447" y="4070"/>
                  <a:pt x="13570" y="11409"/>
                  <a:pt x="14522" y="18081"/>
                </a:cubicBezTo>
                <a:cubicBezTo>
                  <a:pt x="15787" y="26956"/>
                  <a:pt x="6992" y="34935"/>
                  <a:pt x="6992" y="43900"/>
                </a:cubicBezTo>
              </a:path>
            </a:pathLst>
          </a:custGeom>
          <a:noFill/>
          <a:ln cap="flat" cmpd="sng" w="15240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69" name="Shape 169"/>
          <p:cNvSpPr/>
          <p:nvPr/>
        </p:nvSpPr>
        <p:spPr>
          <a:xfrm>
            <a:off x="3886200" y="4282121"/>
            <a:ext cx="541350" cy="1204275"/>
          </a:xfrm>
          <a:custGeom>
            <a:pathLst>
              <a:path extrusionOk="0" h="48171" w="21654">
                <a:moveTo>
                  <a:pt x="0" y="7830"/>
                </a:moveTo>
                <a:cubicBezTo>
                  <a:pt x="0" y="4637"/>
                  <a:pt x="2819" y="1073"/>
                  <a:pt x="5917" y="299"/>
                </a:cubicBezTo>
                <a:cubicBezTo>
                  <a:pt x="9890" y="-694"/>
                  <a:pt x="15379" y="1476"/>
                  <a:pt x="17212" y="5140"/>
                </a:cubicBezTo>
                <a:cubicBezTo>
                  <a:pt x="20535" y="11784"/>
                  <a:pt x="23200" y="20296"/>
                  <a:pt x="20440" y="27194"/>
                </a:cubicBezTo>
                <a:cubicBezTo>
                  <a:pt x="17656" y="34149"/>
                  <a:pt x="12371" y="40679"/>
                  <a:pt x="12371" y="48171"/>
                </a:cubicBezTo>
              </a:path>
            </a:pathLst>
          </a:custGeom>
          <a:noFill/>
          <a:ln cap="flat" cmpd="sng" w="15240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70" name="Shape 170"/>
          <p:cNvSpPr/>
          <p:nvPr/>
        </p:nvSpPr>
        <p:spPr>
          <a:xfrm>
            <a:off x="3227300" y="5150225"/>
            <a:ext cx="572550" cy="1295800"/>
          </a:xfrm>
          <a:custGeom>
            <a:pathLst>
              <a:path extrusionOk="0" h="51832" w="22902">
                <a:moveTo>
                  <a:pt x="0" y="41417"/>
                </a:moveTo>
                <a:cubicBezTo>
                  <a:pt x="629" y="44561"/>
                  <a:pt x="1737" y="48098"/>
                  <a:pt x="4303" y="50023"/>
                </a:cubicBezTo>
                <a:cubicBezTo>
                  <a:pt x="7757" y="52613"/>
                  <a:pt x="14620" y="52400"/>
                  <a:pt x="17212" y="48947"/>
                </a:cubicBezTo>
                <a:cubicBezTo>
                  <a:pt x="22255" y="42225"/>
                  <a:pt x="24092" y="32357"/>
                  <a:pt x="22053" y="24205"/>
                </a:cubicBezTo>
                <a:cubicBezTo>
                  <a:pt x="21177" y="20704"/>
                  <a:pt x="17919" y="18061"/>
                  <a:pt x="17212" y="14523"/>
                </a:cubicBezTo>
                <a:cubicBezTo>
                  <a:pt x="16256" y="9746"/>
                  <a:pt x="18826" y="4870"/>
                  <a:pt x="18826" y="0"/>
                </a:cubicBezTo>
              </a:path>
            </a:pathLst>
          </a:custGeom>
          <a:noFill/>
          <a:ln cap="flat" cmpd="sng" w="15240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171" name="Shape 171"/>
          <p:cNvSpPr/>
          <p:nvPr/>
        </p:nvSpPr>
        <p:spPr>
          <a:xfrm>
            <a:off x="4615525" y="4491325"/>
            <a:ext cx="155100" cy="666600"/>
          </a:xfrm>
          <a:prstGeom prst="smileyFace">
            <a:avLst>
              <a:gd fmla="val 4653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300"/>
              <a:t>Flocculator Design Take III</a:t>
            </a:r>
          </a:p>
        </p:txBody>
      </p:sp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4175" y="1600199"/>
            <a:ext cx="7183500" cy="463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