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5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6858000" cx="9144000"/>
  <p:notesSz cx="6858000" cy="9144000"/>
  <p:embeddedFontLst>
    <p:embeddedFont>
      <p:font typeface="Galdeano"/>
      <p:regular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Galdeano-regular.fntdata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Shape 71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7" name="Shape 7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5" name="Shape 85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1" name="Shape 9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1" name="Shape 101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9" name="Shape 109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7" name="Shape 117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5" name="Shape 125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5.jpg"/><Relationship Id="rId3" Type="http://schemas.openxmlformats.org/officeDocument/2006/relationships/image" Target="../media/image00.jpg"/><Relationship Id="rId4" Type="http://schemas.openxmlformats.org/officeDocument/2006/relationships/image" Target="../media/image03.jpg"/><Relationship Id="rId5" Type="http://schemas.openxmlformats.org/officeDocument/2006/relationships/image" Target="../media/image04.jpg"/><Relationship Id="rId6" Type="http://schemas.openxmlformats.org/officeDocument/2006/relationships/image" Target="../media/image0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Shape 18"/>
          <p:cNvGrpSpPr/>
          <p:nvPr/>
        </p:nvGrpSpPr>
        <p:grpSpPr>
          <a:xfrm>
            <a:off x="0" y="0"/>
            <a:ext cx="9143999" cy="6858000"/>
            <a:chOff x="0" y="0"/>
            <a:chExt cx="5759" cy="4320"/>
          </a:xfrm>
        </p:grpSpPr>
        <p:pic>
          <p:nvPicPr>
            <p:cNvPr id="19" name="Shape 19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0" y="0"/>
              <a:ext cx="5759" cy="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Shape 2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031" y="3215"/>
              <a:ext cx="191" cy="43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" name="Shape 2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791" y="3552"/>
              <a:ext cx="288" cy="9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2" name="Shape 22"/>
          <p:cNvSpPr txBox="1"/>
          <p:nvPr>
            <p:ph idx="1" type="subTitle"/>
          </p:nvPr>
        </p:nvSpPr>
        <p:spPr>
          <a:xfrm>
            <a:off x="3352800" y="5029200"/>
            <a:ext cx="39623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0" type="dt"/>
          </p:nvPr>
        </p:nvSpPr>
        <p:spPr>
          <a:xfrm>
            <a:off x="6781800" y="6248400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Shape 25"/>
          <p:cNvSpPr txBox="1"/>
          <p:nvPr>
            <p:ph type="ctrTitle"/>
          </p:nvPr>
        </p:nvSpPr>
        <p:spPr>
          <a:xfrm>
            <a:off x="1371600" y="112077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1" i="0" sz="5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/>
        </p:txBody>
      </p:sp>
      <p:pic>
        <p:nvPicPr>
          <p:cNvPr id="26" name="Shape 2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-1588" y="5876925"/>
            <a:ext cx="9145588" cy="98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Shape 2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287487" y="0"/>
            <a:ext cx="3856511" cy="11470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1_Custom Layou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x="457200" y="1524000"/>
            <a:ext cx="8153399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10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333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2" type="body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10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333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pic>
        <p:nvPicPr>
          <p:cNvPr id="41" name="Shape 4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x="2667000" y="228600"/>
            <a:ext cx="62483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pic>
        <p:nvPicPr>
          <p:cNvPr id="47" name="Shape 4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ustom Layou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title"/>
          </p:nvPr>
        </p:nvSpPr>
        <p:spPr>
          <a:xfrm>
            <a:off x="2819400" y="274637"/>
            <a:ext cx="5867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Shape 56"/>
          <p:cNvSpPr txBox="1"/>
          <p:nvPr>
            <p:ph idx="2" type="body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58750" lvl="1" marL="74295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14300" lvl="2" marL="1143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27000" lvl="3" marL="1600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27000" lvl="4" marL="2057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7000" lvl="5" marL="2514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7000" lvl="6" marL="2971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7000" lvl="7" marL="3429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7000" lvl="8" marL="3886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3" type="body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4" type="body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58750" lvl="1" marL="74295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14300" lvl="2" marL="1143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27000" lvl="3" marL="1600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27000" lvl="4" marL="2057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7000" lvl="5" marL="2514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7000" lvl="6" marL="2971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7000" lvl="7" marL="3429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7000" lvl="8" marL="3886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pic>
        <p:nvPicPr>
          <p:cNvPr id="62" name="Shape 6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pic>
        <p:nvPicPr>
          <p:cNvPr id="67" name="Shape 6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02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theme" Target="../theme/theme2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1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cxnSp>
        <p:nvCxnSpPr>
          <p:cNvPr id="15" name="Shape 15"/>
          <p:cNvCxnSpPr/>
          <p:nvPr/>
        </p:nvCxnSpPr>
        <p:spPr>
          <a:xfrm>
            <a:off x="0" y="1447800"/>
            <a:ext cx="9144000" cy="0"/>
          </a:xfrm>
          <a:prstGeom prst="straightConnector1">
            <a:avLst/>
          </a:prstGeom>
          <a:noFill/>
          <a:ln cap="flat" cmpd="tri" w="76200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6" name="Shape 16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6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7.png"/><Relationship Id="rId4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8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9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/>
          <p:nvPr>
            <p:ph idx="1" type="subTitle"/>
          </p:nvPr>
        </p:nvSpPr>
        <p:spPr>
          <a:xfrm>
            <a:off x="3505200" y="5029200"/>
            <a:ext cx="3962399" cy="6246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Noto Sans Symbols"/>
              <a:buNone/>
            </a:pPr>
            <a:r>
              <a:rPr lang="en-US" sz="2800"/>
              <a:t>Jacqueline Dokko and Janak Shah</a:t>
            </a:r>
          </a:p>
        </p:txBody>
      </p:sp>
      <p:sp>
        <p:nvSpPr>
          <p:cNvPr id="74" name="Shape 74"/>
          <p:cNvSpPr txBox="1"/>
          <p:nvPr>
            <p:ph type="ctrTitle"/>
          </p:nvPr>
        </p:nvSpPr>
        <p:spPr>
          <a:xfrm>
            <a:off x="1371600" y="112077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Microbiological Water Safety</a:t>
            </a: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x="2895600" y="228600"/>
            <a:ext cx="60197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/>
              <a:t>Introduction</a:t>
            </a:r>
          </a:p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457200" y="1524000"/>
            <a:ext cx="8153399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/>
              <a:t>The purpose of this team is to test the safety of the water exiting AguaClara plants.</a:t>
            </a: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/>
              <a:t>Pathogens must be completely absent to ensure safety.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1" name="Shape 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7975" y="3872549"/>
            <a:ext cx="3827000" cy="2152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Goals</a:t>
            </a:r>
          </a:p>
        </p:txBody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457200" y="1600200"/>
            <a:ext cx="8297100" cy="4526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-US"/>
              <a:t>Develop a test to determine the safety of water of water treated by AguaClara plants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Test must be inexpensive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Test must be able to operate in a low resource setting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Test must have a reasonable incubation time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Test ideally should enumerate bacterial colonies.</a:t>
            </a:r>
          </a:p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Issues</a:t>
            </a:r>
          </a:p>
        </p:txBody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457200" y="1600200"/>
            <a:ext cx="4038600" cy="36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/>
              <a:t>Unexpected events can take place during lifetime of plant operation</a:t>
            </a: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/>
              <a:t>Leaks in pipes and tanks</a:t>
            </a: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/>
              <a:t>Improper cleaning of backwashing filters</a:t>
            </a: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➢"/>
            </a:pPr>
            <a:r>
              <a:rPr lang="en-US"/>
              <a:t>Increased precipitation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Shape 95"/>
          <p:cNvSpPr txBox="1"/>
          <p:nvPr/>
        </p:nvSpPr>
        <p:spPr>
          <a:xfrm>
            <a:off x="304800" y="5241300"/>
            <a:ext cx="4191000" cy="9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 of the above lead to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r>
              <a:rPr b="1"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E. Coli</a:t>
            </a: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b="1"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coliform</a:t>
            </a: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growth</a:t>
            </a:r>
          </a:p>
        </p:txBody>
      </p:sp>
      <p:pic>
        <p:nvPicPr>
          <p:cNvPr id="96" name="Shape 9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7600" y="1853761"/>
            <a:ext cx="3634650" cy="1918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Shape 9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83618" y="3993437"/>
            <a:ext cx="2851950" cy="2167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Research</a:t>
            </a:r>
          </a:p>
        </p:txBody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457200" y="1600200"/>
            <a:ext cx="4176600" cy="4955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-US"/>
              <a:t>The compartmentalized bag test was found to be accurate for higher concentrations of E-coli.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However, the incubation time for this test is 24-48 hours. </a:t>
            </a:r>
          </a:p>
          <a:p>
            <a:pPr indent="-228600" lvl="0" marL="457200">
              <a:spcBef>
                <a:spcPts val="0"/>
              </a:spcBef>
            </a:pPr>
            <a:r>
              <a:rPr lang="en-US"/>
              <a:t>Color change is due to the metabolism of glucuronides to </a:t>
            </a:r>
            <a:r>
              <a:rPr lang="en-US">
                <a:solidFill>
                  <a:srgbClr val="2E2E2E"/>
                </a:solidFill>
                <a:highlight>
                  <a:srgbClr val="FFFFFF"/>
                </a:highlight>
              </a:rPr>
              <a:t> β-glucuronidase </a:t>
            </a:r>
          </a:p>
        </p:txBody>
      </p:sp>
      <p:pic>
        <p:nvPicPr>
          <p:cNvPr id="105" name="Shape 1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24233" y="1822575"/>
            <a:ext cx="3661542" cy="452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Research cont.</a:t>
            </a:r>
          </a:p>
        </p:txBody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93700" lvl="0" marL="457200" rtl="0">
              <a:spcBef>
                <a:spcPts val="0"/>
              </a:spcBef>
              <a:buSzPct val="100000"/>
            </a:pPr>
            <a:r>
              <a:rPr lang="en-US" sz="2600"/>
              <a:t>Sliding colony counter method:</a:t>
            </a:r>
          </a:p>
          <a:p>
            <a:pPr indent="-393700" lvl="0" marL="457200" rtl="0">
              <a:spcBef>
                <a:spcPts val="0"/>
              </a:spcBef>
              <a:buSzPct val="100000"/>
            </a:pPr>
            <a:r>
              <a:rPr lang="en-US" sz="2600"/>
              <a:t>Sliding sample through tube containing medium and attempting to count individual bacterial colonies</a:t>
            </a:r>
          </a:p>
          <a:p>
            <a:pPr indent="-393700" lvl="0" marL="457200" rtl="0">
              <a:spcBef>
                <a:spcPts val="0"/>
              </a:spcBef>
              <a:buSzPct val="100000"/>
            </a:pPr>
            <a:r>
              <a:rPr lang="en-US" sz="2600"/>
              <a:t>Issue is that E-coli swims at speeds of apprx. 172 cm/day, which is too fast to isolate colonies. </a:t>
            </a:r>
          </a:p>
        </p:txBody>
      </p:sp>
      <p:pic>
        <p:nvPicPr>
          <p:cNvPr id="113" name="Shape 1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4775" y="2127249"/>
            <a:ext cx="4113400" cy="3290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Future Work</a:t>
            </a:r>
          </a:p>
        </p:txBody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Possible methods: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Sliding Colony Counter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Investing in Colitag or Colilert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Isolating bacterial colonies in sample using thickener</a:t>
            </a:r>
          </a:p>
        </p:txBody>
      </p:sp>
      <p:pic>
        <p:nvPicPr>
          <p:cNvPr id="121" name="Shape 1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95799" y="1682399"/>
            <a:ext cx="4038600" cy="4621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Questions?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AguaClara English">
  <a:themeElements>
    <a:clrScheme name="classroom">
      <a:dk1>
        <a:srgbClr val="000000"/>
      </a:dk1>
      <a:lt1>
        <a:srgbClr val="FFFFFF"/>
      </a:lt1>
      <a:dk2>
        <a:srgbClr val="00005A"/>
      </a:dk2>
      <a:lt2>
        <a:srgbClr val="FFFFFF"/>
      </a:lt2>
      <a:accent1>
        <a:srgbClr val="0300BE"/>
      </a:accent1>
      <a:accent2>
        <a:srgbClr val="FBA305"/>
      </a:accent2>
      <a:accent3>
        <a:srgbClr val="3399FF"/>
      </a:accent3>
      <a:accent4>
        <a:srgbClr val="AC0000"/>
      </a:accent4>
      <a:accent5>
        <a:srgbClr val="F7B0B0"/>
      </a:accent5>
      <a:accent6>
        <a:srgbClr val="E39304"/>
      </a:accent6>
      <a:hlink>
        <a:srgbClr val="678EFD"/>
      </a:hlink>
      <a:folHlink>
        <a:srgbClr val="AC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