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7" d="100"/>
          <a:sy n="87" d="100"/>
        </p:scale>
        <p:origin x="-664" y="-32"/>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t>The ultimate goal for the microbiological water safety monitoring (MWSM) team is the development of a test that detects pathogens in water.  The test must be of low cost (under ten dollars for each test), have a reduced incubation time from the standard 48 hours, and be able to be used in a low-resource setting such as Honduras. The team tested methods indicating the  presence or absence of bacteria compared to quantitatively determining bacterial presence. Upon understanding the cost and efficiency of each method, it was possible to narrow down the methods that could be used as a model for microbial detection for AguaClara purposes. </a:t>
            </a:r>
          </a:p>
          <a:p>
            <a:pPr lvl="0" rtl="0">
              <a:spcBef>
                <a:spcPts val="0"/>
              </a:spcBef>
              <a:buNone/>
            </a:pPr>
            <a:endParaRPr sz="1100"/>
          </a:p>
          <a:p>
            <a:pPr lvl="0" rtl="0">
              <a:spcBef>
                <a:spcPts val="0"/>
              </a:spcBef>
              <a:buNone/>
            </a:pPr>
            <a:r>
              <a:rPr lang="en-US" sz="1100"/>
              <a:t>https://www.overleaf.com/4423556rsgdmy#/13218343/</a:t>
            </a:r>
          </a:p>
        </p:txBody>
      </p:sp>
      <p:sp>
        <p:nvSpPr>
          <p:cNvPr id="82" name="Shape 8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Since the previous iterations seemed to be testing too many factors at the same time the team decided to take a step back and test only the gelatin concentrations to determine the minimum gelatin concentration required to form the desired thickness. The lowest concentration used (1g/15ml) was enough to provide the thickness desired. The higher concentrations darkened the liquid, which could disturb the ability </a:t>
            </a:r>
          </a:p>
          <a:p>
            <a:pPr lvl="0" rtl="0">
              <a:spcBef>
                <a:spcPts val="0"/>
              </a:spcBef>
              <a:buNone/>
            </a:pPr>
            <a:endParaRPr sz="1000"/>
          </a:p>
          <a:p>
            <a:pPr lvl="0">
              <a:spcBef>
                <a:spcPts val="0"/>
              </a:spcBef>
              <a:buNone/>
            </a:pPr>
            <a:r>
              <a:rPr lang="en-US" sz="1000"/>
              <a:t>This experiment was done by mixing different gelatin concentrations with only water. This deviated from our previous methods. The results indicated that a lower concentration of gelatin was enough to thicken liquid. However, the next iteration involved testing gelatin with media to ensure consistency and making sure that media was not affected by gelatin differently than water.</a:t>
            </a:r>
          </a:p>
          <a:p>
            <a:pPr lvl="0">
              <a:spcBef>
                <a:spcPts val="0"/>
              </a:spcBef>
              <a:buNone/>
            </a:pPr>
            <a:endParaRPr sz="1000"/>
          </a:p>
          <a:p>
            <a:pPr lvl="0" rtl="0">
              <a:spcBef>
                <a:spcPts val="0"/>
              </a:spcBef>
              <a:buNone/>
            </a:pPr>
            <a:endParaRPr sz="1000"/>
          </a:p>
        </p:txBody>
      </p:sp>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results of this iteration were highly informative. Both jars and the petri dish had solid media, which indicated that the gelatin worked regardless of whether being mixed with water or media. Both 1 g and 2.5 g of gelatin thickened 20 ml of media. The 1 g of gelatin also thickened the media in the petri dish. One result that was not expected was the growth of bacterial colonies. As shown in Figure 1, there are many white dots on the bottom of the jar. These dots represent colony forming units, (CFUs), and where easy to distinguish from one another. Therefore, in 20 ml of media that used tap water instead of contaminated water, 1 g of gelatin was able to isolate bacterial colonies. The 2.5 g of gelatin also thickened the media, and created, and as shown in Figure 2, a darker color than the 1 g of gelatin. Only a few bacterial colonies grew in this thickened media. A few bacterial colonies grew in the petri dish. However, these colonies were unexpected since the water used for this experiment were thought to have been sterile. The colonies could very well have been due to contamination of the water or the equipment used. Another iteration could be done in the future to determine the true cause.</a:t>
            </a:r>
          </a:p>
          <a:p>
            <a:pPr lvl="0" rtl="0">
              <a:spcBef>
                <a:spcPts val="0"/>
              </a:spcBef>
              <a:buNone/>
            </a:pPr>
            <a:endParaRPr sz="1000"/>
          </a:p>
          <a:p>
            <a:pPr lvl="0">
              <a:spcBef>
                <a:spcPts val="0"/>
              </a:spcBef>
              <a:buNone/>
            </a:pPr>
            <a:r>
              <a:rPr lang="en-US" sz="1000"/>
              <a:t>One question we will look into for next semester is whether tap water was contaminated to the degree that bacterial colonies were able to grow once incubated, or whether the equipment used was contaminated: This could have contributed to bacterial growth. </a:t>
            </a:r>
          </a:p>
          <a:p>
            <a:pPr lvl="0">
              <a:spcBef>
                <a:spcPts val="0"/>
              </a:spcBef>
              <a:buNone/>
            </a:pPr>
            <a:endParaRPr sz="1000"/>
          </a:p>
          <a:p>
            <a:pPr lvl="0" rtl="0">
              <a:spcBef>
                <a:spcPts val="0"/>
              </a:spcBef>
              <a:buNone/>
            </a:pPr>
            <a:r>
              <a:rPr lang="en-US" sz="1000"/>
              <a:t>See appendix for more images from the 6th iteration.</a:t>
            </a:r>
          </a:p>
        </p:txBody>
      </p:sp>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Font typeface="Arial"/>
              <a:buNone/>
            </a:pPr>
            <a:r>
              <a:rPr lang="en-US">
                <a:solidFill>
                  <a:srgbClr val="888888"/>
                </a:solidFill>
              </a:rPr>
              <a:t>http://www.komabiotech.co.kr/www/product/productdesc.phtml?seq=123</a:t>
            </a:r>
          </a:p>
          <a:p>
            <a:pPr lvl="0" rtl="0">
              <a:spcBef>
                <a:spcPts val="0"/>
              </a:spcBef>
              <a:buNone/>
            </a:pPr>
            <a:endParaRPr sz="1000"/>
          </a:p>
          <a:p>
            <a:pPr lvl="0" rtl="0">
              <a:spcBef>
                <a:spcPts val="0"/>
              </a:spcBef>
              <a:buNone/>
            </a:pPr>
            <a:endParaRPr sz="1000"/>
          </a:p>
          <a:p>
            <a:pPr lvl="0" rtl="0">
              <a:spcBef>
                <a:spcPts val="0"/>
              </a:spcBef>
              <a:buNone/>
            </a:pPr>
            <a:r>
              <a:rPr lang="en-US" sz="1000"/>
              <a:t>The diagram shows EvaGreen dye binding to DNA and fluoresces, thereby identifying bacterial colonies. </a:t>
            </a:r>
          </a:p>
          <a:p>
            <a:pPr lvl="0" rtl="0">
              <a:spcBef>
                <a:spcPts val="0"/>
              </a:spcBef>
              <a:buNone/>
            </a:pPr>
            <a:endParaRPr sz="1000"/>
          </a:p>
          <a:p>
            <a:pPr lvl="0" rtl="0">
              <a:spcBef>
                <a:spcPts val="0"/>
              </a:spcBef>
              <a:buNone/>
            </a:pPr>
            <a:r>
              <a:rPr lang="en-US" sz="1000"/>
              <a:t>The future goal of the sliding colony counter will involve mixing an indicator with the media, which will make the task of identifying CFUs easier.</a:t>
            </a:r>
          </a:p>
        </p:txBody>
      </p:sp>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22" name="Shape 22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33" name="Shape 23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Though the chart is difficult to see, it is a compilation of all of the methods along with their characteristics. The very right color coded section shows which ones can be used in low resource settings, as one can see there are few that fit that category. The compartmentalized bag test </a:t>
            </a:r>
          </a:p>
        </p:txBody>
      </p:sp>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https://waterinstitute.unc.edu/files/2015/06/-Water-Microbiology-Conference-2015.pdf</a:t>
            </a:r>
          </a:p>
          <a:p>
            <a:pPr lvl="0">
              <a:spcBef>
                <a:spcPts val="0"/>
              </a:spcBef>
              <a:buNone/>
            </a:pPr>
            <a:endParaRPr sz="1000"/>
          </a:p>
          <a:p>
            <a:pPr lvl="0" rtl="0">
              <a:spcBef>
                <a:spcPts val="0"/>
              </a:spcBef>
              <a:buNone/>
            </a:pPr>
            <a:r>
              <a:rPr lang="en-US" sz="1000"/>
              <a:t>The image shows the different compartments in the compartmentalized bag test. The different compartments contain different volumes of sample to be placed in. The image on the right shows E-coli propelling itself by using flagella, or the tail-like structures at its rear. These contribute to the high swimming speed of E-coli.</a:t>
            </a:r>
          </a:p>
        </p:txBody>
      </p:sp>
      <p:sp>
        <p:nvSpPr>
          <p:cNvPr id="254" name="Shape 25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888888"/>
                </a:solidFill>
              </a:rPr>
              <a:t>Observe the bacterial growth on the walls. Possibly due to the method of mixing the gelatin. The gelatin may have stuck to the walls and facilitated bacterial growth on the walls. </a:t>
            </a:r>
          </a:p>
        </p:txBody>
      </p:sp>
      <p:sp>
        <p:nvSpPr>
          <p:cNvPr id="264" name="Shape 2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888888"/>
                </a:solidFill>
              </a:rPr>
              <a:t>The 2.5g bottle had not bacteria even though it contains the same waster as from the 1g bottle. This may be an indication that the 1g bottle may have been contaminated or that the 2.5g concentration of gelatin was too great for the bacteria to be able to grow. Future iterations will hopefully clear this up.</a:t>
            </a:r>
          </a:p>
        </p:txBody>
      </p:sp>
      <p:sp>
        <p:nvSpPr>
          <p:cNvPr id="274" name="Shape 2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http://water.usgs.gov/edu/images/coliforms.gif</a:t>
            </a:r>
          </a:p>
          <a:p>
            <a:pPr lvl="0">
              <a:spcBef>
                <a:spcPts val="0"/>
              </a:spcBef>
              <a:buNone/>
            </a:pPr>
            <a:endParaRPr sz="1000"/>
          </a:p>
          <a:p>
            <a:pPr lvl="0">
              <a:spcBef>
                <a:spcPts val="0"/>
              </a:spcBef>
              <a:buNone/>
            </a:pPr>
            <a:r>
              <a:rPr lang="en-US" sz="1000"/>
              <a:t>Total coliforms are an umbrella category that encompasses fecal coliforms a form of which are E. Coli</a:t>
            </a:r>
          </a:p>
          <a:p>
            <a:pPr lvl="0">
              <a:spcBef>
                <a:spcPts val="0"/>
              </a:spcBef>
              <a:buNone/>
            </a:pPr>
            <a:endParaRPr sz="1000"/>
          </a:p>
          <a:p>
            <a:pPr lvl="0" rtl="0">
              <a:spcBef>
                <a:spcPts val="0"/>
              </a:spcBef>
              <a:buNone/>
            </a:pPr>
            <a:r>
              <a:rPr lang="en-US" sz="1000"/>
              <a:t>See appendix for more on existing methods of detection.</a:t>
            </a:r>
          </a:p>
        </p:txBody>
      </p:sp>
      <p:sp>
        <p:nvSpPr>
          <p:cNvPr id="91" name="Shape 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https://secure.nelsonjameson.com/images/products/1010406.jpg</a:t>
            </a:r>
          </a:p>
          <a:p>
            <a:pPr lvl="0">
              <a:spcBef>
                <a:spcPts val="0"/>
              </a:spcBef>
              <a:buNone/>
            </a:pPr>
            <a:endParaRPr sz="1000"/>
          </a:p>
          <a:p>
            <a:pPr lvl="0">
              <a:spcBef>
                <a:spcPts val="0"/>
              </a:spcBef>
              <a:buNone/>
            </a:pPr>
            <a:r>
              <a:rPr lang="en-US" sz="1000"/>
              <a:t>Coliag has “snap-packs” of media powder which can show coliform and E. Coli growth via color change. E. Coli growth can be shown with UV light, coliform growth can be observed under regular light.</a:t>
            </a:r>
          </a:p>
        </p:txBody>
      </p:sp>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This is the rough design of the sliding colony counter. The tube would have thickened Colitag media and the coliform colonies would turn bright green and the E. Coli colonies would turn blue under UV light. The sliding colony counter, which works by counting individual bacterial colonies, would start on one side of the tube and slowly slide down the tube to count how many of each colony are present throughout the tube.</a:t>
            </a:r>
          </a:p>
          <a:p>
            <a:pPr lvl="0" rtl="0">
              <a:spcBef>
                <a:spcPts val="0"/>
              </a:spcBef>
              <a:buNone/>
            </a:pPr>
            <a:endParaRPr sz="1000"/>
          </a:p>
          <a:p>
            <a:pPr lvl="0" rtl="0">
              <a:spcBef>
                <a:spcPts val="0"/>
              </a:spcBef>
              <a:buNone/>
            </a:pPr>
            <a:r>
              <a:rPr lang="en-US" sz="1000"/>
              <a:t>The issue is, however, that the swimming speed of E-coli is too fast for this method to work without increasing the viscosity of the media. </a:t>
            </a:r>
          </a:p>
        </p:txBody>
      </p:sp>
      <p:sp>
        <p:nvSpPr>
          <p:cNvPr id="113" name="Shape 11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image displayed is from the the first iteration, after 48 hours of incubation. The 1 g gelatin sample had a thick layer of gelatin on the bottom and it seemed that the gelatin was holding the colonies at the bottom. The 2.5 g gelatin sample had a ball of gelatin at the bottom of the bottle. The ball of gelatin had many air bubbles and the turbidity of the sample around the gelatin seemed to indicate the presence of many but indistinguishable colonies. The 5 g gelatin sample had a layer 1.25 cm thick of gelatin on the bottom with many air bubbles. The entire surface seemed to have colonies growing. </a:t>
            </a:r>
          </a:p>
          <a:p>
            <a:pPr lvl="0">
              <a:spcBef>
                <a:spcPts val="0"/>
              </a:spcBef>
              <a:buNone/>
            </a:pPr>
            <a:endParaRPr sz="1000"/>
          </a:p>
          <a:p>
            <a:pPr lvl="0">
              <a:spcBef>
                <a:spcPts val="0"/>
              </a:spcBef>
              <a:buNone/>
            </a:pPr>
            <a:r>
              <a:rPr lang="en-US" sz="1000"/>
              <a:t>The initial procedure was done by melting gelatin and placing this gelatin into media. However, to ensure that the mixtures of media and gelatin were uniform, the samples were heated up to about 35 degrees C and then mixed with gelatin. </a:t>
            </a:r>
          </a:p>
          <a:p>
            <a:pPr lvl="0">
              <a:spcBef>
                <a:spcPts val="0"/>
              </a:spcBef>
              <a:buNone/>
            </a:pPr>
            <a:endParaRPr sz="1000"/>
          </a:p>
          <a:p>
            <a:pPr lvl="0" rtl="0">
              <a:spcBef>
                <a:spcPts val="0"/>
              </a:spcBef>
              <a:buNone/>
            </a:pPr>
            <a:r>
              <a:rPr lang="en-US" sz="1000"/>
              <a:t>See appendix for more images of the 1st and 2nd iterations.</a:t>
            </a: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The image displayed is from the The control has almost no bacterial layers on the bottom. 1g has a thin layer of bacteria on the bottom held down by the small amount of gelatin and some growth on the walls. the 2.5g jar has a slightly thicker layer. The 5g jar has the most significant amount of gelatin+bacteria. There does not really seem to movement or resuspension of the bacteria when the jar is moved whereas the 1g and 2.5g jars show some resuspension.</a:t>
            </a:r>
          </a:p>
          <a:p>
            <a:pPr lvl="0">
              <a:spcBef>
                <a:spcPts val="0"/>
              </a:spcBef>
              <a:buNone/>
            </a:pPr>
            <a:endParaRPr sz="1000"/>
          </a:p>
          <a:p>
            <a:pPr lvl="0">
              <a:spcBef>
                <a:spcPts val="0"/>
              </a:spcBef>
              <a:buNone/>
            </a:pPr>
            <a:r>
              <a:rPr lang="en-US" sz="1000"/>
              <a:t>As one can see, however, only the bottom of the jars are thickened media. The media itself is still liquid, and the majority of colony forming units are at the bottom of the jar where the gelatin is holding bacteria down. This led to our new procedure of testing what concentration of gelatin was required to thicken media in its entirety.</a:t>
            </a:r>
          </a:p>
          <a:p>
            <a:pPr lvl="0" rtl="0">
              <a:spcBef>
                <a:spcPts val="0"/>
              </a:spcBef>
              <a:buNone/>
            </a:pPr>
            <a:endParaRPr sz="1000"/>
          </a:p>
        </p:txBody>
      </p:sp>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The bottom of the 5g jar has distinguishable CFUs as some are circled in red.These kinds of colonies could not be observed in the other samples.</a:t>
            </a:r>
          </a:p>
          <a:p>
            <a:pPr lvl="0" rtl="0">
              <a:spcBef>
                <a:spcPts val="0"/>
              </a:spcBef>
              <a:buNone/>
            </a:pPr>
            <a:endParaRPr sz="1000"/>
          </a:p>
        </p:txBody>
      </p:sp>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r>
              <a:rPr lang="en-US" sz="1000"/>
              <a:t>As one could see here, the 1g and 2.5g jars only have an overall turbid layer rather than separate colonies compared to the 5g bottle from the previous slide.</a:t>
            </a:r>
          </a:p>
          <a:p>
            <a:pPr lvl="0" rtl="0">
              <a:spcBef>
                <a:spcPts val="0"/>
              </a:spcBef>
              <a:buNone/>
            </a:pPr>
            <a:endParaRPr sz="1000"/>
          </a:p>
          <a:p>
            <a:pPr lvl="0" rtl="0">
              <a:spcBef>
                <a:spcPts val="0"/>
              </a:spcBef>
              <a:buNone/>
            </a:pPr>
            <a:endParaRPr sz="1000"/>
          </a:p>
        </p:txBody>
      </p:sp>
      <p:sp>
        <p:nvSpPr>
          <p:cNvPr id="163" name="Shape 1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endParaRPr sz="1000"/>
          </a:p>
          <a:p>
            <a:pPr lvl="0">
              <a:spcBef>
                <a:spcPts val="0"/>
              </a:spcBef>
              <a:buNone/>
            </a:pPr>
            <a:r>
              <a:rPr lang="en-US" sz="1000"/>
              <a:t>The pour plate method allows for the plating of liquid samples with colonies growing within the gelatinous media. Since the 15 ml of tap water was the only liquid heated, the 1 ml sample containing E. Coli was not heated, thus lowered the chances of microbial death. Once the 1 g of gelatin was melted in the 15 ml of water, the 1 ml sample was poured onto the plate, followed by the melted gelatin. Following this swift step, the lid of the petri dish was placed back on the dish and was gently swirled clockwise and counterclockwise before the gelatin hardened. The petri dishes were sealed with tape around the perimeter to ensure minimal contamination. Both the petri dishes and jars were incubated for 24 hours and 48 hours. </a:t>
            </a:r>
          </a:p>
          <a:p>
            <a:pPr lvl="0">
              <a:spcBef>
                <a:spcPts val="0"/>
              </a:spcBef>
              <a:buNone/>
            </a:pPr>
            <a:r>
              <a:rPr lang="en-US" sz="1000"/>
              <a:t>The bacterial films were not exactly the kind of colonie we were expecting, it is most likely due to a lack of gelatin.</a:t>
            </a:r>
          </a:p>
          <a:p>
            <a:pPr lvl="0" rtl="0">
              <a:spcBef>
                <a:spcPts val="0"/>
              </a:spcBef>
              <a:buNone/>
            </a:pPr>
            <a:endParaRPr sz="1000"/>
          </a:p>
          <a:p>
            <a:pPr lvl="0" rtl="0">
              <a:spcBef>
                <a:spcPts val="0"/>
              </a:spcBef>
              <a:buNone/>
            </a:pPr>
            <a:endParaRPr sz="1000"/>
          </a:p>
        </p:txBody>
      </p:sp>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pPr marL="0" marR="0" lvl="0" indent="0" algn="r" rtl="0">
                <a:spcBef>
                  <a:spcPts val="0"/>
                </a:spcBef>
                <a:buSzPct val="25000"/>
                <a:buNone/>
              </a:p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3.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778012" y="2897525"/>
            <a:ext cx="6121800" cy="9540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The purpose of this presentation is to convey the work done by the MSWM subteam this semester. More information can be found on our team page on the AguaClara wiki page and in our research report.</a:t>
            </a:r>
          </a:p>
        </p:txBody>
      </p:sp>
      <p:sp>
        <p:nvSpPr>
          <p:cNvPr id="85" name="Shape 85"/>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6" name="Shape 86"/>
          <p:cNvPicPr preferRelativeResize="0"/>
          <p:nvPr/>
        </p:nvPicPr>
        <p:blipFill>
          <a:blip r:embed="rId3" cstate="email">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4" cstate="email">
            <a:alphaModFix/>
          </a:blip>
          <a:srcRect/>
          <a:stretch/>
        </p:blipFill>
        <p:spPr>
          <a:xfrm>
            <a:off x="0" y="1873287"/>
            <a:ext cx="2275725" cy="3270224"/>
          </a:xfrm>
          <a:prstGeom prst="rect">
            <a:avLst/>
          </a:prstGeom>
          <a:noFill/>
          <a:ln>
            <a:noFill/>
          </a:ln>
        </p:spPr>
      </p:pic>
      <p:sp>
        <p:nvSpPr>
          <p:cNvPr id="88" name="Shape 88"/>
          <p:cNvSpPr txBox="1"/>
          <p:nvPr/>
        </p:nvSpPr>
        <p:spPr>
          <a:xfrm>
            <a:off x="334950" y="622112"/>
            <a:ext cx="8474100" cy="22326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6500">
                <a:solidFill>
                  <a:srgbClr val="595959"/>
                </a:solidFill>
              </a:rPr>
              <a:t>Microbiological Water Safety Detection</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Shape 189"/>
          <p:cNvPicPr preferRelativeResize="0"/>
          <p:nvPr/>
        </p:nvPicPr>
        <p:blipFill/>
        <p:spPr>
          <a:xfrm>
            <a:off x="7514490" y="45563"/>
            <a:ext cx="718200" cy="718200"/>
          </a:xfrm>
          <a:prstGeom prst="rect">
            <a:avLst/>
          </a:prstGeom>
          <a:solidFill>
            <a:srgbClr val="FFFFFF"/>
          </a:solidFill>
          <a:ln>
            <a:noFill/>
          </a:ln>
        </p:spPr>
      </p:pic>
      <p:sp>
        <p:nvSpPr>
          <p:cNvPr id="190" name="Shape 190"/>
          <p:cNvSpPr txBox="1"/>
          <p:nvPr/>
        </p:nvSpPr>
        <p:spPr>
          <a:xfrm>
            <a:off x="1163700" y="4287412"/>
            <a:ext cx="6816600" cy="380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n-US" sz="1800"/>
              <a:t>More gelatin→ Darker media</a:t>
            </a:r>
          </a:p>
        </p:txBody>
      </p:sp>
      <p:pic>
        <p:nvPicPr>
          <p:cNvPr id="191" name="Shape 19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2" name="Shape 19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93" name="Shape 193"/>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Exclusively gelatin experimentation</a:t>
            </a:r>
          </a:p>
        </p:txBody>
      </p:sp>
      <p:pic>
        <p:nvPicPr>
          <p:cNvPr id="194" name="Shape 194"/>
          <p:cNvPicPr preferRelativeResize="0"/>
          <p:nvPr/>
        </p:nvPicPr>
        <p:blipFill rotWithShape="1">
          <a:blip r:embed="rId4">
            <a:alphaModFix/>
          </a:blip>
          <a:srcRect b="22504"/>
          <a:stretch/>
        </p:blipFill>
        <p:spPr>
          <a:xfrm>
            <a:off x="1757225" y="1179800"/>
            <a:ext cx="5184901" cy="3012010"/>
          </a:xfrm>
          <a:prstGeom prst="rect">
            <a:avLst/>
          </a:prstGeom>
          <a:noFill/>
          <a:ln>
            <a:noFill/>
          </a:ln>
        </p:spPr>
      </p:pic>
      <p:pic>
        <p:nvPicPr>
          <p:cNvPr id="2050" name="Picture 2" descr="C:\Users\Jaqueline\Downloads\13184761_1330463380302501_216777535_o.jpg"/>
          <p:cNvPicPr>
            <a:picLocks noChangeAspect="1" noChangeArrowheads="1"/>
          </p:cNvPicPr>
          <p:nvPr/>
        </p:nvPicPr>
        <p:blipFill>
          <a:blip r:embed="rId5" cstate="email"/>
          <a:srcRect/>
          <a:stretch>
            <a:fillRect/>
          </a:stretch>
        </p:blipFill>
        <p:spPr bwMode="auto">
          <a:xfrm>
            <a:off x="2057400" y="1200150"/>
            <a:ext cx="4876800" cy="2878007"/>
          </a:xfrm>
          <a:prstGeom prst="rect">
            <a:avLst/>
          </a:prstGeom>
          <a:noFill/>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027" name="Picture 3" descr="C:\Users\Jaqueline\Downloads\13199334_1330463350302504_1541371583_o.jpg"/>
          <p:cNvPicPr>
            <a:picLocks noChangeAspect="1" noChangeArrowheads="1"/>
          </p:cNvPicPr>
          <p:nvPr/>
        </p:nvPicPr>
        <p:blipFill>
          <a:blip r:embed="rId3" cstate="email"/>
          <a:srcRect/>
          <a:stretch>
            <a:fillRect/>
          </a:stretch>
        </p:blipFill>
        <p:spPr bwMode="auto">
          <a:xfrm>
            <a:off x="5181600" y="1352550"/>
            <a:ext cx="2751083" cy="2659380"/>
          </a:xfrm>
          <a:prstGeom prst="rect">
            <a:avLst/>
          </a:prstGeom>
          <a:noFill/>
        </p:spPr>
      </p:pic>
      <p:pic>
        <p:nvPicPr>
          <p:cNvPr id="1026" name="Picture 2" descr="C:\Users\Jaqueline\Downloads\13199139_1330463223635850_1663605578_o.jpg"/>
          <p:cNvPicPr>
            <a:picLocks noChangeAspect="1" noChangeArrowheads="1"/>
          </p:cNvPicPr>
          <p:nvPr/>
        </p:nvPicPr>
        <p:blipFill>
          <a:blip r:embed="rId4"/>
          <a:srcRect l="7623" t="25714" r="8526" b="11429"/>
          <a:stretch>
            <a:fillRect/>
          </a:stretch>
        </p:blipFill>
        <p:spPr bwMode="auto">
          <a:xfrm>
            <a:off x="914400" y="1276350"/>
            <a:ext cx="2819400" cy="2819400"/>
          </a:xfrm>
          <a:prstGeom prst="rect">
            <a:avLst/>
          </a:prstGeom>
          <a:noFill/>
        </p:spPr>
      </p:pic>
      <p:pic>
        <p:nvPicPr>
          <p:cNvPr id="199" name="Shape 199"/>
          <p:cNvPicPr preferRelativeResize="0"/>
          <p:nvPr/>
        </p:nvPicPr>
        <p:blipFill/>
        <p:spPr>
          <a:xfrm>
            <a:off x="7514490" y="45563"/>
            <a:ext cx="718200" cy="718200"/>
          </a:xfrm>
          <a:prstGeom prst="rect">
            <a:avLst/>
          </a:prstGeom>
          <a:solidFill>
            <a:srgbClr val="FFFFFF"/>
          </a:solidFill>
          <a:ln>
            <a:noFill/>
          </a:ln>
        </p:spPr>
      </p:pic>
      <p:sp>
        <p:nvSpPr>
          <p:cNvPr id="200" name="Shape 200"/>
          <p:cNvSpPr txBox="1"/>
          <p:nvPr/>
        </p:nvSpPr>
        <p:spPr>
          <a:xfrm>
            <a:off x="1163700" y="4116382"/>
            <a:ext cx="6816600" cy="6471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Used minimum required gelatin concentration found from previous experimentation with LB media instead of water</a:t>
            </a:r>
          </a:p>
        </p:txBody>
      </p:sp>
      <p:pic>
        <p:nvPicPr>
          <p:cNvPr id="201" name="Shape 201"/>
          <p:cNvPicPr preferRelativeResize="0"/>
          <p:nvPr/>
        </p:nvPicPr>
        <p:blipFill>
          <a:blip r:embed="rId5">
            <a:alphaModFix/>
          </a:blip>
          <a:stretch>
            <a:fillRect/>
          </a:stretch>
        </p:blipFill>
        <p:spPr>
          <a:xfrm>
            <a:off x="7318450" y="45562"/>
            <a:ext cx="1764899" cy="513500"/>
          </a:xfrm>
          <a:prstGeom prst="rect">
            <a:avLst/>
          </a:prstGeom>
          <a:noFill/>
          <a:ln>
            <a:noFill/>
          </a:ln>
        </p:spPr>
      </p:pic>
      <p:sp>
        <p:nvSpPr>
          <p:cNvPr id="202" name="Shape 20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03" name="Shape 203"/>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Combination of gelatin and media in both jars and plates</a:t>
            </a:r>
          </a:p>
        </p:txBody>
      </p:sp>
      <p:pic>
        <p:nvPicPr>
          <p:cNvPr id="204" name="Shape 204"/>
          <p:cNvPicPr preferRelativeResize="0"/>
          <p:nvPr/>
        </p:nvPicPr>
        <p:blipFill rotWithShape="1">
          <a:blip r:embed="rId6">
            <a:alphaModFix/>
          </a:blip>
          <a:srcRect l="5734" t="26448" r="8162" b="10772"/>
          <a:stretch/>
        </p:blipFill>
        <p:spPr>
          <a:xfrm>
            <a:off x="1163700" y="1224000"/>
            <a:ext cx="2919600" cy="2839749"/>
          </a:xfrm>
          <a:prstGeom prst="rect">
            <a:avLst/>
          </a:prstGeom>
          <a:noFill/>
          <a:ln>
            <a:noFill/>
          </a:ln>
        </p:spPr>
      </p:pic>
      <p:pic>
        <p:nvPicPr>
          <p:cNvPr id="205" name="Shape 205"/>
          <p:cNvPicPr preferRelativeResize="0"/>
          <p:nvPr/>
        </p:nvPicPr>
        <p:blipFill rotWithShape="1">
          <a:blip r:embed="rId7">
            <a:alphaModFix/>
          </a:blip>
          <a:srcRect l="3266" t="20065" r="22488" b="29378"/>
          <a:stretch/>
        </p:blipFill>
        <p:spPr>
          <a:xfrm>
            <a:off x="762000" y="1276350"/>
            <a:ext cx="3037367" cy="2759048"/>
          </a:xfrm>
          <a:prstGeom prst="rect">
            <a:avLst/>
          </a:prstGeom>
          <a:noFill/>
          <a:ln>
            <a:noFill/>
          </a:ln>
        </p:spPr>
      </p:pic>
      <p:sp>
        <p:nvSpPr>
          <p:cNvPr id="206" name="Shape 206"/>
          <p:cNvSpPr/>
          <p:nvPr/>
        </p:nvSpPr>
        <p:spPr>
          <a:xfrm>
            <a:off x="5944350" y="3110725"/>
            <a:ext cx="181800" cy="181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7" name="Shape 207"/>
          <p:cNvSpPr/>
          <p:nvPr/>
        </p:nvSpPr>
        <p:spPr>
          <a:xfrm>
            <a:off x="6970900" y="2672300"/>
            <a:ext cx="128400" cy="1131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8" name="Shape 208"/>
          <p:cNvSpPr/>
          <p:nvPr/>
        </p:nvSpPr>
        <p:spPr>
          <a:xfrm>
            <a:off x="6286550" y="3239050"/>
            <a:ext cx="181800" cy="1818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Shape 213"/>
          <p:cNvPicPr preferRelativeResize="0"/>
          <p:nvPr/>
        </p:nvPicPr>
        <p:blipFill/>
        <p:spPr>
          <a:xfrm>
            <a:off x="7514490" y="45563"/>
            <a:ext cx="718200" cy="718200"/>
          </a:xfrm>
          <a:prstGeom prst="rect">
            <a:avLst/>
          </a:prstGeom>
          <a:solidFill>
            <a:srgbClr val="FFFFFF"/>
          </a:solidFill>
          <a:ln>
            <a:noFill/>
          </a:ln>
        </p:spPr>
      </p:pic>
      <p:sp>
        <p:nvSpPr>
          <p:cNvPr id="214" name="Shape 214"/>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Color indication integration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Investigate contamination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Differing container shapes</a:t>
            </a:r>
          </a:p>
        </p:txBody>
      </p:sp>
      <p:sp>
        <p:nvSpPr>
          <p:cNvPr id="215" name="Shape 21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16" name="Shape 216"/>
          <p:cNvSpPr txBox="1"/>
          <p:nvPr/>
        </p:nvSpPr>
        <p:spPr>
          <a:xfrm>
            <a:off x="281551" y="3997139"/>
            <a:ext cx="3204900" cy="9234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An indicator will aid in identifying colony forming units</a:t>
            </a:r>
          </a:p>
        </p:txBody>
      </p:sp>
      <p:pic>
        <p:nvPicPr>
          <p:cNvPr id="217" name="Shape 2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8" name="Shape 218"/>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a:t>
            </a:r>
          </a:p>
        </p:txBody>
      </p:sp>
      <p:pic>
        <p:nvPicPr>
          <p:cNvPr id="219" name="Shape 219"/>
          <p:cNvPicPr preferRelativeResize="0"/>
          <p:nvPr/>
        </p:nvPicPr>
        <p:blipFill>
          <a:blip r:embed="rId4">
            <a:alphaModFix/>
          </a:blip>
          <a:stretch>
            <a:fillRect/>
          </a:stretch>
        </p:blipFill>
        <p:spPr>
          <a:xfrm>
            <a:off x="1447800" y="1733550"/>
            <a:ext cx="6330811" cy="1698524"/>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Shape 224"/>
          <p:cNvPicPr preferRelativeResize="0"/>
          <p:nvPr/>
        </p:nvPicPr>
        <p:blipFill/>
        <p:spPr>
          <a:xfrm>
            <a:off x="7514490" y="45563"/>
            <a:ext cx="718200" cy="718200"/>
          </a:xfrm>
          <a:prstGeom prst="rect">
            <a:avLst/>
          </a:prstGeom>
          <a:solidFill>
            <a:srgbClr val="FFFFFF"/>
          </a:solidFill>
          <a:ln>
            <a:noFill/>
          </a:ln>
        </p:spPr>
      </p:pic>
      <p:sp>
        <p:nvSpPr>
          <p:cNvPr id="225" name="Shape 225"/>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rgbClr val="0B68FF"/>
                </a:solidFill>
                <a:latin typeface="Arial"/>
                <a:ea typeface="Arial"/>
                <a:cs typeface="Arial"/>
                <a:sym typeface="Arial"/>
              </a:rPr>
              <a:t>Q</a:t>
            </a:r>
            <a:r>
              <a:rPr lang="en-US" sz="4800">
                <a:solidFill>
                  <a:srgbClr val="0B68FF"/>
                </a:solidFill>
              </a:rPr>
              <a:t>uestions</a:t>
            </a:r>
          </a:p>
          <a:p>
            <a:pPr marL="0" marR="0" lvl="0" indent="0" algn="ctr" rtl="0">
              <a:spcBef>
                <a:spcPts val="0"/>
              </a:spcBef>
              <a:buSzPct val="25000"/>
              <a:buNone/>
            </a:pPr>
            <a:r>
              <a:rPr lang="en-US" sz="4800">
                <a:solidFill>
                  <a:srgbClr val="0B68FF"/>
                </a:solidFill>
              </a:rPr>
              <a:t>and</a:t>
            </a:r>
          </a:p>
          <a:p>
            <a:pPr marL="0" marR="0" lvl="0" indent="0" algn="ctr" rtl="0">
              <a:spcBef>
                <a:spcPts val="0"/>
              </a:spcBef>
              <a:buSzPct val="25000"/>
              <a:buNone/>
            </a:pPr>
            <a:r>
              <a:rPr lang="en-US" sz="4800">
                <a:solidFill>
                  <a:srgbClr val="0B68FF"/>
                </a:solidFill>
              </a:rPr>
              <a:t>Recommendations</a:t>
            </a:r>
          </a:p>
        </p:txBody>
      </p:sp>
      <p:pic>
        <p:nvPicPr>
          <p:cNvPr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4692675" y="3151025"/>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Janak Shah</a:t>
            </a:r>
          </a:p>
          <a:p>
            <a:pPr marL="0" marR="0" lvl="0" indent="0" algn="ctr" rtl="0">
              <a:spcBef>
                <a:spcPts val="0"/>
              </a:spcBef>
              <a:buSzPct val="25000"/>
              <a:buNone/>
            </a:pPr>
            <a:r>
              <a:rPr lang="en-US" sz="1200"/>
              <a:t>Chemical Engineering</a:t>
            </a:r>
          </a:p>
          <a:p>
            <a:pPr marL="0" marR="0" lvl="0" indent="0" algn="ctr" rtl="0">
              <a:spcBef>
                <a:spcPts val="0"/>
              </a:spcBef>
              <a:buSzPct val="25000"/>
              <a:buNone/>
            </a:pPr>
            <a:r>
              <a:rPr lang="en-US" sz="1200"/>
              <a:t>jhs373@cornell.edu</a:t>
            </a:r>
          </a:p>
        </p:txBody>
      </p:sp>
      <p:sp>
        <p:nvSpPr>
          <p:cNvPr id="228" name="Shape 228"/>
          <p:cNvSpPr txBox="1"/>
          <p:nvPr/>
        </p:nvSpPr>
        <p:spPr>
          <a:xfrm>
            <a:off x="2274175" y="3151012"/>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Jacqueline Dokko</a:t>
            </a:r>
          </a:p>
          <a:p>
            <a:pPr marL="0" marR="0" lvl="0" indent="0" algn="ctr" rtl="0">
              <a:spcBef>
                <a:spcPts val="0"/>
              </a:spcBef>
              <a:buSzPct val="25000"/>
              <a:buNone/>
            </a:pPr>
            <a:r>
              <a:rPr lang="en-US" sz="1200"/>
              <a:t>Biological Engineering</a:t>
            </a:r>
          </a:p>
          <a:p>
            <a:pPr marL="0" marR="0" lvl="0" indent="0" algn="ctr" rtl="0">
              <a:spcBef>
                <a:spcPts val="0"/>
              </a:spcBef>
              <a:buSzPct val="25000"/>
              <a:buNone/>
            </a:pPr>
            <a:r>
              <a:rPr lang="en-US" sz="1200"/>
              <a:t>jmd475@cornell.edu</a:t>
            </a:r>
          </a:p>
        </p:txBody>
      </p:sp>
      <p:pic>
        <p:nvPicPr>
          <p:cNvPr id="229" name="Shape 22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30" name="Shape 23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i="0" u="none" strike="noStrike" cap="none">
                <a:solidFill>
                  <a:srgbClr val="0B68FF"/>
                </a:solidFill>
                <a:latin typeface="Arial"/>
                <a:ea typeface="Arial"/>
                <a:cs typeface="Arial"/>
                <a:sym typeface="Arial"/>
              </a:rPr>
              <a:t>Team Name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Shape 235"/>
          <p:cNvPicPr preferRelativeResize="0"/>
          <p:nvPr/>
        </p:nvPicPr>
        <p:blipFill/>
        <p:spPr>
          <a:xfrm>
            <a:off x="7514490" y="45563"/>
            <a:ext cx="718110" cy="718110"/>
          </a:xfrm>
          <a:prstGeom prst="rect">
            <a:avLst/>
          </a:prstGeom>
          <a:solidFill>
            <a:srgbClr val="FFFFFF"/>
          </a:solidFill>
          <a:ln>
            <a:noFill/>
          </a:ln>
        </p:spPr>
      </p:pic>
      <p:sp>
        <p:nvSpPr>
          <p:cNvPr id="236" name="Shape 236"/>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rgbClr val="0B68FF"/>
                </a:solidFill>
              </a:rPr>
              <a:t>Appendix</a:t>
            </a:r>
          </a:p>
          <a:p>
            <a:pPr marL="0" marR="0" lvl="0" indent="0" algn="ctr" rtl="0">
              <a:spcBef>
                <a:spcPts val="0"/>
              </a:spcBef>
              <a:buSzPct val="25000"/>
              <a:buNone/>
            </a:pPr>
            <a:r>
              <a:rPr lang="en-US" sz="6000">
                <a:solidFill>
                  <a:srgbClr val="0B68FF"/>
                </a:solidFill>
              </a:rPr>
              <a:t>Slides</a:t>
            </a:r>
          </a:p>
        </p:txBody>
      </p:sp>
      <p:pic>
        <p:nvPicPr>
          <p:cNvPr id="237" name="Shape 23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38" name="Shape 238"/>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39" name="Shape 239"/>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i="0" u="none" strike="noStrike" cap="none">
                <a:solidFill>
                  <a:srgbClr val="0B68FF"/>
                </a:solidFill>
                <a:latin typeface="Arial"/>
                <a:ea typeface="Arial"/>
                <a:cs typeface="Arial"/>
                <a:sym typeface="Arial"/>
              </a:rPr>
              <a:t>Team Name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Shape 244"/>
          <p:cNvPicPr preferRelativeResize="0"/>
          <p:nvPr/>
        </p:nvPicPr>
        <p:blipFill/>
        <p:spPr>
          <a:xfrm>
            <a:off x="7514490" y="45563"/>
            <a:ext cx="718200" cy="718200"/>
          </a:xfrm>
          <a:prstGeom prst="rect">
            <a:avLst/>
          </a:prstGeom>
          <a:solidFill>
            <a:srgbClr val="FFFFFF"/>
          </a:solidFill>
          <a:ln>
            <a:noFill/>
          </a:ln>
        </p:spPr>
      </p:pic>
      <p:sp>
        <p:nvSpPr>
          <p:cNvPr id="245" name="Shape 24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46" name="Shape 24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7" name="Shape 247"/>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Literature Review</a:t>
            </a:r>
          </a:p>
        </p:txBody>
      </p:sp>
      <p:sp>
        <p:nvSpPr>
          <p:cNvPr id="248" name="Shape 248"/>
          <p:cNvSpPr txBox="1"/>
          <p:nvPr/>
        </p:nvSpPr>
        <p:spPr>
          <a:xfrm>
            <a:off x="108725" y="1091900"/>
            <a:ext cx="1316400" cy="1160100"/>
          </a:xfrm>
          <a:prstGeom prst="rect">
            <a:avLst/>
          </a:prstGeom>
          <a:noFill/>
          <a:ln>
            <a:noFill/>
          </a:ln>
        </p:spPr>
        <p:txBody>
          <a:bodyPr lIns="91425" tIns="91425" rIns="91425" bIns="91425" anchor="t" anchorCtr="0">
            <a:noAutofit/>
          </a:bodyPr>
          <a:lstStyle/>
          <a:p>
            <a:pPr lvl="0">
              <a:spcBef>
                <a:spcPts val="0"/>
              </a:spcBef>
              <a:buNone/>
            </a:pPr>
            <a:r>
              <a:rPr lang="en-US"/>
              <a:t>A chart of all of the different types of detection.</a:t>
            </a:r>
          </a:p>
        </p:txBody>
      </p:sp>
      <p:pic>
        <p:nvPicPr>
          <p:cNvPr id="249" name="Shape 249"/>
          <p:cNvPicPr preferRelativeResize="0"/>
          <p:nvPr/>
        </p:nvPicPr>
        <p:blipFill>
          <a:blip r:embed="rId4" cstate="email">
            <a:alphaModFix/>
          </a:blip>
          <a:stretch>
            <a:fillRect/>
          </a:stretch>
        </p:blipFill>
        <p:spPr>
          <a:xfrm>
            <a:off x="1386375" y="884325"/>
            <a:ext cx="4165701" cy="4022047"/>
          </a:xfrm>
          <a:prstGeom prst="rect">
            <a:avLst/>
          </a:prstGeom>
          <a:noFill/>
          <a:ln>
            <a:noFill/>
          </a:ln>
        </p:spPr>
      </p:pic>
      <p:pic>
        <p:nvPicPr>
          <p:cNvPr id="250" name="Shape 250"/>
          <p:cNvPicPr preferRelativeResize="0"/>
          <p:nvPr/>
        </p:nvPicPr>
        <p:blipFill>
          <a:blip r:embed="rId5" cstate="email">
            <a:alphaModFix/>
          </a:blip>
          <a:stretch>
            <a:fillRect/>
          </a:stretch>
        </p:blipFill>
        <p:spPr>
          <a:xfrm>
            <a:off x="5791200" y="895350"/>
            <a:ext cx="2786699" cy="2544678"/>
          </a:xfrm>
          <a:prstGeom prst="rect">
            <a:avLst/>
          </a:prstGeom>
          <a:noFill/>
          <a:ln>
            <a:noFill/>
          </a:ln>
        </p:spPr>
      </p:pic>
      <p:sp>
        <p:nvSpPr>
          <p:cNvPr id="251" name="Shape 251"/>
          <p:cNvSpPr txBox="1"/>
          <p:nvPr/>
        </p:nvSpPr>
        <p:spPr>
          <a:xfrm>
            <a:off x="5927550" y="3549550"/>
            <a:ext cx="2943600" cy="718200"/>
          </a:xfrm>
          <a:prstGeom prst="rect">
            <a:avLst/>
          </a:prstGeom>
          <a:noFill/>
          <a:ln>
            <a:noFill/>
          </a:ln>
        </p:spPr>
        <p:txBody>
          <a:bodyPr lIns="91425" tIns="91425" rIns="91425" bIns="91425" anchor="t" anchorCtr="0">
            <a:noAutofit/>
          </a:bodyPr>
          <a:lstStyle/>
          <a:p>
            <a:pPr lvl="0">
              <a:spcBef>
                <a:spcPts val="0"/>
              </a:spcBef>
              <a:buNone/>
            </a:pPr>
            <a:r>
              <a:rPr lang="en-US"/>
              <a:t>The compartmentalized bag test.</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Shape 256"/>
          <p:cNvPicPr preferRelativeResize="0"/>
          <p:nvPr/>
        </p:nvPicPr>
        <p:blipFill/>
        <p:spPr>
          <a:xfrm>
            <a:off x="7514490" y="45563"/>
            <a:ext cx="718200" cy="718200"/>
          </a:xfrm>
          <a:prstGeom prst="rect">
            <a:avLst/>
          </a:prstGeom>
          <a:solidFill>
            <a:srgbClr val="FFFFFF"/>
          </a:solidFill>
          <a:ln>
            <a:noFill/>
          </a:ln>
        </p:spPr>
      </p:pic>
      <p:sp>
        <p:nvSpPr>
          <p:cNvPr id="257" name="Shape 25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58" name="Shape 25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9" name="Shape 25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Literature Review</a:t>
            </a:r>
          </a:p>
        </p:txBody>
      </p:sp>
      <p:pic>
        <p:nvPicPr>
          <p:cNvPr id="260" name="Shape 260"/>
          <p:cNvPicPr preferRelativeResize="0"/>
          <p:nvPr/>
        </p:nvPicPr>
        <p:blipFill>
          <a:blip r:embed="rId4">
            <a:alphaModFix/>
          </a:blip>
          <a:stretch>
            <a:fillRect/>
          </a:stretch>
        </p:blipFill>
        <p:spPr>
          <a:xfrm>
            <a:off x="753162" y="763775"/>
            <a:ext cx="3628423" cy="4170299"/>
          </a:xfrm>
          <a:prstGeom prst="rect">
            <a:avLst/>
          </a:prstGeom>
          <a:noFill/>
          <a:ln>
            <a:noFill/>
          </a:ln>
        </p:spPr>
      </p:pic>
      <p:pic>
        <p:nvPicPr>
          <p:cNvPr id="261" name="Shape 261"/>
          <p:cNvPicPr preferRelativeResize="0"/>
          <p:nvPr/>
        </p:nvPicPr>
        <p:blipFill>
          <a:blip r:embed="rId5">
            <a:alphaModFix/>
          </a:blip>
          <a:stretch>
            <a:fillRect/>
          </a:stretch>
        </p:blipFill>
        <p:spPr>
          <a:xfrm>
            <a:off x="4915275" y="1492682"/>
            <a:ext cx="3760100" cy="254183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Shape 266"/>
          <p:cNvPicPr preferRelativeResize="0"/>
          <p:nvPr/>
        </p:nvPicPr>
        <p:blipFill/>
        <p:spPr>
          <a:xfrm>
            <a:off x="7514490" y="45563"/>
            <a:ext cx="718200" cy="718200"/>
          </a:xfrm>
          <a:prstGeom prst="rect">
            <a:avLst/>
          </a:prstGeom>
          <a:solidFill>
            <a:srgbClr val="FFFFFF"/>
          </a:solidFill>
          <a:ln>
            <a:noFill/>
          </a:ln>
        </p:spPr>
      </p:pic>
      <p:sp>
        <p:nvSpPr>
          <p:cNvPr id="267" name="Shape 26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68" name="Shape 26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69" name="Shape 26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First Iteration</a:t>
            </a:r>
          </a:p>
        </p:txBody>
      </p:sp>
      <p:pic>
        <p:nvPicPr>
          <p:cNvPr id="270" name="Shape 270"/>
          <p:cNvPicPr preferRelativeResize="0"/>
          <p:nvPr/>
        </p:nvPicPr>
        <p:blipFill>
          <a:blip r:embed="rId4">
            <a:alphaModFix/>
          </a:blip>
          <a:stretch>
            <a:fillRect/>
          </a:stretch>
        </p:blipFill>
        <p:spPr>
          <a:xfrm>
            <a:off x="1771899" y="921312"/>
            <a:ext cx="3017750" cy="4025675"/>
          </a:xfrm>
          <a:prstGeom prst="rect">
            <a:avLst/>
          </a:prstGeom>
          <a:noFill/>
          <a:ln>
            <a:noFill/>
          </a:ln>
        </p:spPr>
      </p:pic>
      <p:sp>
        <p:nvSpPr>
          <p:cNvPr id="271" name="Shape 271"/>
          <p:cNvSpPr txBox="1"/>
          <p:nvPr/>
        </p:nvSpPr>
        <p:spPr>
          <a:xfrm>
            <a:off x="5544350" y="2740200"/>
            <a:ext cx="1140300" cy="387900"/>
          </a:xfrm>
          <a:prstGeom prst="rect">
            <a:avLst/>
          </a:prstGeom>
          <a:noFill/>
          <a:ln>
            <a:noFill/>
          </a:ln>
        </p:spPr>
        <p:txBody>
          <a:bodyPr lIns="91425" tIns="91425" rIns="91425" bIns="91425" anchor="t" anchorCtr="0">
            <a:noAutofit/>
          </a:bodyPr>
          <a:lstStyle/>
          <a:p>
            <a:pPr lvl="0" rtl="0">
              <a:spcBef>
                <a:spcPts val="0"/>
              </a:spcBef>
              <a:buNone/>
            </a:pPr>
            <a:r>
              <a:rPr lang="en-US"/>
              <a:t>1g Gelatin</a:t>
            </a:r>
          </a:p>
        </p:txBody>
      </p:sp>
      <p:pic>
        <p:nvPicPr>
          <p:cNvPr id="3074" name="Picture 2" descr="C:\Users\Jaqueline\Downloads\13262127_1336820419666797_317815283_o (1).jpg"/>
          <p:cNvPicPr>
            <a:picLocks noChangeAspect="1" noChangeArrowheads="1"/>
          </p:cNvPicPr>
          <p:nvPr/>
        </p:nvPicPr>
        <p:blipFill>
          <a:blip r:embed="rId5" cstate="email"/>
          <a:srcRect/>
          <a:stretch>
            <a:fillRect/>
          </a:stretch>
        </p:blipFill>
        <p:spPr bwMode="auto">
          <a:xfrm>
            <a:off x="1524000" y="742950"/>
            <a:ext cx="3108358" cy="4146550"/>
          </a:xfrm>
          <a:prstGeom prst="rect">
            <a:avLst/>
          </a:prstGeom>
          <a:noFill/>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Shape 276"/>
          <p:cNvPicPr preferRelativeResize="0"/>
          <p:nvPr/>
        </p:nvPicPr>
        <p:blipFill/>
        <p:spPr>
          <a:xfrm>
            <a:off x="7514490" y="45563"/>
            <a:ext cx="718200" cy="718200"/>
          </a:xfrm>
          <a:prstGeom prst="rect">
            <a:avLst/>
          </a:prstGeom>
          <a:solidFill>
            <a:srgbClr val="FFFFFF"/>
          </a:solidFill>
          <a:ln>
            <a:noFill/>
          </a:ln>
        </p:spPr>
      </p:pic>
      <p:sp>
        <p:nvSpPr>
          <p:cNvPr id="277" name="Shape 27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78" name="Shape 27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9" name="Shape 27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Sixth Iteration</a:t>
            </a:r>
          </a:p>
        </p:txBody>
      </p:sp>
      <p:sp>
        <p:nvSpPr>
          <p:cNvPr id="280" name="Shape 280"/>
          <p:cNvSpPr txBox="1"/>
          <p:nvPr/>
        </p:nvSpPr>
        <p:spPr>
          <a:xfrm>
            <a:off x="808575" y="3465900"/>
            <a:ext cx="1140300" cy="387900"/>
          </a:xfrm>
          <a:prstGeom prst="rect">
            <a:avLst/>
          </a:prstGeom>
          <a:noFill/>
          <a:ln>
            <a:noFill/>
          </a:ln>
        </p:spPr>
        <p:txBody>
          <a:bodyPr lIns="91425" tIns="91425" rIns="91425" bIns="91425" anchor="t" anchorCtr="0">
            <a:noAutofit/>
          </a:bodyPr>
          <a:lstStyle/>
          <a:p>
            <a:pPr lvl="0" rtl="0">
              <a:spcBef>
                <a:spcPts val="0"/>
              </a:spcBef>
              <a:buNone/>
            </a:pPr>
            <a:r>
              <a:rPr lang="en-US"/>
              <a:t>2.5g Gelatin</a:t>
            </a:r>
          </a:p>
        </p:txBody>
      </p:sp>
      <p:pic>
        <p:nvPicPr>
          <p:cNvPr id="281" name="Shape 281"/>
          <p:cNvPicPr preferRelativeResize="0"/>
          <p:nvPr/>
        </p:nvPicPr>
        <p:blipFill>
          <a:blip r:embed="rId4">
            <a:alphaModFix/>
          </a:blip>
          <a:stretch>
            <a:fillRect/>
          </a:stretch>
        </p:blipFill>
        <p:spPr>
          <a:xfrm rot="5400000">
            <a:off x="2872351" y="194800"/>
            <a:ext cx="3855697" cy="5143500"/>
          </a:xfrm>
          <a:prstGeom prst="rect">
            <a:avLst/>
          </a:prstGeom>
          <a:noFill/>
          <a:ln>
            <a:noFill/>
          </a:ln>
        </p:spPr>
      </p:pic>
      <p:pic>
        <p:nvPicPr>
          <p:cNvPr id="4098" name="Picture 2" descr="C:\Users\Jaqueline\Downloads\13184678_1330463266969179_1255900552_o.jpg"/>
          <p:cNvPicPr>
            <a:picLocks noChangeAspect="1" noChangeArrowheads="1"/>
          </p:cNvPicPr>
          <p:nvPr/>
        </p:nvPicPr>
        <p:blipFill>
          <a:blip r:embed="rId5" cstate="email"/>
          <a:srcRect/>
          <a:stretch>
            <a:fillRect/>
          </a:stretch>
        </p:blipFill>
        <p:spPr bwMode="auto">
          <a:xfrm rot="5400000">
            <a:off x="3343181" y="295369"/>
            <a:ext cx="3592700" cy="4792663"/>
          </a:xfrm>
          <a:prstGeom prst="rect">
            <a:avLst/>
          </a:prstGeom>
          <a:noFill/>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5"/>
            <a:ext cx="3204900" cy="2131200"/>
          </a:xfrm>
          <a:prstGeom prst="rect">
            <a:avLst/>
          </a:prstGeom>
          <a:noFill/>
          <a:ln>
            <a:noFill/>
          </a:ln>
        </p:spPr>
        <p:txBody>
          <a:bodyPr lIns="91425" tIns="45700" rIns="91425" bIns="45700" anchor="t" anchorCtr="0">
            <a:noAutofit/>
          </a:bodyPr>
          <a:lstStyle/>
          <a:p>
            <a:pPr lvl="0" rtl="0">
              <a:spcBef>
                <a:spcPts val="0"/>
              </a:spcBef>
              <a:buNone/>
            </a:pPr>
            <a:endParaRPr>
              <a:solidFill>
                <a:schemeClr val="dk1"/>
              </a:solidFill>
              <a:latin typeface="Calibri"/>
              <a:ea typeface="Calibri"/>
              <a:cs typeface="Calibri"/>
              <a:sym typeface="Calibri"/>
            </a:endParaRPr>
          </a:p>
          <a:p>
            <a:pPr lvl="0" rtl="0">
              <a:spcBef>
                <a:spcPts val="0"/>
              </a:spcBef>
              <a:buNone/>
            </a:pPr>
            <a:r>
              <a:rPr lang="en-US" sz="1800">
                <a:solidFill>
                  <a:srgbClr val="595959"/>
                </a:solidFill>
                <a:latin typeface="Calibri"/>
                <a:ea typeface="Calibri"/>
                <a:cs typeface="Calibri"/>
                <a:sym typeface="Calibri"/>
              </a:rPr>
              <a:t>Causes of E.Coli and coliform growth:</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Leaks in pipes and tanks</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Improper cleaning of backwashing filters</a:t>
            </a:r>
          </a:p>
          <a:p>
            <a:pPr lvl="0" indent="-25400" rtl="0">
              <a:spcBef>
                <a:spcPts val="0"/>
              </a:spcBef>
              <a:buClr>
                <a:srgbClr val="595959"/>
              </a:buClr>
              <a:buSzPct val="100000"/>
              <a:buFont typeface="Noto Sans Symbols"/>
              <a:buChar char="•"/>
            </a:pPr>
            <a:r>
              <a:rPr lang="en-US" sz="1800">
                <a:solidFill>
                  <a:srgbClr val="595959"/>
                </a:solidFill>
                <a:latin typeface="Calibri"/>
                <a:ea typeface="Calibri"/>
                <a:cs typeface="Calibri"/>
                <a:sym typeface="Calibri"/>
              </a:rPr>
              <a:t>Increased precipitation </a:t>
            </a:r>
          </a:p>
        </p:txBody>
      </p:sp>
      <p:sp>
        <p:nvSpPr>
          <p:cNvPr id="95" name="Shape 95"/>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Problems</a:t>
            </a:r>
          </a:p>
        </p:txBody>
      </p:sp>
      <p:sp>
        <p:nvSpPr>
          <p:cNvPr id="96" name="Shape 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97" name="Shape 97"/>
          <p:cNvSpPr txBox="1"/>
          <p:nvPr/>
        </p:nvSpPr>
        <p:spPr>
          <a:xfrm>
            <a:off x="281551" y="3997139"/>
            <a:ext cx="3204900" cy="923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lvl="0" rtl="0">
              <a:spcBef>
                <a:spcPts val="0"/>
              </a:spcBef>
              <a:buNone/>
            </a:pPr>
            <a:r>
              <a:rPr lang="en-US" sz="1800">
                <a:solidFill>
                  <a:schemeClr val="dk1"/>
                </a:solidFill>
                <a:latin typeface="Calibri"/>
                <a:ea typeface="Calibri"/>
                <a:cs typeface="Calibri"/>
                <a:sym typeface="Calibri"/>
              </a:rPr>
              <a:t>Unexpected events can take place during lifetime of plant operation</a:t>
            </a:r>
          </a:p>
        </p:txBody>
      </p:sp>
      <p:pic>
        <p:nvPicPr>
          <p:cNvPr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a:blip r:embed="rId4">
            <a:alphaModFix/>
          </a:blip>
          <a:stretch>
            <a:fillRect/>
          </a:stretch>
        </p:blipFill>
        <p:spPr>
          <a:xfrm>
            <a:off x="3486450" y="1100675"/>
            <a:ext cx="5378999" cy="2838897"/>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Shape 104"/>
          <p:cNvPicPr preferRelativeResize="0"/>
          <p:nvPr/>
        </p:nvPicPr>
        <p:blipFill/>
        <p:spPr>
          <a:xfrm>
            <a:off x="7514490" y="45563"/>
            <a:ext cx="718110" cy="718110"/>
          </a:xfrm>
          <a:prstGeom prst="rect">
            <a:avLst/>
          </a:prstGeom>
          <a:solidFill>
            <a:srgbClr val="FFFFFF"/>
          </a:solidFill>
          <a:ln>
            <a:noFill/>
          </a:ln>
        </p:spPr>
      </p:pic>
      <p:sp>
        <p:nvSpPr>
          <p:cNvPr id="105" name="Shape 105"/>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Testing AguaClara water post-plant-treatment </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low cost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reliable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Creating a fast test</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Enumeration</a:t>
            </a:r>
            <a:r>
              <a:rPr lang="en-US" sz="1400" b="0" i="0" u="none" strike="noStrike" cap="none">
                <a:solidFill>
                  <a:srgbClr val="595959"/>
                </a:solidFill>
                <a:latin typeface="Calibri"/>
                <a:ea typeface="Calibri"/>
                <a:cs typeface="Calibri"/>
                <a:sym typeface="Calibri"/>
              </a:rPr>
              <a:t> vs Presen</a:t>
            </a:r>
            <a:r>
              <a:rPr lang="en-US">
                <a:solidFill>
                  <a:srgbClr val="595959"/>
                </a:solidFill>
                <a:latin typeface="Calibri"/>
                <a:ea typeface="Calibri"/>
                <a:cs typeface="Calibri"/>
                <a:sym typeface="Calibri"/>
              </a:rPr>
              <a:t>ce/Absence</a:t>
            </a:r>
          </a:p>
        </p:txBody>
      </p:sp>
      <p:sp>
        <p:nvSpPr>
          <p:cNvPr id="106" name="Shape 106"/>
          <p:cNvSpPr txBox="1"/>
          <p:nvPr/>
        </p:nvSpPr>
        <p:spPr>
          <a:xfrm>
            <a:off x="108729" y="261836"/>
            <a:ext cx="4917437" cy="622572"/>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Goals</a:t>
            </a:r>
          </a:p>
        </p:txBody>
      </p:sp>
      <p:sp>
        <p:nvSpPr>
          <p:cNvPr id="107" name="Shape 107"/>
          <p:cNvSpPr txBox="1"/>
          <p:nvPr/>
        </p:nvSpPr>
        <p:spPr>
          <a:xfrm>
            <a:off x="4593771" y="4763421"/>
            <a:ext cx="4403022" cy="24622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08" name="Shape 108"/>
          <p:cNvSpPr txBox="1"/>
          <p:nvPr/>
        </p:nvSpPr>
        <p:spPr>
          <a:xfrm>
            <a:off x="281550" y="3997150"/>
            <a:ext cx="3813600" cy="9234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There are a plethora of pathogen detection methods, but few that can be used in low resource areas.</a:t>
            </a:r>
          </a:p>
        </p:txBody>
      </p:sp>
      <p:pic>
        <p:nvPicPr>
          <p:cNvPr id="109" name="Shape 10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0" name="Shape 110"/>
          <p:cNvPicPr preferRelativeResize="0"/>
          <p:nvPr/>
        </p:nvPicPr>
        <p:blipFill>
          <a:blip r:embed="rId4" cstate="email">
            <a:alphaModFix/>
          </a:blip>
          <a:stretch>
            <a:fillRect/>
          </a:stretch>
        </p:blipFill>
        <p:spPr>
          <a:xfrm>
            <a:off x="4878562" y="704075"/>
            <a:ext cx="3659001" cy="3293087"/>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Shape 115"/>
          <p:cNvPicPr preferRelativeResize="0"/>
          <p:nvPr/>
        </p:nvPicPr>
        <p:blipFill/>
        <p:spPr>
          <a:xfrm>
            <a:off x="7514490" y="45563"/>
            <a:ext cx="718200" cy="718200"/>
          </a:xfrm>
          <a:prstGeom prst="rect">
            <a:avLst/>
          </a:prstGeom>
          <a:solidFill>
            <a:srgbClr val="FFFFFF"/>
          </a:solidFill>
          <a:ln>
            <a:noFill/>
          </a:ln>
        </p:spPr>
      </p:pic>
      <p:sp>
        <p:nvSpPr>
          <p:cNvPr id="116" name="Shape 116"/>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Design Goal: tube incubator with sliding colony counting device.</a:t>
            </a:r>
          </a:p>
        </p:txBody>
      </p:sp>
      <p:pic>
        <p:nvPicPr>
          <p:cNvPr id="117" name="Shape 1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8" name="Shape 11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19" name="Shape 119"/>
          <p:cNvSpPr txBox="1"/>
          <p:nvPr/>
        </p:nvSpPr>
        <p:spPr>
          <a:xfrm>
            <a:off x="108724" y="261825"/>
            <a:ext cx="5639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Sliding Colony Counter</a:t>
            </a:r>
          </a:p>
        </p:txBody>
      </p:sp>
      <p:pic>
        <p:nvPicPr>
          <p:cNvPr id="120" name="Shape 120"/>
          <p:cNvPicPr preferRelativeResize="0"/>
          <p:nvPr/>
        </p:nvPicPr>
        <p:blipFill>
          <a:blip r:embed="rId4">
            <a:alphaModFix/>
          </a:blip>
          <a:stretch>
            <a:fillRect/>
          </a:stretch>
        </p:blipFill>
        <p:spPr>
          <a:xfrm>
            <a:off x="1679087" y="835262"/>
            <a:ext cx="5639367" cy="2885700"/>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Shape 125"/>
          <p:cNvPicPr preferRelativeResize="0"/>
          <p:nvPr/>
        </p:nvPicPr>
        <p:blipFill/>
        <p:spPr>
          <a:xfrm>
            <a:off x="7514490" y="45563"/>
            <a:ext cx="718200" cy="718200"/>
          </a:xfrm>
          <a:prstGeom prst="rect">
            <a:avLst/>
          </a:prstGeom>
          <a:solidFill>
            <a:srgbClr val="FFFFFF"/>
          </a:solidFill>
          <a:ln>
            <a:noFill/>
          </a:ln>
        </p:spPr>
      </p:pic>
      <p:sp>
        <p:nvSpPr>
          <p:cNvPr id="126" name="Shape 126"/>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Used water sample from creek</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Created LB Broth</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Heated up samples</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Mixed with gelatin</a:t>
            </a:r>
          </a:p>
          <a:p>
            <a:pPr marL="0" marR="0" lvl="0" indent="-12700" algn="l" rtl="0">
              <a:spcBef>
                <a:spcPts val="0"/>
              </a:spcBef>
              <a:buClr>
                <a:srgbClr val="000000"/>
              </a:buClr>
              <a:buSzPct val="100000"/>
              <a:buFont typeface="Calibri"/>
              <a:buChar char="•"/>
            </a:pPr>
            <a:r>
              <a:rPr lang="en-US" sz="1600">
                <a:latin typeface="Calibri"/>
                <a:ea typeface="Calibri"/>
                <a:cs typeface="Calibri"/>
                <a:sym typeface="Calibri"/>
              </a:rPr>
              <a:t>Incubated</a:t>
            </a:r>
          </a:p>
        </p:txBody>
      </p:sp>
      <p:sp>
        <p:nvSpPr>
          <p:cNvPr id="127" name="Shape 12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28" name="Shape 12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9" name="Shape 12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Methods</a:t>
            </a:r>
          </a:p>
        </p:txBody>
      </p:sp>
      <p:pic>
        <p:nvPicPr>
          <p:cNvPr id="130" name="Shape 130"/>
          <p:cNvPicPr preferRelativeResize="0"/>
          <p:nvPr/>
        </p:nvPicPr>
        <p:blipFill>
          <a:blip r:embed="rId4" cstate="email">
            <a:alphaModFix/>
          </a:blip>
          <a:stretch>
            <a:fillRect/>
          </a:stretch>
        </p:blipFill>
        <p:spPr>
          <a:xfrm>
            <a:off x="3905800" y="1085390"/>
            <a:ext cx="4475213" cy="3356409"/>
          </a:xfrm>
          <a:prstGeom prst="rect">
            <a:avLst/>
          </a:prstGeom>
          <a:noFill/>
          <a:ln w="25400" cap="flat" cmpd="sng">
            <a:solidFill>
              <a:srgbClr val="0B68FF"/>
            </a:solidFill>
            <a:prstDash val="solid"/>
            <a:round/>
            <a:headEnd type="none" w="med" len="med"/>
            <a:tailEnd type="none" w="med" len="med"/>
          </a:ln>
        </p:spPr>
      </p:pic>
      <p:sp>
        <p:nvSpPr>
          <p:cNvPr id="131" name="Shape 131"/>
          <p:cNvSpPr/>
          <p:nvPr/>
        </p:nvSpPr>
        <p:spPr>
          <a:xfrm>
            <a:off x="7318450" y="2945475"/>
            <a:ext cx="1047900" cy="5649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Shape 136"/>
          <p:cNvPicPr preferRelativeResize="0"/>
          <p:nvPr/>
        </p:nvPicPr>
        <p:blipFill/>
        <p:spPr>
          <a:xfrm>
            <a:off x="7514490" y="45563"/>
            <a:ext cx="718200" cy="718200"/>
          </a:xfrm>
          <a:prstGeom prst="rect">
            <a:avLst/>
          </a:prstGeom>
          <a:solidFill>
            <a:srgbClr val="FFFFFF"/>
          </a:solidFill>
          <a:ln>
            <a:noFill/>
          </a:ln>
        </p:spPr>
      </p:pic>
      <p:sp>
        <p:nvSpPr>
          <p:cNvPr id="137" name="Shape 137"/>
          <p:cNvSpPr/>
          <p:nvPr/>
        </p:nvSpPr>
        <p:spPr>
          <a:xfrm>
            <a:off x="1163698" y="1080722"/>
            <a:ext cx="6816600" cy="2885700"/>
          </a:xfrm>
          <a:prstGeom prst="rect">
            <a:avLst/>
          </a:prstGeom>
          <a:solidFill>
            <a:schemeClr val="lt1"/>
          </a:solidFill>
          <a:ln w="25400" cap="flat" cmpd="sng">
            <a:solidFill>
              <a:srgbClr val="0B68FF"/>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600" b="0" i="0" u="none" strike="noStrike" cap="none">
              <a:solidFill>
                <a:schemeClr val="dk1"/>
              </a:solidFill>
              <a:latin typeface="Calibri"/>
              <a:ea typeface="Calibri"/>
              <a:cs typeface="Calibri"/>
              <a:sym typeface="Calibri"/>
            </a:endParaRPr>
          </a:p>
        </p:txBody>
      </p:sp>
      <p:sp>
        <p:nvSpPr>
          <p:cNvPr id="138" name="Shape 138"/>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Greater gelatin concentrations tended to yield thicker layers on the bottom of the jars.</a:t>
            </a:r>
          </a:p>
        </p:txBody>
      </p:sp>
      <p:pic>
        <p:nvPicPr>
          <p:cNvPr id="139" name="Shape 13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0" name="Shape 14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41" name="Shape 141"/>
          <p:cNvSpPr txBox="1"/>
          <p:nvPr/>
        </p:nvSpPr>
        <p:spPr>
          <a:xfrm>
            <a:off x="108850" y="260975"/>
            <a:ext cx="7696200" cy="9306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Difference in gelatin concentration correlated to difference in bacterial retention</a:t>
            </a:r>
          </a:p>
        </p:txBody>
      </p:sp>
      <p:pic>
        <p:nvPicPr>
          <p:cNvPr id="142" name="Shape 142"/>
          <p:cNvPicPr preferRelativeResize="0"/>
          <p:nvPr/>
        </p:nvPicPr>
        <p:blipFill rotWithShape="1">
          <a:blip r:embed="rId4" cstate="email">
            <a:alphaModFix/>
          </a:blip>
          <a:srcRect/>
          <a:stretch/>
        </p:blipFill>
        <p:spPr>
          <a:xfrm>
            <a:off x="2102300" y="1271271"/>
            <a:ext cx="4693028" cy="2646177"/>
          </a:xfrm>
          <a:prstGeom prst="rect">
            <a:avLst/>
          </a:prstGeom>
          <a:noFill/>
          <a:ln>
            <a:noFill/>
          </a:ln>
        </p:spPr>
      </p:pic>
      <p:sp>
        <p:nvSpPr>
          <p:cNvPr id="143" name="Shape 143"/>
          <p:cNvSpPr txBox="1"/>
          <p:nvPr/>
        </p:nvSpPr>
        <p:spPr>
          <a:xfrm>
            <a:off x="2623775" y="2036650"/>
            <a:ext cx="1047900" cy="369900"/>
          </a:xfrm>
          <a:prstGeom prst="rect">
            <a:avLst/>
          </a:prstGeom>
          <a:noFill/>
          <a:ln>
            <a:noFill/>
          </a:ln>
        </p:spPr>
        <p:txBody>
          <a:bodyPr lIns="91425" tIns="91425" rIns="91425" bIns="91425" anchor="t" anchorCtr="0">
            <a:noAutofit/>
          </a:bodyPr>
          <a:lstStyle/>
          <a:p>
            <a:pPr lvl="0">
              <a:spcBef>
                <a:spcPts val="0"/>
              </a:spcBef>
              <a:buNone/>
            </a:pPr>
            <a:r>
              <a:rPr lang="en-US"/>
              <a:t>0g Gelatin</a:t>
            </a:r>
          </a:p>
        </p:txBody>
      </p:sp>
      <p:sp>
        <p:nvSpPr>
          <p:cNvPr id="144" name="Shape 144"/>
          <p:cNvSpPr txBox="1"/>
          <p:nvPr/>
        </p:nvSpPr>
        <p:spPr>
          <a:xfrm>
            <a:off x="3671675" y="2036625"/>
            <a:ext cx="1047900" cy="369900"/>
          </a:xfrm>
          <a:prstGeom prst="rect">
            <a:avLst/>
          </a:prstGeom>
          <a:noFill/>
          <a:ln>
            <a:noFill/>
          </a:ln>
        </p:spPr>
        <p:txBody>
          <a:bodyPr lIns="91425" tIns="91425" rIns="91425" bIns="91425" anchor="t" anchorCtr="0">
            <a:noAutofit/>
          </a:bodyPr>
          <a:lstStyle/>
          <a:p>
            <a:pPr lvl="0" rtl="0">
              <a:spcBef>
                <a:spcPts val="0"/>
              </a:spcBef>
              <a:buNone/>
            </a:pPr>
            <a:r>
              <a:rPr lang="en-US"/>
              <a:t>1g Gelatin</a:t>
            </a:r>
          </a:p>
        </p:txBody>
      </p:sp>
      <p:sp>
        <p:nvSpPr>
          <p:cNvPr id="145" name="Shape 145"/>
          <p:cNvSpPr txBox="1"/>
          <p:nvPr/>
        </p:nvSpPr>
        <p:spPr>
          <a:xfrm>
            <a:off x="5628650" y="2036625"/>
            <a:ext cx="1047900" cy="369900"/>
          </a:xfrm>
          <a:prstGeom prst="rect">
            <a:avLst/>
          </a:prstGeom>
          <a:noFill/>
          <a:ln>
            <a:noFill/>
          </a:ln>
        </p:spPr>
        <p:txBody>
          <a:bodyPr lIns="91425" tIns="91425" rIns="91425" bIns="91425" anchor="t" anchorCtr="0">
            <a:noAutofit/>
          </a:bodyPr>
          <a:lstStyle/>
          <a:p>
            <a:pPr lvl="0" rtl="0">
              <a:spcBef>
                <a:spcPts val="0"/>
              </a:spcBef>
              <a:buNone/>
            </a:pPr>
            <a:r>
              <a:rPr lang="en-US"/>
              <a:t>5g Gelatin</a:t>
            </a:r>
          </a:p>
        </p:txBody>
      </p:sp>
      <p:sp>
        <p:nvSpPr>
          <p:cNvPr id="146" name="Shape 146"/>
          <p:cNvSpPr txBox="1"/>
          <p:nvPr/>
        </p:nvSpPr>
        <p:spPr>
          <a:xfrm>
            <a:off x="4593775" y="2036637"/>
            <a:ext cx="1156500" cy="369900"/>
          </a:xfrm>
          <a:prstGeom prst="rect">
            <a:avLst/>
          </a:prstGeom>
          <a:noFill/>
          <a:ln>
            <a:noFill/>
          </a:ln>
        </p:spPr>
        <p:txBody>
          <a:bodyPr lIns="91425" tIns="91425" rIns="91425" bIns="91425" anchor="t" anchorCtr="0">
            <a:noAutofit/>
          </a:bodyPr>
          <a:lstStyle/>
          <a:p>
            <a:pPr lvl="0" rtl="0">
              <a:spcBef>
                <a:spcPts val="0"/>
              </a:spcBef>
              <a:buNone/>
            </a:pPr>
            <a:r>
              <a:rPr lang="en-US" sz="1300"/>
              <a:t>2.5g Gelatin</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Shape 151"/>
          <p:cNvPicPr preferRelativeResize="0"/>
          <p:nvPr/>
        </p:nvPicPr>
        <p:blipFill/>
        <p:spPr>
          <a:xfrm>
            <a:off x="7514490" y="45563"/>
            <a:ext cx="718200" cy="718200"/>
          </a:xfrm>
          <a:prstGeom prst="rect">
            <a:avLst/>
          </a:prstGeom>
          <a:solidFill>
            <a:srgbClr val="FFFFFF"/>
          </a:solidFill>
          <a:ln>
            <a:noFill/>
          </a:ln>
        </p:spPr>
      </p:pic>
      <p:sp>
        <p:nvSpPr>
          <p:cNvPr id="152" name="Shape 152"/>
          <p:cNvSpPr txBox="1"/>
          <p:nvPr/>
        </p:nvSpPr>
        <p:spPr>
          <a:xfrm>
            <a:off x="281550" y="1707655"/>
            <a:ext cx="3204900" cy="1368000"/>
          </a:xfrm>
          <a:prstGeom prst="rect">
            <a:avLst/>
          </a:prstGeom>
          <a:noFill/>
          <a:ln>
            <a:noFill/>
          </a:ln>
        </p:spPr>
        <p:txBody>
          <a:bodyPr lIns="91425" tIns="45700" rIns="91425" bIns="45700" anchor="t" anchorCtr="0">
            <a:noAutofit/>
          </a:bodyPr>
          <a:lstStyle/>
          <a:p>
            <a:pPr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Control and 1g Gelatin were similar</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2.5g gelatin: thicker layer but no isolation</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CFUs-colony forming units</a:t>
            </a:r>
            <a:r>
              <a:rPr lang="en-US" b="0" i="0" u="none" strike="noStrike" cap="none">
                <a:solidFill>
                  <a:srgbClr val="595959"/>
                </a:solidFill>
                <a:latin typeface="Calibri"/>
                <a:ea typeface="Calibri"/>
                <a:cs typeface="Calibri"/>
                <a:sym typeface="Calibri"/>
              </a:rPr>
              <a:t> </a:t>
            </a:r>
          </a:p>
        </p:txBody>
      </p:sp>
      <p:sp>
        <p:nvSpPr>
          <p:cNvPr id="153" name="Shape 15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54" name="Shape 15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5" name="Shape 155"/>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Isolation of colony forming units only occurred in 5g gelatin</a:t>
            </a:r>
          </a:p>
        </p:txBody>
      </p:sp>
      <p:pic>
        <p:nvPicPr>
          <p:cNvPr id="156" name="Shape 156"/>
          <p:cNvPicPr preferRelativeResize="0"/>
          <p:nvPr/>
        </p:nvPicPr>
        <p:blipFill>
          <a:blip r:embed="rId4" cstate="email">
            <a:alphaModFix/>
          </a:blip>
          <a:stretch>
            <a:fillRect/>
          </a:stretch>
        </p:blipFill>
        <p:spPr>
          <a:xfrm rot="5400000">
            <a:off x="5113297" y="685537"/>
            <a:ext cx="3117093" cy="4156124"/>
          </a:xfrm>
          <a:prstGeom prst="rect">
            <a:avLst/>
          </a:prstGeom>
          <a:noFill/>
          <a:ln>
            <a:noFill/>
          </a:ln>
        </p:spPr>
      </p:pic>
      <p:sp>
        <p:nvSpPr>
          <p:cNvPr id="157" name="Shape 157"/>
          <p:cNvSpPr/>
          <p:nvPr/>
        </p:nvSpPr>
        <p:spPr>
          <a:xfrm rot="5400000">
            <a:off x="6781844" y="2744030"/>
            <a:ext cx="250800" cy="2463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8" name="Shape 158"/>
          <p:cNvSpPr/>
          <p:nvPr/>
        </p:nvSpPr>
        <p:spPr>
          <a:xfrm rot="5400000">
            <a:off x="6510644" y="280360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9" name="Shape 159"/>
          <p:cNvSpPr/>
          <p:nvPr/>
        </p:nvSpPr>
        <p:spPr>
          <a:xfrm rot="5400000">
            <a:off x="5963219" y="197105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0" name="Shape 160"/>
          <p:cNvSpPr/>
          <p:nvPr/>
        </p:nvSpPr>
        <p:spPr>
          <a:xfrm rot="5400000">
            <a:off x="6077269" y="283780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Shape 165"/>
          <p:cNvPicPr preferRelativeResize="0"/>
          <p:nvPr/>
        </p:nvPicPr>
        <p:blipFill/>
        <p:spPr>
          <a:xfrm>
            <a:off x="7514490" y="45563"/>
            <a:ext cx="718200" cy="718200"/>
          </a:xfrm>
          <a:prstGeom prst="rect">
            <a:avLst/>
          </a:prstGeom>
          <a:solidFill>
            <a:srgbClr val="FFFFFF"/>
          </a:solidFill>
          <a:ln>
            <a:noFill/>
          </a:ln>
        </p:spPr>
      </p:pic>
      <p:sp>
        <p:nvSpPr>
          <p:cNvPr id="166" name="Shape 166"/>
          <p:cNvSpPr txBox="1"/>
          <p:nvPr/>
        </p:nvSpPr>
        <p:spPr>
          <a:xfrm>
            <a:off x="1163700" y="3997150"/>
            <a:ext cx="6816600" cy="718200"/>
          </a:xfrm>
          <a:prstGeom prst="rect">
            <a:avLst/>
          </a:prstGeom>
          <a:noFill/>
          <a:ln w="9525" cap="flat" cmpd="sng">
            <a:solidFill>
              <a:srgbClr val="0B68FF"/>
            </a:solidFill>
            <a:prstDash val="solid"/>
            <a:round/>
            <a:headEnd type="none" w="med" len="med"/>
            <a:tailEnd type="none" w="med" len="med"/>
          </a:ln>
        </p:spPr>
        <p:txBody>
          <a:bodyPr lIns="91425" tIns="45700" rIns="91425" bIns="45700" anchor="t" anchorCtr="0">
            <a:noAutofit/>
          </a:bodyPr>
          <a:lstStyle/>
          <a:p>
            <a:pPr marL="0" marR="0" lvl="0" indent="0" rtl="0">
              <a:spcBef>
                <a:spcPts val="0"/>
              </a:spcBef>
              <a:buSzPct val="25000"/>
              <a:buNone/>
            </a:pPr>
            <a:r>
              <a:rPr lang="en-US" sz="1800"/>
              <a:t>Compared to the 5g gelatin jars, the 1g and 2.5g gelatin samples only formed layers of bacteria rather than colonies. </a:t>
            </a:r>
          </a:p>
        </p:txBody>
      </p:sp>
      <p:pic>
        <p:nvPicPr>
          <p:cNvPr id="167" name="Shape 16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8" name="Shape 16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69" name="Shape 169"/>
          <p:cNvPicPr preferRelativeResize="0"/>
          <p:nvPr/>
        </p:nvPicPr>
        <p:blipFill rotWithShape="1">
          <a:blip r:embed="rId4" cstate="email">
            <a:alphaModFix/>
          </a:blip>
          <a:srcRect/>
          <a:stretch/>
        </p:blipFill>
        <p:spPr>
          <a:xfrm rot="-5400000">
            <a:off x="5368137" y="1041788"/>
            <a:ext cx="2627599" cy="2919574"/>
          </a:xfrm>
          <a:prstGeom prst="rect">
            <a:avLst/>
          </a:prstGeom>
          <a:noFill/>
          <a:ln>
            <a:noFill/>
          </a:ln>
        </p:spPr>
      </p:pic>
      <p:sp>
        <p:nvSpPr>
          <p:cNvPr id="170" name="Shape 170"/>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Isolation of colony forming units only occurred in 5g gelatin</a:t>
            </a:r>
          </a:p>
        </p:txBody>
      </p:sp>
      <p:pic>
        <p:nvPicPr>
          <p:cNvPr id="171" name="Shape 171"/>
          <p:cNvPicPr preferRelativeResize="0"/>
          <p:nvPr/>
        </p:nvPicPr>
        <p:blipFill rotWithShape="1">
          <a:blip r:embed="rId5" cstate="email">
            <a:alphaModFix/>
          </a:blip>
          <a:srcRect/>
          <a:stretch/>
        </p:blipFill>
        <p:spPr>
          <a:xfrm rot="-5400000">
            <a:off x="1404549" y="1042324"/>
            <a:ext cx="2731200" cy="2942400"/>
          </a:xfrm>
          <a:prstGeom prst="rect">
            <a:avLst/>
          </a:prstGeom>
          <a:noFill/>
          <a:ln>
            <a:noFill/>
          </a:ln>
        </p:spPr>
      </p:pic>
      <p:sp>
        <p:nvSpPr>
          <p:cNvPr id="172" name="Shape 172"/>
          <p:cNvSpPr txBox="1"/>
          <p:nvPr/>
        </p:nvSpPr>
        <p:spPr>
          <a:xfrm>
            <a:off x="2097250" y="3517925"/>
            <a:ext cx="1045500" cy="361200"/>
          </a:xfrm>
          <a:prstGeom prst="rect">
            <a:avLst/>
          </a:prstGeom>
          <a:noFill/>
          <a:ln>
            <a:noFill/>
          </a:ln>
        </p:spPr>
        <p:txBody>
          <a:bodyPr lIns="91425" tIns="91425" rIns="91425" bIns="91425" anchor="t" anchorCtr="0">
            <a:noAutofit/>
          </a:bodyPr>
          <a:lstStyle/>
          <a:p>
            <a:pPr lvl="0">
              <a:spcBef>
                <a:spcPts val="0"/>
              </a:spcBef>
              <a:buNone/>
            </a:pPr>
            <a:r>
              <a:rPr lang="en-US">
                <a:solidFill>
                  <a:srgbClr val="FFFFFF"/>
                </a:solidFill>
              </a:rPr>
              <a:t>1g Gelatin</a:t>
            </a:r>
          </a:p>
        </p:txBody>
      </p:sp>
      <p:sp>
        <p:nvSpPr>
          <p:cNvPr id="173" name="Shape 173"/>
          <p:cNvSpPr txBox="1"/>
          <p:nvPr/>
        </p:nvSpPr>
        <p:spPr>
          <a:xfrm>
            <a:off x="6159201" y="3435825"/>
            <a:ext cx="1159199" cy="361200"/>
          </a:xfrm>
          <a:prstGeom prst="rect">
            <a:avLst/>
          </a:prstGeom>
          <a:noFill/>
          <a:ln>
            <a:noFill/>
          </a:ln>
        </p:spPr>
        <p:txBody>
          <a:bodyPr lIns="91425" tIns="91425" rIns="91425" bIns="91425" anchor="t" anchorCtr="0">
            <a:noAutofit/>
          </a:bodyPr>
          <a:lstStyle/>
          <a:p>
            <a:pPr lvl="0" rtl="0">
              <a:spcBef>
                <a:spcPts val="0"/>
              </a:spcBef>
              <a:buNone/>
            </a:pPr>
            <a:r>
              <a:rPr lang="en-US">
                <a:solidFill>
                  <a:srgbClr val="FFFFFF"/>
                </a:solidFill>
              </a:rPr>
              <a:t>2.5g Gelatin</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Shape 178"/>
          <p:cNvPicPr preferRelativeResize="0"/>
          <p:nvPr/>
        </p:nvPicPr>
        <p:blipFill/>
        <p:spPr>
          <a:xfrm>
            <a:off x="7514490" y="45563"/>
            <a:ext cx="718200" cy="718200"/>
          </a:xfrm>
          <a:prstGeom prst="rect">
            <a:avLst/>
          </a:prstGeom>
          <a:solidFill>
            <a:srgbClr val="FFFFFF"/>
          </a:solidFill>
          <a:ln>
            <a:noFill/>
          </a:ln>
        </p:spPr>
      </p:pic>
      <p:sp>
        <p:nvSpPr>
          <p:cNvPr id="179" name="Shape 179"/>
          <p:cNvSpPr txBox="1"/>
          <p:nvPr/>
        </p:nvSpPr>
        <p:spPr>
          <a:xfrm>
            <a:off x="281550" y="1707655"/>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Thinner spread, more area</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Less sample water</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Greater ratio of gelatin to sample</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Bacterial films formed </a:t>
            </a:r>
            <a:r>
              <a:rPr lang="en-US" sz="1400" b="0" i="0" u="none" strike="noStrike" cap="none">
                <a:solidFill>
                  <a:srgbClr val="595959"/>
                </a:solidFill>
                <a:latin typeface="Calibri"/>
                <a:ea typeface="Calibri"/>
                <a:cs typeface="Calibri"/>
                <a:sym typeface="Calibri"/>
              </a:rPr>
              <a:t> </a:t>
            </a:r>
          </a:p>
        </p:txBody>
      </p:sp>
      <p:sp>
        <p:nvSpPr>
          <p:cNvPr id="180" name="Shape 18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Microbio</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81" name="Shape 18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2" name="Shape 182"/>
          <p:cNvSpPr txBox="1"/>
          <p:nvPr/>
        </p:nvSpPr>
        <p:spPr>
          <a:xfrm>
            <a:off x="85925" y="23700"/>
            <a:ext cx="7138200" cy="12810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600">
                <a:solidFill>
                  <a:srgbClr val="0B68FF"/>
                </a:solidFill>
              </a:rPr>
              <a:t>Implementation of the pour plate method</a:t>
            </a:r>
          </a:p>
        </p:txBody>
      </p:sp>
      <p:sp>
        <p:nvSpPr>
          <p:cNvPr id="183" name="Shape 183"/>
          <p:cNvSpPr/>
          <p:nvPr/>
        </p:nvSpPr>
        <p:spPr>
          <a:xfrm rot="5400000">
            <a:off x="5963219" y="1971055"/>
            <a:ext cx="216600" cy="184200"/>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84" name="Shape 184"/>
          <p:cNvPicPr preferRelativeResize="0"/>
          <p:nvPr/>
        </p:nvPicPr>
        <p:blipFill>
          <a:blip r:embed="rId4" cstate="email">
            <a:alphaModFix/>
          </a:blip>
          <a:stretch>
            <a:fillRect/>
          </a:stretch>
        </p:blipFill>
        <p:spPr>
          <a:xfrm>
            <a:off x="3723600" y="739905"/>
            <a:ext cx="5123598" cy="3842692"/>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2044</Words>
  <PresentationFormat>On-screen Show (16:9)</PresentationFormat>
  <Paragraphs>144</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Jaqueline Dokko</cp:lastModifiedBy>
  <cp:revision>3</cp:revision>
  <dcterms:modified xsi:type="dcterms:W3CDTF">2016-05-20T14:37:11Z</dcterms:modified>
</cp:coreProperties>
</file>