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0141" autoAdjust="0"/>
  </p:normalViewPr>
  <p:slideViewPr>
    <p:cSldViewPr>
      <p:cViewPr>
        <p:scale>
          <a:sx n="87" d="100"/>
          <a:sy n="87" d="100"/>
        </p:scale>
        <p:origin x="-664" y="-4"/>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100" dirty="0"/>
              <a:t>The ultimate goal for </a:t>
            </a:r>
            <a:r>
              <a:rPr lang="en-US" sz="1100"/>
              <a:t>the </a:t>
            </a:r>
            <a:r>
              <a:rPr lang="en-US" sz="1100" smtClean="0"/>
              <a:t>microbiological </a:t>
            </a:r>
            <a:r>
              <a:rPr lang="en-US" sz="1100" dirty="0"/>
              <a:t>water safety monitoring (MWSM) team is the development of a test that detects pathogens in water.  The test must be of low cost (under ten dollars for each test), have a reduced incubation time from the standard 48 hours, and be able to be used in a low-resource setting such as Honduras. The team tested methods indicating the  presence or absence of bacteria compared to quantitatively determining bacterial presence. Upon understanding the cost and efficiency of each method, it was possible to narrow down the methods that could be used as a model for microbial detection for </a:t>
            </a:r>
            <a:r>
              <a:rPr lang="en-US" sz="1100" dirty="0" err="1"/>
              <a:t>AguaClara</a:t>
            </a:r>
            <a:r>
              <a:rPr lang="en-US" sz="1100" dirty="0"/>
              <a:t> purposes. </a:t>
            </a:r>
          </a:p>
          <a:p>
            <a:pPr lvl="0" rtl="0">
              <a:spcBef>
                <a:spcPts val="0"/>
              </a:spcBef>
              <a:buNone/>
            </a:pPr>
            <a:endParaRPr sz="1100"/>
          </a:p>
          <a:p>
            <a:pPr lvl="0" rtl="0">
              <a:spcBef>
                <a:spcPts val="0"/>
              </a:spcBef>
              <a:buNone/>
            </a:pPr>
            <a:r>
              <a:rPr lang="en-US" sz="1100" dirty="0"/>
              <a:t>https://www.overleaf.com/4423556rsgdmy#/13218343/</a:t>
            </a:r>
          </a:p>
        </p:txBody>
      </p:sp>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sz="1000"/>
          </a:p>
          <a:p>
            <a:pPr lvl="0">
              <a:spcBef>
                <a:spcPts val="0"/>
              </a:spcBef>
              <a:buNone/>
            </a:pPr>
            <a:r>
              <a:rPr lang="en-US" sz="1000"/>
              <a:t>Since the previous iterations seemed to be testing too many factors at the same time the team decided to take a step back and test only the gelatin concentrations to determine the minimum gelatin concentration required to form the desired thickness. The lowest concentration used (1g/15ml) was enough to provide the thickness desired. The higher concentrations darkened the liquid, which could disturb the ability </a:t>
            </a:r>
          </a:p>
          <a:p>
            <a:pPr lvl="0" rtl="0">
              <a:spcBef>
                <a:spcPts val="0"/>
              </a:spcBef>
              <a:buNone/>
            </a:pPr>
            <a:endParaRPr sz="1000"/>
          </a:p>
          <a:p>
            <a:pPr lvl="0">
              <a:spcBef>
                <a:spcPts val="0"/>
              </a:spcBef>
              <a:buNone/>
            </a:pPr>
            <a:r>
              <a:rPr lang="en-US" sz="1000"/>
              <a:t>This experiment was done by mixing different gelatin concentrations with only water. This deviated from our previous methods. The results indicated that a lower concentration of gelatin was enough to thicken liquid. However, the next iteration involved testing gelatin with media to ensure consistency and making sure that media was not affected by gelatin differently than water.</a:t>
            </a:r>
          </a:p>
          <a:p>
            <a:pPr lvl="0">
              <a:spcBef>
                <a:spcPts val="0"/>
              </a:spcBef>
              <a:buNone/>
            </a:pPr>
            <a:endParaRPr sz="1000"/>
          </a:p>
          <a:p>
            <a:pPr lvl="0" rtl="0">
              <a:spcBef>
                <a:spcPts val="0"/>
              </a:spcBef>
              <a:buNone/>
            </a:pPr>
            <a:endParaRPr sz="1000"/>
          </a:p>
        </p:txBody>
      </p:sp>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sz="1000"/>
          </a:p>
          <a:p>
            <a:pPr lvl="0">
              <a:spcBef>
                <a:spcPts val="0"/>
              </a:spcBef>
              <a:buNone/>
            </a:pPr>
            <a:r>
              <a:rPr lang="en-US" sz="1000"/>
              <a:t>The results of this iteration were highly informative. Both jars and the petri dish had solid media, which indicated that the gelatin worked regardless of whether being mixed with water or media. Both 1 g and 2.5 g of gelatin thickened 20 ml of media. The 1 g of gelatin also thickened the media in the petri dish. One result that was not expected was the growth of bacterial colonies. As shown in Figure 1, there are many white dots on the bottom of the jar. These dots represent colony forming units, (CFUs), and where easy to distinguish from one another. Therefore, in 20 ml of media that used tap water instead of contaminated water, 1 g of gelatin was able to isolate bacterial colonies. The 2.5 g of gelatin also thickened the media, and created, and as shown in Figure 2, a darker color than the 1 g of gelatin. Only a few bacterial colonies grew in this thickened media. A few bacterial colonies grew in the petri dish. However, these colonies were unexpected since the water used for this experiment were thought to have been sterile. The colonies could very well have been due to contamination of the water or the equipment used. Another iteration could be done in the future to determine the true cause.</a:t>
            </a:r>
          </a:p>
          <a:p>
            <a:pPr lvl="0" rtl="0">
              <a:spcBef>
                <a:spcPts val="0"/>
              </a:spcBef>
              <a:buNone/>
            </a:pPr>
            <a:endParaRPr sz="1000"/>
          </a:p>
          <a:p>
            <a:pPr lvl="0">
              <a:spcBef>
                <a:spcPts val="0"/>
              </a:spcBef>
              <a:buNone/>
            </a:pPr>
            <a:r>
              <a:rPr lang="en-US" sz="1000"/>
              <a:t>One question we will look into for next semester is whether tap water was contaminated to the degree that bacterial colonies were able to grow once incubated, or whether the equipment used was contaminated: This could have contributed to bacterial growth. </a:t>
            </a:r>
          </a:p>
          <a:p>
            <a:pPr lvl="0">
              <a:spcBef>
                <a:spcPts val="0"/>
              </a:spcBef>
              <a:buNone/>
            </a:pPr>
            <a:endParaRPr sz="1000"/>
          </a:p>
          <a:p>
            <a:pPr lvl="0" rtl="0">
              <a:spcBef>
                <a:spcPts val="0"/>
              </a:spcBef>
              <a:buNone/>
            </a:pPr>
            <a:r>
              <a:rPr lang="en-US" sz="1000"/>
              <a:t>See appendix for more images from the 6th iteration.</a:t>
            </a:r>
          </a:p>
        </p:txBody>
      </p:sp>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solidFill>
                  <a:srgbClr val="888888"/>
                </a:solidFill>
              </a:rPr>
              <a:t>http://www.komabiotech.co.kr/www/product/productdesc.phtml?seq=123</a:t>
            </a:r>
          </a:p>
          <a:p>
            <a:pPr lvl="0" rtl="0">
              <a:spcBef>
                <a:spcPts val="0"/>
              </a:spcBef>
              <a:buNone/>
            </a:pPr>
            <a:endParaRPr sz="1000"/>
          </a:p>
          <a:p>
            <a:pPr lvl="0" rtl="0">
              <a:spcBef>
                <a:spcPts val="0"/>
              </a:spcBef>
              <a:buNone/>
            </a:pPr>
            <a:endParaRPr sz="1000"/>
          </a:p>
          <a:p>
            <a:pPr lvl="0" rtl="0">
              <a:spcBef>
                <a:spcPts val="0"/>
              </a:spcBef>
              <a:buNone/>
            </a:pPr>
            <a:r>
              <a:rPr lang="en-US" sz="1000"/>
              <a:t>The diagram shows EvaGreen dye binding to DNA and fluoresces, thereby identifying bacterial colonies. </a:t>
            </a:r>
          </a:p>
          <a:p>
            <a:pPr lvl="0" rtl="0">
              <a:spcBef>
                <a:spcPts val="0"/>
              </a:spcBef>
              <a:buNone/>
            </a:pPr>
            <a:endParaRPr sz="1000"/>
          </a:p>
          <a:p>
            <a:pPr lvl="0" rtl="0">
              <a:spcBef>
                <a:spcPts val="0"/>
              </a:spcBef>
              <a:buNone/>
            </a:pPr>
            <a:r>
              <a:rPr lang="en-US" sz="1000"/>
              <a:t>The future goal of the sliding colony counter will involve mixing an indicator with the media, which will make the task of identifying CFUs easier.</a:t>
            </a:r>
          </a:p>
        </p:txBody>
      </p:sp>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22" name="Shape 2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sz="1000"/>
              <a:t>Though the chart is difficult to see, it is a compilation of all of the methods along with their characteristics. The very right color coded section shows which ones can be used in low resource settings, as one can see there are few that fit that category. The compartmentalized bag test </a:t>
            </a:r>
          </a:p>
        </p:txBody>
      </p:sp>
      <p:sp>
        <p:nvSpPr>
          <p:cNvPr id="242" name="Shape 2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sz="1000" dirty="0"/>
              <a:t>https://waterinstitute.unc.edu/files/2015/06</a:t>
            </a:r>
            <a:r>
              <a:rPr lang="en-US" sz="1000"/>
              <a:t>/-</a:t>
            </a:r>
            <a:r>
              <a:rPr lang="en-US" sz="1000" smtClean="0"/>
              <a:t>Water-Microbiology-Conference-2015.pdf</a:t>
            </a:r>
            <a:endParaRPr lang="en-US" sz="1000" dirty="0"/>
          </a:p>
          <a:p>
            <a:pPr lvl="0">
              <a:spcBef>
                <a:spcPts val="0"/>
              </a:spcBef>
              <a:buNone/>
            </a:pPr>
            <a:endParaRPr sz="1000"/>
          </a:p>
          <a:p>
            <a:pPr lvl="0" rtl="0">
              <a:spcBef>
                <a:spcPts val="0"/>
              </a:spcBef>
              <a:buNone/>
            </a:pPr>
            <a:r>
              <a:rPr lang="en-US" sz="1000" dirty="0"/>
              <a:t>The image shows the different compartments in the compartmentalized bag test. The different compartments contain different volumes of sample to be placed in. The image on the right shows E-coli propelling itself by using flagella, or the tail-like structures at its rear. These contribute to the high swimming speed of E-coli.</a:t>
            </a:r>
          </a:p>
        </p:txBody>
      </p:sp>
      <p:sp>
        <p:nvSpPr>
          <p:cNvPr id="254" name="Shape 2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a:solidFill>
                  <a:srgbClr val="888888"/>
                </a:solidFill>
              </a:rPr>
              <a:t>Observe the bacterial growth on the walls. Possibly due to the method of mixing the gelatin. The gelatin may have stuck to the walls and facilitated bacterial growth on the walls. </a:t>
            </a:r>
          </a:p>
        </p:txBody>
      </p:sp>
      <p:sp>
        <p:nvSpPr>
          <p:cNvPr id="264" name="Shape 2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Shape 273"/>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a:solidFill>
                  <a:srgbClr val="888888"/>
                </a:solidFill>
              </a:rPr>
              <a:t>The 2.5g bottle had not bacteria even though it contains the same waster as from the 1g bottle. This may be an indication that the 1g bottle may have been contaminated or that the 2.5g concentration of gelatin was too great for the bacteria to be able to grow. Future iterations will hopefully clear this up.</a:t>
            </a:r>
          </a:p>
        </p:txBody>
      </p:sp>
      <p:sp>
        <p:nvSpPr>
          <p:cNvPr id="274" name="Shape 2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sz="1000"/>
              <a:t>http://water.usgs.gov/edu/images/coliforms.gif</a:t>
            </a:r>
          </a:p>
          <a:p>
            <a:pPr lvl="0">
              <a:spcBef>
                <a:spcPts val="0"/>
              </a:spcBef>
              <a:buNone/>
            </a:pPr>
            <a:endParaRPr sz="1000"/>
          </a:p>
          <a:p>
            <a:pPr lvl="0">
              <a:spcBef>
                <a:spcPts val="0"/>
              </a:spcBef>
              <a:buNone/>
            </a:pPr>
            <a:r>
              <a:rPr lang="en-US" sz="1000"/>
              <a:t>Total coliforms are an umbrella category that encompasses fecal coliforms a form of which are E. Coli</a:t>
            </a:r>
          </a:p>
          <a:p>
            <a:pPr lvl="0">
              <a:spcBef>
                <a:spcPts val="0"/>
              </a:spcBef>
              <a:buNone/>
            </a:pPr>
            <a:endParaRPr sz="1000"/>
          </a:p>
          <a:p>
            <a:pPr lvl="0" rtl="0">
              <a:spcBef>
                <a:spcPts val="0"/>
              </a:spcBef>
              <a:buNone/>
            </a:pPr>
            <a:r>
              <a:rPr lang="en-US" sz="1000"/>
              <a:t>See appendix for more on existing methods of detection.</a:t>
            </a:r>
          </a:p>
        </p:txBody>
      </p:sp>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r>
              <a:rPr lang="en-US" sz="1000"/>
              <a:t>https://secure.nelsonjameson.com/images/products/1010406.jpg</a:t>
            </a:r>
          </a:p>
          <a:p>
            <a:pPr lvl="0">
              <a:spcBef>
                <a:spcPts val="0"/>
              </a:spcBef>
              <a:buNone/>
            </a:pPr>
            <a:endParaRPr sz="1000"/>
          </a:p>
          <a:p>
            <a:pPr lvl="0">
              <a:spcBef>
                <a:spcPts val="0"/>
              </a:spcBef>
              <a:buNone/>
            </a:pPr>
            <a:r>
              <a:rPr lang="en-US" sz="1000"/>
              <a:t>Coliag has “snap-packs” of media powder which can show coliform and E. Coli growth via color change. E. Coli growth can be shown with UV light, coliform growth can be observed under regular light.</a:t>
            </a:r>
          </a:p>
        </p:txBody>
      </p:sp>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sz="1000"/>
          </a:p>
          <a:p>
            <a:pPr lvl="0" rtl="0">
              <a:spcBef>
                <a:spcPts val="0"/>
              </a:spcBef>
              <a:buNone/>
            </a:pPr>
            <a:r>
              <a:rPr lang="en-US" sz="1000"/>
              <a:t>This is the rough design of the sliding colony counter. The tube would have thickened Colitag media and the coliform colonies would turn bright green and the E. Coli colonies would turn blue under UV light. The sliding colony counter, which works by counting individual bacterial colonies, would start on one side of the tube and slowly slide down the tube to count how many of each colony are present throughout the tube.</a:t>
            </a:r>
          </a:p>
          <a:p>
            <a:pPr lvl="0" rtl="0">
              <a:spcBef>
                <a:spcPts val="0"/>
              </a:spcBef>
              <a:buNone/>
            </a:pPr>
            <a:endParaRPr sz="1000"/>
          </a:p>
          <a:p>
            <a:pPr lvl="0" rtl="0">
              <a:spcBef>
                <a:spcPts val="0"/>
              </a:spcBef>
              <a:buNone/>
            </a:pPr>
            <a:r>
              <a:rPr lang="en-US" sz="1000"/>
              <a:t>The issue is, however, that the swimming speed of E-coli is too fast for this method to work without increasing the viscosity of the media. </a:t>
            </a:r>
          </a:p>
        </p:txBody>
      </p:sp>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sz="1000"/>
          </a:p>
          <a:p>
            <a:pPr lvl="0">
              <a:spcBef>
                <a:spcPts val="0"/>
              </a:spcBef>
              <a:buNone/>
            </a:pPr>
            <a:r>
              <a:rPr lang="en-US" sz="1000"/>
              <a:t>The image displayed is from the the first iteration, after 48 hours of incubation. The 1 g gelatin sample had a thick layer of gelatin on the bottom and it seemed that the gelatin was holding the colonies at the bottom. The 2.5 g gelatin sample had a ball of gelatin at the bottom of the bottle. The ball of gelatin had many air bubbles and the turbidity of the sample around the gelatin seemed to indicate the presence of many but indistinguishable colonies. The 5 g gelatin sample had a layer 1.25 cm thick of gelatin on the bottom with many air bubbles. The entire surface seemed to have colonies growing. </a:t>
            </a:r>
          </a:p>
          <a:p>
            <a:pPr lvl="0">
              <a:spcBef>
                <a:spcPts val="0"/>
              </a:spcBef>
              <a:buNone/>
            </a:pPr>
            <a:endParaRPr sz="1000"/>
          </a:p>
          <a:p>
            <a:pPr lvl="0">
              <a:spcBef>
                <a:spcPts val="0"/>
              </a:spcBef>
              <a:buNone/>
            </a:pPr>
            <a:r>
              <a:rPr lang="en-US" sz="1000"/>
              <a:t>The initial procedure was done by melting gelatin and placing this gelatin into media. However, to ensure that the mixtures of media and gelatin were uniform, the samples were heated up to about 35 degrees C and then mixed with gelatin. </a:t>
            </a:r>
          </a:p>
          <a:p>
            <a:pPr lvl="0">
              <a:spcBef>
                <a:spcPts val="0"/>
              </a:spcBef>
              <a:buNone/>
            </a:pPr>
            <a:endParaRPr sz="1000"/>
          </a:p>
          <a:p>
            <a:pPr lvl="0" rtl="0">
              <a:spcBef>
                <a:spcPts val="0"/>
              </a:spcBef>
              <a:buNone/>
            </a:pPr>
            <a:r>
              <a:rPr lang="en-US" sz="1000"/>
              <a:t>See appendix for more images of the 1st and 2nd iterations.</a:t>
            </a:r>
          </a:p>
        </p:txBody>
      </p:sp>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sz="1000"/>
          </a:p>
          <a:p>
            <a:pPr lvl="0">
              <a:spcBef>
                <a:spcPts val="0"/>
              </a:spcBef>
              <a:buNone/>
            </a:pPr>
            <a:r>
              <a:rPr lang="en-US" sz="1000"/>
              <a:t>The image displayed is from the The control has almost no bacterial layers on the bottom. 1g has a thin layer of bacteria on the bottom held down by the small amount of gelatin and some growth on the walls. the 2.5g jar has a slightly thicker layer. The 5g jar has the most significant amount of gelatin+bacteria. There does not really seem to movement or resuspension of the bacteria when the jar is moved whereas the 1g and 2.5g jars show some resuspension.</a:t>
            </a:r>
          </a:p>
          <a:p>
            <a:pPr lvl="0">
              <a:spcBef>
                <a:spcPts val="0"/>
              </a:spcBef>
              <a:buNone/>
            </a:pPr>
            <a:endParaRPr sz="1000"/>
          </a:p>
          <a:p>
            <a:pPr lvl="0">
              <a:spcBef>
                <a:spcPts val="0"/>
              </a:spcBef>
              <a:buNone/>
            </a:pPr>
            <a:r>
              <a:rPr lang="en-US" sz="1000"/>
              <a:t>As one can see, however, only the bottom of the jars are thickened media. The media itself is still liquid, and the majority of colony forming units are at the bottom of the jar where the gelatin is holding bacteria down. This led to our new procedure of testing what concentration of gelatin was required to thicken media in its entirety.</a:t>
            </a:r>
          </a:p>
          <a:p>
            <a:pPr lvl="0" rtl="0">
              <a:spcBef>
                <a:spcPts val="0"/>
              </a:spcBef>
              <a:buNone/>
            </a:pPr>
            <a:endParaRPr sz="1000"/>
          </a:p>
        </p:txBody>
      </p:sp>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sz="1000"/>
          </a:p>
          <a:p>
            <a:pPr lvl="0" rtl="0">
              <a:spcBef>
                <a:spcPts val="0"/>
              </a:spcBef>
              <a:buNone/>
            </a:pPr>
            <a:r>
              <a:rPr lang="en-US" sz="1000"/>
              <a:t>The bottom of the 5g jar has distinguishable CFUs as some are circled in red.These kinds of colonies could not be observed in the other samples.</a:t>
            </a:r>
          </a:p>
          <a:p>
            <a:pPr lvl="0" rtl="0">
              <a:spcBef>
                <a:spcPts val="0"/>
              </a:spcBef>
              <a:buNone/>
            </a:pPr>
            <a:endParaRPr sz="1000"/>
          </a:p>
        </p:txBody>
      </p:sp>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sz="1000"/>
          </a:p>
          <a:p>
            <a:pPr lvl="0" rtl="0">
              <a:spcBef>
                <a:spcPts val="0"/>
              </a:spcBef>
              <a:buNone/>
            </a:pPr>
            <a:r>
              <a:rPr lang="en-US" sz="1000"/>
              <a:t>As one could see here, the 1g and 2.5g jars only have an overall turbid layer rather than separate colonies compared to the 5g bottle from the previous slide.</a:t>
            </a:r>
          </a:p>
          <a:p>
            <a:pPr lvl="0" rtl="0">
              <a:spcBef>
                <a:spcPts val="0"/>
              </a:spcBef>
              <a:buNone/>
            </a:pPr>
            <a:endParaRPr sz="1000"/>
          </a:p>
          <a:p>
            <a:pPr lvl="0" rtl="0">
              <a:spcBef>
                <a:spcPts val="0"/>
              </a:spcBef>
              <a:buNone/>
            </a:pPr>
            <a:endParaRPr sz="1000"/>
          </a:p>
        </p:txBody>
      </p:sp>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sz="1000"/>
          </a:p>
          <a:p>
            <a:pPr lvl="0" rtl="0">
              <a:spcBef>
                <a:spcPts val="0"/>
              </a:spcBef>
              <a:buNone/>
            </a:pPr>
            <a:endParaRPr sz="1000"/>
          </a:p>
          <a:p>
            <a:pPr lvl="0">
              <a:spcBef>
                <a:spcPts val="0"/>
              </a:spcBef>
              <a:buNone/>
            </a:pPr>
            <a:r>
              <a:rPr lang="en-US" sz="1000"/>
              <a:t>The pour plate method allows for the plating of liquid samples with colonies growing within the gelatinous media. Since the 15 ml of tap water was the only liquid heated, the 1 ml sample containing E. Coli was not heated, thus lowered the chances of microbial death. Once the 1 g of gelatin was melted in the 15 ml of water, the 1 ml sample was poured onto the plate, followed by the melted gelatin. Following this swift step, the lid of the petri dish was placed back on the dish and was gently swirled clockwise and counterclockwise before the gelatin hardened. The petri dishes were sealed with tape around the perimeter to ensure minimal contamination. Both the petri dishes and jars were incubated for 24 hours and 48 hours. </a:t>
            </a:r>
          </a:p>
          <a:p>
            <a:pPr lvl="0">
              <a:spcBef>
                <a:spcPts val="0"/>
              </a:spcBef>
              <a:buNone/>
            </a:pPr>
            <a:r>
              <a:rPr lang="en-US" sz="1000"/>
              <a:t>The bacterial films were not exactly the kind of colonie we were expecting, it is most likely due to a lack of gelatin.</a:t>
            </a:r>
          </a:p>
          <a:p>
            <a:pPr lvl="0" rtl="0">
              <a:spcBef>
                <a:spcPts val="0"/>
              </a:spcBef>
              <a:buNone/>
            </a:pPr>
            <a:endParaRPr sz="1000"/>
          </a:p>
          <a:p>
            <a:pPr lvl="0" rtl="0">
              <a:spcBef>
                <a:spcPts val="0"/>
              </a:spcBef>
              <a:buNone/>
            </a:pPr>
            <a:endParaRPr sz="1000"/>
          </a:p>
        </p:txBody>
      </p:sp>
      <p:sp>
        <p:nvSpPr>
          <p:cNvPr id="176" name="Shape 1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1"/>
        <p:cNvGrpSpPr/>
        <p:nvPr/>
      </p:nvGrpSpPr>
      <p:grpSpPr>
        <a:xfrm>
          <a:off x="0" y="0"/>
          <a:ext cx="0" cy="0"/>
          <a:chOff x="0" y="0"/>
          <a:chExt cx="0" cy="0"/>
        </a:xfrm>
      </p:grpSpPr>
      <p:sp>
        <p:nvSpPr>
          <p:cNvPr id="12" name="Shape 12"/>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3" name="Shape 13"/>
          <p:cNvSpPr txBox="1">
            <a:spLocks noGrp="1"/>
          </p:cNvSpPr>
          <p:nvPr>
            <p:ph type="body" idx="1"/>
          </p:nvPr>
        </p:nvSpPr>
        <p:spPr>
          <a:xfrm>
            <a:off x="457200" y="1200150"/>
            <a:ext cx="8229600" cy="3394472"/>
          </a:xfrm>
          <a:prstGeom prst="rect">
            <a:avLst/>
          </a:prstGeom>
          <a:noFill/>
          <a:ln>
            <a:noFill/>
          </a:ln>
        </p:spPr>
        <p:txBody>
          <a:bodyPr lIns="91425" tIns="91425" rIns="91425" bIns="91425" anchor="t" anchorCtr="0"/>
          <a:lstStyle>
            <a:lvl1pPr marL="306134" lvl="0" indent="-121984" algn="l" rtl="0">
              <a:spcBef>
                <a:spcPts val="580"/>
              </a:spcBef>
              <a:buClr>
                <a:schemeClr val="dk1"/>
              </a:buClr>
              <a:buFont typeface="Arial"/>
              <a:buChar char="•"/>
              <a:defRPr/>
            </a:lvl1pPr>
            <a:lvl2pPr marL="663291" lvl="1" indent="-98141" algn="l" rtl="0">
              <a:spcBef>
                <a:spcPts val="500"/>
              </a:spcBef>
              <a:buClr>
                <a:schemeClr val="dk1"/>
              </a:buClr>
              <a:buFont typeface="Arial"/>
              <a:buChar char="–"/>
              <a:defRPr/>
            </a:lvl2pPr>
            <a:lvl3pPr marL="1020448" lvl="2" indent="-67947" algn="l" rtl="0">
              <a:spcBef>
                <a:spcPts val="440"/>
              </a:spcBef>
              <a:buClr>
                <a:schemeClr val="dk1"/>
              </a:buClr>
              <a:buFont typeface="Arial"/>
              <a:buChar char="•"/>
              <a:defRPr/>
            </a:lvl3pPr>
            <a:lvl4pPr marL="1428627" lvl="3" indent="-95127" algn="l" rtl="0">
              <a:spcBef>
                <a:spcPts val="360"/>
              </a:spcBef>
              <a:buClr>
                <a:schemeClr val="dk1"/>
              </a:buClr>
              <a:buFont typeface="Arial"/>
              <a:buChar char="–"/>
              <a:defRPr/>
            </a:lvl4pPr>
            <a:lvl5pPr marL="1836805" lvl="4" indent="-96905" algn="l" rtl="0">
              <a:spcBef>
                <a:spcPts val="360"/>
              </a:spcBef>
              <a:buClr>
                <a:schemeClr val="dk1"/>
              </a:buClr>
              <a:buFont typeface="Arial"/>
              <a:buChar char="»"/>
              <a:defRPr/>
            </a:lvl5pPr>
            <a:lvl6pPr marL="2244985" lvl="5" indent="-98685" algn="l" rtl="0">
              <a:spcBef>
                <a:spcPts val="360"/>
              </a:spcBef>
              <a:buClr>
                <a:schemeClr val="dk1"/>
              </a:buClr>
              <a:buFont typeface="Arial"/>
              <a:buChar char="•"/>
              <a:defRPr/>
            </a:lvl6pPr>
            <a:lvl7pPr marL="2653164" lvl="6" indent="-100464" algn="l" rtl="0">
              <a:spcBef>
                <a:spcPts val="360"/>
              </a:spcBef>
              <a:buClr>
                <a:schemeClr val="dk1"/>
              </a:buClr>
              <a:buFont typeface="Arial"/>
              <a:buChar char="•"/>
              <a:defRPr/>
            </a:lvl7pPr>
            <a:lvl8pPr marL="3061343" lvl="7" indent="-102242" algn="l" rtl="0">
              <a:spcBef>
                <a:spcPts val="360"/>
              </a:spcBef>
              <a:buClr>
                <a:schemeClr val="dk1"/>
              </a:buClr>
              <a:buFont typeface="Arial"/>
              <a:buChar char="•"/>
              <a:defRPr/>
            </a:lvl8pPr>
            <a:lvl9pPr marL="3469522" lvl="8" indent="-91321" algn="l" rtl="0">
              <a:spcBef>
                <a:spcPts val="360"/>
              </a:spcBef>
              <a:buClr>
                <a:schemeClr val="dk1"/>
              </a:buClr>
              <a:buFont typeface="Arial"/>
              <a:buChar char="•"/>
              <a:defRPr/>
            </a:lvl9pPr>
          </a:lstStyle>
          <a:p>
            <a:endParaRPr/>
          </a:p>
        </p:txBody>
      </p:sp>
      <p:sp>
        <p:nvSpPr>
          <p:cNvPr id="14" name="Shape 14"/>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15" name="Shape 15"/>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16" name="Shape 16"/>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0" name="Shape 70"/>
          <p:cNvSpPr txBox="1">
            <a:spLocks noGrp="1"/>
          </p:cNvSpPr>
          <p:nvPr>
            <p:ph type="body" idx="1"/>
          </p:nvPr>
        </p:nvSpPr>
        <p:spPr>
          <a:xfrm rot="5400000">
            <a:off x="2874763" y="-1217413"/>
            <a:ext cx="3394472" cy="8229600"/>
          </a:xfrm>
          <a:prstGeom prst="rect">
            <a:avLst/>
          </a:prstGeom>
          <a:noFill/>
          <a:ln>
            <a:noFill/>
          </a:ln>
        </p:spPr>
        <p:txBody>
          <a:bodyPr lIns="91425" tIns="91425" rIns="91425" bIns="91425" anchor="t" anchorCtr="0"/>
          <a:lstStyle>
            <a:lvl1pPr marL="306134" lvl="0" indent="-121984" algn="l" rtl="0">
              <a:spcBef>
                <a:spcPts val="580"/>
              </a:spcBef>
              <a:buClr>
                <a:schemeClr val="dk1"/>
              </a:buClr>
              <a:buFont typeface="Arial"/>
              <a:buChar char="•"/>
              <a:defRPr/>
            </a:lvl1pPr>
            <a:lvl2pPr marL="663291" lvl="1" indent="-98141" algn="l" rtl="0">
              <a:spcBef>
                <a:spcPts val="500"/>
              </a:spcBef>
              <a:buClr>
                <a:schemeClr val="dk1"/>
              </a:buClr>
              <a:buFont typeface="Arial"/>
              <a:buChar char="–"/>
              <a:defRPr/>
            </a:lvl2pPr>
            <a:lvl3pPr marL="1020448" lvl="2" indent="-67947" algn="l" rtl="0">
              <a:spcBef>
                <a:spcPts val="440"/>
              </a:spcBef>
              <a:buClr>
                <a:schemeClr val="dk1"/>
              </a:buClr>
              <a:buFont typeface="Arial"/>
              <a:buChar char="•"/>
              <a:defRPr/>
            </a:lvl3pPr>
            <a:lvl4pPr marL="1428627" lvl="3" indent="-95127" algn="l" rtl="0">
              <a:spcBef>
                <a:spcPts val="360"/>
              </a:spcBef>
              <a:buClr>
                <a:schemeClr val="dk1"/>
              </a:buClr>
              <a:buFont typeface="Arial"/>
              <a:buChar char="–"/>
              <a:defRPr/>
            </a:lvl4pPr>
            <a:lvl5pPr marL="1836805" lvl="4" indent="-96905" algn="l" rtl="0">
              <a:spcBef>
                <a:spcPts val="360"/>
              </a:spcBef>
              <a:buClr>
                <a:schemeClr val="dk1"/>
              </a:buClr>
              <a:buFont typeface="Arial"/>
              <a:buChar char="»"/>
              <a:defRPr/>
            </a:lvl5pPr>
            <a:lvl6pPr marL="2244985" lvl="5" indent="-98685" algn="l" rtl="0">
              <a:spcBef>
                <a:spcPts val="360"/>
              </a:spcBef>
              <a:buClr>
                <a:schemeClr val="dk1"/>
              </a:buClr>
              <a:buFont typeface="Arial"/>
              <a:buChar char="•"/>
              <a:defRPr/>
            </a:lvl6pPr>
            <a:lvl7pPr marL="2653164" lvl="6" indent="-100464" algn="l" rtl="0">
              <a:spcBef>
                <a:spcPts val="360"/>
              </a:spcBef>
              <a:buClr>
                <a:schemeClr val="dk1"/>
              </a:buClr>
              <a:buFont typeface="Arial"/>
              <a:buChar char="•"/>
              <a:defRPr/>
            </a:lvl7pPr>
            <a:lvl8pPr marL="3061343" lvl="7" indent="-102242" algn="l" rtl="0">
              <a:spcBef>
                <a:spcPts val="360"/>
              </a:spcBef>
              <a:buClr>
                <a:schemeClr val="dk1"/>
              </a:buClr>
              <a:buFont typeface="Arial"/>
              <a:buChar char="•"/>
              <a:defRPr/>
            </a:lvl8pPr>
            <a:lvl9pPr marL="3469522" lvl="8" indent="-91321" algn="l" rtl="0">
              <a:spcBef>
                <a:spcPts val="360"/>
              </a:spcBef>
              <a:buClr>
                <a:schemeClr val="dk1"/>
              </a:buClr>
              <a:buFont typeface="Arial"/>
              <a:buChar char="•"/>
              <a:defRPr/>
            </a:lvl9pPr>
          </a:lstStyle>
          <a:p>
            <a:endParaRPr/>
          </a:p>
        </p:txBody>
      </p:sp>
      <p:sp>
        <p:nvSpPr>
          <p:cNvPr id="71" name="Shape 71"/>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72" name="Shape 72"/>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73" name="Shape 73"/>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7649568" y="1920676"/>
            <a:ext cx="6144815" cy="2879724"/>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6" name="Shape 76"/>
          <p:cNvSpPr txBox="1">
            <a:spLocks noGrp="1"/>
          </p:cNvSpPr>
          <p:nvPr>
            <p:ph type="body" idx="1"/>
          </p:nvPr>
        </p:nvSpPr>
        <p:spPr>
          <a:xfrm rot="5400000">
            <a:off x="1812330" y="-884436"/>
            <a:ext cx="6144815" cy="8489949"/>
          </a:xfrm>
          <a:prstGeom prst="rect">
            <a:avLst/>
          </a:prstGeom>
          <a:noFill/>
          <a:ln>
            <a:noFill/>
          </a:ln>
        </p:spPr>
        <p:txBody>
          <a:bodyPr lIns="91425" tIns="91425" rIns="91425" bIns="91425" anchor="t" anchorCtr="0"/>
          <a:lstStyle>
            <a:lvl1pPr marL="306134" lvl="0" indent="-121984" algn="l" rtl="0">
              <a:spcBef>
                <a:spcPts val="580"/>
              </a:spcBef>
              <a:buClr>
                <a:schemeClr val="dk1"/>
              </a:buClr>
              <a:buFont typeface="Arial"/>
              <a:buChar char="•"/>
              <a:defRPr/>
            </a:lvl1pPr>
            <a:lvl2pPr marL="663291" lvl="1" indent="-98141" algn="l" rtl="0">
              <a:spcBef>
                <a:spcPts val="500"/>
              </a:spcBef>
              <a:buClr>
                <a:schemeClr val="dk1"/>
              </a:buClr>
              <a:buFont typeface="Arial"/>
              <a:buChar char="–"/>
              <a:defRPr/>
            </a:lvl2pPr>
            <a:lvl3pPr marL="1020448" lvl="2" indent="-67947" algn="l" rtl="0">
              <a:spcBef>
                <a:spcPts val="440"/>
              </a:spcBef>
              <a:buClr>
                <a:schemeClr val="dk1"/>
              </a:buClr>
              <a:buFont typeface="Arial"/>
              <a:buChar char="•"/>
              <a:defRPr/>
            </a:lvl3pPr>
            <a:lvl4pPr marL="1428627" lvl="3" indent="-95127" algn="l" rtl="0">
              <a:spcBef>
                <a:spcPts val="360"/>
              </a:spcBef>
              <a:buClr>
                <a:schemeClr val="dk1"/>
              </a:buClr>
              <a:buFont typeface="Arial"/>
              <a:buChar char="–"/>
              <a:defRPr/>
            </a:lvl4pPr>
            <a:lvl5pPr marL="1836805" lvl="4" indent="-96905" algn="l" rtl="0">
              <a:spcBef>
                <a:spcPts val="360"/>
              </a:spcBef>
              <a:buClr>
                <a:schemeClr val="dk1"/>
              </a:buClr>
              <a:buFont typeface="Arial"/>
              <a:buChar char="»"/>
              <a:defRPr/>
            </a:lvl5pPr>
            <a:lvl6pPr marL="2244985" lvl="5" indent="-98685" algn="l" rtl="0">
              <a:spcBef>
                <a:spcPts val="360"/>
              </a:spcBef>
              <a:buClr>
                <a:schemeClr val="dk1"/>
              </a:buClr>
              <a:buFont typeface="Arial"/>
              <a:buChar char="•"/>
              <a:defRPr/>
            </a:lvl6pPr>
            <a:lvl7pPr marL="2653164" lvl="6" indent="-100464" algn="l" rtl="0">
              <a:spcBef>
                <a:spcPts val="360"/>
              </a:spcBef>
              <a:buClr>
                <a:schemeClr val="dk1"/>
              </a:buClr>
              <a:buFont typeface="Arial"/>
              <a:buChar char="•"/>
              <a:defRPr/>
            </a:lvl7pPr>
            <a:lvl8pPr marL="3061343" lvl="7" indent="-102242" algn="l" rtl="0">
              <a:spcBef>
                <a:spcPts val="360"/>
              </a:spcBef>
              <a:buClr>
                <a:schemeClr val="dk1"/>
              </a:buClr>
              <a:buFont typeface="Arial"/>
              <a:buChar char="•"/>
              <a:defRPr/>
            </a:lvl8pPr>
            <a:lvl9pPr marL="3469522" lvl="8" indent="-91321" algn="l" rtl="0">
              <a:spcBef>
                <a:spcPts val="360"/>
              </a:spcBef>
              <a:buClr>
                <a:schemeClr val="dk1"/>
              </a:buClr>
              <a:buFont typeface="Arial"/>
              <a:buChar char="•"/>
              <a:defRPr/>
            </a:lvl9pPr>
          </a:lstStyle>
          <a:p>
            <a:endParaRPr/>
          </a:p>
        </p:txBody>
      </p:sp>
      <p:sp>
        <p:nvSpPr>
          <p:cNvPr id="77" name="Shape 77"/>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78" name="Shape 78"/>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79" name="Shape 79"/>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685800" y="1597819"/>
            <a:ext cx="7772400" cy="1102518"/>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9" name="Shape 19"/>
          <p:cNvSpPr txBox="1">
            <a:spLocks noGrp="1"/>
          </p:cNvSpPr>
          <p:nvPr>
            <p:ph type="subTitle" idx="1"/>
          </p:nvPr>
        </p:nvSpPr>
        <p:spPr>
          <a:xfrm>
            <a:off x="1371600" y="2914650"/>
            <a:ext cx="6400799" cy="1314449"/>
          </a:xfrm>
          <a:prstGeom prst="rect">
            <a:avLst/>
          </a:prstGeom>
          <a:noFill/>
          <a:ln>
            <a:noFill/>
          </a:ln>
        </p:spPr>
        <p:txBody>
          <a:bodyPr lIns="91425" tIns="91425" rIns="91425" bIns="91425" anchor="t" anchorCtr="0"/>
          <a:lstStyle>
            <a:lvl1pPr marL="0" marR="0" lvl="0" indent="0" algn="ctr" rtl="0">
              <a:spcBef>
                <a:spcPts val="580"/>
              </a:spcBef>
              <a:buClr>
                <a:srgbClr val="888888"/>
              </a:buClr>
              <a:buFont typeface="Arial"/>
              <a:buNone/>
              <a:defRPr/>
            </a:lvl1pPr>
            <a:lvl2pPr marL="408179" marR="0" lvl="1" indent="-1779" algn="ctr" rtl="0">
              <a:spcBef>
                <a:spcPts val="500"/>
              </a:spcBef>
              <a:buClr>
                <a:srgbClr val="888888"/>
              </a:buClr>
              <a:buFont typeface="Arial"/>
              <a:buNone/>
              <a:defRPr/>
            </a:lvl2pPr>
            <a:lvl3pPr marL="816358" marR="0" lvl="2" indent="-3558" algn="ctr" rtl="0">
              <a:spcBef>
                <a:spcPts val="440"/>
              </a:spcBef>
              <a:buClr>
                <a:srgbClr val="888888"/>
              </a:buClr>
              <a:buFont typeface="Arial"/>
              <a:buNone/>
              <a:defRPr/>
            </a:lvl3pPr>
            <a:lvl4pPr marL="1224537" marR="0" lvl="3" indent="-5336" algn="ctr" rtl="0">
              <a:spcBef>
                <a:spcPts val="360"/>
              </a:spcBef>
              <a:buClr>
                <a:srgbClr val="888888"/>
              </a:buClr>
              <a:buFont typeface="Arial"/>
              <a:buNone/>
              <a:defRPr/>
            </a:lvl4pPr>
            <a:lvl5pPr marL="1632716" marR="0" lvl="4" indent="-7116" algn="ctr" rtl="0">
              <a:spcBef>
                <a:spcPts val="360"/>
              </a:spcBef>
              <a:buClr>
                <a:srgbClr val="888888"/>
              </a:buClr>
              <a:buFont typeface="Arial"/>
              <a:buNone/>
              <a:defRPr/>
            </a:lvl5pPr>
            <a:lvl6pPr marL="2040895" marR="0" lvl="5" indent="-8895" algn="ctr" rtl="0">
              <a:spcBef>
                <a:spcPts val="360"/>
              </a:spcBef>
              <a:buClr>
                <a:srgbClr val="888888"/>
              </a:buClr>
              <a:buFont typeface="Arial"/>
              <a:buNone/>
              <a:defRPr/>
            </a:lvl6pPr>
            <a:lvl7pPr marL="2449074" marR="0" lvl="6" indent="-10673" algn="ctr" rtl="0">
              <a:spcBef>
                <a:spcPts val="360"/>
              </a:spcBef>
              <a:buClr>
                <a:srgbClr val="888888"/>
              </a:buClr>
              <a:buFont typeface="Arial"/>
              <a:buNone/>
              <a:defRPr/>
            </a:lvl7pPr>
            <a:lvl8pPr marL="2857253" marR="0" lvl="7" indent="-12452" algn="ctr" rtl="0">
              <a:spcBef>
                <a:spcPts val="360"/>
              </a:spcBef>
              <a:buClr>
                <a:srgbClr val="888888"/>
              </a:buClr>
              <a:buFont typeface="Arial"/>
              <a:buNone/>
              <a:defRPr/>
            </a:lvl8pPr>
            <a:lvl9pPr marL="3265432" marR="0" lvl="8" indent="-1532" algn="ctr" rtl="0">
              <a:spcBef>
                <a:spcPts val="360"/>
              </a:spcBef>
              <a:buClr>
                <a:srgbClr val="888888"/>
              </a:buClr>
              <a:buFont typeface="Arial"/>
              <a:buNone/>
              <a:defRPr/>
            </a:lvl9pPr>
          </a:lstStyle>
          <a:p>
            <a:endParaRPr/>
          </a:p>
        </p:txBody>
      </p:sp>
      <p:sp>
        <p:nvSpPr>
          <p:cNvPr id="20" name="Shape 20"/>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21" name="Shape 21"/>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22" name="Shape 22"/>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722312" y="3305176"/>
            <a:ext cx="7772400" cy="1021555"/>
          </a:xfrm>
          <a:prstGeom prst="rect">
            <a:avLst/>
          </a:prstGeom>
          <a:noFill/>
          <a:ln>
            <a:noFill/>
          </a:ln>
        </p:spPr>
        <p:txBody>
          <a:bodyPr lIns="91425" tIns="91425" rIns="91425" bIns="91425" anchor="t"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5" name="Shape 25"/>
          <p:cNvSpPr txBox="1">
            <a:spLocks noGrp="1"/>
          </p:cNvSpPr>
          <p:nvPr>
            <p:ph type="body" idx="1"/>
          </p:nvPr>
        </p:nvSpPr>
        <p:spPr>
          <a:xfrm>
            <a:off x="722312" y="2180034"/>
            <a:ext cx="7772400" cy="1125140"/>
          </a:xfrm>
          <a:prstGeom prst="rect">
            <a:avLst/>
          </a:prstGeom>
          <a:noFill/>
          <a:ln>
            <a:noFill/>
          </a:ln>
        </p:spPr>
        <p:txBody>
          <a:bodyPr lIns="91425" tIns="91425" rIns="91425" bIns="91425" anchor="b" anchorCtr="0"/>
          <a:lstStyle>
            <a:lvl1pPr marL="0" lvl="0" indent="0" rtl="0">
              <a:spcBef>
                <a:spcPts val="0"/>
              </a:spcBef>
              <a:buClr>
                <a:srgbClr val="888888"/>
              </a:buClr>
              <a:buFont typeface="Calibri"/>
              <a:buNone/>
              <a:defRPr/>
            </a:lvl1pPr>
            <a:lvl2pPr marL="408179" lvl="1" indent="-1779" rtl="0">
              <a:spcBef>
                <a:spcPts val="0"/>
              </a:spcBef>
              <a:buClr>
                <a:srgbClr val="888888"/>
              </a:buClr>
              <a:buFont typeface="Calibri"/>
              <a:buNone/>
              <a:defRPr/>
            </a:lvl2pPr>
            <a:lvl3pPr marL="816358" lvl="2" indent="-3558" rtl="0">
              <a:spcBef>
                <a:spcPts val="0"/>
              </a:spcBef>
              <a:buClr>
                <a:srgbClr val="888888"/>
              </a:buClr>
              <a:buFont typeface="Calibri"/>
              <a:buNone/>
              <a:defRPr/>
            </a:lvl3pPr>
            <a:lvl4pPr marL="1224537" lvl="3" indent="-5336" rtl="0">
              <a:spcBef>
                <a:spcPts val="0"/>
              </a:spcBef>
              <a:buClr>
                <a:srgbClr val="888888"/>
              </a:buClr>
              <a:buFont typeface="Calibri"/>
              <a:buNone/>
              <a:defRPr/>
            </a:lvl4pPr>
            <a:lvl5pPr marL="1632716" lvl="4" indent="-7116" rtl="0">
              <a:spcBef>
                <a:spcPts val="0"/>
              </a:spcBef>
              <a:buClr>
                <a:srgbClr val="888888"/>
              </a:buClr>
              <a:buFont typeface="Calibri"/>
              <a:buNone/>
              <a:defRPr/>
            </a:lvl5pPr>
            <a:lvl6pPr marL="2040895" lvl="5" indent="-8895" rtl="0">
              <a:spcBef>
                <a:spcPts val="0"/>
              </a:spcBef>
              <a:buClr>
                <a:srgbClr val="888888"/>
              </a:buClr>
              <a:buFont typeface="Calibri"/>
              <a:buNone/>
              <a:defRPr/>
            </a:lvl6pPr>
            <a:lvl7pPr marL="2449074" lvl="6" indent="-10673" rtl="0">
              <a:spcBef>
                <a:spcPts val="0"/>
              </a:spcBef>
              <a:buClr>
                <a:srgbClr val="888888"/>
              </a:buClr>
              <a:buFont typeface="Calibri"/>
              <a:buNone/>
              <a:defRPr/>
            </a:lvl7pPr>
            <a:lvl8pPr marL="2857253" lvl="7" indent="-12452" rtl="0">
              <a:spcBef>
                <a:spcPts val="0"/>
              </a:spcBef>
              <a:buClr>
                <a:srgbClr val="888888"/>
              </a:buClr>
              <a:buFont typeface="Calibri"/>
              <a:buNone/>
              <a:defRPr/>
            </a:lvl8pPr>
            <a:lvl9pPr marL="3265432" lvl="8" indent="-1532" rtl="0">
              <a:spcBef>
                <a:spcPts val="0"/>
              </a:spcBef>
              <a:buClr>
                <a:srgbClr val="888888"/>
              </a:buClr>
              <a:buFont typeface="Calibri"/>
              <a:buNone/>
              <a:defRPr/>
            </a:lvl9pPr>
          </a:lstStyle>
          <a:p>
            <a:endParaRPr/>
          </a:p>
        </p:txBody>
      </p:sp>
      <p:sp>
        <p:nvSpPr>
          <p:cNvPr id="26" name="Shape 26"/>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27" name="Shape 27"/>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28" name="Shape 28"/>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1" name="Shape 31"/>
          <p:cNvSpPr txBox="1">
            <a:spLocks noGrp="1"/>
          </p:cNvSpPr>
          <p:nvPr>
            <p:ph type="body" idx="1"/>
          </p:nvPr>
        </p:nvSpPr>
        <p:spPr>
          <a:xfrm>
            <a:off x="639764" y="1679972"/>
            <a:ext cx="5684836" cy="4752974"/>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2"/>
          </p:nvPr>
        </p:nvSpPr>
        <p:spPr>
          <a:xfrm>
            <a:off x="6477000" y="1679972"/>
            <a:ext cx="5684837" cy="4752974"/>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3" name="Shape 33"/>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34" name="Shape 34"/>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35" name="Shape 35"/>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8" name="Shape 38"/>
          <p:cNvSpPr txBox="1">
            <a:spLocks noGrp="1"/>
          </p:cNvSpPr>
          <p:nvPr>
            <p:ph type="body" idx="1"/>
          </p:nvPr>
        </p:nvSpPr>
        <p:spPr>
          <a:xfrm>
            <a:off x="457200" y="1151334"/>
            <a:ext cx="4040187" cy="479821"/>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08179" lvl="1" indent="-1779" rtl="0">
              <a:spcBef>
                <a:spcPts val="0"/>
              </a:spcBef>
              <a:buFont typeface="Calibri"/>
              <a:buNone/>
              <a:defRPr/>
            </a:lvl2pPr>
            <a:lvl3pPr marL="816358" lvl="2" indent="-3558" rtl="0">
              <a:spcBef>
                <a:spcPts val="0"/>
              </a:spcBef>
              <a:buFont typeface="Calibri"/>
              <a:buNone/>
              <a:defRPr/>
            </a:lvl3pPr>
            <a:lvl4pPr marL="1224537" lvl="3" indent="-5336" rtl="0">
              <a:spcBef>
                <a:spcPts val="0"/>
              </a:spcBef>
              <a:buFont typeface="Calibri"/>
              <a:buNone/>
              <a:defRPr/>
            </a:lvl4pPr>
            <a:lvl5pPr marL="1632716" lvl="4" indent="-7116" rtl="0">
              <a:spcBef>
                <a:spcPts val="0"/>
              </a:spcBef>
              <a:buFont typeface="Calibri"/>
              <a:buNone/>
              <a:defRPr/>
            </a:lvl5pPr>
            <a:lvl6pPr marL="2040895" lvl="5" indent="-8895" rtl="0">
              <a:spcBef>
                <a:spcPts val="0"/>
              </a:spcBef>
              <a:buFont typeface="Calibri"/>
              <a:buNone/>
              <a:defRPr/>
            </a:lvl6pPr>
            <a:lvl7pPr marL="2449074" lvl="6" indent="-10673" rtl="0">
              <a:spcBef>
                <a:spcPts val="0"/>
              </a:spcBef>
              <a:buFont typeface="Calibri"/>
              <a:buNone/>
              <a:defRPr/>
            </a:lvl7pPr>
            <a:lvl8pPr marL="2857253" lvl="7" indent="-12452" rtl="0">
              <a:spcBef>
                <a:spcPts val="0"/>
              </a:spcBef>
              <a:buFont typeface="Calibri"/>
              <a:buNone/>
              <a:defRPr/>
            </a:lvl8pPr>
            <a:lvl9pPr marL="3265432" lvl="8" indent="-1532" rtl="0">
              <a:spcBef>
                <a:spcPts val="0"/>
              </a:spcBef>
              <a:buFont typeface="Calibri"/>
              <a:buNone/>
              <a:defRPr/>
            </a:lvl9pPr>
          </a:lstStyle>
          <a:p>
            <a:endParaRPr/>
          </a:p>
        </p:txBody>
      </p:sp>
      <p:sp>
        <p:nvSpPr>
          <p:cNvPr id="39" name="Shape 39"/>
          <p:cNvSpPr txBox="1">
            <a:spLocks noGrp="1"/>
          </p:cNvSpPr>
          <p:nvPr>
            <p:ph type="body" idx="2"/>
          </p:nvPr>
        </p:nvSpPr>
        <p:spPr>
          <a:xfrm>
            <a:off x="457200" y="1631155"/>
            <a:ext cx="4040187" cy="2963465"/>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0" name="Shape 40"/>
          <p:cNvSpPr txBox="1">
            <a:spLocks noGrp="1"/>
          </p:cNvSpPr>
          <p:nvPr>
            <p:ph type="body" idx="3"/>
          </p:nvPr>
        </p:nvSpPr>
        <p:spPr>
          <a:xfrm>
            <a:off x="4645026" y="1151334"/>
            <a:ext cx="4041774" cy="479821"/>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08179" lvl="1" indent="-1779" rtl="0">
              <a:spcBef>
                <a:spcPts val="0"/>
              </a:spcBef>
              <a:buFont typeface="Calibri"/>
              <a:buNone/>
              <a:defRPr/>
            </a:lvl2pPr>
            <a:lvl3pPr marL="816358" lvl="2" indent="-3558" rtl="0">
              <a:spcBef>
                <a:spcPts val="0"/>
              </a:spcBef>
              <a:buFont typeface="Calibri"/>
              <a:buNone/>
              <a:defRPr/>
            </a:lvl3pPr>
            <a:lvl4pPr marL="1224537" lvl="3" indent="-5336" rtl="0">
              <a:spcBef>
                <a:spcPts val="0"/>
              </a:spcBef>
              <a:buFont typeface="Calibri"/>
              <a:buNone/>
              <a:defRPr/>
            </a:lvl4pPr>
            <a:lvl5pPr marL="1632716" lvl="4" indent="-7116" rtl="0">
              <a:spcBef>
                <a:spcPts val="0"/>
              </a:spcBef>
              <a:buFont typeface="Calibri"/>
              <a:buNone/>
              <a:defRPr/>
            </a:lvl5pPr>
            <a:lvl6pPr marL="2040895" lvl="5" indent="-8895" rtl="0">
              <a:spcBef>
                <a:spcPts val="0"/>
              </a:spcBef>
              <a:buFont typeface="Calibri"/>
              <a:buNone/>
              <a:defRPr/>
            </a:lvl6pPr>
            <a:lvl7pPr marL="2449074" lvl="6" indent="-10673" rtl="0">
              <a:spcBef>
                <a:spcPts val="0"/>
              </a:spcBef>
              <a:buFont typeface="Calibri"/>
              <a:buNone/>
              <a:defRPr/>
            </a:lvl7pPr>
            <a:lvl8pPr marL="2857253" lvl="7" indent="-12452" rtl="0">
              <a:spcBef>
                <a:spcPts val="0"/>
              </a:spcBef>
              <a:buFont typeface="Calibri"/>
              <a:buNone/>
              <a:defRPr/>
            </a:lvl8pPr>
            <a:lvl9pPr marL="3265432" lvl="8" indent="-1532" rtl="0">
              <a:spcBef>
                <a:spcPts val="0"/>
              </a:spcBef>
              <a:buFont typeface="Calibri"/>
              <a:buNone/>
              <a:defRPr/>
            </a:lvl9pPr>
          </a:lstStyle>
          <a:p>
            <a:endParaRPr/>
          </a:p>
        </p:txBody>
      </p:sp>
      <p:sp>
        <p:nvSpPr>
          <p:cNvPr id="41" name="Shape 41"/>
          <p:cNvSpPr txBox="1">
            <a:spLocks noGrp="1"/>
          </p:cNvSpPr>
          <p:nvPr>
            <p:ph type="body" idx="4"/>
          </p:nvPr>
        </p:nvSpPr>
        <p:spPr>
          <a:xfrm>
            <a:off x="4645026" y="1631155"/>
            <a:ext cx="4041774" cy="2963465"/>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2" name="Shape 42"/>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43" name="Shape 43"/>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44" name="Shape 44"/>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lvl="0" algn="ctr" rtl="0">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7" name="Shape 47"/>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48" name="Shape 48"/>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49" name="Shape 49"/>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52" name="Shape 52"/>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53" name="Shape 53"/>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4786"/>
            <a:ext cx="3008313" cy="871538"/>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6" name="Shape 56"/>
          <p:cNvSpPr txBox="1">
            <a:spLocks noGrp="1"/>
          </p:cNvSpPr>
          <p:nvPr>
            <p:ph type="body" idx="1"/>
          </p:nvPr>
        </p:nvSpPr>
        <p:spPr>
          <a:xfrm>
            <a:off x="3575050" y="204788"/>
            <a:ext cx="5111750" cy="4389834"/>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7" name="Shape 57"/>
          <p:cNvSpPr txBox="1">
            <a:spLocks noGrp="1"/>
          </p:cNvSpPr>
          <p:nvPr>
            <p:ph type="body" idx="2"/>
          </p:nvPr>
        </p:nvSpPr>
        <p:spPr>
          <a:xfrm>
            <a:off x="457200" y="1076325"/>
            <a:ext cx="3008313" cy="3518296"/>
          </a:xfrm>
          <a:prstGeom prst="rect">
            <a:avLst/>
          </a:prstGeom>
          <a:noFill/>
          <a:ln>
            <a:noFill/>
          </a:ln>
        </p:spPr>
        <p:txBody>
          <a:bodyPr lIns="91425" tIns="91425" rIns="91425" bIns="91425" anchor="t" anchorCtr="0"/>
          <a:lstStyle>
            <a:lvl1pPr marL="0" lvl="0" indent="0" rtl="0">
              <a:spcBef>
                <a:spcPts val="0"/>
              </a:spcBef>
              <a:buFont typeface="Calibri"/>
              <a:buNone/>
              <a:defRPr/>
            </a:lvl1pPr>
            <a:lvl2pPr marL="408179" lvl="1" indent="-1779" rtl="0">
              <a:spcBef>
                <a:spcPts val="0"/>
              </a:spcBef>
              <a:buFont typeface="Calibri"/>
              <a:buNone/>
              <a:defRPr/>
            </a:lvl2pPr>
            <a:lvl3pPr marL="816358" lvl="2" indent="-3558" rtl="0">
              <a:spcBef>
                <a:spcPts val="0"/>
              </a:spcBef>
              <a:buFont typeface="Calibri"/>
              <a:buNone/>
              <a:defRPr/>
            </a:lvl3pPr>
            <a:lvl4pPr marL="1224537" lvl="3" indent="-5336" rtl="0">
              <a:spcBef>
                <a:spcPts val="0"/>
              </a:spcBef>
              <a:buFont typeface="Calibri"/>
              <a:buNone/>
              <a:defRPr/>
            </a:lvl4pPr>
            <a:lvl5pPr marL="1632716" lvl="4" indent="-7116" rtl="0">
              <a:spcBef>
                <a:spcPts val="0"/>
              </a:spcBef>
              <a:buFont typeface="Calibri"/>
              <a:buNone/>
              <a:defRPr/>
            </a:lvl5pPr>
            <a:lvl6pPr marL="2040895" lvl="5" indent="-8895" rtl="0">
              <a:spcBef>
                <a:spcPts val="0"/>
              </a:spcBef>
              <a:buFont typeface="Calibri"/>
              <a:buNone/>
              <a:defRPr/>
            </a:lvl6pPr>
            <a:lvl7pPr marL="2449074" lvl="6" indent="-10673" rtl="0">
              <a:spcBef>
                <a:spcPts val="0"/>
              </a:spcBef>
              <a:buFont typeface="Calibri"/>
              <a:buNone/>
              <a:defRPr/>
            </a:lvl7pPr>
            <a:lvl8pPr marL="2857253" lvl="7" indent="-12452" rtl="0">
              <a:spcBef>
                <a:spcPts val="0"/>
              </a:spcBef>
              <a:buFont typeface="Calibri"/>
              <a:buNone/>
              <a:defRPr/>
            </a:lvl8pPr>
            <a:lvl9pPr marL="3265432" lvl="8" indent="-1532" rtl="0">
              <a:spcBef>
                <a:spcPts val="0"/>
              </a:spcBef>
              <a:buFont typeface="Calibri"/>
              <a:buNone/>
              <a:defRPr/>
            </a:lvl9pPr>
          </a:lstStyle>
          <a:p>
            <a:endParaRPr/>
          </a:p>
        </p:txBody>
      </p:sp>
      <p:sp>
        <p:nvSpPr>
          <p:cNvPr id="58" name="Shape 58"/>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59" name="Shape 59"/>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60" name="Shape 60"/>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792288" y="3600450"/>
            <a:ext cx="5486399" cy="425053"/>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3" name="Shape 63"/>
          <p:cNvSpPr>
            <a:spLocks noGrp="1"/>
          </p:cNvSpPr>
          <p:nvPr>
            <p:ph type="pic" idx="2"/>
          </p:nvPr>
        </p:nvSpPr>
        <p:spPr>
          <a:xfrm>
            <a:off x="1792288" y="459581"/>
            <a:ext cx="5486399" cy="3086099"/>
          </a:xfrm>
          <a:prstGeom prst="rect">
            <a:avLst/>
          </a:prstGeom>
          <a:noFill/>
          <a:ln>
            <a:noFill/>
          </a:ln>
        </p:spPr>
      </p:sp>
      <p:sp>
        <p:nvSpPr>
          <p:cNvPr id="64" name="Shape 64"/>
          <p:cNvSpPr txBox="1">
            <a:spLocks noGrp="1"/>
          </p:cNvSpPr>
          <p:nvPr>
            <p:ph type="body" idx="1"/>
          </p:nvPr>
        </p:nvSpPr>
        <p:spPr>
          <a:xfrm>
            <a:off x="1792288" y="4025503"/>
            <a:ext cx="5486399" cy="603647"/>
          </a:xfrm>
          <a:prstGeom prst="rect">
            <a:avLst/>
          </a:prstGeom>
          <a:noFill/>
          <a:ln>
            <a:noFill/>
          </a:ln>
        </p:spPr>
        <p:txBody>
          <a:bodyPr lIns="91425" tIns="91425" rIns="91425" bIns="91425" anchor="t" anchorCtr="0"/>
          <a:lstStyle>
            <a:lvl1pPr marL="0" lvl="0" indent="0" rtl="0">
              <a:spcBef>
                <a:spcPts val="0"/>
              </a:spcBef>
              <a:buFont typeface="Calibri"/>
              <a:buNone/>
              <a:defRPr/>
            </a:lvl1pPr>
            <a:lvl2pPr marL="408179" lvl="1" indent="-1779" rtl="0">
              <a:spcBef>
                <a:spcPts val="0"/>
              </a:spcBef>
              <a:buFont typeface="Calibri"/>
              <a:buNone/>
              <a:defRPr/>
            </a:lvl2pPr>
            <a:lvl3pPr marL="816358" lvl="2" indent="-3558" rtl="0">
              <a:spcBef>
                <a:spcPts val="0"/>
              </a:spcBef>
              <a:buFont typeface="Calibri"/>
              <a:buNone/>
              <a:defRPr/>
            </a:lvl3pPr>
            <a:lvl4pPr marL="1224537" lvl="3" indent="-5336" rtl="0">
              <a:spcBef>
                <a:spcPts val="0"/>
              </a:spcBef>
              <a:buFont typeface="Calibri"/>
              <a:buNone/>
              <a:defRPr/>
            </a:lvl4pPr>
            <a:lvl5pPr marL="1632716" lvl="4" indent="-7116" rtl="0">
              <a:spcBef>
                <a:spcPts val="0"/>
              </a:spcBef>
              <a:buFont typeface="Calibri"/>
              <a:buNone/>
              <a:defRPr/>
            </a:lvl5pPr>
            <a:lvl6pPr marL="2040895" lvl="5" indent="-8895" rtl="0">
              <a:spcBef>
                <a:spcPts val="0"/>
              </a:spcBef>
              <a:buFont typeface="Calibri"/>
              <a:buNone/>
              <a:defRPr/>
            </a:lvl6pPr>
            <a:lvl7pPr marL="2449074" lvl="6" indent="-10673" rtl="0">
              <a:spcBef>
                <a:spcPts val="0"/>
              </a:spcBef>
              <a:buFont typeface="Calibri"/>
              <a:buNone/>
              <a:defRPr/>
            </a:lvl7pPr>
            <a:lvl8pPr marL="2857253" lvl="7" indent="-12452" rtl="0">
              <a:spcBef>
                <a:spcPts val="0"/>
              </a:spcBef>
              <a:buFont typeface="Calibri"/>
              <a:buNone/>
              <a:defRPr/>
            </a:lvl8pPr>
            <a:lvl9pPr marL="3265432" lvl="8" indent="-1532" rtl="0">
              <a:spcBef>
                <a:spcPts val="0"/>
              </a:spcBef>
              <a:buFont typeface="Calibri"/>
              <a:buNone/>
              <a:defRPr/>
            </a:lvl9pPr>
          </a:lstStyle>
          <a:p>
            <a:endParaRPr/>
          </a:p>
        </p:txBody>
      </p:sp>
      <p:sp>
        <p:nvSpPr>
          <p:cNvPr id="65" name="Shape 65"/>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66" name="Shape 66"/>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67" name="Shape 67"/>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5978"/>
            <a:ext cx="8229600" cy="85725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7" name="Shape 7"/>
          <p:cNvSpPr txBox="1">
            <a:spLocks noGrp="1"/>
          </p:cNvSpPr>
          <p:nvPr>
            <p:ph type="body" idx="1"/>
          </p:nvPr>
        </p:nvSpPr>
        <p:spPr>
          <a:xfrm>
            <a:off x="457200" y="1200150"/>
            <a:ext cx="8229600" cy="3394472"/>
          </a:xfrm>
          <a:prstGeom prst="rect">
            <a:avLst/>
          </a:prstGeom>
          <a:noFill/>
          <a:ln>
            <a:noFill/>
          </a:ln>
        </p:spPr>
        <p:txBody>
          <a:bodyPr lIns="91425" tIns="91425" rIns="91425" bIns="91425" anchor="t" anchorCtr="0"/>
          <a:lstStyle>
            <a:lvl1pPr marL="306134" marR="0" lvl="0" indent="-121984" algn="l" rtl="0">
              <a:spcBef>
                <a:spcPts val="580"/>
              </a:spcBef>
              <a:buClr>
                <a:schemeClr val="dk1"/>
              </a:buClr>
              <a:buFont typeface="Arial"/>
              <a:buChar char="•"/>
              <a:defRPr/>
            </a:lvl1pPr>
            <a:lvl2pPr marL="663291" marR="0" lvl="1" indent="-98141" algn="l" rtl="0">
              <a:spcBef>
                <a:spcPts val="500"/>
              </a:spcBef>
              <a:buClr>
                <a:schemeClr val="dk1"/>
              </a:buClr>
              <a:buFont typeface="Arial"/>
              <a:buChar char="–"/>
              <a:defRPr/>
            </a:lvl2pPr>
            <a:lvl3pPr marL="1020448" marR="0" lvl="2" indent="-67947" algn="l" rtl="0">
              <a:spcBef>
                <a:spcPts val="440"/>
              </a:spcBef>
              <a:buClr>
                <a:schemeClr val="dk1"/>
              </a:buClr>
              <a:buFont typeface="Arial"/>
              <a:buChar char="•"/>
              <a:defRPr/>
            </a:lvl3pPr>
            <a:lvl4pPr marL="1428627" marR="0" lvl="3" indent="-95127" algn="l" rtl="0">
              <a:spcBef>
                <a:spcPts val="360"/>
              </a:spcBef>
              <a:buClr>
                <a:schemeClr val="dk1"/>
              </a:buClr>
              <a:buFont typeface="Arial"/>
              <a:buChar char="–"/>
              <a:defRPr/>
            </a:lvl4pPr>
            <a:lvl5pPr marL="1836805" marR="0" lvl="4" indent="-96905" algn="l" rtl="0">
              <a:spcBef>
                <a:spcPts val="360"/>
              </a:spcBef>
              <a:buClr>
                <a:schemeClr val="dk1"/>
              </a:buClr>
              <a:buFont typeface="Arial"/>
              <a:buChar char="»"/>
              <a:defRPr/>
            </a:lvl5pPr>
            <a:lvl6pPr marL="2244985" marR="0" lvl="5" indent="-98685" algn="l" rtl="0">
              <a:spcBef>
                <a:spcPts val="360"/>
              </a:spcBef>
              <a:buClr>
                <a:schemeClr val="dk1"/>
              </a:buClr>
              <a:buFont typeface="Arial"/>
              <a:buChar char="•"/>
              <a:defRPr/>
            </a:lvl6pPr>
            <a:lvl7pPr marL="2653164" marR="0" lvl="6" indent="-100464" algn="l" rtl="0">
              <a:spcBef>
                <a:spcPts val="360"/>
              </a:spcBef>
              <a:buClr>
                <a:schemeClr val="dk1"/>
              </a:buClr>
              <a:buFont typeface="Arial"/>
              <a:buChar char="•"/>
              <a:defRPr/>
            </a:lvl7pPr>
            <a:lvl8pPr marL="3061343" marR="0" lvl="7" indent="-102242" algn="l" rtl="0">
              <a:spcBef>
                <a:spcPts val="360"/>
              </a:spcBef>
              <a:buClr>
                <a:schemeClr val="dk1"/>
              </a:buClr>
              <a:buFont typeface="Arial"/>
              <a:buChar char="•"/>
              <a:defRPr/>
            </a:lvl8pPr>
            <a:lvl9pPr marL="3469522" marR="0" lvl="8" indent="-91321" algn="l" rtl="0">
              <a:spcBef>
                <a:spcPts val="360"/>
              </a:spcBef>
              <a:buClr>
                <a:schemeClr val="dk1"/>
              </a:buClr>
              <a:buFont typeface="Arial"/>
              <a:buChar char="•"/>
              <a:defRPr/>
            </a:lvl9pPr>
          </a:lstStyle>
          <a:p>
            <a:endParaRPr/>
          </a:p>
        </p:txBody>
      </p:sp>
      <p:sp>
        <p:nvSpPr>
          <p:cNvPr id="8" name="Shape 8"/>
          <p:cNvSpPr txBox="1">
            <a:spLocks noGrp="1"/>
          </p:cNvSpPr>
          <p:nvPr>
            <p:ph type="dt" idx="10"/>
          </p:nvPr>
        </p:nvSpPr>
        <p:spPr>
          <a:xfrm>
            <a:off x="457200" y="4767262"/>
            <a:ext cx="2133599" cy="273843"/>
          </a:xfrm>
          <a:prstGeom prst="rect">
            <a:avLst/>
          </a:prstGeom>
          <a:noFill/>
          <a:ln>
            <a:noFill/>
          </a:ln>
        </p:spPr>
        <p:txBody>
          <a:bodyPr lIns="91425" tIns="91425" rIns="91425" bIns="91425" anchor="ctr" anchorCtr="0"/>
          <a:lstStyle>
            <a:lvl1pPr marL="0" marR="0" lvl="0" indent="0" algn="l"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9" name="Shape 9"/>
          <p:cNvSpPr txBox="1">
            <a:spLocks noGrp="1"/>
          </p:cNvSpPr>
          <p:nvPr>
            <p:ph type="ftr" idx="11"/>
          </p:nvPr>
        </p:nvSpPr>
        <p:spPr>
          <a:xfrm>
            <a:off x="3124200" y="4767262"/>
            <a:ext cx="2895600" cy="273843"/>
          </a:xfrm>
          <a:prstGeom prst="rect">
            <a:avLst/>
          </a:prstGeom>
          <a:noFill/>
          <a:ln>
            <a:noFill/>
          </a:ln>
        </p:spPr>
        <p:txBody>
          <a:bodyPr lIns="91425" tIns="91425" rIns="91425" bIns="91425" anchor="ctr" anchorCtr="0"/>
          <a:lstStyle>
            <a:lvl1pPr marL="0" marR="0" lvl="0" indent="0" algn="ctr" rtl="0">
              <a:spcBef>
                <a:spcPts val="0"/>
              </a:spcBef>
              <a:defRPr/>
            </a:lvl1pPr>
            <a:lvl2pPr marL="408179" marR="0" lvl="1" indent="-1779" algn="l" rtl="0">
              <a:spcBef>
                <a:spcPts val="0"/>
              </a:spcBef>
              <a:defRPr/>
            </a:lvl2pPr>
            <a:lvl3pPr marL="816358" marR="0" lvl="2" indent="-3558" algn="l" rtl="0">
              <a:spcBef>
                <a:spcPts val="0"/>
              </a:spcBef>
              <a:defRPr/>
            </a:lvl3pPr>
            <a:lvl4pPr marL="1224537" marR="0" lvl="3" indent="-5336" algn="l" rtl="0">
              <a:spcBef>
                <a:spcPts val="0"/>
              </a:spcBef>
              <a:defRPr/>
            </a:lvl4pPr>
            <a:lvl5pPr marL="1632716" marR="0" lvl="4" indent="-7116" algn="l" rtl="0">
              <a:spcBef>
                <a:spcPts val="0"/>
              </a:spcBef>
              <a:defRPr/>
            </a:lvl5pPr>
            <a:lvl6pPr marL="2040895" marR="0" lvl="5" indent="-8895" algn="l" rtl="0">
              <a:spcBef>
                <a:spcPts val="0"/>
              </a:spcBef>
              <a:defRPr/>
            </a:lvl6pPr>
            <a:lvl7pPr marL="2449074" marR="0" lvl="6" indent="-10673" algn="l" rtl="0">
              <a:spcBef>
                <a:spcPts val="0"/>
              </a:spcBef>
              <a:defRPr/>
            </a:lvl7pPr>
            <a:lvl8pPr marL="2857253" marR="0" lvl="7" indent="-12452" algn="l" rtl="0">
              <a:spcBef>
                <a:spcPts val="0"/>
              </a:spcBef>
              <a:defRPr/>
            </a:lvl8pPr>
            <a:lvl9pPr marL="3265432" marR="0" lvl="8" indent="-1532" algn="l" rtl="0">
              <a:spcBef>
                <a:spcPts val="0"/>
              </a:spcBef>
              <a:defRPr/>
            </a:lvl9pPr>
          </a:lstStyle>
          <a:p>
            <a:endParaRPr/>
          </a:p>
        </p:txBody>
      </p:sp>
      <p:sp>
        <p:nvSpPr>
          <p:cNvPr id="10" name="Shape 10"/>
          <p:cNvSpPr txBox="1">
            <a:spLocks noGrp="1"/>
          </p:cNvSpPr>
          <p:nvPr>
            <p:ph type="sldNum" idx="12"/>
          </p:nvPr>
        </p:nvSpPr>
        <p:spPr>
          <a:xfrm>
            <a:off x="6553200" y="4767262"/>
            <a:ext cx="2133599" cy="273843"/>
          </a:xfrm>
          <a:prstGeom prst="rect">
            <a:avLst/>
          </a:prstGeom>
          <a:noFill/>
          <a:ln>
            <a:noFill/>
          </a:ln>
        </p:spPr>
        <p:txBody>
          <a:bodyPr lIns="81625" tIns="40800" rIns="81625" bIns="40800" anchor="ctr" anchorCtr="0">
            <a:noAutofit/>
          </a:bodyPr>
          <a:lstStyle/>
          <a:p>
            <a:pPr marL="0" marR="0" lvl="0" indent="0" algn="r" rtl="0">
              <a:spcBef>
                <a:spcPts val="0"/>
              </a:spcBef>
              <a:buSzPct val="25000"/>
              <a:buNone/>
            </a:pPr>
            <a:fld id="{00000000-1234-1234-1234-123412341234}" type="slidenum">
              <a:rPr lang="en-US" sz="1100" b="0" i="0" u="none" strike="noStrike" cap="none">
                <a:solidFill>
                  <a:srgbClr val="888888"/>
                </a:solidFill>
                <a:latin typeface="Calibri"/>
                <a:ea typeface="Calibri"/>
                <a:cs typeface="Calibri"/>
                <a:sym typeface="Calibri"/>
              </a:rPr>
              <a:pPr marL="0" marR="0" lvl="0" indent="0" algn="r" rtl="0">
                <a:spcBef>
                  <a:spcPts val="0"/>
                </a:spcBef>
                <a:buSzPct val="25000"/>
                <a:buNone/>
              </a:pPr>
              <a:t>‹#›</a:t>
            </a:fld>
            <a:endParaRPr lang="en-US" sz="11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3.pn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p:nvPr/>
        </p:nvSpPr>
        <p:spPr>
          <a:xfrm>
            <a:off x="1778012" y="2897525"/>
            <a:ext cx="6121800" cy="954000"/>
          </a:xfrm>
          <a:prstGeom prst="rect">
            <a:avLst/>
          </a:prstGeom>
          <a:noFill/>
          <a:ln>
            <a:noFill/>
          </a:ln>
        </p:spPr>
        <p:txBody>
          <a:bodyPr lIns="91425" tIns="45700" rIns="91425" bIns="45700" anchor="t" anchorCtr="0">
            <a:noAutofit/>
          </a:bodyPr>
          <a:lstStyle/>
          <a:p>
            <a:pPr marL="0" marR="0" lvl="0" indent="0" algn="ctr" rtl="0">
              <a:spcBef>
                <a:spcPts val="0"/>
              </a:spcBef>
              <a:buNone/>
            </a:pPr>
            <a:r>
              <a:rPr lang="en-US">
                <a:solidFill>
                  <a:srgbClr val="7F7F7F"/>
                </a:solidFill>
              </a:rPr>
              <a:t>The purpose of this presentation is to convey the work done by the MSWM subteam this semester. More information can be found on our team page on the AguaClara wiki page and in our research report.</a:t>
            </a:r>
          </a:p>
        </p:txBody>
      </p:sp>
      <p:sp>
        <p:nvSpPr>
          <p:cNvPr id="85" name="Shape 85"/>
          <p:cNvSpPr txBox="1"/>
          <p:nvPr/>
        </p:nvSpPr>
        <p:spPr>
          <a:xfrm>
            <a:off x="5429132" y="4763421"/>
            <a:ext cx="35676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a:solidFill>
                  <a:srgbClr val="0B68FF"/>
                </a:solidFill>
              </a:rPr>
              <a:t>Research</a:t>
            </a:r>
            <a:r>
              <a:rPr lang="en-US" sz="1000" b="1" i="0" u="none" strike="noStrike" cap="none">
                <a:solidFill>
                  <a:srgbClr val="0B68FF"/>
                </a:solidFill>
                <a:latin typeface="Arial"/>
                <a:ea typeface="Arial"/>
                <a:cs typeface="Arial"/>
                <a:sym typeface="Arial"/>
              </a:rPr>
              <a:t> | </a:t>
            </a:r>
            <a:r>
              <a:rPr lang="en-US" sz="1000" b="1">
                <a:solidFill>
                  <a:srgbClr val="7F7F7F"/>
                </a:solidFill>
              </a:rPr>
              <a:t>Final</a:t>
            </a:r>
            <a:r>
              <a:rPr lang="en-US" sz="1000" b="1" i="0" u="none" strike="noStrike" cap="none">
                <a:solidFill>
                  <a:srgbClr val="7F7F7F"/>
                </a:solidFill>
                <a:latin typeface="Arial"/>
                <a:ea typeface="Arial"/>
                <a:cs typeface="Arial"/>
                <a:sym typeface="Arial"/>
              </a:rPr>
              <a:t> Presentation Spring 201</a:t>
            </a:r>
            <a:r>
              <a:rPr lang="en-US" sz="1000" b="1">
                <a:solidFill>
                  <a:srgbClr val="7F7F7F"/>
                </a:solidFill>
              </a:rPr>
              <a:t>6</a:t>
            </a:r>
          </a:p>
        </p:txBody>
      </p:sp>
      <p:pic>
        <p:nvPicPr>
          <p:cNvPr id="86" name="Shape 86"/>
          <p:cNvPicPr preferRelativeResize="0"/>
          <p:nvPr/>
        </p:nvPicPr>
        <p:blipFill>
          <a:blip r:embed="rId3" cstate="email">
            <a:alphaModFix/>
          </a:blip>
          <a:stretch>
            <a:fillRect/>
          </a:stretch>
        </p:blipFill>
        <p:spPr>
          <a:xfrm>
            <a:off x="7294200" y="65800"/>
            <a:ext cx="1764899" cy="513500"/>
          </a:xfrm>
          <a:prstGeom prst="rect">
            <a:avLst/>
          </a:prstGeom>
          <a:noFill/>
          <a:ln>
            <a:noFill/>
          </a:ln>
        </p:spPr>
      </p:pic>
      <p:pic>
        <p:nvPicPr>
          <p:cNvPr id="87" name="Shape 87"/>
          <p:cNvPicPr preferRelativeResize="0"/>
          <p:nvPr/>
        </p:nvPicPr>
        <p:blipFill rotWithShape="1">
          <a:blip r:embed="rId4" cstate="email">
            <a:alphaModFix/>
          </a:blip>
          <a:srcRect/>
          <a:stretch/>
        </p:blipFill>
        <p:spPr>
          <a:xfrm>
            <a:off x="0" y="1873287"/>
            <a:ext cx="2275725" cy="3270224"/>
          </a:xfrm>
          <a:prstGeom prst="rect">
            <a:avLst/>
          </a:prstGeom>
          <a:noFill/>
          <a:ln>
            <a:noFill/>
          </a:ln>
        </p:spPr>
      </p:pic>
      <p:sp>
        <p:nvSpPr>
          <p:cNvPr id="88" name="Shape 88"/>
          <p:cNvSpPr txBox="1"/>
          <p:nvPr/>
        </p:nvSpPr>
        <p:spPr>
          <a:xfrm>
            <a:off x="334950" y="622112"/>
            <a:ext cx="8474100" cy="22326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6500" smtClean="0">
                <a:solidFill>
                  <a:srgbClr val="595959"/>
                </a:solidFill>
              </a:rPr>
              <a:t>Microbiological </a:t>
            </a:r>
            <a:r>
              <a:rPr lang="en-US" sz="6500" dirty="0">
                <a:solidFill>
                  <a:srgbClr val="595959"/>
                </a:solidFill>
              </a:rPr>
              <a:t>Water Safety Detection</a:t>
            </a: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189" name="Shape 189"/>
          <p:cNvPicPr preferRelativeResize="0"/>
          <p:nvPr/>
        </p:nvPicPr>
        <p:blipFill/>
        <p:spPr>
          <a:xfrm>
            <a:off x="7514490" y="45563"/>
            <a:ext cx="718200" cy="718200"/>
          </a:xfrm>
          <a:prstGeom prst="rect">
            <a:avLst/>
          </a:prstGeom>
          <a:solidFill>
            <a:srgbClr val="FFFFFF"/>
          </a:solidFill>
          <a:ln>
            <a:noFill/>
          </a:ln>
        </p:spPr>
      </p:pic>
      <p:sp>
        <p:nvSpPr>
          <p:cNvPr id="190" name="Shape 190"/>
          <p:cNvSpPr txBox="1"/>
          <p:nvPr/>
        </p:nvSpPr>
        <p:spPr>
          <a:xfrm>
            <a:off x="1163700" y="4287412"/>
            <a:ext cx="6816600" cy="380400"/>
          </a:xfrm>
          <a:prstGeom prst="rect">
            <a:avLst/>
          </a:prstGeom>
          <a:noFill/>
          <a:ln w="9525" cap="flat" cmpd="sng">
            <a:solidFill>
              <a:srgbClr val="0B68FF"/>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buSzPct val="25000"/>
              <a:buNone/>
            </a:pPr>
            <a:r>
              <a:rPr lang="en-US" sz="1800"/>
              <a:t>More gelatin→ Darker media</a:t>
            </a:r>
          </a:p>
        </p:txBody>
      </p:sp>
      <p:pic>
        <p:nvPicPr>
          <p:cNvPr id="191" name="Shape 191"/>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92" name="Shape 192"/>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
        <p:nvSpPr>
          <p:cNvPr id="193" name="Shape 193"/>
          <p:cNvSpPr txBox="1"/>
          <p:nvPr/>
        </p:nvSpPr>
        <p:spPr>
          <a:xfrm>
            <a:off x="85925" y="23700"/>
            <a:ext cx="7138200" cy="12810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0B68FF"/>
                </a:solidFill>
              </a:rPr>
              <a:t>Exclusively gelatin experimentation</a:t>
            </a:r>
          </a:p>
        </p:txBody>
      </p:sp>
      <p:pic>
        <p:nvPicPr>
          <p:cNvPr id="194" name="Shape 194"/>
          <p:cNvPicPr preferRelativeResize="0"/>
          <p:nvPr/>
        </p:nvPicPr>
        <p:blipFill rotWithShape="1">
          <a:blip r:embed="rId4">
            <a:alphaModFix/>
          </a:blip>
          <a:srcRect b="22504"/>
          <a:stretch/>
        </p:blipFill>
        <p:spPr>
          <a:xfrm>
            <a:off x="1757225" y="1179800"/>
            <a:ext cx="5184901" cy="3012010"/>
          </a:xfrm>
          <a:prstGeom prst="rect">
            <a:avLst/>
          </a:prstGeom>
          <a:noFill/>
          <a:ln>
            <a:noFill/>
          </a:ln>
        </p:spPr>
      </p:pic>
      <p:pic>
        <p:nvPicPr>
          <p:cNvPr id="2050" name="Picture 2" descr="C:\Users\Jaqueline\Downloads\13184761_1330463380302501_216777535_o.jpg"/>
          <p:cNvPicPr>
            <a:picLocks noChangeAspect="1" noChangeArrowheads="1"/>
          </p:cNvPicPr>
          <p:nvPr/>
        </p:nvPicPr>
        <p:blipFill>
          <a:blip r:embed="rId5" cstate="email"/>
          <a:srcRect/>
          <a:stretch>
            <a:fillRect/>
          </a:stretch>
        </p:blipFill>
        <p:spPr bwMode="auto">
          <a:xfrm>
            <a:off x="2057400" y="1200150"/>
            <a:ext cx="4876800" cy="2878007"/>
          </a:xfrm>
          <a:prstGeom prst="rect">
            <a:avLst/>
          </a:prstGeom>
          <a:noFill/>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1027" name="Picture 3" descr="C:\Users\Jaqueline\Downloads\13199334_1330463350302504_1541371583_o.jpg"/>
          <p:cNvPicPr>
            <a:picLocks noChangeAspect="1" noChangeArrowheads="1"/>
          </p:cNvPicPr>
          <p:nvPr/>
        </p:nvPicPr>
        <p:blipFill>
          <a:blip r:embed="rId3" cstate="email"/>
          <a:srcRect/>
          <a:stretch>
            <a:fillRect/>
          </a:stretch>
        </p:blipFill>
        <p:spPr bwMode="auto">
          <a:xfrm>
            <a:off x="5181600" y="1352550"/>
            <a:ext cx="2751083" cy="2659380"/>
          </a:xfrm>
          <a:prstGeom prst="rect">
            <a:avLst/>
          </a:prstGeom>
          <a:noFill/>
        </p:spPr>
      </p:pic>
      <p:pic>
        <p:nvPicPr>
          <p:cNvPr id="1026" name="Picture 2" descr="C:\Users\Jaqueline\Downloads\13199139_1330463223635850_1663605578_o.jpg"/>
          <p:cNvPicPr>
            <a:picLocks noChangeAspect="1" noChangeArrowheads="1"/>
          </p:cNvPicPr>
          <p:nvPr/>
        </p:nvPicPr>
        <p:blipFill>
          <a:blip r:embed="rId4"/>
          <a:srcRect l="7623" t="25714" r="8526" b="11429"/>
          <a:stretch>
            <a:fillRect/>
          </a:stretch>
        </p:blipFill>
        <p:spPr bwMode="auto">
          <a:xfrm>
            <a:off x="914400" y="1276350"/>
            <a:ext cx="2819400" cy="2819400"/>
          </a:xfrm>
          <a:prstGeom prst="rect">
            <a:avLst/>
          </a:prstGeom>
          <a:noFill/>
        </p:spPr>
      </p:pic>
      <p:pic>
        <p:nvPicPr>
          <p:cNvPr id="199" name="Shape 199"/>
          <p:cNvPicPr preferRelativeResize="0"/>
          <p:nvPr/>
        </p:nvPicPr>
        <p:blipFill/>
        <p:spPr>
          <a:xfrm>
            <a:off x="7514490" y="45563"/>
            <a:ext cx="718200" cy="718200"/>
          </a:xfrm>
          <a:prstGeom prst="rect">
            <a:avLst/>
          </a:prstGeom>
          <a:solidFill>
            <a:srgbClr val="FFFFFF"/>
          </a:solidFill>
          <a:ln>
            <a:noFill/>
          </a:ln>
        </p:spPr>
      </p:pic>
      <p:sp>
        <p:nvSpPr>
          <p:cNvPr id="200" name="Shape 200"/>
          <p:cNvSpPr txBox="1"/>
          <p:nvPr/>
        </p:nvSpPr>
        <p:spPr>
          <a:xfrm>
            <a:off x="1163700" y="4116382"/>
            <a:ext cx="6816600" cy="647100"/>
          </a:xfrm>
          <a:prstGeom prst="rect">
            <a:avLst/>
          </a:prstGeom>
          <a:noFill/>
          <a:ln w="9525" cap="flat" cmpd="sng">
            <a:solidFill>
              <a:srgbClr val="0B68FF"/>
            </a:solidFill>
            <a:prstDash val="solid"/>
            <a:round/>
            <a:headEnd type="none" w="med" len="med"/>
            <a:tailEnd type="none" w="med" len="med"/>
          </a:ln>
        </p:spPr>
        <p:txBody>
          <a:bodyPr lIns="91425" tIns="45700" rIns="91425" bIns="45700" anchor="t" anchorCtr="0">
            <a:noAutofit/>
          </a:bodyPr>
          <a:lstStyle/>
          <a:p>
            <a:pPr marL="0" marR="0" lvl="0" indent="0" rtl="0">
              <a:spcBef>
                <a:spcPts val="0"/>
              </a:spcBef>
              <a:buSzPct val="25000"/>
              <a:buNone/>
            </a:pPr>
            <a:r>
              <a:rPr lang="en-US" sz="1800"/>
              <a:t>Used minimum required gelatin concentration found from previous experimentation with LB media instead of water</a:t>
            </a:r>
          </a:p>
        </p:txBody>
      </p:sp>
      <p:pic>
        <p:nvPicPr>
          <p:cNvPr id="201" name="Shape 201"/>
          <p:cNvPicPr preferRelativeResize="0"/>
          <p:nvPr/>
        </p:nvPicPr>
        <p:blipFill>
          <a:blip r:embed="rId5">
            <a:alphaModFix/>
          </a:blip>
          <a:stretch>
            <a:fillRect/>
          </a:stretch>
        </p:blipFill>
        <p:spPr>
          <a:xfrm>
            <a:off x="7318450" y="45562"/>
            <a:ext cx="1764899" cy="513500"/>
          </a:xfrm>
          <a:prstGeom prst="rect">
            <a:avLst/>
          </a:prstGeom>
          <a:noFill/>
          <a:ln>
            <a:noFill/>
          </a:ln>
        </p:spPr>
      </p:pic>
      <p:sp>
        <p:nvSpPr>
          <p:cNvPr id="202" name="Shape 202"/>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
        <p:nvSpPr>
          <p:cNvPr id="203" name="Shape 203"/>
          <p:cNvSpPr txBox="1"/>
          <p:nvPr/>
        </p:nvSpPr>
        <p:spPr>
          <a:xfrm>
            <a:off x="85925" y="23700"/>
            <a:ext cx="7138200" cy="12810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0B68FF"/>
                </a:solidFill>
              </a:rPr>
              <a:t>Combination of gelatin and media in both jars and plates</a:t>
            </a:r>
          </a:p>
        </p:txBody>
      </p:sp>
      <p:pic>
        <p:nvPicPr>
          <p:cNvPr id="204" name="Shape 204"/>
          <p:cNvPicPr preferRelativeResize="0"/>
          <p:nvPr/>
        </p:nvPicPr>
        <p:blipFill rotWithShape="1">
          <a:blip r:embed="rId6">
            <a:alphaModFix/>
          </a:blip>
          <a:srcRect l="5734" t="26448" r="8162" b="10772"/>
          <a:stretch/>
        </p:blipFill>
        <p:spPr>
          <a:xfrm>
            <a:off x="1163700" y="1224000"/>
            <a:ext cx="2919600" cy="2839749"/>
          </a:xfrm>
          <a:prstGeom prst="rect">
            <a:avLst/>
          </a:prstGeom>
          <a:noFill/>
          <a:ln>
            <a:noFill/>
          </a:ln>
        </p:spPr>
      </p:pic>
      <p:pic>
        <p:nvPicPr>
          <p:cNvPr id="205" name="Shape 205"/>
          <p:cNvPicPr preferRelativeResize="0"/>
          <p:nvPr/>
        </p:nvPicPr>
        <p:blipFill rotWithShape="1">
          <a:blip r:embed="rId7">
            <a:alphaModFix/>
          </a:blip>
          <a:srcRect l="3266" t="20065" r="22488" b="29378"/>
          <a:stretch/>
        </p:blipFill>
        <p:spPr>
          <a:xfrm>
            <a:off x="762000" y="1276350"/>
            <a:ext cx="3037367" cy="2759048"/>
          </a:xfrm>
          <a:prstGeom prst="rect">
            <a:avLst/>
          </a:prstGeom>
          <a:noFill/>
          <a:ln>
            <a:noFill/>
          </a:ln>
        </p:spPr>
      </p:pic>
      <p:sp>
        <p:nvSpPr>
          <p:cNvPr id="206" name="Shape 206"/>
          <p:cNvSpPr/>
          <p:nvPr/>
        </p:nvSpPr>
        <p:spPr>
          <a:xfrm>
            <a:off x="5944350" y="3110725"/>
            <a:ext cx="181800" cy="1818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07" name="Shape 207"/>
          <p:cNvSpPr/>
          <p:nvPr/>
        </p:nvSpPr>
        <p:spPr>
          <a:xfrm>
            <a:off x="6970900" y="2672300"/>
            <a:ext cx="128400" cy="1131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08" name="Shape 208"/>
          <p:cNvSpPr/>
          <p:nvPr/>
        </p:nvSpPr>
        <p:spPr>
          <a:xfrm>
            <a:off x="6286550" y="3239050"/>
            <a:ext cx="181800" cy="1818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Shape 213"/>
          <p:cNvPicPr preferRelativeResize="0"/>
          <p:nvPr/>
        </p:nvPicPr>
        <p:blipFill/>
        <p:spPr>
          <a:xfrm>
            <a:off x="7514490" y="45563"/>
            <a:ext cx="718200" cy="718200"/>
          </a:xfrm>
          <a:prstGeom prst="rect">
            <a:avLst/>
          </a:prstGeom>
          <a:solidFill>
            <a:srgbClr val="FFFFFF"/>
          </a:solidFill>
          <a:ln>
            <a:noFill/>
          </a:ln>
        </p:spPr>
      </p:pic>
      <p:sp>
        <p:nvSpPr>
          <p:cNvPr id="214" name="Shape 214"/>
          <p:cNvSpPr txBox="1"/>
          <p:nvPr/>
        </p:nvSpPr>
        <p:spPr>
          <a:xfrm>
            <a:off x="281550" y="1100680"/>
            <a:ext cx="3204900" cy="1368000"/>
          </a:xfrm>
          <a:prstGeom prst="rect">
            <a:avLst/>
          </a:prstGeom>
          <a:noFill/>
          <a:ln>
            <a:noFill/>
          </a:ln>
        </p:spPr>
        <p:txBody>
          <a:bodyPr lIns="91425" tIns="45700" rIns="91425" bIns="45700" anchor="t" anchorCtr="0">
            <a:noAutofit/>
          </a:bodyPr>
          <a:lstStyle/>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Color indication integration</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Investigate contamination</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Differing container shapes</a:t>
            </a:r>
          </a:p>
        </p:txBody>
      </p:sp>
      <p:sp>
        <p:nvSpPr>
          <p:cNvPr id="215" name="Shape 215"/>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
        <p:nvSpPr>
          <p:cNvPr id="216" name="Shape 216"/>
          <p:cNvSpPr txBox="1"/>
          <p:nvPr/>
        </p:nvSpPr>
        <p:spPr>
          <a:xfrm>
            <a:off x="281551" y="3997139"/>
            <a:ext cx="3204900" cy="9234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t>An indicator will aid in identifying colony forming units</a:t>
            </a:r>
          </a:p>
        </p:txBody>
      </p:sp>
      <p:pic>
        <p:nvPicPr>
          <p:cNvPr id="217" name="Shape 21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18" name="Shape 218"/>
          <p:cNvSpPr txBox="1"/>
          <p:nvPr/>
        </p:nvSpPr>
        <p:spPr>
          <a:xfrm>
            <a:off x="108729" y="261836"/>
            <a:ext cx="49173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Future Work</a:t>
            </a:r>
          </a:p>
        </p:txBody>
      </p:sp>
      <p:pic>
        <p:nvPicPr>
          <p:cNvPr id="219" name="Shape 219"/>
          <p:cNvPicPr preferRelativeResize="0"/>
          <p:nvPr/>
        </p:nvPicPr>
        <p:blipFill>
          <a:blip r:embed="rId4">
            <a:alphaModFix/>
          </a:blip>
          <a:stretch>
            <a:fillRect/>
          </a:stretch>
        </p:blipFill>
        <p:spPr>
          <a:xfrm>
            <a:off x="1447800" y="1733550"/>
            <a:ext cx="6330811" cy="1698524"/>
          </a:xfrm>
          <a:prstGeom prst="rect">
            <a:avLst/>
          </a:prstGeom>
          <a:noFill/>
          <a:ln>
            <a:noFill/>
          </a:ln>
        </p:spPr>
      </p:pic>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Shape 224"/>
          <p:cNvPicPr preferRelativeResize="0"/>
          <p:nvPr/>
        </p:nvPicPr>
        <p:blipFill/>
        <p:spPr>
          <a:xfrm>
            <a:off x="7514490" y="45563"/>
            <a:ext cx="718200" cy="718200"/>
          </a:xfrm>
          <a:prstGeom prst="rect">
            <a:avLst/>
          </a:prstGeom>
          <a:solidFill>
            <a:srgbClr val="FFFFFF"/>
          </a:solidFill>
          <a:ln>
            <a:noFill/>
          </a:ln>
        </p:spPr>
      </p:pic>
      <p:sp>
        <p:nvSpPr>
          <p:cNvPr id="225" name="Shape 225"/>
          <p:cNvSpPr txBox="1"/>
          <p:nvPr/>
        </p:nvSpPr>
        <p:spPr>
          <a:xfrm>
            <a:off x="1878149" y="559075"/>
            <a:ext cx="5387700" cy="21252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b="0" i="0" u="none" strike="noStrike" cap="none">
                <a:solidFill>
                  <a:srgbClr val="0B68FF"/>
                </a:solidFill>
                <a:latin typeface="Arial"/>
                <a:ea typeface="Arial"/>
                <a:cs typeface="Arial"/>
                <a:sym typeface="Arial"/>
              </a:rPr>
              <a:t>Q</a:t>
            </a:r>
            <a:r>
              <a:rPr lang="en-US" sz="4800">
                <a:solidFill>
                  <a:srgbClr val="0B68FF"/>
                </a:solidFill>
              </a:rPr>
              <a:t>uestions</a:t>
            </a:r>
          </a:p>
          <a:p>
            <a:pPr marL="0" marR="0" lvl="0" indent="0" algn="ctr" rtl="0">
              <a:spcBef>
                <a:spcPts val="0"/>
              </a:spcBef>
              <a:buSzPct val="25000"/>
              <a:buNone/>
            </a:pPr>
            <a:r>
              <a:rPr lang="en-US" sz="4800">
                <a:solidFill>
                  <a:srgbClr val="0B68FF"/>
                </a:solidFill>
              </a:rPr>
              <a:t>and</a:t>
            </a:r>
          </a:p>
          <a:p>
            <a:pPr marL="0" marR="0" lvl="0" indent="0" algn="ctr" rtl="0">
              <a:spcBef>
                <a:spcPts val="0"/>
              </a:spcBef>
              <a:buSzPct val="25000"/>
              <a:buNone/>
            </a:pPr>
            <a:r>
              <a:rPr lang="en-US" sz="4800">
                <a:solidFill>
                  <a:srgbClr val="0B68FF"/>
                </a:solidFill>
              </a:rPr>
              <a:t>Recommendations</a:t>
            </a:r>
          </a:p>
        </p:txBody>
      </p:sp>
      <p:pic>
        <p:nvPicPr>
          <p:cNvPr id="226" name="Shape 22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27" name="Shape 227"/>
          <p:cNvSpPr txBox="1"/>
          <p:nvPr/>
        </p:nvSpPr>
        <p:spPr>
          <a:xfrm>
            <a:off x="4692675" y="3151025"/>
            <a:ext cx="2185200" cy="8748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200"/>
              <a:t>Janak Shah</a:t>
            </a:r>
          </a:p>
          <a:p>
            <a:pPr marL="0" marR="0" lvl="0" indent="0" algn="ctr" rtl="0">
              <a:spcBef>
                <a:spcPts val="0"/>
              </a:spcBef>
              <a:buSzPct val="25000"/>
              <a:buNone/>
            </a:pPr>
            <a:r>
              <a:rPr lang="en-US" sz="1200"/>
              <a:t>Chemical Engineering</a:t>
            </a:r>
          </a:p>
          <a:p>
            <a:pPr marL="0" marR="0" lvl="0" indent="0" algn="ctr" rtl="0">
              <a:spcBef>
                <a:spcPts val="0"/>
              </a:spcBef>
              <a:buSzPct val="25000"/>
              <a:buNone/>
            </a:pPr>
            <a:r>
              <a:rPr lang="en-US" sz="1200"/>
              <a:t>jhs373@cornell.edu</a:t>
            </a:r>
          </a:p>
        </p:txBody>
      </p:sp>
      <p:sp>
        <p:nvSpPr>
          <p:cNvPr id="228" name="Shape 228"/>
          <p:cNvSpPr txBox="1"/>
          <p:nvPr/>
        </p:nvSpPr>
        <p:spPr>
          <a:xfrm>
            <a:off x="2274175" y="3151012"/>
            <a:ext cx="2185200" cy="8748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200"/>
              <a:t>Jacqueline Dokko</a:t>
            </a:r>
          </a:p>
          <a:p>
            <a:pPr marL="0" marR="0" lvl="0" indent="0" algn="ctr" rtl="0">
              <a:spcBef>
                <a:spcPts val="0"/>
              </a:spcBef>
              <a:buSzPct val="25000"/>
              <a:buNone/>
            </a:pPr>
            <a:r>
              <a:rPr lang="en-US" sz="1200"/>
              <a:t>Biological Engineering</a:t>
            </a:r>
          </a:p>
          <a:p>
            <a:pPr marL="0" marR="0" lvl="0" indent="0" algn="ctr" rtl="0">
              <a:spcBef>
                <a:spcPts val="0"/>
              </a:spcBef>
              <a:buSzPct val="25000"/>
              <a:buNone/>
            </a:pPr>
            <a:r>
              <a:rPr lang="en-US" sz="1200"/>
              <a:t>jmd475@cornell.edu</a:t>
            </a:r>
          </a:p>
        </p:txBody>
      </p:sp>
      <p:pic>
        <p:nvPicPr>
          <p:cNvPr id="229" name="Shape 229"/>
          <p:cNvPicPr preferRelativeResize="0"/>
          <p:nvPr/>
        </p:nvPicPr>
        <p:blipFill rotWithShape="1">
          <a:blip r:embed="rId3">
            <a:alphaModFix/>
          </a:blip>
          <a:srcRect l="4313" r="75452"/>
          <a:stretch/>
        </p:blipFill>
        <p:spPr>
          <a:xfrm>
            <a:off x="-1" y="1739425"/>
            <a:ext cx="2274172" cy="3270224"/>
          </a:xfrm>
          <a:prstGeom prst="rect">
            <a:avLst/>
          </a:prstGeom>
          <a:noFill/>
          <a:ln>
            <a:noFill/>
          </a:ln>
        </p:spPr>
      </p:pic>
      <p:sp>
        <p:nvSpPr>
          <p:cNvPr id="230" name="Shape 230"/>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pic>
        <p:nvPicPr>
          <p:cNvPr id="235" name="Shape 235"/>
          <p:cNvPicPr preferRelativeResize="0"/>
          <p:nvPr/>
        </p:nvPicPr>
        <p:blipFill/>
        <p:spPr>
          <a:xfrm>
            <a:off x="7514490" y="45563"/>
            <a:ext cx="718110" cy="718110"/>
          </a:xfrm>
          <a:prstGeom prst="rect">
            <a:avLst/>
          </a:prstGeom>
          <a:solidFill>
            <a:srgbClr val="FFFFFF"/>
          </a:solidFill>
          <a:ln>
            <a:noFill/>
          </a:ln>
        </p:spPr>
      </p:pic>
      <p:sp>
        <p:nvSpPr>
          <p:cNvPr id="236" name="Shape 236"/>
          <p:cNvSpPr txBox="1"/>
          <p:nvPr/>
        </p:nvSpPr>
        <p:spPr>
          <a:xfrm>
            <a:off x="1293600" y="1667775"/>
            <a:ext cx="6556800" cy="1459800"/>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r>
              <a:rPr lang="en-US" sz="6000">
                <a:solidFill>
                  <a:srgbClr val="0B68FF"/>
                </a:solidFill>
              </a:rPr>
              <a:t>Appendix</a:t>
            </a:r>
          </a:p>
          <a:p>
            <a:pPr marL="0" marR="0" lvl="0" indent="0" algn="ctr" rtl="0">
              <a:spcBef>
                <a:spcPts val="0"/>
              </a:spcBef>
              <a:buSzPct val="25000"/>
              <a:buNone/>
            </a:pPr>
            <a:r>
              <a:rPr lang="en-US" sz="6000">
                <a:solidFill>
                  <a:srgbClr val="0B68FF"/>
                </a:solidFill>
              </a:rPr>
              <a:t>Slides</a:t>
            </a:r>
          </a:p>
        </p:txBody>
      </p:sp>
      <p:pic>
        <p:nvPicPr>
          <p:cNvPr id="237" name="Shape 237"/>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238" name="Shape 238"/>
          <p:cNvPicPr preferRelativeResize="0"/>
          <p:nvPr/>
        </p:nvPicPr>
        <p:blipFill rotWithShape="1">
          <a:blip r:embed="rId3">
            <a:alphaModFix/>
          </a:blip>
          <a:srcRect l="4313" r="75452"/>
          <a:stretch/>
        </p:blipFill>
        <p:spPr>
          <a:xfrm>
            <a:off x="-1" y="1739425"/>
            <a:ext cx="2274172" cy="3270224"/>
          </a:xfrm>
          <a:prstGeom prst="rect">
            <a:avLst/>
          </a:prstGeom>
          <a:noFill/>
          <a:ln>
            <a:noFill/>
          </a:ln>
        </p:spPr>
      </p:pic>
      <p:sp>
        <p:nvSpPr>
          <p:cNvPr id="239" name="Shape 239"/>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i="0" u="none" strike="noStrike" cap="none" dirty="0" smtClean="0">
                <a:solidFill>
                  <a:srgbClr val="0B68FF"/>
                </a:solidFill>
                <a:latin typeface="Arial"/>
                <a:ea typeface="Arial"/>
                <a:cs typeface="Arial"/>
                <a:sym typeface="Arial"/>
              </a:rPr>
              <a:t>Microbiological Water Safety Monitoring|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Shape 244"/>
          <p:cNvPicPr preferRelativeResize="0"/>
          <p:nvPr/>
        </p:nvPicPr>
        <p:blipFill/>
        <p:spPr>
          <a:xfrm>
            <a:off x="7514490" y="45563"/>
            <a:ext cx="718200" cy="718200"/>
          </a:xfrm>
          <a:prstGeom prst="rect">
            <a:avLst/>
          </a:prstGeom>
          <a:solidFill>
            <a:srgbClr val="FFFFFF"/>
          </a:solidFill>
          <a:ln>
            <a:noFill/>
          </a:ln>
        </p:spPr>
      </p:pic>
      <p:sp>
        <p:nvSpPr>
          <p:cNvPr id="245" name="Shape 245"/>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pic>
        <p:nvPicPr>
          <p:cNvPr id="246" name="Shape 246"/>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47" name="Shape 247"/>
          <p:cNvSpPr txBox="1"/>
          <p:nvPr/>
        </p:nvSpPr>
        <p:spPr>
          <a:xfrm>
            <a:off x="108729" y="261836"/>
            <a:ext cx="49173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Literature Review</a:t>
            </a:r>
          </a:p>
        </p:txBody>
      </p:sp>
      <p:sp>
        <p:nvSpPr>
          <p:cNvPr id="248" name="Shape 248"/>
          <p:cNvSpPr txBox="1"/>
          <p:nvPr/>
        </p:nvSpPr>
        <p:spPr>
          <a:xfrm>
            <a:off x="108725" y="1091900"/>
            <a:ext cx="1316400" cy="1160100"/>
          </a:xfrm>
          <a:prstGeom prst="rect">
            <a:avLst/>
          </a:prstGeom>
          <a:noFill/>
          <a:ln>
            <a:noFill/>
          </a:ln>
        </p:spPr>
        <p:txBody>
          <a:bodyPr lIns="91425" tIns="91425" rIns="91425" bIns="91425" anchor="t" anchorCtr="0">
            <a:noAutofit/>
          </a:bodyPr>
          <a:lstStyle/>
          <a:p>
            <a:pPr lvl="0">
              <a:spcBef>
                <a:spcPts val="0"/>
              </a:spcBef>
              <a:buNone/>
            </a:pPr>
            <a:r>
              <a:rPr lang="en-US"/>
              <a:t>A chart of all of the different types of detection.</a:t>
            </a:r>
          </a:p>
        </p:txBody>
      </p:sp>
      <p:pic>
        <p:nvPicPr>
          <p:cNvPr id="249" name="Shape 249"/>
          <p:cNvPicPr preferRelativeResize="0"/>
          <p:nvPr/>
        </p:nvPicPr>
        <p:blipFill>
          <a:blip r:embed="rId4" cstate="email">
            <a:alphaModFix/>
          </a:blip>
          <a:stretch>
            <a:fillRect/>
          </a:stretch>
        </p:blipFill>
        <p:spPr>
          <a:xfrm>
            <a:off x="1386375" y="884325"/>
            <a:ext cx="4165701" cy="4022047"/>
          </a:xfrm>
          <a:prstGeom prst="rect">
            <a:avLst/>
          </a:prstGeom>
          <a:noFill/>
          <a:ln>
            <a:noFill/>
          </a:ln>
        </p:spPr>
      </p:pic>
      <p:pic>
        <p:nvPicPr>
          <p:cNvPr id="250" name="Shape 250"/>
          <p:cNvPicPr preferRelativeResize="0"/>
          <p:nvPr/>
        </p:nvPicPr>
        <p:blipFill>
          <a:blip r:embed="rId5" cstate="email">
            <a:alphaModFix/>
          </a:blip>
          <a:stretch>
            <a:fillRect/>
          </a:stretch>
        </p:blipFill>
        <p:spPr>
          <a:xfrm>
            <a:off x="5791200" y="895350"/>
            <a:ext cx="2786699" cy="2544678"/>
          </a:xfrm>
          <a:prstGeom prst="rect">
            <a:avLst/>
          </a:prstGeom>
          <a:noFill/>
          <a:ln>
            <a:noFill/>
          </a:ln>
        </p:spPr>
      </p:pic>
      <p:sp>
        <p:nvSpPr>
          <p:cNvPr id="251" name="Shape 251"/>
          <p:cNvSpPr txBox="1"/>
          <p:nvPr/>
        </p:nvSpPr>
        <p:spPr>
          <a:xfrm>
            <a:off x="5927550" y="3549550"/>
            <a:ext cx="2943600" cy="718200"/>
          </a:xfrm>
          <a:prstGeom prst="rect">
            <a:avLst/>
          </a:prstGeom>
          <a:noFill/>
          <a:ln>
            <a:noFill/>
          </a:ln>
        </p:spPr>
        <p:txBody>
          <a:bodyPr lIns="91425" tIns="91425" rIns="91425" bIns="91425" anchor="t" anchorCtr="0">
            <a:noAutofit/>
          </a:bodyPr>
          <a:lstStyle/>
          <a:p>
            <a:pPr lvl="0">
              <a:spcBef>
                <a:spcPts val="0"/>
              </a:spcBef>
              <a:buNone/>
            </a:pPr>
            <a:r>
              <a:rPr lang="en-US"/>
              <a:t>The compartmentalized bag test.</a:t>
            </a: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256" name="Shape 256"/>
          <p:cNvPicPr preferRelativeResize="0"/>
          <p:nvPr/>
        </p:nvPicPr>
        <p:blipFill/>
        <p:spPr>
          <a:xfrm>
            <a:off x="7514490" y="45563"/>
            <a:ext cx="718200" cy="718200"/>
          </a:xfrm>
          <a:prstGeom prst="rect">
            <a:avLst/>
          </a:prstGeom>
          <a:solidFill>
            <a:srgbClr val="FFFFFF"/>
          </a:solidFill>
          <a:ln>
            <a:noFill/>
          </a:ln>
        </p:spPr>
      </p:pic>
      <p:sp>
        <p:nvSpPr>
          <p:cNvPr id="257" name="Shape 257"/>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pic>
        <p:nvPicPr>
          <p:cNvPr id="258" name="Shape 25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59" name="Shape 259"/>
          <p:cNvSpPr txBox="1"/>
          <p:nvPr/>
        </p:nvSpPr>
        <p:spPr>
          <a:xfrm>
            <a:off x="108729" y="261836"/>
            <a:ext cx="49173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Literature Review</a:t>
            </a:r>
          </a:p>
        </p:txBody>
      </p:sp>
      <p:pic>
        <p:nvPicPr>
          <p:cNvPr id="260" name="Shape 260"/>
          <p:cNvPicPr preferRelativeResize="0"/>
          <p:nvPr/>
        </p:nvPicPr>
        <p:blipFill>
          <a:blip r:embed="rId4">
            <a:alphaModFix/>
          </a:blip>
          <a:stretch>
            <a:fillRect/>
          </a:stretch>
        </p:blipFill>
        <p:spPr>
          <a:xfrm>
            <a:off x="753162" y="763775"/>
            <a:ext cx="3628423" cy="4170299"/>
          </a:xfrm>
          <a:prstGeom prst="rect">
            <a:avLst/>
          </a:prstGeom>
          <a:noFill/>
          <a:ln>
            <a:noFill/>
          </a:ln>
        </p:spPr>
      </p:pic>
      <p:pic>
        <p:nvPicPr>
          <p:cNvPr id="261" name="Shape 261"/>
          <p:cNvPicPr preferRelativeResize="0"/>
          <p:nvPr/>
        </p:nvPicPr>
        <p:blipFill>
          <a:blip r:embed="rId5">
            <a:alphaModFix/>
          </a:blip>
          <a:stretch>
            <a:fillRect/>
          </a:stretch>
        </p:blipFill>
        <p:spPr>
          <a:xfrm>
            <a:off x="4915275" y="1492682"/>
            <a:ext cx="3760100" cy="2541831"/>
          </a:xfrm>
          <a:prstGeom prst="rect">
            <a:avLst/>
          </a:prstGeom>
          <a:noFill/>
          <a:ln>
            <a:noFill/>
          </a:ln>
        </p:spPr>
      </p:pic>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Shape 266"/>
          <p:cNvPicPr preferRelativeResize="0"/>
          <p:nvPr/>
        </p:nvPicPr>
        <p:blipFill/>
        <p:spPr>
          <a:xfrm>
            <a:off x="7514490" y="45563"/>
            <a:ext cx="718200" cy="718200"/>
          </a:xfrm>
          <a:prstGeom prst="rect">
            <a:avLst/>
          </a:prstGeom>
          <a:solidFill>
            <a:srgbClr val="FFFFFF"/>
          </a:solidFill>
          <a:ln>
            <a:noFill/>
          </a:ln>
        </p:spPr>
      </p:pic>
      <p:sp>
        <p:nvSpPr>
          <p:cNvPr id="267" name="Shape 267"/>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pic>
        <p:nvPicPr>
          <p:cNvPr id="268" name="Shape 26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69" name="Shape 269"/>
          <p:cNvSpPr txBox="1"/>
          <p:nvPr/>
        </p:nvSpPr>
        <p:spPr>
          <a:xfrm>
            <a:off x="108729" y="261836"/>
            <a:ext cx="49173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First Iteration</a:t>
            </a:r>
          </a:p>
        </p:txBody>
      </p:sp>
      <p:pic>
        <p:nvPicPr>
          <p:cNvPr id="270" name="Shape 270"/>
          <p:cNvPicPr preferRelativeResize="0"/>
          <p:nvPr/>
        </p:nvPicPr>
        <p:blipFill>
          <a:blip r:embed="rId4">
            <a:alphaModFix/>
          </a:blip>
          <a:stretch>
            <a:fillRect/>
          </a:stretch>
        </p:blipFill>
        <p:spPr>
          <a:xfrm>
            <a:off x="1771899" y="921312"/>
            <a:ext cx="3017750" cy="4025675"/>
          </a:xfrm>
          <a:prstGeom prst="rect">
            <a:avLst/>
          </a:prstGeom>
          <a:noFill/>
          <a:ln>
            <a:noFill/>
          </a:ln>
        </p:spPr>
      </p:pic>
      <p:sp>
        <p:nvSpPr>
          <p:cNvPr id="271" name="Shape 271"/>
          <p:cNvSpPr txBox="1"/>
          <p:nvPr/>
        </p:nvSpPr>
        <p:spPr>
          <a:xfrm>
            <a:off x="5544350" y="2740200"/>
            <a:ext cx="1140300" cy="387900"/>
          </a:xfrm>
          <a:prstGeom prst="rect">
            <a:avLst/>
          </a:prstGeom>
          <a:noFill/>
          <a:ln>
            <a:noFill/>
          </a:ln>
        </p:spPr>
        <p:txBody>
          <a:bodyPr lIns="91425" tIns="91425" rIns="91425" bIns="91425" anchor="t" anchorCtr="0">
            <a:noAutofit/>
          </a:bodyPr>
          <a:lstStyle/>
          <a:p>
            <a:pPr lvl="0" rtl="0">
              <a:spcBef>
                <a:spcPts val="0"/>
              </a:spcBef>
              <a:buNone/>
            </a:pPr>
            <a:r>
              <a:rPr lang="en-US"/>
              <a:t>1g Gelatin</a:t>
            </a:r>
          </a:p>
        </p:txBody>
      </p:sp>
      <p:pic>
        <p:nvPicPr>
          <p:cNvPr id="3074" name="Picture 2" descr="C:\Users\Jaqueline\Downloads\13262127_1336820419666797_317815283_o (1).jpg"/>
          <p:cNvPicPr>
            <a:picLocks noChangeAspect="1" noChangeArrowheads="1"/>
          </p:cNvPicPr>
          <p:nvPr/>
        </p:nvPicPr>
        <p:blipFill>
          <a:blip r:embed="rId5" cstate="email"/>
          <a:srcRect/>
          <a:stretch>
            <a:fillRect/>
          </a:stretch>
        </p:blipFill>
        <p:spPr bwMode="auto">
          <a:xfrm>
            <a:off x="1524000" y="742950"/>
            <a:ext cx="3108358" cy="4146550"/>
          </a:xfrm>
          <a:prstGeom prst="rect">
            <a:avLst/>
          </a:prstGeom>
          <a:noFill/>
        </p:spPr>
      </p:pic>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Shape 276"/>
          <p:cNvPicPr preferRelativeResize="0"/>
          <p:nvPr/>
        </p:nvPicPr>
        <p:blipFill/>
        <p:spPr>
          <a:xfrm>
            <a:off x="7514490" y="45563"/>
            <a:ext cx="718200" cy="718200"/>
          </a:xfrm>
          <a:prstGeom prst="rect">
            <a:avLst/>
          </a:prstGeom>
          <a:solidFill>
            <a:srgbClr val="FFFFFF"/>
          </a:solidFill>
          <a:ln>
            <a:noFill/>
          </a:ln>
        </p:spPr>
      </p:pic>
      <p:sp>
        <p:nvSpPr>
          <p:cNvPr id="277" name="Shape 277"/>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pic>
        <p:nvPicPr>
          <p:cNvPr id="278" name="Shape 27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279" name="Shape 279"/>
          <p:cNvSpPr txBox="1"/>
          <p:nvPr/>
        </p:nvSpPr>
        <p:spPr>
          <a:xfrm>
            <a:off x="108729" y="261836"/>
            <a:ext cx="49173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Sixth Iteration</a:t>
            </a:r>
          </a:p>
        </p:txBody>
      </p:sp>
      <p:sp>
        <p:nvSpPr>
          <p:cNvPr id="280" name="Shape 280"/>
          <p:cNvSpPr txBox="1"/>
          <p:nvPr/>
        </p:nvSpPr>
        <p:spPr>
          <a:xfrm>
            <a:off x="808575" y="3465900"/>
            <a:ext cx="1140300" cy="387900"/>
          </a:xfrm>
          <a:prstGeom prst="rect">
            <a:avLst/>
          </a:prstGeom>
          <a:noFill/>
          <a:ln>
            <a:noFill/>
          </a:ln>
        </p:spPr>
        <p:txBody>
          <a:bodyPr lIns="91425" tIns="91425" rIns="91425" bIns="91425" anchor="t" anchorCtr="0">
            <a:noAutofit/>
          </a:bodyPr>
          <a:lstStyle/>
          <a:p>
            <a:pPr lvl="0" rtl="0">
              <a:spcBef>
                <a:spcPts val="0"/>
              </a:spcBef>
              <a:buNone/>
            </a:pPr>
            <a:r>
              <a:rPr lang="en-US"/>
              <a:t>2.5g Gelatin</a:t>
            </a:r>
          </a:p>
        </p:txBody>
      </p:sp>
      <p:pic>
        <p:nvPicPr>
          <p:cNvPr id="281" name="Shape 281"/>
          <p:cNvPicPr preferRelativeResize="0"/>
          <p:nvPr/>
        </p:nvPicPr>
        <p:blipFill>
          <a:blip r:embed="rId4">
            <a:alphaModFix/>
          </a:blip>
          <a:stretch>
            <a:fillRect/>
          </a:stretch>
        </p:blipFill>
        <p:spPr>
          <a:xfrm rot="5400000">
            <a:off x="2872351" y="194800"/>
            <a:ext cx="3855697" cy="5143500"/>
          </a:xfrm>
          <a:prstGeom prst="rect">
            <a:avLst/>
          </a:prstGeom>
          <a:noFill/>
          <a:ln>
            <a:noFill/>
          </a:ln>
        </p:spPr>
      </p:pic>
      <p:pic>
        <p:nvPicPr>
          <p:cNvPr id="4098" name="Picture 2" descr="C:\Users\Jaqueline\Downloads\13184678_1330463266969179_1255900552_o.jpg"/>
          <p:cNvPicPr>
            <a:picLocks noChangeAspect="1" noChangeArrowheads="1"/>
          </p:cNvPicPr>
          <p:nvPr/>
        </p:nvPicPr>
        <p:blipFill>
          <a:blip r:embed="rId5" cstate="email"/>
          <a:srcRect/>
          <a:stretch>
            <a:fillRect/>
          </a:stretch>
        </p:blipFill>
        <p:spPr bwMode="auto">
          <a:xfrm rot="5400000">
            <a:off x="3343181" y="295369"/>
            <a:ext cx="3592700" cy="4792663"/>
          </a:xfrm>
          <a:prstGeom prst="rect">
            <a:avLst/>
          </a:prstGeom>
          <a:noFill/>
        </p:spPr>
      </p:pic>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Shape 93"/>
          <p:cNvPicPr preferRelativeResize="0"/>
          <p:nvPr/>
        </p:nvPicPr>
        <p:blipFill/>
        <p:spPr>
          <a:xfrm>
            <a:off x="7514490" y="45563"/>
            <a:ext cx="718200" cy="718200"/>
          </a:xfrm>
          <a:prstGeom prst="rect">
            <a:avLst/>
          </a:prstGeom>
          <a:solidFill>
            <a:srgbClr val="FFFFFF"/>
          </a:solidFill>
          <a:ln>
            <a:noFill/>
          </a:ln>
        </p:spPr>
      </p:pic>
      <p:sp>
        <p:nvSpPr>
          <p:cNvPr id="94" name="Shape 94"/>
          <p:cNvSpPr txBox="1"/>
          <p:nvPr/>
        </p:nvSpPr>
        <p:spPr>
          <a:xfrm>
            <a:off x="281550" y="1100675"/>
            <a:ext cx="3204900" cy="2131200"/>
          </a:xfrm>
          <a:prstGeom prst="rect">
            <a:avLst/>
          </a:prstGeom>
          <a:noFill/>
          <a:ln>
            <a:noFill/>
          </a:ln>
        </p:spPr>
        <p:txBody>
          <a:bodyPr lIns="91425" tIns="45700" rIns="91425" bIns="45700" anchor="t" anchorCtr="0">
            <a:noAutofit/>
          </a:bodyPr>
          <a:lstStyle/>
          <a:p>
            <a:pPr lvl="0" rtl="0">
              <a:spcBef>
                <a:spcPts val="0"/>
              </a:spcBef>
              <a:buNone/>
            </a:pPr>
            <a:endParaRPr>
              <a:solidFill>
                <a:schemeClr val="dk1"/>
              </a:solidFill>
              <a:latin typeface="Calibri"/>
              <a:ea typeface="Calibri"/>
              <a:cs typeface="Calibri"/>
              <a:sym typeface="Calibri"/>
            </a:endParaRPr>
          </a:p>
          <a:p>
            <a:pPr lvl="0" rtl="0">
              <a:spcBef>
                <a:spcPts val="0"/>
              </a:spcBef>
              <a:buNone/>
            </a:pPr>
            <a:r>
              <a:rPr lang="en-US" sz="1800">
                <a:solidFill>
                  <a:srgbClr val="595959"/>
                </a:solidFill>
                <a:latin typeface="Calibri"/>
                <a:ea typeface="Calibri"/>
                <a:cs typeface="Calibri"/>
                <a:sym typeface="Calibri"/>
              </a:rPr>
              <a:t>Causes of E.Coli and coliform growth:</a:t>
            </a:r>
          </a:p>
          <a:p>
            <a:pPr lvl="0" indent="-25400" rtl="0">
              <a:spcBef>
                <a:spcPts val="0"/>
              </a:spcBef>
              <a:buClr>
                <a:srgbClr val="595959"/>
              </a:buClr>
              <a:buSzPct val="100000"/>
              <a:buFont typeface="Noto Sans Symbols"/>
              <a:buChar char="•"/>
            </a:pPr>
            <a:r>
              <a:rPr lang="en-US" sz="1800">
                <a:solidFill>
                  <a:srgbClr val="595959"/>
                </a:solidFill>
                <a:latin typeface="Calibri"/>
                <a:ea typeface="Calibri"/>
                <a:cs typeface="Calibri"/>
                <a:sym typeface="Calibri"/>
              </a:rPr>
              <a:t>Leaks in pipes and tanks</a:t>
            </a:r>
          </a:p>
          <a:p>
            <a:pPr lvl="0" indent="-25400" rtl="0">
              <a:spcBef>
                <a:spcPts val="0"/>
              </a:spcBef>
              <a:buClr>
                <a:srgbClr val="595959"/>
              </a:buClr>
              <a:buSzPct val="100000"/>
              <a:buFont typeface="Noto Sans Symbols"/>
              <a:buChar char="•"/>
            </a:pPr>
            <a:r>
              <a:rPr lang="en-US" sz="1800">
                <a:solidFill>
                  <a:srgbClr val="595959"/>
                </a:solidFill>
                <a:latin typeface="Calibri"/>
                <a:ea typeface="Calibri"/>
                <a:cs typeface="Calibri"/>
                <a:sym typeface="Calibri"/>
              </a:rPr>
              <a:t>Improper cleaning of backwashing filters</a:t>
            </a:r>
          </a:p>
          <a:p>
            <a:pPr lvl="0" indent="-25400" rtl="0">
              <a:spcBef>
                <a:spcPts val="0"/>
              </a:spcBef>
              <a:buClr>
                <a:srgbClr val="595959"/>
              </a:buClr>
              <a:buSzPct val="100000"/>
              <a:buFont typeface="Noto Sans Symbols"/>
              <a:buChar char="•"/>
            </a:pPr>
            <a:r>
              <a:rPr lang="en-US" sz="1800">
                <a:solidFill>
                  <a:srgbClr val="595959"/>
                </a:solidFill>
                <a:latin typeface="Calibri"/>
                <a:ea typeface="Calibri"/>
                <a:cs typeface="Calibri"/>
                <a:sym typeface="Calibri"/>
              </a:rPr>
              <a:t>Increased precipitation </a:t>
            </a:r>
          </a:p>
        </p:txBody>
      </p:sp>
      <p:sp>
        <p:nvSpPr>
          <p:cNvPr id="95" name="Shape 95"/>
          <p:cNvSpPr txBox="1"/>
          <p:nvPr/>
        </p:nvSpPr>
        <p:spPr>
          <a:xfrm>
            <a:off x="108729" y="261836"/>
            <a:ext cx="49173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Problems</a:t>
            </a:r>
          </a:p>
        </p:txBody>
      </p:sp>
      <p:sp>
        <p:nvSpPr>
          <p:cNvPr id="96" name="Shape 96"/>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
        <p:nvSpPr>
          <p:cNvPr id="97" name="Shape 97"/>
          <p:cNvSpPr txBox="1"/>
          <p:nvPr/>
        </p:nvSpPr>
        <p:spPr>
          <a:xfrm>
            <a:off x="281551" y="3997139"/>
            <a:ext cx="3204900" cy="923400"/>
          </a:xfrm>
          <a:prstGeom prst="rect">
            <a:avLst/>
          </a:prstGeom>
          <a:noFill/>
          <a:ln w="9525" cap="flat" cmpd="sng">
            <a:solidFill>
              <a:srgbClr val="0B68FF"/>
            </a:solidFill>
            <a:prstDash val="solid"/>
            <a:round/>
            <a:headEnd type="none" w="med" len="med"/>
            <a:tailEnd type="none" w="med" len="med"/>
          </a:ln>
        </p:spPr>
        <p:txBody>
          <a:bodyPr lIns="91425" tIns="45700" rIns="91425" bIns="45700" anchor="t" anchorCtr="0">
            <a:noAutofit/>
          </a:bodyPr>
          <a:lstStyle/>
          <a:p>
            <a:pPr lvl="0" rtl="0">
              <a:spcBef>
                <a:spcPts val="0"/>
              </a:spcBef>
              <a:buNone/>
            </a:pPr>
            <a:r>
              <a:rPr lang="en-US" sz="1800">
                <a:solidFill>
                  <a:schemeClr val="dk1"/>
                </a:solidFill>
                <a:latin typeface="Calibri"/>
                <a:ea typeface="Calibri"/>
                <a:cs typeface="Calibri"/>
                <a:sym typeface="Calibri"/>
              </a:rPr>
              <a:t>Unexpected events can take place during lifetime of plant operation</a:t>
            </a:r>
          </a:p>
        </p:txBody>
      </p:sp>
      <p:pic>
        <p:nvPicPr>
          <p:cNvPr id="98" name="Shape 98"/>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99" name="Shape 99"/>
          <p:cNvPicPr preferRelativeResize="0"/>
          <p:nvPr/>
        </p:nvPicPr>
        <p:blipFill>
          <a:blip r:embed="rId4">
            <a:alphaModFix/>
          </a:blip>
          <a:stretch>
            <a:fillRect/>
          </a:stretch>
        </p:blipFill>
        <p:spPr>
          <a:xfrm>
            <a:off x="3486450" y="1100675"/>
            <a:ext cx="5378999" cy="2838897"/>
          </a:xfrm>
          <a:prstGeom prst="rect">
            <a:avLst/>
          </a:prstGeom>
          <a:noFill/>
          <a:ln>
            <a:noFill/>
          </a:ln>
        </p:spPr>
      </p:pic>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Shape 104"/>
          <p:cNvPicPr preferRelativeResize="0"/>
          <p:nvPr/>
        </p:nvPicPr>
        <p:blipFill/>
        <p:spPr>
          <a:xfrm>
            <a:off x="7514490" y="45563"/>
            <a:ext cx="718110" cy="718110"/>
          </a:xfrm>
          <a:prstGeom prst="rect">
            <a:avLst/>
          </a:prstGeom>
          <a:solidFill>
            <a:srgbClr val="FFFFFF"/>
          </a:solidFill>
          <a:ln>
            <a:noFill/>
          </a:ln>
        </p:spPr>
      </p:pic>
      <p:sp>
        <p:nvSpPr>
          <p:cNvPr id="105" name="Shape 105"/>
          <p:cNvSpPr txBox="1"/>
          <p:nvPr/>
        </p:nvSpPr>
        <p:spPr>
          <a:xfrm>
            <a:off x="281550" y="1100680"/>
            <a:ext cx="3204900" cy="1368000"/>
          </a:xfrm>
          <a:prstGeom prst="rect">
            <a:avLst/>
          </a:prstGeom>
          <a:noFill/>
          <a:ln>
            <a:noFill/>
          </a:ln>
        </p:spPr>
        <p:txBody>
          <a:bodyPr lIns="91425" tIns="45700" rIns="91425" bIns="45700" anchor="t" anchorCtr="0">
            <a:noAutofit/>
          </a:bodyPr>
          <a:lstStyle/>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Testing AguaClara water post-plant-treatment </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Creating a low cost test</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Creating a reliable test</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Creating a fast test</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Enumeration</a:t>
            </a:r>
            <a:r>
              <a:rPr lang="en-US" sz="1400" b="0" i="0" u="none" strike="noStrike" cap="none">
                <a:solidFill>
                  <a:srgbClr val="595959"/>
                </a:solidFill>
                <a:latin typeface="Calibri"/>
                <a:ea typeface="Calibri"/>
                <a:cs typeface="Calibri"/>
                <a:sym typeface="Calibri"/>
              </a:rPr>
              <a:t> vs Presen</a:t>
            </a:r>
            <a:r>
              <a:rPr lang="en-US">
                <a:solidFill>
                  <a:srgbClr val="595959"/>
                </a:solidFill>
                <a:latin typeface="Calibri"/>
                <a:ea typeface="Calibri"/>
                <a:cs typeface="Calibri"/>
                <a:sym typeface="Calibri"/>
              </a:rPr>
              <a:t>ce/Absence</a:t>
            </a:r>
          </a:p>
        </p:txBody>
      </p:sp>
      <p:sp>
        <p:nvSpPr>
          <p:cNvPr id="106" name="Shape 106"/>
          <p:cNvSpPr txBox="1"/>
          <p:nvPr/>
        </p:nvSpPr>
        <p:spPr>
          <a:xfrm>
            <a:off x="108729" y="261836"/>
            <a:ext cx="4917437" cy="622572"/>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Goals</a:t>
            </a:r>
          </a:p>
        </p:txBody>
      </p:sp>
      <p:sp>
        <p:nvSpPr>
          <p:cNvPr id="107" name="Shape 107"/>
          <p:cNvSpPr txBox="1"/>
          <p:nvPr/>
        </p:nvSpPr>
        <p:spPr>
          <a:xfrm>
            <a:off x="4593771" y="4763421"/>
            <a:ext cx="4403022" cy="24622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
        <p:nvSpPr>
          <p:cNvPr id="108" name="Shape 108"/>
          <p:cNvSpPr txBox="1"/>
          <p:nvPr/>
        </p:nvSpPr>
        <p:spPr>
          <a:xfrm>
            <a:off x="281550" y="3997150"/>
            <a:ext cx="3813600" cy="923400"/>
          </a:xfrm>
          <a:prstGeom prst="rect">
            <a:avLst/>
          </a:prstGeom>
          <a:noFill/>
          <a:ln w="9525" cap="flat" cmpd="sng">
            <a:solidFill>
              <a:srgbClr val="0B68FF"/>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buSzPct val="25000"/>
              <a:buNone/>
            </a:pPr>
            <a:r>
              <a:rPr lang="en-US" sz="1800"/>
              <a:t>There are a plethora of pathogen detection methods, but few that can be used in low resource areas.</a:t>
            </a:r>
          </a:p>
        </p:txBody>
      </p:sp>
      <p:pic>
        <p:nvPicPr>
          <p:cNvPr id="109" name="Shape 109"/>
          <p:cNvPicPr preferRelativeResize="0"/>
          <p:nvPr/>
        </p:nvPicPr>
        <p:blipFill>
          <a:blip r:embed="rId3">
            <a:alphaModFix/>
          </a:blip>
          <a:stretch>
            <a:fillRect/>
          </a:stretch>
        </p:blipFill>
        <p:spPr>
          <a:xfrm>
            <a:off x="7318450" y="45562"/>
            <a:ext cx="1764899" cy="513500"/>
          </a:xfrm>
          <a:prstGeom prst="rect">
            <a:avLst/>
          </a:prstGeom>
          <a:noFill/>
          <a:ln>
            <a:noFill/>
          </a:ln>
        </p:spPr>
      </p:pic>
      <p:pic>
        <p:nvPicPr>
          <p:cNvPr id="110" name="Shape 110"/>
          <p:cNvPicPr preferRelativeResize="0"/>
          <p:nvPr/>
        </p:nvPicPr>
        <p:blipFill>
          <a:blip r:embed="rId4" cstate="email">
            <a:alphaModFix/>
          </a:blip>
          <a:stretch>
            <a:fillRect/>
          </a:stretch>
        </p:blipFill>
        <p:spPr>
          <a:xfrm>
            <a:off x="4878562" y="704075"/>
            <a:ext cx="3659001" cy="3293087"/>
          </a:xfrm>
          <a:prstGeom prst="rect">
            <a:avLst/>
          </a:prstGeom>
          <a:noFill/>
          <a:ln>
            <a:noFill/>
          </a:ln>
        </p:spPr>
      </p:pic>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Shape 115"/>
          <p:cNvPicPr preferRelativeResize="0"/>
          <p:nvPr/>
        </p:nvPicPr>
        <p:blipFill/>
        <p:spPr>
          <a:xfrm>
            <a:off x="7514490" y="45563"/>
            <a:ext cx="718200" cy="718200"/>
          </a:xfrm>
          <a:prstGeom prst="rect">
            <a:avLst/>
          </a:prstGeom>
          <a:solidFill>
            <a:srgbClr val="FFFFFF"/>
          </a:solidFill>
          <a:ln>
            <a:noFill/>
          </a:ln>
        </p:spPr>
      </p:pic>
      <p:sp>
        <p:nvSpPr>
          <p:cNvPr id="116" name="Shape 116"/>
          <p:cNvSpPr txBox="1"/>
          <p:nvPr/>
        </p:nvSpPr>
        <p:spPr>
          <a:xfrm>
            <a:off x="1163700" y="3997150"/>
            <a:ext cx="6816600" cy="718200"/>
          </a:xfrm>
          <a:prstGeom prst="rect">
            <a:avLst/>
          </a:prstGeom>
          <a:noFill/>
          <a:ln w="9525" cap="flat" cmpd="sng">
            <a:solidFill>
              <a:srgbClr val="0B68FF"/>
            </a:solidFill>
            <a:prstDash val="solid"/>
            <a:round/>
            <a:headEnd type="none" w="med" len="med"/>
            <a:tailEnd type="none" w="med" len="med"/>
          </a:ln>
        </p:spPr>
        <p:txBody>
          <a:bodyPr lIns="91425" tIns="45700" rIns="91425" bIns="45700" anchor="t" anchorCtr="0">
            <a:noAutofit/>
          </a:bodyPr>
          <a:lstStyle/>
          <a:p>
            <a:pPr marL="0" marR="0" lvl="0" indent="0" rtl="0">
              <a:spcBef>
                <a:spcPts val="0"/>
              </a:spcBef>
              <a:buSzPct val="25000"/>
              <a:buNone/>
            </a:pPr>
            <a:r>
              <a:rPr lang="en-US" sz="1800"/>
              <a:t>Design Goal: tube incubator with sliding colony counting device.</a:t>
            </a:r>
          </a:p>
        </p:txBody>
      </p:sp>
      <p:pic>
        <p:nvPicPr>
          <p:cNvPr id="117" name="Shape 11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18" name="Shape 118"/>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
        <p:nvSpPr>
          <p:cNvPr id="119" name="Shape 119"/>
          <p:cNvSpPr txBox="1"/>
          <p:nvPr/>
        </p:nvSpPr>
        <p:spPr>
          <a:xfrm>
            <a:off x="108724" y="261825"/>
            <a:ext cx="56394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Sliding Colony Counter</a:t>
            </a:r>
          </a:p>
        </p:txBody>
      </p:sp>
      <p:pic>
        <p:nvPicPr>
          <p:cNvPr id="120" name="Shape 120"/>
          <p:cNvPicPr preferRelativeResize="0"/>
          <p:nvPr/>
        </p:nvPicPr>
        <p:blipFill>
          <a:blip r:embed="rId4">
            <a:alphaModFix/>
          </a:blip>
          <a:stretch>
            <a:fillRect/>
          </a:stretch>
        </p:blipFill>
        <p:spPr>
          <a:xfrm>
            <a:off x="1679087" y="835262"/>
            <a:ext cx="5639367" cy="2885700"/>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Shape 125"/>
          <p:cNvPicPr preferRelativeResize="0"/>
          <p:nvPr/>
        </p:nvPicPr>
        <p:blipFill/>
        <p:spPr>
          <a:xfrm>
            <a:off x="7514490" y="45563"/>
            <a:ext cx="718200" cy="718200"/>
          </a:xfrm>
          <a:prstGeom prst="rect">
            <a:avLst/>
          </a:prstGeom>
          <a:solidFill>
            <a:srgbClr val="FFFFFF"/>
          </a:solidFill>
          <a:ln>
            <a:noFill/>
          </a:ln>
        </p:spPr>
      </p:pic>
      <p:sp>
        <p:nvSpPr>
          <p:cNvPr id="126" name="Shape 126"/>
          <p:cNvSpPr txBox="1"/>
          <p:nvPr/>
        </p:nvSpPr>
        <p:spPr>
          <a:xfrm>
            <a:off x="281550" y="1100680"/>
            <a:ext cx="3204900" cy="1368000"/>
          </a:xfrm>
          <a:prstGeom prst="rect">
            <a:avLst/>
          </a:prstGeom>
          <a:noFill/>
          <a:ln>
            <a:noFill/>
          </a:ln>
        </p:spPr>
        <p:txBody>
          <a:bodyPr lIns="91425" tIns="45700" rIns="91425" bIns="45700" anchor="t" anchorCtr="0">
            <a:noAutofit/>
          </a:bodyPr>
          <a:lstStyle/>
          <a:p>
            <a:pPr marL="0" marR="0" lvl="0" indent="-12700" algn="l" rtl="0">
              <a:spcBef>
                <a:spcPts val="0"/>
              </a:spcBef>
              <a:buClr>
                <a:srgbClr val="000000"/>
              </a:buClr>
              <a:buSzPct val="100000"/>
              <a:buFont typeface="Calibri"/>
              <a:buChar char="•"/>
            </a:pPr>
            <a:r>
              <a:rPr lang="en-US" sz="1600">
                <a:latin typeface="Calibri"/>
                <a:ea typeface="Calibri"/>
                <a:cs typeface="Calibri"/>
                <a:sym typeface="Calibri"/>
              </a:rPr>
              <a:t>Used water sample from creek</a:t>
            </a:r>
          </a:p>
          <a:p>
            <a:pPr marL="0" marR="0" lvl="0" indent="-12700" algn="l" rtl="0">
              <a:spcBef>
                <a:spcPts val="0"/>
              </a:spcBef>
              <a:buClr>
                <a:srgbClr val="000000"/>
              </a:buClr>
              <a:buSzPct val="100000"/>
              <a:buFont typeface="Calibri"/>
              <a:buChar char="•"/>
            </a:pPr>
            <a:r>
              <a:rPr lang="en-US" sz="1600">
                <a:latin typeface="Calibri"/>
                <a:ea typeface="Calibri"/>
                <a:cs typeface="Calibri"/>
                <a:sym typeface="Calibri"/>
              </a:rPr>
              <a:t>Created LB Broth</a:t>
            </a:r>
          </a:p>
          <a:p>
            <a:pPr marL="0" marR="0" lvl="0" indent="-12700" algn="l" rtl="0">
              <a:spcBef>
                <a:spcPts val="0"/>
              </a:spcBef>
              <a:buClr>
                <a:srgbClr val="000000"/>
              </a:buClr>
              <a:buSzPct val="100000"/>
              <a:buFont typeface="Calibri"/>
              <a:buChar char="•"/>
            </a:pPr>
            <a:r>
              <a:rPr lang="en-US" sz="1600">
                <a:latin typeface="Calibri"/>
                <a:ea typeface="Calibri"/>
                <a:cs typeface="Calibri"/>
                <a:sym typeface="Calibri"/>
              </a:rPr>
              <a:t>Heated up samples</a:t>
            </a:r>
          </a:p>
          <a:p>
            <a:pPr marL="0" marR="0" lvl="0" indent="-12700" algn="l" rtl="0">
              <a:spcBef>
                <a:spcPts val="0"/>
              </a:spcBef>
              <a:buClr>
                <a:srgbClr val="000000"/>
              </a:buClr>
              <a:buSzPct val="100000"/>
              <a:buFont typeface="Calibri"/>
              <a:buChar char="•"/>
            </a:pPr>
            <a:r>
              <a:rPr lang="en-US" sz="1600">
                <a:latin typeface="Calibri"/>
                <a:ea typeface="Calibri"/>
                <a:cs typeface="Calibri"/>
                <a:sym typeface="Calibri"/>
              </a:rPr>
              <a:t>Mixed with gelatin</a:t>
            </a:r>
          </a:p>
          <a:p>
            <a:pPr marL="0" marR="0" lvl="0" indent="-12700" algn="l" rtl="0">
              <a:spcBef>
                <a:spcPts val="0"/>
              </a:spcBef>
              <a:buClr>
                <a:srgbClr val="000000"/>
              </a:buClr>
              <a:buSzPct val="100000"/>
              <a:buFont typeface="Calibri"/>
              <a:buChar char="•"/>
            </a:pPr>
            <a:r>
              <a:rPr lang="en-US" sz="1600">
                <a:latin typeface="Calibri"/>
                <a:ea typeface="Calibri"/>
                <a:cs typeface="Calibri"/>
                <a:sym typeface="Calibri"/>
              </a:rPr>
              <a:t>Incubated</a:t>
            </a:r>
          </a:p>
        </p:txBody>
      </p:sp>
      <p:sp>
        <p:nvSpPr>
          <p:cNvPr id="127" name="Shape 127"/>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pic>
        <p:nvPicPr>
          <p:cNvPr id="128" name="Shape 128"/>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29" name="Shape 129"/>
          <p:cNvSpPr txBox="1"/>
          <p:nvPr/>
        </p:nvSpPr>
        <p:spPr>
          <a:xfrm>
            <a:off x="108729" y="261836"/>
            <a:ext cx="4917300" cy="6225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4000">
                <a:solidFill>
                  <a:srgbClr val="0B68FF"/>
                </a:solidFill>
              </a:rPr>
              <a:t>Methods</a:t>
            </a:r>
          </a:p>
        </p:txBody>
      </p:sp>
      <p:pic>
        <p:nvPicPr>
          <p:cNvPr id="130" name="Shape 130"/>
          <p:cNvPicPr preferRelativeResize="0"/>
          <p:nvPr/>
        </p:nvPicPr>
        <p:blipFill>
          <a:blip r:embed="rId4" cstate="email">
            <a:alphaModFix/>
          </a:blip>
          <a:stretch>
            <a:fillRect/>
          </a:stretch>
        </p:blipFill>
        <p:spPr>
          <a:xfrm>
            <a:off x="3905800" y="1085390"/>
            <a:ext cx="4475213" cy="3356409"/>
          </a:xfrm>
          <a:prstGeom prst="rect">
            <a:avLst/>
          </a:prstGeom>
          <a:noFill/>
          <a:ln w="25400" cap="flat" cmpd="sng">
            <a:solidFill>
              <a:srgbClr val="0B68FF"/>
            </a:solidFill>
            <a:prstDash val="solid"/>
            <a:round/>
            <a:headEnd type="none" w="med" len="med"/>
            <a:tailEnd type="none" w="med" len="med"/>
          </a:ln>
        </p:spPr>
      </p:pic>
      <p:sp>
        <p:nvSpPr>
          <p:cNvPr id="131" name="Shape 131"/>
          <p:cNvSpPr/>
          <p:nvPr/>
        </p:nvSpPr>
        <p:spPr>
          <a:xfrm>
            <a:off x="7318450" y="2945475"/>
            <a:ext cx="1047900" cy="5649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Shape 136"/>
          <p:cNvPicPr preferRelativeResize="0"/>
          <p:nvPr/>
        </p:nvPicPr>
        <p:blipFill/>
        <p:spPr>
          <a:xfrm>
            <a:off x="7514490" y="45563"/>
            <a:ext cx="718200" cy="718200"/>
          </a:xfrm>
          <a:prstGeom prst="rect">
            <a:avLst/>
          </a:prstGeom>
          <a:solidFill>
            <a:srgbClr val="FFFFFF"/>
          </a:solidFill>
          <a:ln>
            <a:noFill/>
          </a:ln>
        </p:spPr>
      </p:pic>
      <p:sp>
        <p:nvSpPr>
          <p:cNvPr id="137" name="Shape 137"/>
          <p:cNvSpPr/>
          <p:nvPr/>
        </p:nvSpPr>
        <p:spPr>
          <a:xfrm>
            <a:off x="1163698" y="1080722"/>
            <a:ext cx="6816600" cy="2885700"/>
          </a:xfrm>
          <a:prstGeom prst="rect">
            <a:avLst/>
          </a:prstGeom>
          <a:solidFill>
            <a:schemeClr val="lt1"/>
          </a:solidFill>
          <a:ln w="25400" cap="flat" cmpd="sng">
            <a:solidFill>
              <a:srgbClr val="0B68FF"/>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600" b="0" i="0" u="none" strike="noStrike" cap="none">
              <a:solidFill>
                <a:schemeClr val="dk1"/>
              </a:solidFill>
              <a:latin typeface="Calibri"/>
              <a:ea typeface="Calibri"/>
              <a:cs typeface="Calibri"/>
              <a:sym typeface="Calibri"/>
            </a:endParaRPr>
          </a:p>
        </p:txBody>
      </p:sp>
      <p:sp>
        <p:nvSpPr>
          <p:cNvPr id="138" name="Shape 138"/>
          <p:cNvSpPr txBox="1"/>
          <p:nvPr/>
        </p:nvSpPr>
        <p:spPr>
          <a:xfrm>
            <a:off x="1163700" y="3997150"/>
            <a:ext cx="6816600" cy="718200"/>
          </a:xfrm>
          <a:prstGeom prst="rect">
            <a:avLst/>
          </a:prstGeom>
          <a:noFill/>
          <a:ln w="9525" cap="flat" cmpd="sng">
            <a:solidFill>
              <a:srgbClr val="0B68FF"/>
            </a:solidFill>
            <a:prstDash val="solid"/>
            <a:round/>
            <a:headEnd type="none" w="med" len="med"/>
            <a:tailEnd type="none" w="med" len="med"/>
          </a:ln>
        </p:spPr>
        <p:txBody>
          <a:bodyPr lIns="91425" tIns="45700" rIns="91425" bIns="45700" anchor="t" anchorCtr="0">
            <a:noAutofit/>
          </a:bodyPr>
          <a:lstStyle/>
          <a:p>
            <a:pPr marL="0" marR="0" lvl="0" indent="0" rtl="0">
              <a:spcBef>
                <a:spcPts val="0"/>
              </a:spcBef>
              <a:buSzPct val="25000"/>
              <a:buNone/>
            </a:pPr>
            <a:r>
              <a:rPr lang="en-US" sz="1800"/>
              <a:t>Greater gelatin concentrations tended to yield thicker layers on the bottom of the jars.</a:t>
            </a:r>
          </a:p>
        </p:txBody>
      </p:sp>
      <p:pic>
        <p:nvPicPr>
          <p:cNvPr id="139" name="Shape 139"/>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40" name="Shape 140"/>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sp>
        <p:nvSpPr>
          <p:cNvPr id="141" name="Shape 141"/>
          <p:cNvSpPr txBox="1"/>
          <p:nvPr/>
        </p:nvSpPr>
        <p:spPr>
          <a:xfrm>
            <a:off x="108850" y="260975"/>
            <a:ext cx="7696200" cy="9306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000">
                <a:solidFill>
                  <a:srgbClr val="0B68FF"/>
                </a:solidFill>
              </a:rPr>
              <a:t>Difference in gelatin concentration correlated to difference in bacterial retention</a:t>
            </a:r>
          </a:p>
        </p:txBody>
      </p:sp>
      <p:pic>
        <p:nvPicPr>
          <p:cNvPr id="142" name="Shape 142"/>
          <p:cNvPicPr preferRelativeResize="0"/>
          <p:nvPr/>
        </p:nvPicPr>
        <p:blipFill rotWithShape="1">
          <a:blip r:embed="rId4" cstate="email">
            <a:alphaModFix/>
          </a:blip>
          <a:srcRect/>
          <a:stretch/>
        </p:blipFill>
        <p:spPr>
          <a:xfrm>
            <a:off x="2102300" y="1271271"/>
            <a:ext cx="4693028" cy="2646177"/>
          </a:xfrm>
          <a:prstGeom prst="rect">
            <a:avLst/>
          </a:prstGeom>
          <a:noFill/>
          <a:ln>
            <a:noFill/>
          </a:ln>
        </p:spPr>
      </p:pic>
      <p:sp>
        <p:nvSpPr>
          <p:cNvPr id="143" name="Shape 143"/>
          <p:cNvSpPr txBox="1"/>
          <p:nvPr/>
        </p:nvSpPr>
        <p:spPr>
          <a:xfrm>
            <a:off x="2623775" y="2036650"/>
            <a:ext cx="1047900" cy="369900"/>
          </a:xfrm>
          <a:prstGeom prst="rect">
            <a:avLst/>
          </a:prstGeom>
          <a:noFill/>
          <a:ln>
            <a:noFill/>
          </a:ln>
        </p:spPr>
        <p:txBody>
          <a:bodyPr lIns="91425" tIns="91425" rIns="91425" bIns="91425" anchor="t" anchorCtr="0">
            <a:noAutofit/>
          </a:bodyPr>
          <a:lstStyle/>
          <a:p>
            <a:pPr lvl="0">
              <a:spcBef>
                <a:spcPts val="0"/>
              </a:spcBef>
              <a:buNone/>
            </a:pPr>
            <a:r>
              <a:rPr lang="en-US"/>
              <a:t>0g Gelatin</a:t>
            </a:r>
          </a:p>
        </p:txBody>
      </p:sp>
      <p:sp>
        <p:nvSpPr>
          <p:cNvPr id="144" name="Shape 144"/>
          <p:cNvSpPr txBox="1"/>
          <p:nvPr/>
        </p:nvSpPr>
        <p:spPr>
          <a:xfrm>
            <a:off x="3671675" y="2036625"/>
            <a:ext cx="1047900" cy="369900"/>
          </a:xfrm>
          <a:prstGeom prst="rect">
            <a:avLst/>
          </a:prstGeom>
          <a:noFill/>
          <a:ln>
            <a:noFill/>
          </a:ln>
        </p:spPr>
        <p:txBody>
          <a:bodyPr lIns="91425" tIns="91425" rIns="91425" bIns="91425" anchor="t" anchorCtr="0">
            <a:noAutofit/>
          </a:bodyPr>
          <a:lstStyle/>
          <a:p>
            <a:pPr lvl="0" rtl="0">
              <a:spcBef>
                <a:spcPts val="0"/>
              </a:spcBef>
              <a:buNone/>
            </a:pPr>
            <a:r>
              <a:rPr lang="en-US"/>
              <a:t>1g Gelatin</a:t>
            </a:r>
          </a:p>
        </p:txBody>
      </p:sp>
      <p:sp>
        <p:nvSpPr>
          <p:cNvPr id="145" name="Shape 145"/>
          <p:cNvSpPr txBox="1"/>
          <p:nvPr/>
        </p:nvSpPr>
        <p:spPr>
          <a:xfrm>
            <a:off x="5628650" y="2036625"/>
            <a:ext cx="1047900" cy="369900"/>
          </a:xfrm>
          <a:prstGeom prst="rect">
            <a:avLst/>
          </a:prstGeom>
          <a:noFill/>
          <a:ln>
            <a:noFill/>
          </a:ln>
        </p:spPr>
        <p:txBody>
          <a:bodyPr lIns="91425" tIns="91425" rIns="91425" bIns="91425" anchor="t" anchorCtr="0">
            <a:noAutofit/>
          </a:bodyPr>
          <a:lstStyle/>
          <a:p>
            <a:pPr lvl="0" rtl="0">
              <a:spcBef>
                <a:spcPts val="0"/>
              </a:spcBef>
              <a:buNone/>
            </a:pPr>
            <a:r>
              <a:rPr lang="en-US"/>
              <a:t>5g Gelatin</a:t>
            </a:r>
          </a:p>
        </p:txBody>
      </p:sp>
      <p:sp>
        <p:nvSpPr>
          <p:cNvPr id="146" name="Shape 146"/>
          <p:cNvSpPr txBox="1"/>
          <p:nvPr/>
        </p:nvSpPr>
        <p:spPr>
          <a:xfrm>
            <a:off x="4593775" y="2036637"/>
            <a:ext cx="1156500" cy="369900"/>
          </a:xfrm>
          <a:prstGeom prst="rect">
            <a:avLst/>
          </a:prstGeom>
          <a:noFill/>
          <a:ln>
            <a:noFill/>
          </a:ln>
        </p:spPr>
        <p:txBody>
          <a:bodyPr lIns="91425" tIns="91425" rIns="91425" bIns="91425" anchor="t" anchorCtr="0">
            <a:noAutofit/>
          </a:bodyPr>
          <a:lstStyle/>
          <a:p>
            <a:pPr lvl="0" rtl="0">
              <a:spcBef>
                <a:spcPts val="0"/>
              </a:spcBef>
              <a:buNone/>
            </a:pPr>
            <a:r>
              <a:rPr lang="en-US" sz="1300"/>
              <a:t>2.5g Gelatin</a:t>
            </a: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Shape 151"/>
          <p:cNvPicPr preferRelativeResize="0"/>
          <p:nvPr/>
        </p:nvPicPr>
        <p:blipFill/>
        <p:spPr>
          <a:xfrm>
            <a:off x="7514490" y="45563"/>
            <a:ext cx="718200" cy="718200"/>
          </a:xfrm>
          <a:prstGeom prst="rect">
            <a:avLst/>
          </a:prstGeom>
          <a:solidFill>
            <a:srgbClr val="FFFFFF"/>
          </a:solidFill>
          <a:ln>
            <a:noFill/>
          </a:ln>
        </p:spPr>
      </p:pic>
      <p:sp>
        <p:nvSpPr>
          <p:cNvPr id="152" name="Shape 152"/>
          <p:cNvSpPr txBox="1"/>
          <p:nvPr/>
        </p:nvSpPr>
        <p:spPr>
          <a:xfrm>
            <a:off x="281550" y="1707655"/>
            <a:ext cx="3204900" cy="1368000"/>
          </a:xfrm>
          <a:prstGeom prst="rect">
            <a:avLst/>
          </a:prstGeom>
          <a:noFill/>
          <a:ln>
            <a:noFill/>
          </a:ln>
        </p:spPr>
        <p:txBody>
          <a:bodyPr lIns="91425" tIns="45700" rIns="91425" bIns="45700" anchor="t" anchorCtr="0">
            <a:noAutofit/>
          </a:bodyPr>
          <a:lstStyle/>
          <a:p>
            <a:pPr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Control and 1g Gelatin were similar</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2.5g gelatin: thicker layer but no isolation</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CFUs-colony forming units</a:t>
            </a:r>
            <a:r>
              <a:rPr lang="en-US" b="0" i="0" u="none" strike="noStrike" cap="none">
                <a:solidFill>
                  <a:srgbClr val="595959"/>
                </a:solidFill>
                <a:latin typeface="Calibri"/>
                <a:ea typeface="Calibri"/>
                <a:cs typeface="Calibri"/>
                <a:sym typeface="Calibri"/>
              </a:rPr>
              <a:t> </a:t>
            </a:r>
          </a:p>
        </p:txBody>
      </p:sp>
      <p:sp>
        <p:nvSpPr>
          <p:cNvPr id="153" name="Shape 153"/>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pic>
        <p:nvPicPr>
          <p:cNvPr id="154" name="Shape 154"/>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55" name="Shape 155"/>
          <p:cNvSpPr txBox="1"/>
          <p:nvPr/>
        </p:nvSpPr>
        <p:spPr>
          <a:xfrm>
            <a:off x="85925" y="23700"/>
            <a:ext cx="7138200" cy="12810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0B68FF"/>
                </a:solidFill>
              </a:rPr>
              <a:t>Isolation of colony forming units only occurred in 5g gelatin</a:t>
            </a:r>
          </a:p>
        </p:txBody>
      </p:sp>
      <p:pic>
        <p:nvPicPr>
          <p:cNvPr id="156" name="Shape 156"/>
          <p:cNvPicPr preferRelativeResize="0"/>
          <p:nvPr/>
        </p:nvPicPr>
        <p:blipFill>
          <a:blip r:embed="rId4" cstate="email">
            <a:alphaModFix/>
          </a:blip>
          <a:stretch>
            <a:fillRect/>
          </a:stretch>
        </p:blipFill>
        <p:spPr>
          <a:xfrm rot="5400000">
            <a:off x="5113297" y="685537"/>
            <a:ext cx="3117093" cy="4156124"/>
          </a:xfrm>
          <a:prstGeom prst="rect">
            <a:avLst/>
          </a:prstGeom>
          <a:noFill/>
          <a:ln>
            <a:noFill/>
          </a:ln>
        </p:spPr>
      </p:pic>
      <p:sp>
        <p:nvSpPr>
          <p:cNvPr id="157" name="Shape 157"/>
          <p:cNvSpPr/>
          <p:nvPr/>
        </p:nvSpPr>
        <p:spPr>
          <a:xfrm rot="5400000">
            <a:off x="6781844" y="2744030"/>
            <a:ext cx="250800" cy="2463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8" name="Shape 158"/>
          <p:cNvSpPr/>
          <p:nvPr/>
        </p:nvSpPr>
        <p:spPr>
          <a:xfrm rot="5400000">
            <a:off x="6510644" y="2803605"/>
            <a:ext cx="216600" cy="1842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9" name="Shape 159"/>
          <p:cNvSpPr/>
          <p:nvPr/>
        </p:nvSpPr>
        <p:spPr>
          <a:xfrm rot="5400000">
            <a:off x="5963219" y="1971055"/>
            <a:ext cx="216600" cy="1842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60" name="Shape 160"/>
          <p:cNvSpPr/>
          <p:nvPr/>
        </p:nvSpPr>
        <p:spPr>
          <a:xfrm rot="5400000">
            <a:off x="6077269" y="2837805"/>
            <a:ext cx="216600" cy="1842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Shape 165"/>
          <p:cNvPicPr preferRelativeResize="0"/>
          <p:nvPr/>
        </p:nvPicPr>
        <p:blipFill/>
        <p:spPr>
          <a:xfrm>
            <a:off x="7514490" y="45563"/>
            <a:ext cx="718200" cy="718200"/>
          </a:xfrm>
          <a:prstGeom prst="rect">
            <a:avLst/>
          </a:prstGeom>
          <a:solidFill>
            <a:srgbClr val="FFFFFF"/>
          </a:solidFill>
          <a:ln>
            <a:noFill/>
          </a:ln>
        </p:spPr>
      </p:pic>
      <p:sp>
        <p:nvSpPr>
          <p:cNvPr id="166" name="Shape 166"/>
          <p:cNvSpPr txBox="1"/>
          <p:nvPr/>
        </p:nvSpPr>
        <p:spPr>
          <a:xfrm>
            <a:off x="1163700" y="3997150"/>
            <a:ext cx="6816600" cy="718200"/>
          </a:xfrm>
          <a:prstGeom prst="rect">
            <a:avLst/>
          </a:prstGeom>
          <a:noFill/>
          <a:ln w="9525" cap="flat" cmpd="sng">
            <a:solidFill>
              <a:srgbClr val="0B68FF"/>
            </a:solidFill>
            <a:prstDash val="solid"/>
            <a:round/>
            <a:headEnd type="none" w="med" len="med"/>
            <a:tailEnd type="none" w="med" len="med"/>
          </a:ln>
        </p:spPr>
        <p:txBody>
          <a:bodyPr lIns="91425" tIns="45700" rIns="91425" bIns="45700" anchor="t" anchorCtr="0">
            <a:noAutofit/>
          </a:bodyPr>
          <a:lstStyle/>
          <a:p>
            <a:pPr marL="0" marR="0" lvl="0" indent="0" rtl="0">
              <a:spcBef>
                <a:spcPts val="0"/>
              </a:spcBef>
              <a:buSzPct val="25000"/>
              <a:buNone/>
            </a:pPr>
            <a:r>
              <a:rPr lang="en-US" sz="1800"/>
              <a:t>Compared to the 5g gelatin jars, the 1g and 2.5g gelatin samples only formed layers of bacteria rather than colonies. </a:t>
            </a:r>
          </a:p>
        </p:txBody>
      </p:sp>
      <p:pic>
        <p:nvPicPr>
          <p:cNvPr id="167" name="Shape 167"/>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68" name="Shape 168"/>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pic>
        <p:nvPicPr>
          <p:cNvPr id="169" name="Shape 169"/>
          <p:cNvPicPr preferRelativeResize="0"/>
          <p:nvPr/>
        </p:nvPicPr>
        <p:blipFill rotWithShape="1">
          <a:blip r:embed="rId4" cstate="email">
            <a:alphaModFix/>
          </a:blip>
          <a:srcRect/>
          <a:stretch/>
        </p:blipFill>
        <p:spPr>
          <a:xfrm rot="-5400000">
            <a:off x="5368137" y="1041788"/>
            <a:ext cx="2627599" cy="2919574"/>
          </a:xfrm>
          <a:prstGeom prst="rect">
            <a:avLst/>
          </a:prstGeom>
          <a:noFill/>
          <a:ln>
            <a:noFill/>
          </a:ln>
        </p:spPr>
      </p:pic>
      <p:sp>
        <p:nvSpPr>
          <p:cNvPr id="170" name="Shape 170"/>
          <p:cNvSpPr txBox="1"/>
          <p:nvPr/>
        </p:nvSpPr>
        <p:spPr>
          <a:xfrm>
            <a:off x="85925" y="23700"/>
            <a:ext cx="7138200" cy="12810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0B68FF"/>
                </a:solidFill>
              </a:rPr>
              <a:t>Isolation of colony forming units only occurred in 5g gelatin</a:t>
            </a:r>
          </a:p>
        </p:txBody>
      </p:sp>
      <p:pic>
        <p:nvPicPr>
          <p:cNvPr id="171" name="Shape 171"/>
          <p:cNvPicPr preferRelativeResize="0"/>
          <p:nvPr/>
        </p:nvPicPr>
        <p:blipFill rotWithShape="1">
          <a:blip r:embed="rId5" cstate="email">
            <a:alphaModFix/>
          </a:blip>
          <a:srcRect/>
          <a:stretch/>
        </p:blipFill>
        <p:spPr>
          <a:xfrm rot="-5400000">
            <a:off x="1404549" y="1042324"/>
            <a:ext cx="2731200" cy="2942400"/>
          </a:xfrm>
          <a:prstGeom prst="rect">
            <a:avLst/>
          </a:prstGeom>
          <a:noFill/>
          <a:ln>
            <a:noFill/>
          </a:ln>
        </p:spPr>
      </p:pic>
      <p:sp>
        <p:nvSpPr>
          <p:cNvPr id="172" name="Shape 172"/>
          <p:cNvSpPr txBox="1"/>
          <p:nvPr/>
        </p:nvSpPr>
        <p:spPr>
          <a:xfrm>
            <a:off x="2097250" y="3517925"/>
            <a:ext cx="1045500" cy="361200"/>
          </a:xfrm>
          <a:prstGeom prst="rect">
            <a:avLst/>
          </a:prstGeom>
          <a:noFill/>
          <a:ln>
            <a:noFill/>
          </a:ln>
        </p:spPr>
        <p:txBody>
          <a:bodyPr lIns="91425" tIns="91425" rIns="91425" bIns="91425" anchor="t" anchorCtr="0">
            <a:noAutofit/>
          </a:bodyPr>
          <a:lstStyle/>
          <a:p>
            <a:pPr lvl="0">
              <a:spcBef>
                <a:spcPts val="0"/>
              </a:spcBef>
              <a:buNone/>
            </a:pPr>
            <a:r>
              <a:rPr lang="en-US">
                <a:solidFill>
                  <a:srgbClr val="FFFFFF"/>
                </a:solidFill>
              </a:rPr>
              <a:t>1g Gelatin</a:t>
            </a:r>
          </a:p>
        </p:txBody>
      </p:sp>
      <p:sp>
        <p:nvSpPr>
          <p:cNvPr id="173" name="Shape 173"/>
          <p:cNvSpPr txBox="1"/>
          <p:nvPr/>
        </p:nvSpPr>
        <p:spPr>
          <a:xfrm>
            <a:off x="6159201" y="3435825"/>
            <a:ext cx="1159199" cy="361200"/>
          </a:xfrm>
          <a:prstGeom prst="rect">
            <a:avLst/>
          </a:prstGeom>
          <a:noFill/>
          <a:ln>
            <a:noFill/>
          </a:ln>
        </p:spPr>
        <p:txBody>
          <a:bodyPr lIns="91425" tIns="91425" rIns="91425" bIns="91425" anchor="t" anchorCtr="0">
            <a:noAutofit/>
          </a:bodyPr>
          <a:lstStyle/>
          <a:p>
            <a:pPr lvl="0" rtl="0">
              <a:spcBef>
                <a:spcPts val="0"/>
              </a:spcBef>
              <a:buNone/>
            </a:pPr>
            <a:r>
              <a:rPr lang="en-US">
                <a:solidFill>
                  <a:srgbClr val="FFFFFF"/>
                </a:solidFill>
              </a:rPr>
              <a:t>2.5g Gelatin</a:t>
            </a: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Shape 178"/>
          <p:cNvPicPr preferRelativeResize="0"/>
          <p:nvPr/>
        </p:nvPicPr>
        <p:blipFill/>
        <p:spPr>
          <a:xfrm>
            <a:off x="7514490" y="45563"/>
            <a:ext cx="718200" cy="718200"/>
          </a:xfrm>
          <a:prstGeom prst="rect">
            <a:avLst/>
          </a:prstGeom>
          <a:solidFill>
            <a:srgbClr val="FFFFFF"/>
          </a:solidFill>
          <a:ln>
            <a:noFill/>
          </a:ln>
        </p:spPr>
      </p:pic>
      <p:sp>
        <p:nvSpPr>
          <p:cNvPr id="179" name="Shape 179"/>
          <p:cNvSpPr txBox="1"/>
          <p:nvPr/>
        </p:nvSpPr>
        <p:spPr>
          <a:xfrm>
            <a:off x="281550" y="1707655"/>
            <a:ext cx="3204900" cy="1368000"/>
          </a:xfrm>
          <a:prstGeom prst="rect">
            <a:avLst/>
          </a:prstGeom>
          <a:noFill/>
          <a:ln>
            <a:noFill/>
          </a:ln>
        </p:spPr>
        <p:txBody>
          <a:bodyPr lIns="91425" tIns="45700" rIns="91425" bIns="45700" anchor="t" anchorCtr="0">
            <a:noAutofit/>
          </a:bodyPr>
          <a:lstStyle/>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Thinner spread, more area</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Less sample water</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Greater ratio of gelatin to sample</a:t>
            </a:r>
          </a:p>
          <a:p>
            <a:pPr marL="0" marR="0" lvl="0" indent="0" algn="l" rtl="0">
              <a:spcBef>
                <a:spcPts val="0"/>
              </a:spcBef>
              <a:buClr>
                <a:srgbClr val="595959"/>
              </a:buClr>
              <a:buFont typeface="Calibri"/>
              <a:buChar char="•"/>
            </a:pPr>
            <a:r>
              <a:rPr lang="en-US">
                <a:solidFill>
                  <a:srgbClr val="595959"/>
                </a:solidFill>
                <a:latin typeface="Calibri"/>
                <a:ea typeface="Calibri"/>
                <a:cs typeface="Calibri"/>
                <a:sym typeface="Calibri"/>
              </a:rPr>
              <a:t>Bacterial films formed </a:t>
            </a:r>
            <a:r>
              <a:rPr lang="en-US" sz="1400" b="0" i="0" u="none" strike="noStrike" cap="none">
                <a:solidFill>
                  <a:srgbClr val="595959"/>
                </a:solidFill>
                <a:latin typeface="Calibri"/>
                <a:ea typeface="Calibri"/>
                <a:cs typeface="Calibri"/>
                <a:sym typeface="Calibri"/>
              </a:rPr>
              <a:t> </a:t>
            </a:r>
          </a:p>
        </p:txBody>
      </p:sp>
      <p:sp>
        <p:nvSpPr>
          <p:cNvPr id="180" name="Shape 180"/>
          <p:cNvSpPr txBox="1"/>
          <p:nvPr/>
        </p:nvSpPr>
        <p:spPr>
          <a:xfrm>
            <a:off x="4593771" y="4763421"/>
            <a:ext cx="4403100" cy="246300"/>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000" b="1" dirty="0" smtClean="0">
                <a:solidFill>
                  <a:srgbClr val="0B68FF"/>
                </a:solidFill>
              </a:rPr>
              <a:t>Microbiological Water Safety Monitoring</a:t>
            </a:r>
            <a:r>
              <a:rPr lang="en-US" sz="1000" b="1" i="0" u="none" strike="noStrike" cap="none" dirty="0" smtClean="0">
                <a:solidFill>
                  <a:srgbClr val="0B68FF"/>
                </a:solidFill>
                <a:latin typeface="Arial"/>
                <a:ea typeface="Arial"/>
                <a:cs typeface="Arial"/>
                <a:sym typeface="Arial"/>
              </a:rPr>
              <a:t>| </a:t>
            </a:r>
            <a:r>
              <a:rPr lang="en-US" sz="1000" b="1" dirty="0">
                <a:solidFill>
                  <a:srgbClr val="0B68FF"/>
                </a:solidFill>
              </a:rPr>
              <a:t>Research</a:t>
            </a:r>
            <a:r>
              <a:rPr lang="en-US" sz="1000" b="1" i="0" u="none" strike="noStrike" cap="none" dirty="0">
                <a:solidFill>
                  <a:srgbClr val="0B68FF"/>
                </a:solidFill>
                <a:latin typeface="Arial"/>
                <a:ea typeface="Arial"/>
                <a:cs typeface="Arial"/>
                <a:sym typeface="Arial"/>
              </a:rPr>
              <a:t> | </a:t>
            </a:r>
            <a:r>
              <a:rPr lang="en-US" sz="1000" b="1" dirty="0">
                <a:solidFill>
                  <a:srgbClr val="7F7F7F"/>
                </a:solidFill>
              </a:rPr>
              <a:t>Final</a:t>
            </a:r>
            <a:r>
              <a:rPr lang="en-US" sz="1000" b="1" i="0" u="none" strike="noStrike" cap="none" dirty="0">
                <a:solidFill>
                  <a:srgbClr val="7F7F7F"/>
                </a:solidFill>
                <a:latin typeface="Arial"/>
                <a:ea typeface="Arial"/>
                <a:cs typeface="Arial"/>
                <a:sym typeface="Arial"/>
              </a:rPr>
              <a:t> Presentation Spring 201</a:t>
            </a:r>
            <a:r>
              <a:rPr lang="en-US" sz="1000" b="1" dirty="0">
                <a:solidFill>
                  <a:srgbClr val="7F7F7F"/>
                </a:solidFill>
              </a:rPr>
              <a:t>6</a:t>
            </a:r>
          </a:p>
        </p:txBody>
      </p:sp>
      <p:pic>
        <p:nvPicPr>
          <p:cNvPr id="181" name="Shape 181"/>
          <p:cNvPicPr preferRelativeResize="0"/>
          <p:nvPr/>
        </p:nvPicPr>
        <p:blipFill>
          <a:blip r:embed="rId3">
            <a:alphaModFix/>
          </a:blip>
          <a:stretch>
            <a:fillRect/>
          </a:stretch>
        </p:blipFill>
        <p:spPr>
          <a:xfrm>
            <a:off x="7318450" y="45562"/>
            <a:ext cx="1764899" cy="513500"/>
          </a:xfrm>
          <a:prstGeom prst="rect">
            <a:avLst/>
          </a:prstGeom>
          <a:noFill/>
          <a:ln>
            <a:noFill/>
          </a:ln>
        </p:spPr>
      </p:pic>
      <p:sp>
        <p:nvSpPr>
          <p:cNvPr id="182" name="Shape 182"/>
          <p:cNvSpPr txBox="1"/>
          <p:nvPr/>
        </p:nvSpPr>
        <p:spPr>
          <a:xfrm>
            <a:off x="85925" y="23700"/>
            <a:ext cx="7138200" cy="1281000"/>
          </a:xfrm>
          <a:prstGeom prst="rect">
            <a:avLst/>
          </a:prstGeom>
          <a:noFill/>
          <a:ln>
            <a:noFill/>
          </a:ln>
        </p:spPr>
        <p:txBody>
          <a:bodyPr lIns="121875" tIns="121875" rIns="121875" bIns="121875" anchor="b" anchorCtr="0">
            <a:noAutofit/>
          </a:bodyPr>
          <a:lstStyle/>
          <a:p>
            <a:pPr marL="0" marR="0" lvl="0" indent="0" algn="l" rtl="0">
              <a:lnSpc>
                <a:spcPct val="90000"/>
              </a:lnSpc>
              <a:spcBef>
                <a:spcPts val="0"/>
              </a:spcBef>
              <a:buSzPct val="25000"/>
              <a:buNone/>
            </a:pPr>
            <a:r>
              <a:rPr lang="en-US" sz="3600">
                <a:solidFill>
                  <a:srgbClr val="0B68FF"/>
                </a:solidFill>
              </a:rPr>
              <a:t>Implementation of the pour plate method</a:t>
            </a:r>
          </a:p>
        </p:txBody>
      </p:sp>
      <p:sp>
        <p:nvSpPr>
          <p:cNvPr id="183" name="Shape 183"/>
          <p:cNvSpPr/>
          <p:nvPr/>
        </p:nvSpPr>
        <p:spPr>
          <a:xfrm rot="5400000">
            <a:off x="5963219" y="1971055"/>
            <a:ext cx="216600" cy="1842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184" name="Shape 184"/>
          <p:cNvPicPr preferRelativeResize="0"/>
          <p:nvPr/>
        </p:nvPicPr>
        <p:blipFill>
          <a:blip r:embed="rId4" cstate="email">
            <a:alphaModFix/>
          </a:blip>
          <a:stretch>
            <a:fillRect/>
          </a:stretch>
        </p:blipFill>
        <p:spPr>
          <a:xfrm>
            <a:off x="3723600" y="739905"/>
            <a:ext cx="5123598" cy="3842692"/>
          </a:xfrm>
          <a:prstGeom prst="rect">
            <a:avLst/>
          </a:prstGeom>
          <a:noFill/>
          <a:ln>
            <a:noFill/>
          </a:ln>
        </p:spPr>
      </p:pic>
    </p:spTree>
  </p:cSld>
  <p:clrMapOvr>
    <a:masterClrMapping/>
  </p:clrMapOvr>
  <p:transition spd="slow">
    <p:fade/>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2093</Words>
  <PresentationFormat>On-screen Show (16:9)</PresentationFormat>
  <Paragraphs>144</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Jaqueline Dokko</cp:lastModifiedBy>
  <cp:revision>4</cp:revision>
  <dcterms:modified xsi:type="dcterms:W3CDTF">2016-05-20T14:42:32Z</dcterms:modified>
</cp:coreProperties>
</file>