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verleaf.com/4423329wkxhxp#/13217587/"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00000"/>
              <a:buFont typeface="Arial"/>
              <a:buNone/>
            </a:pPr>
            <a:r>
              <a:rPr lang="en" sz="1100"/>
              <a:t>The High Rate Sedimentation - Floc blanket team built a sedimentation tank model with the goal of increasing the upflow velocity and decreasing the plan view area, without degrading the performance of the floc blanket inside the tank reactor.Under high-turbidity conditions, a stable floc blanket was maintained under upflow velocities from 1-4 mm/s. Two methods of encouraging floc re-circulation, viz., in-reactor lamella plates and sludge recycling, were tested to observe effects on effluent turbidity. Results indicated that neither method had a strong enough effect to fully recommend increased upflow velocity, but future testing in improved apparatus with low turbidity influent has potential.</a:t>
            </a:r>
          </a:p>
          <a:p>
            <a:pPr lvl="0">
              <a:spcBef>
                <a:spcPts val="0"/>
              </a:spcBef>
              <a:buClr>
                <a:schemeClr val="dk1"/>
              </a:buClr>
              <a:buFont typeface="Arial"/>
              <a:buNone/>
            </a:pPr>
            <a:r>
              <a:t/>
            </a:r>
            <a:endParaRPr sz="1100"/>
          </a:p>
          <a:p>
            <a:pPr lvl="0">
              <a:spcBef>
                <a:spcPts val="0"/>
              </a:spcBef>
              <a:buNone/>
            </a:pPr>
            <a:r>
              <a:rPr lang="en" sz="1100"/>
              <a:t>The report for spring 2016 can be found here - </a:t>
            </a:r>
            <a:r>
              <a:rPr lang="en" sz="1100" u="sng">
                <a:solidFill>
                  <a:schemeClr val="hlink"/>
                </a:solidFill>
                <a:hlinkClick r:id="rId2"/>
              </a:rPr>
              <a:t>https://www.overleaf.com/4423329wkxhxp#/13217587/</a:t>
            </a:r>
          </a:p>
          <a:p>
            <a:pPr lvl="0" rtl="0">
              <a:spcBef>
                <a:spcPts val="0"/>
              </a:spcBef>
              <a:buNone/>
            </a:pPr>
            <a:r>
              <a:t/>
            </a:r>
            <a:endParaRPr sz="1100"/>
          </a:p>
        </p:txBody>
      </p:sp>
      <p:sp>
        <p:nvSpPr>
          <p:cNvPr id="127" name="Shape 12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8" name="Shape 21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The floc blanket concentration decreased as the upflow velocity increased. This was expected; the ability of flocs to settle down to strengthen the floc blanket is greatly inhibited by a higher upflow velocity.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7" name="Shape 22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292100" lvl="0" marL="457200" rtl="0">
              <a:spcBef>
                <a:spcPts val="0"/>
              </a:spcBef>
              <a:buSzPct val="100000"/>
              <a:buAutoNum type="alphaLcParenR"/>
            </a:pPr>
            <a:r>
              <a:rPr lang="en" sz="1000"/>
              <a:t>Sedimentation tank with no plate settlers at 2mm/s.</a:t>
            </a:r>
          </a:p>
          <a:p>
            <a:pPr indent="-292100" lvl="0" marL="457200" rtl="0">
              <a:spcBef>
                <a:spcPts val="0"/>
              </a:spcBef>
              <a:buSzPct val="100000"/>
              <a:buAutoNum type="alphaLcParenR"/>
            </a:pPr>
            <a:r>
              <a:rPr lang="en" sz="1000">
                <a:solidFill>
                  <a:schemeClr val="dk1"/>
                </a:solidFill>
              </a:rPr>
              <a:t>Sedimentation tank with plate settlers in the bottom at 3mm/s.</a:t>
            </a:r>
          </a:p>
          <a:p>
            <a:pPr indent="-292100" lvl="0" marL="457200" rtl="0">
              <a:spcBef>
                <a:spcPts val="0"/>
              </a:spcBef>
              <a:buClr>
                <a:schemeClr val="dk1"/>
              </a:buClr>
              <a:buSzPct val="100000"/>
              <a:buAutoNum type="alphaLcParenR"/>
            </a:pPr>
            <a:r>
              <a:rPr lang="en" sz="1000">
                <a:solidFill>
                  <a:schemeClr val="dk1"/>
                </a:solidFill>
              </a:rPr>
              <a:t>Sedimentation tank with plate settlers in the top at 3mm/s.</a:t>
            </a:r>
          </a:p>
          <a:p>
            <a:pPr lvl="0" rtl="0">
              <a:spcBef>
                <a:spcPts val="0"/>
              </a:spcBef>
              <a:buNone/>
            </a:pPr>
            <a:r>
              <a:rPr lang="en" sz="1000"/>
              <a:t>Red circle is from where we took our samples.</a:t>
            </a:r>
          </a:p>
          <a:p>
            <a:pPr lvl="0" rtl="0">
              <a:spcBef>
                <a:spcPts val="0"/>
              </a:spcBef>
              <a:buNone/>
            </a:pPr>
            <a:r>
              <a:t/>
            </a:r>
            <a:endParaRPr sz="1000"/>
          </a:p>
          <a:p>
            <a:pPr lvl="0" rtl="0">
              <a:spcBef>
                <a:spcPts val="0"/>
              </a:spcBef>
              <a:buClr>
                <a:schemeClr val="dk1"/>
              </a:buClr>
              <a:buSzPct val="110000"/>
              <a:buFont typeface="Arial"/>
              <a:buNone/>
            </a:pPr>
            <a:r>
              <a:rPr lang="en" sz="1000"/>
              <a:t>For experimental conditions refer appendix slide A.</a:t>
            </a:r>
          </a:p>
        </p:txBody>
      </p:sp>
      <p:sp>
        <p:nvSpPr>
          <p:cNvPr id="236" name="Shape 23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8" name="Shape 24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Generally, effluent turbidity increased at high upflow velocities (3 mm/s) regardless of the presence or absence of plate settlers in the sedimentation tank. This increase was expected because at higher upflow velocities flocs do not have adequate time to settle out and as a result they are likely to wash out in the effluent. The effluent turbidity was the lowest at a 2 mm/s upflow velocity with and without plate settlers. It is not exactly clear why this was the result.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57" name="Shape 25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65" name="Shape 26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74" name="Shape 27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83" name="Shape 28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91" name="Shape 29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
              <a:t>When the new, larger inlet was installed, the effluent turbidity dramatically increased at high upflow velocities.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3" name="Shape 303"/>
        <p:cNvGrpSpPr/>
        <p:nvPr/>
      </p:nvGrpSpPr>
      <p:grpSpPr>
        <a:xfrm>
          <a:off x="0" y="0"/>
          <a:ext cx="0" cy="0"/>
          <a:chOff x="0" y="0"/>
          <a:chExt cx="0" cy="0"/>
        </a:xfrm>
      </p:grpSpPr>
      <p:sp>
        <p:nvSpPr>
          <p:cNvPr id="304" name="Shape 3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05" name="Shape 30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36" name="Shape 13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1" name="Shape 311"/>
        <p:cNvGrpSpPr/>
        <p:nvPr/>
      </p:nvGrpSpPr>
      <p:grpSpPr>
        <a:xfrm>
          <a:off x="0" y="0"/>
          <a:ext cx="0" cy="0"/>
          <a:chOff x="0" y="0"/>
          <a:chExt cx="0" cy="0"/>
        </a:xfrm>
      </p:grpSpPr>
      <p:sp>
        <p:nvSpPr>
          <p:cNvPr id="312" name="Shape 3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13" name="Shape 31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9" name="Shape 319"/>
        <p:cNvGrpSpPr/>
        <p:nvPr/>
      </p:nvGrpSpPr>
      <p:grpSpPr>
        <a:xfrm>
          <a:off x="0" y="0"/>
          <a:ext cx="0" cy="0"/>
          <a:chOff x="0" y="0"/>
          <a:chExt cx="0" cy="0"/>
        </a:xfrm>
      </p:grpSpPr>
      <p:sp>
        <p:nvSpPr>
          <p:cNvPr id="320" name="Shape 32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321" name="Shape 32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From this point on, add any slides with figures that will help support your thesis. You might pull these figures from your Final Report. </a:t>
            </a:r>
          </a:p>
        </p:txBody>
      </p:sp>
      <p:sp>
        <p:nvSpPr>
          <p:cNvPr id="334" name="Shape 33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sz="1000">
                <a:solidFill>
                  <a:schemeClr val="dk1"/>
                </a:solidFill>
              </a:rPr>
              <a:t>Appendix A</a:t>
            </a:r>
          </a:p>
        </p:txBody>
      </p:sp>
      <p:sp>
        <p:nvSpPr>
          <p:cNvPr id="343" name="Shape 34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47" name="Shape 14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 sz="1000"/>
              <a:t>The figure on the left is the SolidWorks visual representation of the assembly of the sedimentation tank with the insert. Side and front views of tank (below) and insert (above) are depicted. The tank consists of a thin rectangle of PVC with a small slit in the bottom front to allow for influent water.  The insert consists of a jet reverser attached to a sloped reactor bottom and a floc weir to separate the reactor area from the sludge hopper. The insert is lowered into the tank and experimental modules lowered in on top of the insert (modules not shown). The figure on the right shows the constructed sedimentation tank. The arrows show the flow of the water through the tank. </a:t>
            </a:r>
          </a:p>
        </p:txBody>
      </p:sp>
      <p:sp>
        <p:nvSpPr>
          <p:cNvPr id="158" name="Shape 15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sz="1000"/>
              <a:t>Schematic of experimental apparatus.</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 sz="1000"/>
              <a:t>Water entered the system through the water inlet. Next, water passed through the influent turbidimeter after mixing with the clay water solution. Then the coagulant was added to the clay-water solution. After that the water passed through the flocculator. Post flocculation water entered the sedimentation tank. From the outlet of the sedimentation tank the water passed through the effluent turbidimeter and then exited the system.</a:t>
            </a:r>
          </a:p>
        </p:txBody>
      </p:sp>
      <p:sp>
        <p:nvSpPr>
          <p:cNvPr id="170" name="Shape 17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sz="1000"/>
              <a:t>The figure shows the iterations HRS 1 carried out.</a:t>
            </a:r>
          </a:p>
          <a:p>
            <a:pPr lvl="0" rtl="0">
              <a:spcBef>
                <a:spcPts val="0"/>
              </a:spcBef>
              <a:buNone/>
            </a:pPr>
            <a:r>
              <a:t/>
            </a:r>
            <a:endParaRPr sz="1000"/>
          </a:p>
          <a:p>
            <a:pPr indent="-292100" lvl="0" marL="457200" rtl="0">
              <a:spcBef>
                <a:spcPts val="0"/>
              </a:spcBef>
              <a:buClr>
                <a:schemeClr val="dk1"/>
              </a:buClr>
              <a:buSzPct val="100000"/>
              <a:buAutoNum type="alphaLcParenR"/>
            </a:pPr>
            <a:r>
              <a:rPr lang="en" sz="1000">
                <a:solidFill>
                  <a:schemeClr val="dk1"/>
                </a:solidFill>
              </a:rPr>
              <a:t>The first iteration was preliminary experiments to test the tank and its compatibility with the flocculator.</a:t>
            </a:r>
          </a:p>
          <a:p>
            <a:pPr indent="-292100" lvl="0" marL="457200" rtl="0">
              <a:spcBef>
                <a:spcPts val="0"/>
              </a:spcBef>
              <a:buClr>
                <a:schemeClr val="dk1"/>
              </a:buClr>
              <a:buSzPct val="100000"/>
              <a:buAutoNum type="alphaLcParenR"/>
            </a:pPr>
            <a:r>
              <a:rPr lang="en" sz="1000">
                <a:solidFill>
                  <a:schemeClr val="dk1"/>
                </a:solidFill>
              </a:rPr>
              <a:t>In the second iteration we carried out the experiments to study the floc blanket concentration. In these experiments we added sludge to the flocculator to build the floc blanket faster.</a:t>
            </a:r>
          </a:p>
          <a:p>
            <a:pPr indent="-292100" lvl="0" marL="457200" rtl="0">
              <a:spcBef>
                <a:spcPts val="0"/>
              </a:spcBef>
              <a:buClr>
                <a:schemeClr val="dk1"/>
              </a:buClr>
              <a:buSzPct val="100000"/>
              <a:buAutoNum type="alphaLcParenR"/>
            </a:pPr>
            <a:r>
              <a:rPr lang="en" sz="1000">
                <a:solidFill>
                  <a:schemeClr val="dk1"/>
                </a:solidFill>
              </a:rPr>
              <a:t>The third iteration was carried out to study the significance of sludge recirculation in our experiments. In this iteration we duplicated the experiments from 2nd iteration without any sludge recirculation.</a:t>
            </a:r>
          </a:p>
        </p:txBody>
      </p:sp>
      <p:sp>
        <p:nvSpPr>
          <p:cNvPr id="179" name="Shape 17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292100" lvl="0" marL="457200" rtl="0">
              <a:spcBef>
                <a:spcPts val="0"/>
              </a:spcBef>
              <a:buSzPct val="100000"/>
              <a:buAutoNum type="alphaLcParenR"/>
            </a:pPr>
            <a:r>
              <a:rPr lang="en" sz="1000"/>
              <a:t>Sedimentation tank with no plate settlers at 2mm/s.</a:t>
            </a:r>
          </a:p>
          <a:p>
            <a:pPr indent="-292100" lvl="0" marL="457200" rtl="0">
              <a:spcBef>
                <a:spcPts val="0"/>
              </a:spcBef>
              <a:buSzPct val="100000"/>
              <a:buAutoNum type="alphaLcParenR"/>
            </a:pPr>
            <a:r>
              <a:rPr lang="en" sz="1000">
                <a:solidFill>
                  <a:schemeClr val="dk1"/>
                </a:solidFill>
              </a:rPr>
              <a:t>Sedimentation tank with plate settlers in the bottom at 3mm/s.</a:t>
            </a:r>
          </a:p>
          <a:p>
            <a:pPr indent="-292100" lvl="0" marL="457200" rtl="0">
              <a:spcBef>
                <a:spcPts val="0"/>
              </a:spcBef>
              <a:buClr>
                <a:schemeClr val="dk1"/>
              </a:buClr>
              <a:buSzPct val="100000"/>
              <a:buAutoNum type="alphaLcParenR"/>
            </a:pPr>
            <a:r>
              <a:rPr lang="en" sz="1000">
                <a:solidFill>
                  <a:schemeClr val="dk1"/>
                </a:solidFill>
              </a:rPr>
              <a:t>Sedimentation tank with plate settlers in the top at 3mm/s.</a:t>
            </a:r>
          </a:p>
          <a:p>
            <a:pPr lvl="0">
              <a:spcBef>
                <a:spcPts val="0"/>
              </a:spcBef>
              <a:buNone/>
            </a:pPr>
            <a:r>
              <a:rPr lang="en" sz="1000"/>
              <a:t>Red circle is from where we took our samples.</a:t>
            </a:r>
          </a:p>
          <a:p>
            <a:pPr lvl="0" rtl="0">
              <a:spcBef>
                <a:spcPts val="0"/>
              </a:spcBef>
              <a:buNone/>
            </a:pPr>
            <a:r>
              <a:t/>
            </a:r>
            <a:endParaRPr sz="1000"/>
          </a:p>
          <a:p>
            <a:pPr lvl="0" rtl="0">
              <a:spcBef>
                <a:spcPts val="0"/>
              </a:spcBef>
              <a:buClr>
                <a:schemeClr val="dk1"/>
              </a:buClr>
              <a:buSzPct val="110000"/>
              <a:buFont typeface="Arial"/>
              <a:buNone/>
            </a:pPr>
            <a:r>
              <a:rPr lang="en" sz="1000"/>
              <a:t>For experimental conditions refer appendix slide A.</a:t>
            </a:r>
          </a:p>
        </p:txBody>
      </p:sp>
      <p:sp>
        <p:nvSpPr>
          <p:cNvPr id="188" name="Shape 18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0" name="Shape 20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9" name="Shape 209"/>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
              <a:t>Across all of the experiments the floc blanket concentration was the most dense with plate settlers at the bottom of the tank. There was a visible decrease in floc blanket concentration when plate settlers were removed from the sedimentation tank. Plate settlers decrease the upflow velocity by adding a horizontal component. As a result, more flocs are able to settle thus increasing the concentration of the floc blanket. There is a general downwards trend mirroring plate settlers were in the tank versus when they were removed.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6" name="Shape 56"/>
        <p:cNvGrpSpPr/>
        <p:nvPr/>
      </p:nvGrpSpPr>
      <p:grpSpPr>
        <a:xfrm>
          <a:off x="0" y="0"/>
          <a:ext cx="0" cy="0"/>
          <a:chOff x="0" y="0"/>
          <a:chExt cx="0" cy="0"/>
        </a:xfrm>
      </p:grpSpPr>
      <p:sp>
        <p:nvSpPr>
          <p:cNvPr id="57" name="Shape 57"/>
          <p:cNvSpPr txBox="1"/>
          <p:nvPr>
            <p:ph type="title"/>
          </p:nvPr>
        </p:nvSpPr>
        <p:spPr>
          <a:xfrm>
            <a:off x="457200" y="205978"/>
            <a:ext cx="8229600" cy="8574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8" name="Shape 58"/>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21983" lvl="0" marL="306133" rtl="0" algn="l">
              <a:spcBef>
                <a:spcPts val="580"/>
              </a:spcBef>
              <a:buClr>
                <a:schemeClr val="dk1"/>
              </a:buClr>
              <a:buFont typeface="Arial"/>
              <a:buChar char="•"/>
              <a:defRPr/>
            </a:lvl1pPr>
            <a:lvl2pPr indent="-98140" lvl="1" marL="663290" rtl="0" algn="l">
              <a:spcBef>
                <a:spcPts val="500"/>
              </a:spcBef>
              <a:buClr>
                <a:schemeClr val="dk1"/>
              </a:buClr>
              <a:buFont typeface="Arial"/>
              <a:buChar char="–"/>
              <a:defRPr/>
            </a:lvl2pPr>
            <a:lvl3pPr indent="-67947" lvl="2" marL="1020447" rtl="0" algn="l">
              <a:spcBef>
                <a:spcPts val="440"/>
              </a:spcBef>
              <a:buClr>
                <a:schemeClr val="dk1"/>
              </a:buClr>
              <a:buFont typeface="Arial"/>
              <a:buChar char="•"/>
              <a:defRPr/>
            </a:lvl3pPr>
            <a:lvl4pPr indent="-95126" lvl="3" marL="1428626" rtl="0" algn="l">
              <a:spcBef>
                <a:spcPts val="360"/>
              </a:spcBef>
              <a:buClr>
                <a:schemeClr val="dk1"/>
              </a:buClr>
              <a:buFont typeface="Arial"/>
              <a:buChar char="–"/>
              <a:defRPr/>
            </a:lvl4pPr>
            <a:lvl5pPr indent="-96906" lvl="4" marL="1836806"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2"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59" name="Shape 59"/>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60" name="Shape 60"/>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61" name="Shape 61"/>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62" name="Shape 62"/>
        <p:cNvGrpSpPr/>
        <p:nvPr/>
      </p:nvGrpSpPr>
      <p:grpSpPr>
        <a:xfrm>
          <a:off x="0" y="0"/>
          <a:ext cx="0" cy="0"/>
          <a:chOff x="0" y="0"/>
          <a:chExt cx="0" cy="0"/>
        </a:xfrm>
      </p:grpSpPr>
      <p:sp>
        <p:nvSpPr>
          <p:cNvPr id="63" name="Shape 63"/>
          <p:cNvSpPr txBox="1"/>
          <p:nvPr>
            <p:ph type="ctrTitle"/>
          </p:nvPr>
        </p:nvSpPr>
        <p:spPr>
          <a:xfrm>
            <a:off x="685800" y="1597819"/>
            <a:ext cx="7772400" cy="11025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64" name="Shape 64"/>
          <p:cNvSpPr txBox="1"/>
          <p:nvPr>
            <p:ph idx="1" type="subTitle"/>
          </p:nvPr>
        </p:nvSpPr>
        <p:spPr>
          <a:xfrm>
            <a:off x="1371600" y="2914650"/>
            <a:ext cx="6400800" cy="1314300"/>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6" marR="0" rtl="0" algn="ctr">
              <a:spcBef>
                <a:spcPts val="360"/>
              </a:spcBef>
              <a:buClr>
                <a:srgbClr val="888888"/>
              </a:buClr>
              <a:buFont typeface="Arial"/>
              <a:buNone/>
              <a:defRPr/>
            </a:lvl4pPr>
            <a:lvl5pPr indent="-7115" lvl="4" marL="1632715"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4" lvl="6" marL="2449074" marR="0" rtl="0" algn="ctr">
              <a:spcBef>
                <a:spcPts val="360"/>
              </a:spcBef>
              <a:buClr>
                <a:srgbClr val="888888"/>
              </a:buClr>
              <a:buFont typeface="Arial"/>
              <a:buNone/>
              <a:defRPr/>
            </a:lvl7pPr>
            <a:lvl8pPr indent="-12452" lvl="7" marL="2857252" marR="0" rtl="0" algn="ctr">
              <a:spcBef>
                <a:spcPts val="360"/>
              </a:spcBef>
              <a:buClr>
                <a:srgbClr val="888888"/>
              </a:buClr>
              <a:buFont typeface="Arial"/>
              <a:buNone/>
              <a:defRPr/>
            </a:lvl8pPr>
            <a:lvl9pPr indent="-1531" lvl="8" marL="3265431" marR="0" rtl="0" algn="ctr">
              <a:spcBef>
                <a:spcPts val="360"/>
              </a:spcBef>
              <a:buClr>
                <a:srgbClr val="888888"/>
              </a:buClr>
              <a:buFont typeface="Arial"/>
              <a:buNone/>
              <a:defRPr/>
            </a:lvl9pPr>
          </a:lstStyle>
          <a:p/>
        </p:txBody>
      </p:sp>
      <p:sp>
        <p:nvSpPr>
          <p:cNvPr id="65" name="Shape 65"/>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66" name="Shape 66"/>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67" name="Shape 67"/>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68" name="Shape 68"/>
        <p:cNvGrpSpPr/>
        <p:nvPr/>
      </p:nvGrpSpPr>
      <p:grpSpPr>
        <a:xfrm>
          <a:off x="0" y="0"/>
          <a:ext cx="0" cy="0"/>
          <a:chOff x="0" y="0"/>
          <a:chExt cx="0" cy="0"/>
        </a:xfrm>
      </p:grpSpPr>
      <p:sp>
        <p:nvSpPr>
          <p:cNvPr id="69" name="Shape 69"/>
          <p:cNvSpPr txBox="1"/>
          <p:nvPr>
            <p:ph type="title"/>
          </p:nvPr>
        </p:nvSpPr>
        <p:spPr>
          <a:xfrm>
            <a:off x="722312" y="3305176"/>
            <a:ext cx="7772400" cy="1021500"/>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a:off x="722312" y="2180034"/>
            <a:ext cx="7772400" cy="112500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6" rtl="0">
              <a:spcBef>
                <a:spcPts val="0"/>
              </a:spcBef>
              <a:buClr>
                <a:srgbClr val="888888"/>
              </a:buClr>
              <a:buFont typeface="Calibri"/>
              <a:buNone/>
              <a:defRPr/>
            </a:lvl4pPr>
            <a:lvl5pPr indent="-7115" lvl="4" marL="1632715"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4" lvl="6" marL="2449074" rtl="0">
              <a:spcBef>
                <a:spcPts val="0"/>
              </a:spcBef>
              <a:buClr>
                <a:srgbClr val="888888"/>
              </a:buClr>
              <a:buFont typeface="Calibri"/>
              <a:buNone/>
              <a:defRPr/>
            </a:lvl7pPr>
            <a:lvl8pPr indent="-12452" lvl="7" marL="2857252" rtl="0">
              <a:spcBef>
                <a:spcPts val="0"/>
              </a:spcBef>
              <a:buClr>
                <a:srgbClr val="888888"/>
              </a:buClr>
              <a:buFont typeface="Calibri"/>
              <a:buNone/>
              <a:defRPr/>
            </a:lvl8pPr>
            <a:lvl9pPr indent="-1531" lvl="8" marL="3265431" rtl="0">
              <a:spcBef>
                <a:spcPts val="0"/>
              </a:spcBef>
              <a:buClr>
                <a:srgbClr val="888888"/>
              </a:buClr>
              <a:buFont typeface="Calibri"/>
              <a:buNone/>
              <a:defRPr/>
            </a:lvl9pPr>
          </a:lstStyle>
          <a:p/>
        </p:txBody>
      </p:sp>
      <p:sp>
        <p:nvSpPr>
          <p:cNvPr id="71" name="Shape 71"/>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72" name="Shape 72"/>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73" name="Shape 73"/>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4" name="Shape 74"/>
        <p:cNvGrpSpPr/>
        <p:nvPr/>
      </p:nvGrpSpPr>
      <p:grpSpPr>
        <a:xfrm>
          <a:off x="0" y="0"/>
          <a:ext cx="0" cy="0"/>
          <a:chOff x="0" y="0"/>
          <a:chExt cx="0" cy="0"/>
        </a:xfrm>
      </p:grpSpPr>
      <p:sp>
        <p:nvSpPr>
          <p:cNvPr id="75" name="Shape 75"/>
          <p:cNvSpPr txBox="1"/>
          <p:nvPr>
            <p:ph type="title"/>
          </p:nvPr>
        </p:nvSpPr>
        <p:spPr>
          <a:xfrm>
            <a:off x="457200" y="205978"/>
            <a:ext cx="8229600" cy="8574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a:off x="639764" y="1679972"/>
            <a:ext cx="5684700" cy="4752900"/>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7" name="Shape 77"/>
          <p:cNvSpPr txBox="1"/>
          <p:nvPr>
            <p:ph idx="2" type="body"/>
          </p:nvPr>
        </p:nvSpPr>
        <p:spPr>
          <a:xfrm>
            <a:off x="6477000" y="1679972"/>
            <a:ext cx="5684700" cy="4752900"/>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8" name="Shape 78"/>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79" name="Shape 79"/>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80" name="Shape 80"/>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81" name="Shape 81"/>
        <p:cNvGrpSpPr/>
        <p:nvPr/>
      </p:nvGrpSpPr>
      <p:grpSpPr>
        <a:xfrm>
          <a:off x="0" y="0"/>
          <a:ext cx="0" cy="0"/>
          <a:chOff x="0" y="0"/>
          <a:chExt cx="0" cy="0"/>
        </a:xfrm>
      </p:grpSpPr>
      <p:sp>
        <p:nvSpPr>
          <p:cNvPr id="82" name="Shape 82"/>
          <p:cNvSpPr txBox="1"/>
          <p:nvPr>
            <p:ph type="title"/>
          </p:nvPr>
        </p:nvSpPr>
        <p:spPr>
          <a:xfrm>
            <a:off x="457200" y="205978"/>
            <a:ext cx="8229600" cy="8574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3" name="Shape 83"/>
          <p:cNvSpPr txBox="1"/>
          <p:nvPr>
            <p:ph idx="1" type="body"/>
          </p:nvPr>
        </p:nvSpPr>
        <p:spPr>
          <a:xfrm>
            <a:off x="457200" y="1151334"/>
            <a:ext cx="4040100" cy="479700"/>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6" rtl="0">
              <a:spcBef>
                <a:spcPts val="0"/>
              </a:spcBef>
              <a:buFont typeface="Calibri"/>
              <a:buNone/>
              <a:defRPr/>
            </a:lvl4pPr>
            <a:lvl5pPr indent="-7115" lvl="4" marL="1632715" rtl="0">
              <a:spcBef>
                <a:spcPts val="0"/>
              </a:spcBef>
              <a:buFont typeface="Calibri"/>
              <a:buNone/>
              <a:defRPr/>
            </a:lvl5pPr>
            <a:lvl6pPr indent="-8895" lvl="5" marL="2040895" rtl="0">
              <a:spcBef>
                <a:spcPts val="0"/>
              </a:spcBef>
              <a:buFont typeface="Calibri"/>
              <a:buNone/>
              <a:defRPr/>
            </a:lvl6pPr>
            <a:lvl7pPr indent="-10674" lvl="6" marL="2449074" rtl="0">
              <a:spcBef>
                <a:spcPts val="0"/>
              </a:spcBef>
              <a:buFont typeface="Calibri"/>
              <a:buNone/>
              <a:defRPr/>
            </a:lvl7pPr>
            <a:lvl8pPr indent="-12452" lvl="7" marL="2857252" rtl="0">
              <a:spcBef>
                <a:spcPts val="0"/>
              </a:spcBef>
              <a:buFont typeface="Calibri"/>
              <a:buNone/>
              <a:defRPr/>
            </a:lvl8pPr>
            <a:lvl9pPr indent="-1531" lvl="8" marL="3265431" rtl="0">
              <a:spcBef>
                <a:spcPts val="0"/>
              </a:spcBef>
              <a:buFont typeface="Calibri"/>
              <a:buNone/>
              <a:defRPr/>
            </a:lvl9pPr>
          </a:lstStyle>
          <a:p/>
        </p:txBody>
      </p:sp>
      <p:sp>
        <p:nvSpPr>
          <p:cNvPr id="84" name="Shape 84"/>
          <p:cNvSpPr txBox="1"/>
          <p:nvPr>
            <p:ph idx="2" type="body"/>
          </p:nvPr>
        </p:nvSpPr>
        <p:spPr>
          <a:xfrm>
            <a:off x="457200" y="1631155"/>
            <a:ext cx="4040100" cy="2963400"/>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5" name="Shape 85"/>
          <p:cNvSpPr txBox="1"/>
          <p:nvPr>
            <p:ph idx="3" type="body"/>
          </p:nvPr>
        </p:nvSpPr>
        <p:spPr>
          <a:xfrm>
            <a:off x="4645026" y="1151334"/>
            <a:ext cx="4041899" cy="479700"/>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6" rtl="0">
              <a:spcBef>
                <a:spcPts val="0"/>
              </a:spcBef>
              <a:buFont typeface="Calibri"/>
              <a:buNone/>
              <a:defRPr/>
            </a:lvl4pPr>
            <a:lvl5pPr indent="-7115" lvl="4" marL="1632715" rtl="0">
              <a:spcBef>
                <a:spcPts val="0"/>
              </a:spcBef>
              <a:buFont typeface="Calibri"/>
              <a:buNone/>
              <a:defRPr/>
            </a:lvl5pPr>
            <a:lvl6pPr indent="-8895" lvl="5" marL="2040895" rtl="0">
              <a:spcBef>
                <a:spcPts val="0"/>
              </a:spcBef>
              <a:buFont typeface="Calibri"/>
              <a:buNone/>
              <a:defRPr/>
            </a:lvl6pPr>
            <a:lvl7pPr indent="-10674" lvl="6" marL="2449074" rtl="0">
              <a:spcBef>
                <a:spcPts val="0"/>
              </a:spcBef>
              <a:buFont typeface="Calibri"/>
              <a:buNone/>
              <a:defRPr/>
            </a:lvl7pPr>
            <a:lvl8pPr indent="-12452" lvl="7" marL="2857252" rtl="0">
              <a:spcBef>
                <a:spcPts val="0"/>
              </a:spcBef>
              <a:buFont typeface="Calibri"/>
              <a:buNone/>
              <a:defRPr/>
            </a:lvl8pPr>
            <a:lvl9pPr indent="-1531" lvl="8" marL="3265431" rtl="0">
              <a:spcBef>
                <a:spcPts val="0"/>
              </a:spcBef>
              <a:buFont typeface="Calibri"/>
              <a:buNone/>
              <a:defRPr/>
            </a:lvl9pPr>
          </a:lstStyle>
          <a:p/>
        </p:txBody>
      </p:sp>
      <p:sp>
        <p:nvSpPr>
          <p:cNvPr id="86" name="Shape 86"/>
          <p:cNvSpPr txBox="1"/>
          <p:nvPr>
            <p:ph idx="4" type="body"/>
          </p:nvPr>
        </p:nvSpPr>
        <p:spPr>
          <a:xfrm>
            <a:off x="4645026" y="1631155"/>
            <a:ext cx="4041899" cy="2963400"/>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87" name="Shape 87"/>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88" name="Shape 88"/>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89" name="Shape 89"/>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90" name="Shape 90"/>
        <p:cNvGrpSpPr/>
        <p:nvPr/>
      </p:nvGrpSpPr>
      <p:grpSpPr>
        <a:xfrm>
          <a:off x="0" y="0"/>
          <a:ext cx="0" cy="0"/>
          <a:chOff x="0" y="0"/>
          <a:chExt cx="0" cy="0"/>
        </a:xfrm>
      </p:grpSpPr>
      <p:sp>
        <p:nvSpPr>
          <p:cNvPr id="91" name="Shape 91"/>
          <p:cNvSpPr txBox="1"/>
          <p:nvPr>
            <p:ph type="title"/>
          </p:nvPr>
        </p:nvSpPr>
        <p:spPr>
          <a:xfrm>
            <a:off x="457200" y="205978"/>
            <a:ext cx="8229600" cy="8574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92" name="Shape 92"/>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93" name="Shape 93"/>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94" name="Shape 94"/>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95" name="Shape 95"/>
        <p:cNvGrpSpPr/>
        <p:nvPr/>
      </p:nvGrpSpPr>
      <p:grpSpPr>
        <a:xfrm>
          <a:off x="0" y="0"/>
          <a:ext cx="0" cy="0"/>
          <a:chOff x="0" y="0"/>
          <a:chExt cx="0" cy="0"/>
        </a:xfrm>
      </p:grpSpPr>
      <p:sp>
        <p:nvSpPr>
          <p:cNvPr id="96" name="Shape 96"/>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97" name="Shape 97"/>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98" name="Shape 98"/>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99" name="Shape 99"/>
        <p:cNvGrpSpPr/>
        <p:nvPr/>
      </p:nvGrpSpPr>
      <p:grpSpPr>
        <a:xfrm>
          <a:off x="0" y="0"/>
          <a:ext cx="0" cy="0"/>
          <a:chOff x="0" y="0"/>
          <a:chExt cx="0" cy="0"/>
        </a:xfrm>
      </p:grpSpPr>
      <p:sp>
        <p:nvSpPr>
          <p:cNvPr id="100" name="Shape 100"/>
          <p:cNvSpPr txBox="1"/>
          <p:nvPr>
            <p:ph type="title"/>
          </p:nvPr>
        </p:nvSpPr>
        <p:spPr>
          <a:xfrm>
            <a:off x="457200" y="204787"/>
            <a:ext cx="3008400" cy="871500"/>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01" name="Shape 101"/>
          <p:cNvSpPr txBox="1"/>
          <p:nvPr>
            <p:ph idx="1" type="body"/>
          </p:nvPr>
        </p:nvSpPr>
        <p:spPr>
          <a:xfrm>
            <a:off x="3575050" y="204788"/>
            <a:ext cx="5111700" cy="4389900"/>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02" name="Shape 102"/>
          <p:cNvSpPr txBox="1"/>
          <p:nvPr>
            <p:ph idx="2" type="body"/>
          </p:nvPr>
        </p:nvSpPr>
        <p:spPr>
          <a:xfrm>
            <a:off x="457200" y="1076325"/>
            <a:ext cx="3008400" cy="3518400"/>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6" rtl="0">
              <a:spcBef>
                <a:spcPts val="0"/>
              </a:spcBef>
              <a:buFont typeface="Calibri"/>
              <a:buNone/>
              <a:defRPr/>
            </a:lvl4pPr>
            <a:lvl5pPr indent="-7115" lvl="4" marL="1632715" rtl="0">
              <a:spcBef>
                <a:spcPts val="0"/>
              </a:spcBef>
              <a:buFont typeface="Calibri"/>
              <a:buNone/>
              <a:defRPr/>
            </a:lvl5pPr>
            <a:lvl6pPr indent="-8895" lvl="5" marL="2040895" rtl="0">
              <a:spcBef>
                <a:spcPts val="0"/>
              </a:spcBef>
              <a:buFont typeface="Calibri"/>
              <a:buNone/>
              <a:defRPr/>
            </a:lvl6pPr>
            <a:lvl7pPr indent="-10674" lvl="6" marL="2449074" rtl="0">
              <a:spcBef>
                <a:spcPts val="0"/>
              </a:spcBef>
              <a:buFont typeface="Calibri"/>
              <a:buNone/>
              <a:defRPr/>
            </a:lvl7pPr>
            <a:lvl8pPr indent="-12452" lvl="7" marL="2857252" rtl="0">
              <a:spcBef>
                <a:spcPts val="0"/>
              </a:spcBef>
              <a:buFont typeface="Calibri"/>
              <a:buNone/>
              <a:defRPr/>
            </a:lvl8pPr>
            <a:lvl9pPr indent="-1531" lvl="8" marL="3265431" rtl="0">
              <a:spcBef>
                <a:spcPts val="0"/>
              </a:spcBef>
              <a:buFont typeface="Calibri"/>
              <a:buNone/>
              <a:defRPr/>
            </a:lvl9pPr>
          </a:lstStyle>
          <a:p/>
        </p:txBody>
      </p:sp>
      <p:sp>
        <p:nvSpPr>
          <p:cNvPr id="103" name="Shape 103"/>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04" name="Shape 104"/>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05" name="Shape 105"/>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06" name="Shape 106"/>
        <p:cNvGrpSpPr/>
        <p:nvPr/>
      </p:nvGrpSpPr>
      <p:grpSpPr>
        <a:xfrm>
          <a:off x="0" y="0"/>
          <a:ext cx="0" cy="0"/>
          <a:chOff x="0" y="0"/>
          <a:chExt cx="0" cy="0"/>
        </a:xfrm>
      </p:grpSpPr>
      <p:sp>
        <p:nvSpPr>
          <p:cNvPr id="107" name="Shape 107"/>
          <p:cNvSpPr txBox="1"/>
          <p:nvPr>
            <p:ph type="title"/>
          </p:nvPr>
        </p:nvSpPr>
        <p:spPr>
          <a:xfrm>
            <a:off x="1792288" y="3600450"/>
            <a:ext cx="5486400" cy="425100"/>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08" name="Shape 108"/>
          <p:cNvSpPr/>
          <p:nvPr>
            <p:ph idx="2" type="pic"/>
          </p:nvPr>
        </p:nvSpPr>
        <p:spPr>
          <a:xfrm>
            <a:off x="1792288" y="459581"/>
            <a:ext cx="5486400" cy="3086100"/>
          </a:xfrm>
          <a:prstGeom prst="rect">
            <a:avLst/>
          </a:prstGeom>
          <a:noFill/>
          <a:ln>
            <a:noFill/>
          </a:ln>
        </p:spPr>
      </p:sp>
      <p:sp>
        <p:nvSpPr>
          <p:cNvPr id="109" name="Shape 109"/>
          <p:cNvSpPr txBox="1"/>
          <p:nvPr>
            <p:ph idx="1" type="body"/>
          </p:nvPr>
        </p:nvSpPr>
        <p:spPr>
          <a:xfrm>
            <a:off x="1792288" y="4025503"/>
            <a:ext cx="5486400" cy="603600"/>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6" rtl="0">
              <a:spcBef>
                <a:spcPts val="0"/>
              </a:spcBef>
              <a:buFont typeface="Calibri"/>
              <a:buNone/>
              <a:defRPr/>
            </a:lvl4pPr>
            <a:lvl5pPr indent="-7115" lvl="4" marL="1632715" rtl="0">
              <a:spcBef>
                <a:spcPts val="0"/>
              </a:spcBef>
              <a:buFont typeface="Calibri"/>
              <a:buNone/>
              <a:defRPr/>
            </a:lvl5pPr>
            <a:lvl6pPr indent="-8895" lvl="5" marL="2040895" rtl="0">
              <a:spcBef>
                <a:spcPts val="0"/>
              </a:spcBef>
              <a:buFont typeface="Calibri"/>
              <a:buNone/>
              <a:defRPr/>
            </a:lvl6pPr>
            <a:lvl7pPr indent="-10674" lvl="6" marL="2449074" rtl="0">
              <a:spcBef>
                <a:spcPts val="0"/>
              </a:spcBef>
              <a:buFont typeface="Calibri"/>
              <a:buNone/>
              <a:defRPr/>
            </a:lvl7pPr>
            <a:lvl8pPr indent="-12452" lvl="7" marL="2857252" rtl="0">
              <a:spcBef>
                <a:spcPts val="0"/>
              </a:spcBef>
              <a:buFont typeface="Calibri"/>
              <a:buNone/>
              <a:defRPr/>
            </a:lvl8pPr>
            <a:lvl9pPr indent="-1531" lvl="8" marL="3265431" rtl="0">
              <a:spcBef>
                <a:spcPts val="0"/>
              </a:spcBef>
              <a:buFont typeface="Calibri"/>
              <a:buNone/>
              <a:defRPr/>
            </a:lvl9pPr>
          </a:lstStyle>
          <a:p/>
        </p:txBody>
      </p:sp>
      <p:sp>
        <p:nvSpPr>
          <p:cNvPr id="110" name="Shape 110"/>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11" name="Shape 111"/>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12" name="Shape 112"/>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13" name="Shape 113"/>
        <p:cNvGrpSpPr/>
        <p:nvPr/>
      </p:nvGrpSpPr>
      <p:grpSpPr>
        <a:xfrm>
          <a:off x="0" y="0"/>
          <a:ext cx="0" cy="0"/>
          <a:chOff x="0" y="0"/>
          <a:chExt cx="0" cy="0"/>
        </a:xfrm>
      </p:grpSpPr>
      <p:sp>
        <p:nvSpPr>
          <p:cNvPr id="114" name="Shape 114"/>
          <p:cNvSpPr txBox="1"/>
          <p:nvPr>
            <p:ph type="title"/>
          </p:nvPr>
        </p:nvSpPr>
        <p:spPr>
          <a:xfrm>
            <a:off x="457200" y="205978"/>
            <a:ext cx="8229600" cy="8574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15" name="Shape 115"/>
          <p:cNvSpPr txBox="1"/>
          <p:nvPr>
            <p:ph idx="1" type="body"/>
          </p:nvPr>
        </p:nvSpPr>
        <p:spPr>
          <a:xfrm rot="5400000">
            <a:off x="2874750" y="-1217399"/>
            <a:ext cx="3394500" cy="8229600"/>
          </a:xfrm>
          <a:prstGeom prst="rect">
            <a:avLst/>
          </a:prstGeom>
          <a:noFill/>
          <a:ln>
            <a:noFill/>
          </a:ln>
        </p:spPr>
        <p:txBody>
          <a:bodyPr anchorCtr="0" anchor="t" bIns="91425" lIns="91425" rIns="91425" tIns="91425"/>
          <a:lstStyle>
            <a:lvl1pPr indent="-121983" lvl="0" marL="306133" rtl="0" algn="l">
              <a:spcBef>
                <a:spcPts val="580"/>
              </a:spcBef>
              <a:buClr>
                <a:schemeClr val="dk1"/>
              </a:buClr>
              <a:buFont typeface="Arial"/>
              <a:buChar char="•"/>
              <a:defRPr/>
            </a:lvl1pPr>
            <a:lvl2pPr indent="-98140" lvl="1" marL="663290" rtl="0" algn="l">
              <a:spcBef>
                <a:spcPts val="500"/>
              </a:spcBef>
              <a:buClr>
                <a:schemeClr val="dk1"/>
              </a:buClr>
              <a:buFont typeface="Arial"/>
              <a:buChar char="–"/>
              <a:defRPr/>
            </a:lvl2pPr>
            <a:lvl3pPr indent="-67947" lvl="2" marL="1020447" rtl="0" algn="l">
              <a:spcBef>
                <a:spcPts val="440"/>
              </a:spcBef>
              <a:buClr>
                <a:schemeClr val="dk1"/>
              </a:buClr>
              <a:buFont typeface="Arial"/>
              <a:buChar char="•"/>
              <a:defRPr/>
            </a:lvl3pPr>
            <a:lvl4pPr indent="-95126" lvl="3" marL="1428626" rtl="0" algn="l">
              <a:spcBef>
                <a:spcPts val="360"/>
              </a:spcBef>
              <a:buClr>
                <a:schemeClr val="dk1"/>
              </a:buClr>
              <a:buFont typeface="Arial"/>
              <a:buChar char="–"/>
              <a:defRPr/>
            </a:lvl4pPr>
            <a:lvl5pPr indent="-96906" lvl="4" marL="1836806"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2"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16" name="Shape 116"/>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17" name="Shape 117"/>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18" name="Shape 118"/>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19" name="Shape 119"/>
        <p:cNvGrpSpPr/>
        <p:nvPr/>
      </p:nvGrpSpPr>
      <p:grpSpPr>
        <a:xfrm>
          <a:off x="0" y="0"/>
          <a:ext cx="0" cy="0"/>
          <a:chOff x="0" y="0"/>
          <a:chExt cx="0" cy="0"/>
        </a:xfrm>
      </p:grpSpPr>
      <p:sp>
        <p:nvSpPr>
          <p:cNvPr id="120" name="Shape 120"/>
          <p:cNvSpPr txBox="1"/>
          <p:nvPr>
            <p:ph type="title"/>
          </p:nvPr>
        </p:nvSpPr>
        <p:spPr>
          <a:xfrm rot="5400000">
            <a:off x="7649539" y="1920731"/>
            <a:ext cx="6144899" cy="287970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21" name="Shape 121"/>
          <p:cNvSpPr txBox="1"/>
          <p:nvPr>
            <p:ph idx="1" type="body"/>
          </p:nvPr>
        </p:nvSpPr>
        <p:spPr>
          <a:xfrm rot="5400000">
            <a:off x="1812263" y="-884418"/>
            <a:ext cx="6144899" cy="8490000"/>
          </a:xfrm>
          <a:prstGeom prst="rect">
            <a:avLst/>
          </a:prstGeom>
          <a:noFill/>
          <a:ln>
            <a:noFill/>
          </a:ln>
        </p:spPr>
        <p:txBody>
          <a:bodyPr anchorCtr="0" anchor="t" bIns="91425" lIns="91425" rIns="91425" tIns="91425"/>
          <a:lstStyle>
            <a:lvl1pPr indent="-121983" lvl="0" marL="306133" rtl="0" algn="l">
              <a:spcBef>
                <a:spcPts val="580"/>
              </a:spcBef>
              <a:buClr>
                <a:schemeClr val="dk1"/>
              </a:buClr>
              <a:buFont typeface="Arial"/>
              <a:buChar char="•"/>
              <a:defRPr/>
            </a:lvl1pPr>
            <a:lvl2pPr indent="-98140" lvl="1" marL="663290" rtl="0" algn="l">
              <a:spcBef>
                <a:spcPts val="500"/>
              </a:spcBef>
              <a:buClr>
                <a:schemeClr val="dk1"/>
              </a:buClr>
              <a:buFont typeface="Arial"/>
              <a:buChar char="–"/>
              <a:defRPr/>
            </a:lvl2pPr>
            <a:lvl3pPr indent="-67947" lvl="2" marL="1020447" rtl="0" algn="l">
              <a:spcBef>
                <a:spcPts val="440"/>
              </a:spcBef>
              <a:buClr>
                <a:schemeClr val="dk1"/>
              </a:buClr>
              <a:buFont typeface="Arial"/>
              <a:buChar char="•"/>
              <a:defRPr/>
            </a:lvl3pPr>
            <a:lvl4pPr indent="-95126" lvl="3" marL="1428626" rtl="0" algn="l">
              <a:spcBef>
                <a:spcPts val="360"/>
              </a:spcBef>
              <a:buClr>
                <a:schemeClr val="dk1"/>
              </a:buClr>
              <a:buFont typeface="Arial"/>
              <a:buChar char="–"/>
              <a:defRPr/>
            </a:lvl4pPr>
            <a:lvl5pPr indent="-96906" lvl="4" marL="1836806"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2"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22" name="Shape 122"/>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23" name="Shape 123"/>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124" name="Shape 124"/>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ph type="title"/>
          </p:nvPr>
        </p:nvSpPr>
        <p:spPr>
          <a:xfrm>
            <a:off x="457200" y="205978"/>
            <a:ext cx="8229600" cy="85740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52" name="Shape 52"/>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21983" lvl="0" marL="306133" marR="0" rtl="0" algn="l">
              <a:spcBef>
                <a:spcPts val="580"/>
              </a:spcBef>
              <a:buClr>
                <a:schemeClr val="dk1"/>
              </a:buClr>
              <a:buFont typeface="Arial"/>
              <a:buChar char="•"/>
              <a:defRPr/>
            </a:lvl1pPr>
            <a:lvl2pPr indent="-98140" lvl="1" marL="663290" marR="0" rtl="0" algn="l">
              <a:spcBef>
                <a:spcPts val="500"/>
              </a:spcBef>
              <a:buClr>
                <a:schemeClr val="dk1"/>
              </a:buClr>
              <a:buFont typeface="Arial"/>
              <a:buChar char="–"/>
              <a:defRPr/>
            </a:lvl2pPr>
            <a:lvl3pPr indent="-67947" lvl="2" marL="1020447" marR="0" rtl="0" algn="l">
              <a:spcBef>
                <a:spcPts val="440"/>
              </a:spcBef>
              <a:buClr>
                <a:schemeClr val="dk1"/>
              </a:buClr>
              <a:buFont typeface="Arial"/>
              <a:buChar char="•"/>
              <a:defRPr/>
            </a:lvl3pPr>
            <a:lvl4pPr indent="-95126" lvl="3" marL="1428626" marR="0" rtl="0" algn="l">
              <a:spcBef>
                <a:spcPts val="360"/>
              </a:spcBef>
              <a:buClr>
                <a:schemeClr val="dk1"/>
              </a:buClr>
              <a:buFont typeface="Arial"/>
              <a:buChar char="–"/>
              <a:defRPr/>
            </a:lvl4pPr>
            <a:lvl5pPr indent="-96906" lvl="4" marL="1836806"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2"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53" name="Shape 53"/>
          <p:cNvSpPr txBox="1"/>
          <p:nvPr>
            <p:ph idx="10" type="dt"/>
          </p:nvPr>
        </p:nvSpPr>
        <p:spPr>
          <a:xfrm>
            <a:off x="457200" y="4767262"/>
            <a:ext cx="2133600" cy="273900"/>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54" name="Shape 54"/>
          <p:cNvSpPr txBox="1"/>
          <p:nvPr>
            <p:ph idx="11" type="ftr"/>
          </p:nvPr>
        </p:nvSpPr>
        <p:spPr>
          <a:xfrm>
            <a:off x="3124200" y="4767262"/>
            <a:ext cx="2895600" cy="273900"/>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6" marR="0" rtl="0" algn="l">
              <a:spcBef>
                <a:spcPts val="0"/>
              </a:spcBef>
              <a:defRPr/>
            </a:lvl4pPr>
            <a:lvl5pPr indent="-7115" lvl="4" marL="1632715" marR="0" rtl="0" algn="l">
              <a:spcBef>
                <a:spcPts val="0"/>
              </a:spcBef>
              <a:defRPr/>
            </a:lvl5pPr>
            <a:lvl6pPr indent="-8895" lvl="5" marL="2040895" marR="0" rtl="0" algn="l">
              <a:spcBef>
                <a:spcPts val="0"/>
              </a:spcBef>
              <a:defRPr/>
            </a:lvl6pPr>
            <a:lvl7pPr indent="-10674" lvl="6" marL="2449074" marR="0" rtl="0" algn="l">
              <a:spcBef>
                <a:spcPts val="0"/>
              </a:spcBef>
              <a:defRPr/>
            </a:lvl7pPr>
            <a:lvl8pPr indent="-12452" lvl="7" marL="2857252" marR="0" rtl="0" algn="l">
              <a:spcBef>
                <a:spcPts val="0"/>
              </a:spcBef>
              <a:defRPr/>
            </a:lvl8pPr>
            <a:lvl9pPr indent="-1531" lvl="8" marL="3265431" marR="0" rtl="0" algn="l">
              <a:spcBef>
                <a:spcPts val="0"/>
              </a:spcBef>
              <a:defRPr/>
            </a:lvl9pPr>
          </a:lstStyle>
          <a:p/>
        </p:txBody>
      </p:sp>
      <p:sp>
        <p:nvSpPr>
          <p:cNvPr id="55" name="Shape 55"/>
          <p:cNvSpPr txBox="1"/>
          <p:nvPr>
            <p:ph idx="12" type="sldNum"/>
          </p:nvPr>
        </p:nvSpPr>
        <p:spPr>
          <a:xfrm>
            <a:off x="6553200" y="4767262"/>
            <a:ext cx="2133600" cy="273900"/>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0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06.png"/><Relationship Id="rId4" Type="http://schemas.openxmlformats.org/officeDocument/2006/relationships/image" Target="../media/image0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07.png"/><Relationship Id="rId4" Type="http://schemas.openxmlformats.org/officeDocument/2006/relationships/image" Target="../media/image0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05.png"/><Relationship Id="rId4" Type="http://schemas.openxmlformats.org/officeDocument/2006/relationships/image" Target="../media/image15.jpg"/><Relationship Id="rId5" Type="http://schemas.openxmlformats.org/officeDocument/2006/relationships/image" Target="../media/image09.jpg"/><Relationship Id="rId6" Type="http://schemas.openxmlformats.org/officeDocument/2006/relationships/image" Target="../media/image0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0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0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05.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05.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0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0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0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05.png"/><Relationship Id="rId4" Type="http://schemas.openxmlformats.org/officeDocument/2006/relationships/image" Target="../media/image0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0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0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0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0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05.png"/><Relationship Id="rId4" Type="http://schemas.openxmlformats.org/officeDocument/2006/relationships/image" Target="../media/image0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05.png"/><Relationship Id="rId4" Type="http://schemas.openxmlformats.org/officeDocument/2006/relationships/image" Target="../media/image16.png"/><Relationship Id="rId5" Type="http://schemas.openxmlformats.org/officeDocument/2006/relationships/image" Target="../media/image0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05.png"/><Relationship Id="rId4" Type="http://schemas.openxmlformats.org/officeDocument/2006/relationships/image" Target="../media/image0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05.png"/><Relationship Id="rId4" Type="http://schemas.openxmlformats.org/officeDocument/2006/relationships/image" Target="../media/image0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05.png"/><Relationship Id="rId4" Type="http://schemas.openxmlformats.org/officeDocument/2006/relationships/image" Target="../media/image15.jpg"/><Relationship Id="rId5" Type="http://schemas.openxmlformats.org/officeDocument/2006/relationships/image" Target="../media/image09.jpg"/><Relationship Id="rId6" Type="http://schemas.openxmlformats.org/officeDocument/2006/relationships/image" Target="../media/image0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hyperlink" Target="https://drive.google.com/file/d/0BxBRJ1mr_EDUNTdORk1iR3Bjb2c/view?usp=drivesdk" TargetMode="External"/><Relationship Id="rId4" Type="http://schemas.openxmlformats.org/officeDocument/2006/relationships/image" Target="../media/image0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0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nvSpPr>
        <p:spPr>
          <a:xfrm>
            <a:off x="2190800" y="3247075"/>
            <a:ext cx="6121800" cy="13209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
                <a:solidFill>
                  <a:srgbClr val="7F7F7F"/>
                </a:solidFill>
              </a:rPr>
              <a:t>This semester the HRS- Floc Blanket team built a sedimentation tank with two goals: increasing the upflow velocity and decreasing the plan view area without decreasing the plan view area. Over the course of the semester, different experiments were performed to test the strength of the floc blanket under various conditions. </a:t>
            </a:r>
          </a:p>
          <a:p>
            <a:pPr indent="0" lvl="0" marL="0" marR="0" rtl="0" algn="ctr">
              <a:spcBef>
                <a:spcPts val="0"/>
              </a:spcBef>
              <a:buNone/>
            </a:pPr>
            <a:r>
              <a:rPr lang="en">
                <a:solidFill>
                  <a:srgbClr val="7F7F7F"/>
                </a:solidFill>
              </a:rPr>
              <a:t>More information can be found in the HRS-Floc Blanket Spring 2016 report. </a:t>
            </a:r>
          </a:p>
        </p:txBody>
      </p:sp>
      <p:sp>
        <p:nvSpPr>
          <p:cNvPr id="130" name="Shape 130"/>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pic>
        <p:nvPicPr>
          <p:cNvPr id="131" name="Shape 131"/>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id="132" name="Shape 132"/>
          <p:cNvPicPr preferRelativeResize="0"/>
          <p:nvPr/>
        </p:nvPicPr>
        <p:blipFill rotWithShape="1">
          <a:blip r:embed="rId3">
            <a:alphaModFix/>
          </a:blip>
          <a:srcRect b="0" l="4313" r="75452" t="0"/>
          <a:stretch/>
        </p:blipFill>
        <p:spPr>
          <a:xfrm>
            <a:off x="0" y="1873275"/>
            <a:ext cx="2275725" cy="3270224"/>
          </a:xfrm>
          <a:prstGeom prst="rect">
            <a:avLst/>
          </a:prstGeom>
          <a:noFill/>
          <a:ln>
            <a:noFill/>
          </a:ln>
        </p:spPr>
      </p:pic>
      <p:sp>
        <p:nvSpPr>
          <p:cNvPr id="133" name="Shape 133"/>
          <p:cNvSpPr txBox="1"/>
          <p:nvPr/>
        </p:nvSpPr>
        <p:spPr>
          <a:xfrm>
            <a:off x="1736200" y="280000"/>
            <a:ext cx="6499800" cy="27150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 sz="6000">
                <a:solidFill>
                  <a:srgbClr val="595959"/>
                </a:solidFill>
              </a:rPr>
              <a:t>High Rate Sedimentation  Floc Blanket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9" name="Shape 219"/>
        <p:cNvGrpSpPr/>
        <p:nvPr/>
      </p:nvGrpSpPr>
      <p:grpSpPr>
        <a:xfrm>
          <a:off x="0" y="0"/>
          <a:ext cx="0" cy="0"/>
          <a:chOff x="0" y="0"/>
          <a:chExt cx="0" cy="0"/>
        </a:xfrm>
      </p:grpSpPr>
      <p:sp>
        <p:nvSpPr>
          <p:cNvPr id="220" name="Shape 220"/>
          <p:cNvSpPr txBox="1"/>
          <p:nvPr>
            <p:ph type="ctrTitle"/>
          </p:nvPr>
        </p:nvSpPr>
        <p:spPr>
          <a:xfrm>
            <a:off x="101750" y="95499"/>
            <a:ext cx="7772400" cy="600900"/>
          </a:xfrm>
          <a:prstGeom prst="rect">
            <a:avLst/>
          </a:prstGeom>
        </p:spPr>
        <p:txBody>
          <a:bodyPr anchorCtr="0" anchor="ctr" bIns="91425" lIns="91425" rIns="91425" tIns="91425">
            <a:noAutofit/>
          </a:bodyPr>
          <a:lstStyle/>
          <a:p>
            <a:pPr lvl="0" algn="l">
              <a:spcBef>
                <a:spcPts val="0"/>
              </a:spcBef>
              <a:buClr>
                <a:schemeClr val="dk1"/>
              </a:buClr>
              <a:buSzPct val="45833"/>
              <a:buFont typeface="Arial"/>
              <a:buNone/>
            </a:pPr>
            <a:r>
              <a:rPr lang="en" sz="2400">
                <a:solidFill>
                  <a:srgbClr val="0B68FF"/>
                </a:solidFill>
              </a:rPr>
              <a:t>Floc blankets thin as upflow velocity increases</a:t>
            </a:r>
          </a:p>
        </p:txBody>
      </p:sp>
      <p:sp>
        <p:nvSpPr>
          <p:cNvPr id="221" name="Shape 221"/>
          <p:cNvSpPr txBox="1"/>
          <p:nvPr/>
        </p:nvSpPr>
        <p:spPr>
          <a:xfrm>
            <a:off x="5834975" y="2633325"/>
            <a:ext cx="2936400" cy="1875600"/>
          </a:xfrm>
          <a:prstGeom prst="rect">
            <a:avLst/>
          </a:prstGeom>
          <a:noFill/>
          <a:ln>
            <a:noFill/>
          </a:ln>
        </p:spPr>
        <p:txBody>
          <a:bodyPr anchorCtr="0" anchor="t" bIns="91425" lIns="91425" rIns="91425" tIns="91425">
            <a:noAutofit/>
          </a:bodyPr>
          <a:lstStyle/>
          <a:p>
            <a:pPr lvl="0">
              <a:spcBef>
                <a:spcPts val="0"/>
              </a:spcBef>
              <a:buNone/>
            </a:pPr>
            <a:r>
              <a:t/>
            </a:r>
            <a:endParaRPr/>
          </a:p>
        </p:txBody>
      </p:sp>
      <p:pic>
        <p:nvPicPr>
          <p:cNvPr id="222" name="Shape 222"/>
          <p:cNvPicPr preferRelativeResize="0"/>
          <p:nvPr/>
        </p:nvPicPr>
        <p:blipFill>
          <a:blip r:embed="rId3">
            <a:alphaModFix/>
          </a:blip>
          <a:stretch>
            <a:fillRect/>
          </a:stretch>
        </p:blipFill>
        <p:spPr>
          <a:xfrm>
            <a:off x="290450" y="803625"/>
            <a:ext cx="6145224" cy="3748324"/>
          </a:xfrm>
          <a:prstGeom prst="rect">
            <a:avLst/>
          </a:prstGeom>
          <a:noFill/>
          <a:ln>
            <a:noFill/>
          </a:ln>
        </p:spPr>
      </p:pic>
      <p:pic>
        <p:nvPicPr>
          <p:cNvPr id="223" name="Shape 223"/>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224" name="Shape 224"/>
          <p:cNvSpPr txBox="1"/>
          <p:nvPr/>
        </p:nvSpPr>
        <p:spPr>
          <a:xfrm>
            <a:off x="4777200" y="4351475"/>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sp>
        <p:nvSpPr>
          <p:cNvPr id="229" name="Shape 229"/>
          <p:cNvSpPr txBox="1"/>
          <p:nvPr>
            <p:ph type="ctrTitle"/>
          </p:nvPr>
        </p:nvSpPr>
        <p:spPr>
          <a:xfrm>
            <a:off x="221650" y="92325"/>
            <a:ext cx="6516000" cy="587400"/>
          </a:xfrm>
          <a:prstGeom prst="rect">
            <a:avLst/>
          </a:prstGeom>
        </p:spPr>
        <p:txBody>
          <a:bodyPr anchorCtr="0" anchor="ctr" bIns="91425" lIns="91425" rIns="91425" tIns="91425">
            <a:noAutofit/>
          </a:bodyPr>
          <a:lstStyle/>
          <a:p>
            <a:pPr lvl="0" rtl="0" algn="l">
              <a:spcBef>
                <a:spcPts val="0"/>
              </a:spcBef>
              <a:buClr>
                <a:schemeClr val="dk1"/>
              </a:buClr>
              <a:buSzPct val="45833"/>
              <a:buFont typeface="Arial"/>
              <a:buNone/>
            </a:pPr>
            <a:r>
              <a:rPr lang="en" sz="2400">
                <a:solidFill>
                  <a:srgbClr val="0B68FF"/>
                </a:solidFill>
              </a:rPr>
              <a:t>Bottom settlers provided worst performance </a:t>
            </a:r>
          </a:p>
          <a:p>
            <a:pPr lvl="0" algn="l">
              <a:spcBef>
                <a:spcPts val="0"/>
              </a:spcBef>
              <a:buNone/>
            </a:pPr>
            <a:r>
              <a:t/>
            </a:r>
            <a:endParaRPr/>
          </a:p>
        </p:txBody>
      </p:sp>
      <p:sp>
        <p:nvSpPr>
          <p:cNvPr id="230" name="Shape 230"/>
          <p:cNvSpPr txBox="1"/>
          <p:nvPr/>
        </p:nvSpPr>
        <p:spPr>
          <a:xfrm>
            <a:off x="5152975" y="1411375"/>
            <a:ext cx="3940500" cy="2283000"/>
          </a:xfrm>
          <a:prstGeom prst="rect">
            <a:avLst/>
          </a:prstGeom>
          <a:noFill/>
          <a:ln>
            <a:noFill/>
          </a:ln>
        </p:spPr>
        <p:txBody>
          <a:bodyPr anchorCtr="0" anchor="t" bIns="91425" lIns="91425" rIns="91425" tIns="91425">
            <a:noAutofit/>
          </a:bodyPr>
          <a:lstStyle/>
          <a:p>
            <a:pPr lvl="0">
              <a:spcBef>
                <a:spcPts val="0"/>
              </a:spcBef>
              <a:buNone/>
            </a:pPr>
            <a:r>
              <a:t/>
            </a:r>
            <a:endParaRPr/>
          </a:p>
        </p:txBody>
      </p:sp>
      <p:pic>
        <p:nvPicPr>
          <p:cNvPr id="231" name="Shape 231"/>
          <p:cNvPicPr preferRelativeResize="0"/>
          <p:nvPr/>
        </p:nvPicPr>
        <p:blipFill>
          <a:blip r:embed="rId3">
            <a:alphaModFix/>
          </a:blip>
          <a:stretch>
            <a:fillRect/>
          </a:stretch>
        </p:blipFill>
        <p:spPr>
          <a:xfrm>
            <a:off x="286075" y="679725"/>
            <a:ext cx="6451574" cy="4044062"/>
          </a:xfrm>
          <a:prstGeom prst="rect">
            <a:avLst/>
          </a:prstGeom>
          <a:noFill/>
          <a:ln>
            <a:noFill/>
          </a:ln>
        </p:spPr>
      </p:pic>
      <p:pic>
        <p:nvPicPr>
          <p:cNvPr id="232" name="Shape 232"/>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233" name="Shape 233"/>
          <p:cNvSpPr txBox="1"/>
          <p:nvPr/>
        </p:nvSpPr>
        <p:spPr>
          <a:xfrm>
            <a:off x="4673000" y="4162050"/>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7" name="Shape 237"/>
        <p:cNvGrpSpPr/>
        <p:nvPr/>
      </p:nvGrpSpPr>
      <p:grpSpPr>
        <a:xfrm>
          <a:off x="0" y="0"/>
          <a:ext cx="0" cy="0"/>
          <a:chOff x="0" y="0"/>
          <a:chExt cx="0" cy="0"/>
        </a:xfrm>
      </p:grpSpPr>
      <p:pic>
        <p:nvPicPr>
          <p:cNvPr id="238" name="Shape 238"/>
          <p:cNvPicPr preferRelativeResize="0"/>
          <p:nvPr/>
        </p:nvPicPr>
        <p:blipFill/>
        <p:spPr>
          <a:xfrm>
            <a:off x="7514490" y="45563"/>
            <a:ext cx="718200" cy="718200"/>
          </a:xfrm>
          <a:prstGeom prst="rect">
            <a:avLst/>
          </a:prstGeom>
          <a:solidFill>
            <a:srgbClr val="FFFFFF"/>
          </a:solidFill>
          <a:ln>
            <a:noFill/>
          </a:ln>
        </p:spPr>
      </p:pic>
      <p:pic>
        <p:nvPicPr>
          <p:cNvPr id="239" name="Shape 23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0" name="Shape 24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241" name="Shape 241"/>
          <p:cNvSpPr txBox="1"/>
          <p:nvPr/>
        </p:nvSpPr>
        <p:spPr>
          <a:xfrm>
            <a:off x="135050" y="93425"/>
            <a:ext cx="72801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2400">
                <a:solidFill>
                  <a:srgbClr val="0B68FF"/>
                </a:solidFill>
              </a:rPr>
              <a:t>In-blanket settlers changed floc blanket behavior</a:t>
            </a:r>
          </a:p>
        </p:txBody>
      </p:sp>
      <p:pic>
        <p:nvPicPr>
          <p:cNvPr id="242" name="Shape 242"/>
          <p:cNvPicPr preferRelativeResize="0"/>
          <p:nvPr/>
        </p:nvPicPr>
        <p:blipFill rotWithShape="1">
          <a:blip r:embed="rId4">
            <a:alphaModFix/>
          </a:blip>
          <a:srcRect b="0" l="9209" r="12878" t="0"/>
          <a:stretch/>
        </p:blipFill>
        <p:spPr>
          <a:xfrm>
            <a:off x="6313699" y="784312"/>
            <a:ext cx="2213974" cy="3753873"/>
          </a:xfrm>
          <a:prstGeom prst="rect">
            <a:avLst/>
          </a:prstGeom>
          <a:noFill/>
          <a:ln>
            <a:noFill/>
          </a:ln>
        </p:spPr>
      </p:pic>
      <p:pic>
        <p:nvPicPr>
          <p:cNvPr id="243" name="Shape 243"/>
          <p:cNvPicPr preferRelativeResize="0"/>
          <p:nvPr/>
        </p:nvPicPr>
        <p:blipFill rotWithShape="1">
          <a:blip r:embed="rId5">
            <a:alphaModFix/>
          </a:blip>
          <a:srcRect b="0" l="0" r="10602" t="0"/>
          <a:stretch/>
        </p:blipFill>
        <p:spPr>
          <a:xfrm>
            <a:off x="567549" y="766275"/>
            <a:ext cx="2349874" cy="3789948"/>
          </a:xfrm>
          <a:prstGeom prst="rect">
            <a:avLst/>
          </a:prstGeom>
          <a:noFill/>
          <a:ln>
            <a:noFill/>
          </a:ln>
        </p:spPr>
      </p:pic>
      <p:pic>
        <p:nvPicPr>
          <p:cNvPr id="244" name="Shape 244"/>
          <p:cNvPicPr preferRelativeResize="0"/>
          <p:nvPr/>
        </p:nvPicPr>
        <p:blipFill>
          <a:blip r:embed="rId6">
            <a:alphaModFix/>
          </a:blip>
          <a:stretch>
            <a:fillRect/>
          </a:stretch>
        </p:blipFill>
        <p:spPr>
          <a:xfrm>
            <a:off x="3506125" y="766275"/>
            <a:ext cx="2131750" cy="3789950"/>
          </a:xfrm>
          <a:prstGeom prst="rect">
            <a:avLst/>
          </a:prstGeom>
          <a:noFill/>
          <a:ln>
            <a:noFill/>
          </a:ln>
        </p:spPr>
      </p:pic>
      <p:sp>
        <p:nvSpPr>
          <p:cNvPr id="245" name="Shape 245"/>
          <p:cNvSpPr/>
          <p:nvPr/>
        </p:nvSpPr>
        <p:spPr>
          <a:xfrm>
            <a:off x="7867075" y="3772525"/>
            <a:ext cx="202200" cy="246300"/>
          </a:xfrm>
          <a:prstGeom prst="ellipse">
            <a:avLst/>
          </a:prstGeom>
          <a:noFill/>
          <a:ln cap="flat" cmpd="sng" w="38100">
            <a:solidFill>
              <a:srgbClr val="FF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t/>
            </a:r>
            <a:endParaRPr>
              <a:solidFill>
                <a:srgbClr val="FF0000"/>
              </a:solidFill>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sp>
        <p:nvSpPr>
          <p:cNvPr id="250" name="Shape 250"/>
          <p:cNvSpPr txBox="1"/>
          <p:nvPr>
            <p:ph type="ctrTitle"/>
          </p:nvPr>
        </p:nvSpPr>
        <p:spPr>
          <a:xfrm>
            <a:off x="363750" y="281171"/>
            <a:ext cx="7772400" cy="423600"/>
          </a:xfrm>
          <a:prstGeom prst="rect">
            <a:avLst/>
          </a:prstGeom>
        </p:spPr>
        <p:txBody>
          <a:bodyPr anchorCtr="0" anchor="ctr" bIns="91425" lIns="91425" rIns="91425" tIns="91425">
            <a:noAutofit/>
          </a:bodyPr>
          <a:lstStyle/>
          <a:p>
            <a:pPr lvl="0" algn="l">
              <a:spcBef>
                <a:spcPts val="0"/>
              </a:spcBef>
              <a:buClr>
                <a:schemeClr val="dk1"/>
              </a:buClr>
              <a:buSzPct val="45833"/>
              <a:buFont typeface="Arial"/>
              <a:buNone/>
            </a:pPr>
            <a:r>
              <a:rPr lang="en" sz="2400">
                <a:solidFill>
                  <a:srgbClr val="0B68FF"/>
                </a:solidFill>
              </a:rPr>
              <a:t>Higher upflow velocity decreases efficiency</a:t>
            </a:r>
          </a:p>
        </p:txBody>
      </p:sp>
      <p:sp>
        <p:nvSpPr>
          <p:cNvPr id="251" name="Shape 251"/>
          <p:cNvSpPr txBox="1"/>
          <p:nvPr/>
        </p:nvSpPr>
        <p:spPr>
          <a:xfrm>
            <a:off x="4452025" y="1686075"/>
            <a:ext cx="3220500" cy="1923000"/>
          </a:xfrm>
          <a:prstGeom prst="rect">
            <a:avLst/>
          </a:prstGeom>
          <a:noFill/>
          <a:ln>
            <a:noFill/>
          </a:ln>
        </p:spPr>
        <p:txBody>
          <a:bodyPr anchorCtr="0" anchor="t" bIns="91425" lIns="91425" rIns="91425" tIns="91425">
            <a:noAutofit/>
          </a:bodyPr>
          <a:lstStyle/>
          <a:p>
            <a:pPr lvl="0">
              <a:spcBef>
                <a:spcPts val="0"/>
              </a:spcBef>
              <a:buNone/>
            </a:pPr>
            <a:r>
              <a:t/>
            </a:r>
            <a:endParaRPr/>
          </a:p>
        </p:txBody>
      </p:sp>
      <p:pic>
        <p:nvPicPr>
          <p:cNvPr id="252" name="Shape 252"/>
          <p:cNvPicPr preferRelativeResize="0"/>
          <p:nvPr/>
        </p:nvPicPr>
        <p:blipFill>
          <a:blip r:embed="rId3">
            <a:alphaModFix/>
          </a:blip>
          <a:stretch>
            <a:fillRect/>
          </a:stretch>
        </p:blipFill>
        <p:spPr>
          <a:xfrm>
            <a:off x="503275" y="823725"/>
            <a:ext cx="5412175" cy="3572625"/>
          </a:xfrm>
          <a:prstGeom prst="rect">
            <a:avLst/>
          </a:prstGeom>
          <a:noFill/>
          <a:ln>
            <a:noFill/>
          </a:ln>
        </p:spPr>
      </p:pic>
      <p:pic>
        <p:nvPicPr>
          <p:cNvPr id="253" name="Shape 253"/>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254" name="Shape 254"/>
          <p:cNvSpPr txBox="1"/>
          <p:nvPr/>
        </p:nvSpPr>
        <p:spPr>
          <a:xfrm>
            <a:off x="4452025" y="4086250"/>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sp>
        <p:nvSpPr>
          <p:cNvPr id="259" name="Shape 259"/>
          <p:cNvSpPr txBox="1"/>
          <p:nvPr>
            <p:ph idx="1" type="subTitle"/>
          </p:nvPr>
        </p:nvSpPr>
        <p:spPr>
          <a:xfrm>
            <a:off x="456375" y="1457600"/>
            <a:ext cx="7549200" cy="2441700"/>
          </a:xfrm>
          <a:prstGeom prst="rect">
            <a:avLst/>
          </a:prstGeom>
        </p:spPr>
        <p:txBody>
          <a:bodyPr anchorCtr="0" anchor="t" bIns="91425" lIns="91425" rIns="91425" tIns="91425">
            <a:noAutofit/>
          </a:bodyPr>
          <a:lstStyle/>
          <a:p>
            <a:pPr lvl="0" rtl="0">
              <a:spcBef>
                <a:spcPts val="0"/>
              </a:spcBef>
              <a:buNone/>
            </a:pPr>
            <a:r>
              <a:rPr b="1" lang="en" sz="4000">
                <a:solidFill>
                  <a:srgbClr val="0B68FF"/>
                </a:solidFill>
              </a:rPr>
              <a:t>Without</a:t>
            </a:r>
          </a:p>
          <a:p>
            <a:pPr lvl="0" rtl="0">
              <a:spcBef>
                <a:spcPts val="0"/>
              </a:spcBef>
              <a:buNone/>
            </a:pPr>
            <a:r>
              <a:rPr b="1" lang="en" sz="4000">
                <a:solidFill>
                  <a:srgbClr val="0B68FF"/>
                </a:solidFill>
              </a:rPr>
              <a:t>Sludge Re-Circulation</a:t>
            </a:r>
          </a:p>
        </p:txBody>
      </p:sp>
      <p:sp>
        <p:nvSpPr>
          <p:cNvPr id="260" name="Shape 260"/>
          <p:cNvSpPr txBox="1"/>
          <p:nvPr/>
        </p:nvSpPr>
        <p:spPr>
          <a:xfrm>
            <a:off x="284175" y="331525"/>
            <a:ext cx="6829500" cy="710400"/>
          </a:xfrm>
          <a:prstGeom prst="rect">
            <a:avLst/>
          </a:prstGeom>
          <a:noFill/>
          <a:ln>
            <a:noFill/>
          </a:ln>
        </p:spPr>
        <p:txBody>
          <a:bodyPr anchorCtr="0" anchor="t" bIns="91425" lIns="91425" rIns="91425" tIns="91425">
            <a:noAutofit/>
          </a:bodyPr>
          <a:lstStyle/>
          <a:p>
            <a:pPr lvl="0" rtl="0">
              <a:spcBef>
                <a:spcPts val="0"/>
              </a:spcBef>
              <a:buNone/>
            </a:pPr>
            <a:r>
              <a:t/>
            </a:r>
            <a:endParaRPr sz="4000">
              <a:solidFill>
                <a:srgbClr val="0B68FF"/>
              </a:solidFill>
            </a:endParaRPr>
          </a:p>
        </p:txBody>
      </p:sp>
      <p:pic>
        <p:nvPicPr>
          <p:cNvPr id="261" name="Shape 26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62" name="Shape 262"/>
          <p:cNvSpPr txBox="1"/>
          <p:nvPr/>
        </p:nvSpPr>
        <p:spPr>
          <a:xfrm>
            <a:off x="4644575" y="4162025"/>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sp>
        <p:nvSpPr>
          <p:cNvPr id="267" name="Shape 267"/>
          <p:cNvSpPr txBox="1"/>
          <p:nvPr>
            <p:ph type="ctrTitle"/>
          </p:nvPr>
        </p:nvSpPr>
        <p:spPr>
          <a:xfrm>
            <a:off x="116625" y="214325"/>
            <a:ext cx="7795800" cy="574500"/>
          </a:xfrm>
          <a:prstGeom prst="rect">
            <a:avLst/>
          </a:prstGeom>
        </p:spPr>
        <p:txBody>
          <a:bodyPr anchorCtr="0" anchor="ctr" bIns="91425" lIns="91425" rIns="91425" tIns="91425">
            <a:noAutofit/>
          </a:bodyPr>
          <a:lstStyle/>
          <a:p>
            <a:pPr lvl="0" algn="l">
              <a:spcBef>
                <a:spcPts val="0"/>
              </a:spcBef>
              <a:buClr>
                <a:schemeClr val="dk1"/>
              </a:buClr>
              <a:buSzPct val="45833"/>
              <a:buFont typeface="Arial"/>
              <a:buNone/>
            </a:pPr>
            <a:r>
              <a:rPr lang="en" sz="2400">
                <a:solidFill>
                  <a:srgbClr val="0B68FF"/>
                </a:solidFill>
              </a:rPr>
              <a:t>Floc Blankets thinned without sludge re-circulation</a:t>
            </a:r>
          </a:p>
        </p:txBody>
      </p:sp>
      <p:sp>
        <p:nvSpPr>
          <p:cNvPr id="268" name="Shape 268"/>
          <p:cNvSpPr txBox="1"/>
          <p:nvPr>
            <p:ph idx="1" type="subTitle"/>
          </p:nvPr>
        </p:nvSpPr>
        <p:spPr>
          <a:xfrm>
            <a:off x="6016125" y="1731812"/>
            <a:ext cx="4179300" cy="1314300"/>
          </a:xfrm>
          <a:prstGeom prst="rect">
            <a:avLst/>
          </a:prstGeom>
        </p:spPr>
        <p:txBody>
          <a:bodyPr anchorCtr="0" anchor="t" bIns="91425" lIns="91425" rIns="91425" tIns="91425">
            <a:noAutofit/>
          </a:bodyPr>
          <a:lstStyle/>
          <a:p>
            <a:pPr indent="-342900" lvl="0" marL="457200" rtl="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Without plate settlers </a:t>
            </a:r>
          </a:p>
          <a:p>
            <a:pPr lvl="0" rtl="0" algn="l">
              <a:lnSpc>
                <a:spcPct val="200000"/>
              </a:lnSpc>
              <a:spcBef>
                <a:spcPts val="0"/>
              </a:spcBef>
              <a:buNone/>
            </a:pPr>
            <a:r>
              <a:t/>
            </a:r>
            <a:endParaRPr sz="1800">
              <a:solidFill>
                <a:srgbClr val="595959"/>
              </a:solidFill>
              <a:latin typeface="Calibri"/>
              <a:ea typeface="Calibri"/>
              <a:cs typeface="Calibri"/>
              <a:sym typeface="Calibri"/>
            </a:endParaRPr>
          </a:p>
          <a:p>
            <a:pPr lvl="0" algn="l">
              <a:spcBef>
                <a:spcPts val="0"/>
              </a:spcBef>
              <a:buNone/>
            </a:pPr>
            <a:r>
              <a:t/>
            </a:r>
            <a:endParaRPr/>
          </a:p>
        </p:txBody>
      </p:sp>
      <p:pic>
        <p:nvPicPr>
          <p:cNvPr id="269" name="Shape 26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0" name="Shape 270"/>
          <p:cNvSpPr txBox="1"/>
          <p:nvPr/>
        </p:nvSpPr>
        <p:spPr>
          <a:xfrm>
            <a:off x="4716550" y="4218850"/>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pic>
        <p:nvPicPr>
          <p:cNvPr id="271" name="Shape 271"/>
          <p:cNvPicPr preferRelativeResize="0"/>
          <p:nvPr/>
        </p:nvPicPr>
        <p:blipFill>
          <a:blip r:embed="rId4">
            <a:alphaModFix/>
          </a:blip>
          <a:stretch>
            <a:fillRect/>
          </a:stretch>
        </p:blipFill>
        <p:spPr>
          <a:xfrm>
            <a:off x="351750" y="1176975"/>
            <a:ext cx="5445050" cy="3304024"/>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5" name="Shape 275"/>
        <p:cNvGrpSpPr/>
        <p:nvPr/>
      </p:nvGrpSpPr>
      <p:grpSpPr>
        <a:xfrm>
          <a:off x="0" y="0"/>
          <a:ext cx="0" cy="0"/>
          <a:chOff x="0" y="0"/>
          <a:chExt cx="0" cy="0"/>
        </a:xfrm>
      </p:grpSpPr>
      <p:sp>
        <p:nvSpPr>
          <p:cNvPr id="276" name="Shape 276"/>
          <p:cNvSpPr txBox="1"/>
          <p:nvPr>
            <p:ph type="ctrTitle"/>
          </p:nvPr>
        </p:nvSpPr>
        <p:spPr>
          <a:xfrm>
            <a:off x="84250" y="202450"/>
            <a:ext cx="7234200" cy="574500"/>
          </a:xfrm>
          <a:prstGeom prst="rect">
            <a:avLst/>
          </a:prstGeom>
        </p:spPr>
        <p:txBody>
          <a:bodyPr anchorCtr="0" anchor="ctr" bIns="91425" lIns="91425" rIns="91425" tIns="91425">
            <a:noAutofit/>
          </a:bodyPr>
          <a:lstStyle/>
          <a:p>
            <a:pPr lvl="0" rtl="0" algn="l">
              <a:spcBef>
                <a:spcPts val="0"/>
              </a:spcBef>
              <a:buClr>
                <a:schemeClr val="dk1"/>
              </a:buClr>
              <a:buSzPct val="45833"/>
              <a:buFont typeface="Arial"/>
              <a:buNone/>
            </a:pPr>
            <a:r>
              <a:rPr lang="en" sz="2400">
                <a:solidFill>
                  <a:srgbClr val="0B68FF"/>
                </a:solidFill>
              </a:rPr>
              <a:t>Effluent was similar to results with sludge re-circulation</a:t>
            </a:r>
          </a:p>
        </p:txBody>
      </p:sp>
      <p:sp>
        <p:nvSpPr>
          <p:cNvPr id="277" name="Shape 277"/>
          <p:cNvSpPr txBox="1"/>
          <p:nvPr>
            <p:ph idx="1" type="subTitle"/>
          </p:nvPr>
        </p:nvSpPr>
        <p:spPr>
          <a:xfrm>
            <a:off x="6016125" y="1731812"/>
            <a:ext cx="4179300" cy="1314300"/>
          </a:xfrm>
          <a:prstGeom prst="rect">
            <a:avLst/>
          </a:prstGeom>
        </p:spPr>
        <p:txBody>
          <a:bodyPr anchorCtr="0" anchor="t" bIns="91425" lIns="91425" rIns="91425" tIns="91425">
            <a:noAutofit/>
          </a:bodyPr>
          <a:lstStyle/>
          <a:p>
            <a:pPr indent="-342900" lvl="0" marL="457200" rtl="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Without plate settlers </a:t>
            </a:r>
          </a:p>
          <a:p>
            <a:pPr lvl="0" rtl="0" algn="l">
              <a:lnSpc>
                <a:spcPct val="200000"/>
              </a:lnSpc>
              <a:spcBef>
                <a:spcPts val="0"/>
              </a:spcBef>
              <a:buNone/>
            </a:pPr>
            <a:r>
              <a:t/>
            </a:r>
            <a:endParaRPr sz="1800">
              <a:solidFill>
                <a:srgbClr val="595959"/>
              </a:solidFill>
              <a:latin typeface="Calibri"/>
              <a:ea typeface="Calibri"/>
              <a:cs typeface="Calibri"/>
              <a:sym typeface="Calibri"/>
            </a:endParaRPr>
          </a:p>
          <a:p>
            <a:pPr lvl="0" rtl="0" algn="l">
              <a:spcBef>
                <a:spcPts val="0"/>
              </a:spcBef>
              <a:buNone/>
            </a:pPr>
            <a:r>
              <a:t/>
            </a:r>
            <a:endParaRPr/>
          </a:p>
        </p:txBody>
      </p:sp>
      <p:pic>
        <p:nvPicPr>
          <p:cNvPr id="278" name="Shape 27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79" name="Shape 279"/>
          <p:cNvSpPr txBox="1"/>
          <p:nvPr/>
        </p:nvSpPr>
        <p:spPr>
          <a:xfrm>
            <a:off x="4716550" y="4218850"/>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pic>
        <p:nvPicPr>
          <p:cNvPr id="280" name="Shape 280"/>
          <p:cNvPicPr preferRelativeResize="0"/>
          <p:nvPr/>
        </p:nvPicPr>
        <p:blipFill>
          <a:blip r:embed="rId4">
            <a:alphaModFix/>
          </a:blip>
          <a:stretch>
            <a:fillRect/>
          </a:stretch>
        </p:blipFill>
        <p:spPr>
          <a:xfrm>
            <a:off x="340925" y="1097100"/>
            <a:ext cx="5465075" cy="3301100"/>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4" name="Shape 284"/>
        <p:cNvGrpSpPr/>
        <p:nvPr/>
      </p:nvGrpSpPr>
      <p:grpSpPr>
        <a:xfrm>
          <a:off x="0" y="0"/>
          <a:ext cx="0" cy="0"/>
          <a:chOff x="0" y="0"/>
          <a:chExt cx="0" cy="0"/>
        </a:xfrm>
      </p:grpSpPr>
      <p:sp>
        <p:nvSpPr>
          <p:cNvPr id="285" name="Shape 285"/>
          <p:cNvSpPr txBox="1"/>
          <p:nvPr>
            <p:ph idx="1" type="subTitle"/>
          </p:nvPr>
        </p:nvSpPr>
        <p:spPr>
          <a:xfrm>
            <a:off x="456375" y="1457600"/>
            <a:ext cx="7549200" cy="2441700"/>
          </a:xfrm>
          <a:prstGeom prst="rect">
            <a:avLst/>
          </a:prstGeom>
        </p:spPr>
        <p:txBody>
          <a:bodyPr anchorCtr="0" anchor="t" bIns="91425" lIns="91425" rIns="91425" tIns="91425">
            <a:noAutofit/>
          </a:bodyPr>
          <a:lstStyle/>
          <a:p>
            <a:pPr lvl="0" rtl="0">
              <a:spcBef>
                <a:spcPts val="0"/>
              </a:spcBef>
              <a:buNone/>
            </a:pPr>
            <a:r>
              <a:rPr b="1" lang="en" sz="4000">
                <a:solidFill>
                  <a:srgbClr val="0B68FF"/>
                </a:solidFill>
              </a:rPr>
              <a:t>Floc Breakup</a:t>
            </a:r>
          </a:p>
        </p:txBody>
      </p:sp>
      <p:sp>
        <p:nvSpPr>
          <p:cNvPr id="286" name="Shape 286"/>
          <p:cNvSpPr txBox="1"/>
          <p:nvPr/>
        </p:nvSpPr>
        <p:spPr>
          <a:xfrm>
            <a:off x="284175" y="331525"/>
            <a:ext cx="6829500" cy="710400"/>
          </a:xfrm>
          <a:prstGeom prst="rect">
            <a:avLst/>
          </a:prstGeom>
          <a:noFill/>
          <a:ln>
            <a:noFill/>
          </a:ln>
        </p:spPr>
        <p:txBody>
          <a:bodyPr anchorCtr="0" anchor="t" bIns="91425" lIns="91425" rIns="91425" tIns="91425">
            <a:noAutofit/>
          </a:bodyPr>
          <a:lstStyle/>
          <a:p>
            <a:pPr lvl="0" rtl="0">
              <a:spcBef>
                <a:spcPts val="0"/>
              </a:spcBef>
              <a:buNone/>
            </a:pPr>
            <a:r>
              <a:t/>
            </a:r>
            <a:endParaRPr sz="4000">
              <a:solidFill>
                <a:srgbClr val="0B68FF"/>
              </a:solidFill>
            </a:endParaRPr>
          </a:p>
        </p:txBody>
      </p:sp>
      <p:pic>
        <p:nvPicPr>
          <p:cNvPr id="287" name="Shape 28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88" name="Shape 288"/>
          <p:cNvSpPr txBox="1"/>
          <p:nvPr/>
        </p:nvSpPr>
        <p:spPr>
          <a:xfrm>
            <a:off x="4644575" y="4162025"/>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2" name="Shape 292"/>
        <p:cNvGrpSpPr/>
        <p:nvPr/>
      </p:nvGrpSpPr>
      <p:grpSpPr>
        <a:xfrm>
          <a:off x="0" y="0"/>
          <a:ext cx="0" cy="0"/>
          <a:chOff x="0" y="0"/>
          <a:chExt cx="0" cy="0"/>
        </a:xfrm>
      </p:grpSpPr>
      <p:sp>
        <p:nvSpPr>
          <p:cNvPr id="293" name="Shape 293"/>
          <p:cNvSpPr txBox="1"/>
          <p:nvPr>
            <p:ph type="ctrTitle"/>
          </p:nvPr>
        </p:nvSpPr>
        <p:spPr>
          <a:xfrm>
            <a:off x="116625" y="214325"/>
            <a:ext cx="7795800" cy="574500"/>
          </a:xfrm>
          <a:prstGeom prst="rect">
            <a:avLst/>
          </a:prstGeom>
        </p:spPr>
        <p:txBody>
          <a:bodyPr anchorCtr="0" anchor="ctr" bIns="91425" lIns="91425" rIns="91425" tIns="91425">
            <a:noAutofit/>
          </a:bodyPr>
          <a:lstStyle/>
          <a:p>
            <a:pPr lvl="0" rtl="0" algn="l">
              <a:spcBef>
                <a:spcPts val="0"/>
              </a:spcBef>
              <a:buClr>
                <a:schemeClr val="dk1"/>
              </a:buClr>
              <a:buSzPct val="45833"/>
              <a:buFont typeface="Arial"/>
              <a:buNone/>
            </a:pPr>
            <a:r>
              <a:rPr lang="en" sz="2400">
                <a:solidFill>
                  <a:srgbClr val="0B68FF"/>
                </a:solidFill>
              </a:rPr>
              <a:t>4mm/s results were dependent on floc breakup</a:t>
            </a:r>
          </a:p>
        </p:txBody>
      </p:sp>
      <p:sp>
        <p:nvSpPr>
          <p:cNvPr id="294" name="Shape 294"/>
          <p:cNvSpPr txBox="1"/>
          <p:nvPr/>
        </p:nvSpPr>
        <p:spPr>
          <a:xfrm>
            <a:off x="5067725" y="2576475"/>
            <a:ext cx="3286800" cy="1572300"/>
          </a:xfrm>
          <a:prstGeom prst="rect">
            <a:avLst/>
          </a:prstGeom>
          <a:noFill/>
          <a:ln>
            <a:noFill/>
          </a:ln>
        </p:spPr>
        <p:txBody>
          <a:bodyPr anchorCtr="0" anchor="t" bIns="91425" lIns="91425" rIns="91425" tIns="91425">
            <a:noAutofit/>
          </a:bodyPr>
          <a:lstStyle/>
          <a:p>
            <a:pPr lvl="0">
              <a:spcBef>
                <a:spcPts val="0"/>
              </a:spcBef>
              <a:buNone/>
            </a:pPr>
            <a:r>
              <a:t/>
            </a:r>
            <a:endParaRPr/>
          </a:p>
        </p:txBody>
      </p:sp>
      <p:pic>
        <p:nvPicPr>
          <p:cNvPr id="295" name="Shape 29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96" name="Shape 296"/>
          <p:cNvSpPr txBox="1"/>
          <p:nvPr/>
        </p:nvSpPr>
        <p:spPr>
          <a:xfrm>
            <a:off x="4716550" y="4218850"/>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
        <p:nvSpPr>
          <p:cNvPr id="297" name="Shape 297"/>
          <p:cNvSpPr/>
          <p:nvPr/>
        </p:nvSpPr>
        <p:spPr>
          <a:xfrm>
            <a:off x="604426" y="1869850"/>
            <a:ext cx="1726328" cy="1219271"/>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chemeClr val="lt2"/>
                </a:solidFill>
                <a:latin typeface="Arial"/>
              </a:rPr>
              <a:t>20</a:t>
            </a:r>
          </a:p>
        </p:txBody>
      </p:sp>
      <p:sp>
        <p:nvSpPr>
          <p:cNvPr id="298" name="Shape 298"/>
          <p:cNvSpPr/>
          <p:nvPr/>
        </p:nvSpPr>
        <p:spPr>
          <a:xfrm>
            <a:off x="3461375" y="1962150"/>
            <a:ext cx="2221939" cy="1218756"/>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chemeClr val="lt2"/>
                </a:solidFill>
                <a:latin typeface="Arial"/>
              </a:rPr>
              <a:t>5.5</a:t>
            </a:r>
          </a:p>
        </p:txBody>
      </p:sp>
      <p:sp>
        <p:nvSpPr>
          <p:cNvPr id="299" name="Shape 299"/>
          <p:cNvSpPr/>
          <p:nvPr/>
        </p:nvSpPr>
        <p:spPr>
          <a:xfrm>
            <a:off x="6603739" y="1962112"/>
            <a:ext cx="2196690" cy="1219271"/>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chemeClr val="lt2"/>
                </a:solidFill>
                <a:latin typeface="Arial"/>
              </a:rPr>
              <a:t>2.8</a:t>
            </a:r>
          </a:p>
        </p:txBody>
      </p:sp>
      <p:sp>
        <p:nvSpPr>
          <p:cNvPr id="300" name="Shape 300"/>
          <p:cNvSpPr/>
          <p:nvPr/>
        </p:nvSpPr>
        <p:spPr>
          <a:xfrm>
            <a:off x="3519376" y="4085000"/>
            <a:ext cx="1984923" cy="574499"/>
          </a:xfrm>
          <a:prstGeom prst="rect">
            <a:avLst/>
          </a:prstGeom>
        </p:spPr>
        <p:txBody>
          <a:bodyPr>
            <a:prstTxWarp prst="textPlain"/>
          </a:bodyPr>
          <a:lstStyle/>
          <a:p>
            <a:pPr lvl="0" algn="ctr"/>
            <a:r>
              <a:rPr b="0" i="0">
                <a:ln cap="flat" cmpd="sng" w="9525">
                  <a:solidFill>
                    <a:schemeClr val="dk2"/>
                  </a:solidFill>
                  <a:prstDash val="solid"/>
                  <a:round/>
                  <a:headEnd len="med" w="med" type="none"/>
                  <a:tailEnd len="med" w="med" type="none"/>
                </a:ln>
                <a:solidFill>
                  <a:schemeClr val="lt2"/>
                </a:solidFill>
                <a:latin typeface="Arial"/>
              </a:rPr>
              <a:t>NTU</a:t>
            </a:r>
          </a:p>
        </p:txBody>
      </p:sp>
      <p:cxnSp>
        <p:nvCxnSpPr>
          <p:cNvPr id="301" name="Shape 301"/>
          <p:cNvCxnSpPr/>
          <p:nvPr/>
        </p:nvCxnSpPr>
        <p:spPr>
          <a:xfrm flipH="1">
            <a:off x="2827650" y="1434800"/>
            <a:ext cx="8400" cy="2148000"/>
          </a:xfrm>
          <a:prstGeom prst="straightConnector1">
            <a:avLst/>
          </a:prstGeom>
          <a:noFill/>
          <a:ln cap="flat" cmpd="sng" w="28575">
            <a:solidFill>
              <a:schemeClr val="dk2"/>
            </a:solidFill>
            <a:prstDash val="solid"/>
            <a:round/>
            <a:headEnd len="lg" w="lg" type="none"/>
            <a:tailEnd len="lg" w="lg" type="none"/>
          </a:ln>
        </p:spPr>
      </p:cxnSp>
      <p:cxnSp>
        <p:nvCxnSpPr>
          <p:cNvPr id="302" name="Shape 302"/>
          <p:cNvCxnSpPr/>
          <p:nvPr/>
        </p:nvCxnSpPr>
        <p:spPr>
          <a:xfrm>
            <a:off x="6158775" y="1451600"/>
            <a:ext cx="8400" cy="2265600"/>
          </a:xfrm>
          <a:prstGeom prst="straightConnector1">
            <a:avLst/>
          </a:prstGeom>
          <a:noFill/>
          <a:ln cap="flat" cmpd="sng" w="28575">
            <a:solidFill>
              <a:schemeClr val="dk2"/>
            </a:solidFill>
            <a:prstDash val="solid"/>
            <a:round/>
            <a:headEnd len="lg" w="lg" type="none"/>
            <a:tailEnd len="lg" w="lg" type="none"/>
          </a:ln>
        </p:spPr>
      </p:cxn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6" name="Shape 306"/>
        <p:cNvGrpSpPr/>
        <p:nvPr/>
      </p:nvGrpSpPr>
      <p:grpSpPr>
        <a:xfrm>
          <a:off x="0" y="0"/>
          <a:ext cx="0" cy="0"/>
          <a:chOff x="0" y="0"/>
          <a:chExt cx="0" cy="0"/>
        </a:xfrm>
      </p:grpSpPr>
      <p:sp>
        <p:nvSpPr>
          <p:cNvPr id="307" name="Shape 307"/>
          <p:cNvSpPr txBox="1"/>
          <p:nvPr>
            <p:ph type="ctrTitle"/>
          </p:nvPr>
        </p:nvSpPr>
        <p:spPr>
          <a:xfrm>
            <a:off x="378900" y="290650"/>
            <a:ext cx="7491900" cy="1367100"/>
          </a:xfrm>
          <a:prstGeom prst="rect">
            <a:avLst/>
          </a:prstGeom>
        </p:spPr>
        <p:txBody>
          <a:bodyPr anchorCtr="0" anchor="ctr" bIns="91425" lIns="91425" rIns="91425" tIns="91425">
            <a:noAutofit/>
          </a:bodyPr>
          <a:lstStyle/>
          <a:p>
            <a:pPr lvl="0" rtl="0" algn="l">
              <a:spcBef>
                <a:spcPts val="0"/>
              </a:spcBef>
              <a:buClr>
                <a:schemeClr val="dk1"/>
              </a:buClr>
              <a:buSzPct val="27500"/>
              <a:buFont typeface="Arial"/>
              <a:buNone/>
            </a:pPr>
            <a:r>
              <a:rPr lang="en" sz="4000">
                <a:solidFill>
                  <a:srgbClr val="0B68FF"/>
                </a:solidFill>
              </a:rPr>
              <a:t>Conclusion</a:t>
            </a:r>
          </a:p>
          <a:p>
            <a:pPr lvl="0" algn="l">
              <a:spcBef>
                <a:spcPts val="0"/>
              </a:spcBef>
              <a:buNone/>
            </a:pPr>
            <a:r>
              <a:t/>
            </a:r>
            <a:endParaRPr/>
          </a:p>
        </p:txBody>
      </p:sp>
      <p:sp>
        <p:nvSpPr>
          <p:cNvPr id="308" name="Shape 308"/>
          <p:cNvSpPr txBox="1"/>
          <p:nvPr>
            <p:ph idx="1" type="subTitle"/>
          </p:nvPr>
        </p:nvSpPr>
        <p:spPr>
          <a:xfrm>
            <a:off x="452750" y="1332775"/>
            <a:ext cx="7884600" cy="2452500"/>
          </a:xfrm>
          <a:prstGeom prst="rect">
            <a:avLst/>
          </a:prstGeom>
        </p:spPr>
        <p:txBody>
          <a:bodyPr anchorCtr="0" anchor="t" bIns="91425" lIns="91425" rIns="91425" tIns="91425">
            <a:noAutofit/>
          </a:bodyPr>
          <a:lstStyle/>
          <a:p>
            <a:pPr indent="-342900" lvl="0" marL="457200" rtl="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The relationship between effluent turbidity and floc blanket concentration is strong, but cannot be compared across different setups.</a:t>
            </a:r>
          </a:p>
          <a:p>
            <a:pPr indent="-342900" lvl="0" marL="457200" rtl="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Optimum position for plate settlers at the top of the tank is unclear</a:t>
            </a:r>
          </a:p>
          <a:p>
            <a:pPr indent="-342900" lvl="0" marL="45720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Floc size is important for high rate sedimentation</a:t>
            </a:r>
          </a:p>
        </p:txBody>
      </p:sp>
      <p:pic>
        <p:nvPicPr>
          <p:cNvPr id="309" name="Shape 30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10" name="Shape 310"/>
          <p:cNvSpPr txBox="1"/>
          <p:nvPr/>
        </p:nvSpPr>
        <p:spPr>
          <a:xfrm>
            <a:off x="4716550" y="4114675"/>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pic>
        <p:nvPicPr>
          <p:cNvPr id="138" name="Shape 138"/>
          <p:cNvPicPr preferRelativeResize="0"/>
          <p:nvPr/>
        </p:nvPicPr>
        <p:blipFill/>
        <p:spPr>
          <a:xfrm>
            <a:off x="7514490" y="45563"/>
            <a:ext cx="718200" cy="718200"/>
          </a:xfrm>
          <a:prstGeom prst="rect">
            <a:avLst/>
          </a:prstGeom>
          <a:solidFill>
            <a:srgbClr val="FFFFFF"/>
          </a:solidFill>
          <a:ln>
            <a:noFill/>
          </a:ln>
        </p:spPr>
      </p:pic>
      <p:sp>
        <p:nvSpPr>
          <p:cNvPr id="139" name="Shape 139"/>
          <p:cNvSpPr txBox="1"/>
          <p:nvPr/>
        </p:nvSpPr>
        <p:spPr>
          <a:xfrm>
            <a:off x="207425" y="1604036"/>
            <a:ext cx="3204900" cy="1769100"/>
          </a:xfrm>
          <a:prstGeom prst="rect">
            <a:avLst/>
          </a:prstGeom>
          <a:noFill/>
          <a:ln>
            <a:noFill/>
          </a:ln>
        </p:spPr>
        <p:txBody>
          <a:bodyPr anchorCtr="0" anchor="t" bIns="45700" lIns="91425" rIns="91425" tIns="45700">
            <a:noAutofit/>
          </a:bodyPr>
          <a:lstStyle/>
          <a:p>
            <a:pPr indent="-228600" lvl="0" marL="457200" marR="0" rtl="0" algn="l">
              <a:spcBef>
                <a:spcPts val="0"/>
              </a:spcBef>
              <a:buClr>
                <a:srgbClr val="595959"/>
              </a:buClr>
              <a:buFont typeface="Calibri"/>
              <a:buChar char="●"/>
            </a:pPr>
            <a:r>
              <a:rPr lang="en">
                <a:solidFill>
                  <a:srgbClr val="595959"/>
                </a:solidFill>
                <a:latin typeface="Calibri"/>
                <a:ea typeface="Calibri"/>
                <a:cs typeface="Calibri"/>
                <a:sym typeface="Calibri"/>
              </a:rPr>
              <a:t>Sedimentation is the slowest step in the water treatment process</a:t>
            </a:r>
          </a:p>
          <a:p>
            <a:pPr indent="-228600" lvl="0" marL="457200" marR="0" rtl="0" algn="l">
              <a:spcBef>
                <a:spcPts val="0"/>
              </a:spcBef>
              <a:buClr>
                <a:srgbClr val="595959"/>
              </a:buClr>
              <a:buFont typeface="Calibri"/>
              <a:buChar char="●"/>
            </a:pPr>
            <a:r>
              <a:rPr lang="en">
                <a:solidFill>
                  <a:srgbClr val="595959"/>
                </a:solidFill>
                <a:latin typeface="Calibri"/>
                <a:ea typeface="Calibri"/>
                <a:cs typeface="Calibri"/>
                <a:sym typeface="Calibri"/>
              </a:rPr>
              <a:t>Floc blankets in the current AguaClara sedimentation tanks are primarily stable under 1 mm/s upflow velocity</a:t>
            </a:r>
          </a:p>
          <a:p>
            <a:pPr indent="-228600" lvl="0" marL="457200" marR="0" rtl="0" algn="l">
              <a:spcBef>
                <a:spcPts val="0"/>
              </a:spcBef>
              <a:buClr>
                <a:srgbClr val="595959"/>
              </a:buClr>
              <a:buFont typeface="Calibri"/>
              <a:buChar char="●"/>
            </a:pPr>
            <a:r>
              <a:rPr lang="en">
                <a:solidFill>
                  <a:srgbClr val="595959"/>
                </a:solidFill>
                <a:latin typeface="Calibri"/>
                <a:ea typeface="Calibri"/>
                <a:cs typeface="Calibri"/>
                <a:sym typeface="Calibri"/>
              </a:rPr>
              <a:t>A stable floc blanket decreases the effluent turbidity of the tank</a:t>
            </a:r>
          </a:p>
          <a:p>
            <a:pPr lvl="0" marR="0" rtl="0" algn="l">
              <a:spcBef>
                <a:spcPts val="0"/>
              </a:spcBef>
              <a:buNone/>
            </a:pPr>
            <a:r>
              <a:rPr b="0" i="0" lang="en" sz="1400" u="none" cap="none" strike="noStrike">
                <a:solidFill>
                  <a:srgbClr val="595959"/>
                </a:solidFill>
                <a:latin typeface="Calibri"/>
                <a:ea typeface="Calibri"/>
                <a:cs typeface="Calibri"/>
                <a:sym typeface="Calibri"/>
              </a:rPr>
              <a:t> </a:t>
            </a:r>
          </a:p>
        </p:txBody>
      </p:sp>
      <p:sp>
        <p:nvSpPr>
          <p:cNvPr id="140" name="Shape 140"/>
          <p:cNvSpPr txBox="1"/>
          <p:nvPr/>
        </p:nvSpPr>
        <p:spPr>
          <a:xfrm>
            <a:off x="108725" y="261820"/>
            <a:ext cx="4917300" cy="7181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2400">
                <a:solidFill>
                  <a:srgbClr val="0B68FF"/>
                </a:solidFill>
              </a:rPr>
              <a:t>Floc blankets increase efficiency</a:t>
            </a:r>
          </a:p>
        </p:txBody>
      </p:sp>
      <p:sp>
        <p:nvSpPr>
          <p:cNvPr id="141" name="Shape 14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142" name="Shape 142"/>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en" sz="1800"/>
              <a:t>A higher upflow velocity with a stable, concentrated floc blanket is desired.</a:t>
            </a:r>
          </a:p>
        </p:txBody>
      </p:sp>
      <p:pic>
        <p:nvPicPr>
          <p:cNvPr id="143" name="Shape 14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44" name="Shape 144"/>
          <p:cNvPicPr preferRelativeResize="0"/>
          <p:nvPr/>
        </p:nvPicPr>
        <p:blipFill>
          <a:blip r:embed="rId4">
            <a:alphaModFix/>
          </a:blip>
          <a:stretch>
            <a:fillRect/>
          </a:stretch>
        </p:blipFill>
        <p:spPr>
          <a:xfrm>
            <a:off x="3723949" y="1070274"/>
            <a:ext cx="5420049" cy="3181949"/>
          </a:xfrm>
          <a:prstGeom prst="rect">
            <a:avLst/>
          </a:prstGeom>
          <a:noFill/>
          <a:ln>
            <a:noFill/>
          </a:ln>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4" name="Shape 314"/>
        <p:cNvGrpSpPr/>
        <p:nvPr/>
      </p:nvGrpSpPr>
      <p:grpSpPr>
        <a:xfrm>
          <a:off x="0" y="0"/>
          <a:ext cx="0" cy="0"/>
          <a:chOff x="0" y="0"/>
          <a:chExt cx="0" cy="0"/>
        </a:xfrm>
      </p:grpSpPr>
      <p:sp>
        <p:nvSpPr>
          <p:cNvPr id="315" name="Shape 315"/>
          <p:cNvSpPr txBox="1"/>
          <p:nvPr>
            <p:ph type="ctrTitle"/>
          </p:nvPr>
        </p:nvSpPr>
        <p:spPr>
          <a:xfrm>
            <a:off x="430050" y="499019"/>
            <a:ext cx="7772400" cy="1102500"/>
          </a:xfrm>
          <a:prstGeom prst="rect">
            <a:avLst/>
          </a:prstGeom>
        </p:spPr>
        <p:txBody>
          <a:bodyPr anchorCtr="0" anchor="ctr" bIns="91425" lIns="91425" rIns="91425" tIns="91425">
            <a:noAutofit/>
          </a:bodyPr>
          <a:lstStyle/>
          <a:p>
            <a:pPr lvl="0" rtl="0" algn="l">
              <a:spcBef>
                <a:spcPts val="0"/>
              </a:spcBef>
              <a:buClr>
                <a:schemeClr val="dk1"/>
              </a:buClr>
              <a:buSzPct val="27500"/>
              <a:buFont typeface="Arial"/>
              <a:buNone/>
            </a:pPr>
            <a:r>
              <a:rPr lang="en" sz="4000">
                <a:solidFill>
                  <a:srgbClr val="0B68FF"/>
                </a:solidFill>
              </a:rPr>
              <a:t>Future Work</a:t>
            </a:r>
          </a:p>
          <a:p>
            <a:pPr lvl="0" algn="l">
              <a:spcBef>
                <a:spcPts val="0"/>
              </a:spcBef>
              <a:buNone/>
            </a:pPr>
            <a:r>
              <a:t/>
            </a:r>
            <a:endParaRPr/>
          </a:p>
        </p:txBody>
      </p:sp>
      <p:sp>
        <p:nvSpPr>
          <p:cNvPr id="316" name="Shape 316"/>
          <p:cNvSpPr txBox="1"/>
          <p:nvPr>
            <p:ph idx="1" type="subTitle"/>
          </p:nvPr>
        </p:nvSpPr>
        <p:spPr>
          <a:xfrm>
            <a:off x="519075" y="1446450"/>
            <a:ext cx="6325200" cy="2067900"/>
          </a:xfrm>
          <a:prstGeom prst="rect">
            <a:avLst/>
          </a:prstGeom>
        </p:spPr>
        <p:txBody>
          <a:bodyPr anchorCtr="0" anchor="t" bIns="91425" lIns="91425" rIns="91425" tIns="91425">
            <a:noAutofit/>
          </a:bodyPr>
          <a:lstStyle/>
          <a:p>
            <a:pPr indent="-342900" lvl="0" marL="457200" rtl="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 Tolerance to dissolved organic materials </a:t>
            </a:r>
          </a:p>
          <a:p>
            <a:pPr indent="-342900" lvl="0" marL="457200" rtl="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Low turbidity test with tube settlers </a:t>
            </a:r>
          </a:p>
          <a:p>
            <a:pPr indent="-342900" lvl="0" marL="457200" rtl="0" algn="l">
              <a:lnSpc>
                <a:spcPct val="200000"/>
              </a:lnSpc>
              <a:spcBef>
                <a:spcPts val="0"/>
              </a:spcBef>
              <a:buClr>
                <a:srgbClr val="595959"/>
              </a:buClr>
              <a:buSzPct val="100000"/>
              <a:buFont typeface="Calibri"/>
              <a:buChar char="●"/>
            </a:pPr>
            <a:r>
              <a:rPr lang="en" sz="1800">
                <a:solidFill>
                  <a:srgbClr val="595959"/>
                </a:solidFill>
                <a:latin typeface="Calibri"/>
                <a:ea typeface="Calibri"/>
                <a:cs typeface="Calibri"/>
                <a:sym typeface="Calibri"/>
              </a:rPr>
              <a:t>Further investigation for super dense floc blanket generation </a:t>
            </a:r>
          </a:p>
          <a:p>
            <a:pPr lvl="0" algn="l">
              <a:spcBef>
                <a:spcPts val="0"/>
              </a:spcBef>
              <a:buNone/>
            </a:pPr>
            <a:r>
              <a:t/>
            </a:r>
            <a:endParaRPr sz="1800">
              <a:solidFill>
                <a:srgbClr val="595959"/>
              </a:solidFill>
              <a:latin typeface="Calibri"/>
              <a:ea typeface="Calibri"/>
              <a:cs typeface="Calibri"/>
              <a:sym typeface="Calibri"/>
            </a:endParaRPr>
          </a:p>
        </p:txBody>
      </p:sp>
      <p:pic>
        <p:nvPicPr>
          <p:cNvPr id="317" name="Shape 3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18" name="Shape 318"/>
          <p:cNvSpPr txBox="1"/>
          <p:nvPr/>
        </p:nvSpPr>
        <p:spPr>
          <a:xfrm>
            <a:off x="4659675" y="4660400"/>
            <a:ext cx="4347900" cy="395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2" name="Shape 322"/>
        <p:cNvGrpSpPr/>
        <p:nvPr/>
      </p:nvGrpSpPr>
      <p:grpSpPr>
        <a:xfrm>
          <a:off x="0" y="0"/>
          <a:ext cx="0" cy="0"/>
          <a:chOff x="0" y="0"/>
          <a:chExt cx="0" cy="0"/>
        </a:xfrm>
      </p:grpSpPr>
      <p:pic>
        <p:nvPicPr>
          <p:cNvPr id="323" name="Shape 323"/>
          <p:cNvPicPr preferRelativeResize="0"/>
          <p:nvPr/>
        </p:nvPicPr>
        <p:blipFill/>
        <p:spPr>
          <a:xfrm>
            <a:off x="7514490" y="45563"/>
            <a:ext cx="718200" cy="718200"/>
          </a:xfrm>
          <a:prstGeom prst="rect">
            <a:avLst/>
          </a:prstGeom>
          <a:solidFill>
            <a:srgbClr val="FFFFFF"/>
          </a:solidFill>
          <a:ln>
            <a:noFill/>
          </a:ln>
        </p:spPr>
      </p:pic>
      <p:sp>
        <p:nvSpPr>
          <p:cNvPr id="324" name="Shape 324"/>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 sz="4800" u="none" cap="none" strike="noStrike">
                <a:solidFill>
                  <a:srgbClr val="0B68FF"/>
                </a:solidFill>
                <a:latin typeface="Arial"/>
                <a:ea typeface="Arial"/>
                <a:cs typeface="Arial"/>
                <a:sym typeface="Arial"/>
              </a:rPr>
              <a:t>Q</a:t>
            </a:r>
            <a:r>
              <a:rPr lang="en" sz="4800">
                <a:solidFill>
                  <a:srgbClr val="0B68FF"/>
                </a:solidFill>
              </a:rPr>
              <a:t>uestions</a:t>
            </a:r>
          </a:p>
          <a:p>
            <a:pPr indent="0" lvl="0" marL="0" marR="0" rtl="0" algn="ctr">
              <a:spcBef>
                <a:spcPts val="0"/>
              </a:spcBef>
              <a:buSzPct val="25000"/>
              <a:buNone/>
            </a:pPr>
            <a:r>
              <a:rPr lang="en" sz="4800">
                <a:solidFill>
                  <a:srgbClr val="0B68FF"/>
                </a:solidFill>
              </a:rPr>
              <a:t>and</a:t>
            </a:r>
          </a:p>
          <a:p>
            <a:pPr indent="0" lvl="0" marL="0" marR="0" rtl="0" algn="ctr">
              <a:spcBef>
                <a:spcPts val="0"/>
              </a:spcBef>
              <a:buSzPct val="25000"/>
              <a:buNone/>
            </a:pPr>
            <a:r>
              <a:rPr lang="en" sz="4800">
                <a:solidFill>
                  <a:srgbClr val="0B68FF"/>
                </a:solidFill>
              </a:rPr>
              <a:t>Recommendations</a:t>
            </a:r>
          </a:p>
        </p:txBody>
      </p:sp>
      <p:pic>
        <p:nvPicPr>
          <p:cNvPr id="325" name="Shape 32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26" name="Shape 326"/>
          <p:cNvSpPr txBox="1"/>
          <p:nvPr/>
        </p:nvSpPr>
        <p:spPr>
          <a:xfrm>
            <a:off x="23196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 sz="1200"/>
              <a:t>Isha Chaknalwar</a:t>
            </a:r>
          </a:p>
          <a:p>
            <a:pPr indent="0" lvl="0" marL="0" marR="0" rtl="0" algn="ctr">
              <a:spcBef>
                <a:spcPts val="0"/>
              </a:spcBef>
              <a:buSzPct val="25000"/>
              <a:buNone/>
            </a:pPr>
            <a:r>
              <a:rPr lang="en" sz="1200"/>
              <a:t>Environmental Engineering</a:t>
            </a:r>
          </a:p>
          <a:p>
            <a:pPr indent="0" lvl="0" marL="0" marR="0" rtl="0" algn="ctr">
              <a:spcBef>
                <a:spcPts val="0"/>
              </a:spcBef>
              <a:buSzPct val="25000"/>
              <a:buNone/>
            </a:pPr>
            <a:r>
              <a:rPr lang="en" sz="1200"/>
              <a:t>iac34@cornell.edu</a:t>
            </a:r>
          </a:p>
        </p:txBody>
      </p:sp>
      <p:sp>
        <p:nvSpPr>
          <p:cNvPr id="327" name="Shape 327"/>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 sz="1200"/>
              <a:t>Vanessa Ziwei Qi</a:t>
            </a:r>
          </a:p>
          <a:p>
            <a:pPr indent="0" lvl="0" marL="0" marR="0" rtl="0" algn="l">
              <a:spcBef>
                <a:spcPts val="0"/>
              </a:spcBef>
              <a:buSzPct val="25000"/>
              <a:buNone/>
            </a:pPr>
            <a:r>
              <a:rPr lang="en" sz="1200"/>
              <a:t>       Chemical Engineering</a:t>
            </a:r>
          </a:p>
          <a:p>
            <a:pPr indent="0" lvl="0" marL="0" marR="0" rtl="0" algn="l">
              <a:spcBef>
                <a:spcPts val="0"/>
              </a:spcBef>
              <a:buSzPct val="25000"/>
              <a:buNone/>
            </a:pPr>
            <a:r>
              <a:rPr lang="en" sz="1200"/>
              <a:t>          zq33@cornell.edu</a:t>
            </a:r>
          </a:p>
        </p:txBody>
      </p:sp>
      <p:sp>
        <p:nvSpPr>
          <p:cNvPr id="328" name="Shape 328"/>
          <p:cNvSpPr txBox="1"/>
          <p:nvPr/>
        </p:nvSpPr>
        <p:spPr>
          <a:xfrm>
            <a:off x="2319600" y="2937137"/>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 sz="1200"/>
              <a:t>Oge Anyene</a:t>
            </a:r>
          </a:p>
          <a:p>
            <a:pPr indent="0" lvl="0" marL="0" marR="0" rtl="0" algn="ctr">
              <a:spcBef>
                <a:spcPts val="0"/>
              </a:spcBef>
              <a:buSzPct val="25000"/>
              <a:buNone/>
            </a:pPr>
            <a:r>
              <a:rPr lang="en" sz="1200"/>
              <a:t>Chemical Engineering</a:t>
            </a:r>
          </a:p>
          <a:p>
            <a:pPr indent="0" lvl="0" marL="0" marR="0" rtl="0" algn="ctr">
              <a:spcBef>
                <a:spcPts val="0"/>
              </a:spcBef>
              <a:buSzPct val="25000"/>
              <a:buNone/>
            </a:pPr>
            <a:r>
              <a:rPr lang="en" sz="1200"/>
              <a:t>ova3@cornell.edu</a:t>
            </a:r>
          </a:p>
        </p:txBody>
      </p:sp>
      <p:pic>
        <p:nvPicPr>
          <p:cNvPr id="329" name="Shape 32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330" name="Shape 330"/>
          <p:cNvSpPr txBox="1"/>
          <p:nvPr/>
        </p:nvSpPr>
        <p:spPr>
          <a:xfrm>
            <a:off x="46392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 sz="1200"/>
              <a:t>Josiah Hinterberger</a:t>
            </a:r>
          </a:p>
          <a:p>
            <a:pPr indent="0" lvl="0" marL="0" marR="0" rtl="0" algn="ctr">
              <a:spcBef>
                <a:spcPts val="0"/>
              </a:spcBef>
              <a:buSzPct val="25000"/>
              <a:buNone/>
            </a:pPr>
            <a:r>
              <a:rPr lang="en" sz="1200"/>
              <a:t>Civil Engineering</a:t>
            </a:r>
          </a:p>
          <a:p>
            <a:pPr indent="0" lvl="0" marL="0" marR="0" rtl="0" algn="ctr">
              <a:spcBef>
                <a:spcPts val="0"/>
              </a:spcBef>
              <a:buSzPct val="25000"/>
              <a:buNone/>
            </a:pPr>
            <a:r>
              <a:rPr lang="en" sz="1200"/>
              <a:t>jh2462@cornell.edu</a:t>
            </a:r>
          </a:p>
        </p:txBody>
      </p:sp>
      <p:sp>
        <p:nvSpPr>
          <p:cNvPr id="331" name="Shape 33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5" name="Shape 335"/>
        <p:cNvGrpSpPr/>
        <p:nvPr/>
      </p:nvGrpSpPr>
      <p:grpSpPr>
        <a:xfrm>
          <a:off x="0" y="0"/>
          <a:ext cx="0" cy="0"/>
          <a:chOff x="0" y="0"/>
          <a:chExt cx="0" cy="0"/>
        </a:xfrm>
      </p:grpSpPr>
      <p:pic>
        <p:nvPicPr>
          <p:cNvPr id="336" name="Shape 336"/>
          <p:cNvPicPr preferRelativeResize="0"/>
          <p:nvPr/>
        </p:nvPicPr>
        <p:blipFill/>
        <p:spPr>
          <a:xfrm>
            <a:off x="7514490" y="45563"/>
            <a:ext cx="718200" cy="718200"/>
          </a:xfrm>
          <a:prstGeom prst="rect">
            <a:avLst/>
          </a:prstGeom>
          <a:solidFill>
            <a:srgbClr val="FFFFFF"/>
          </a:solidFill>
          <a:ln>
            <a:noFill/>
          </a:ln>
        </p:spPr>
      </p:pic>
      <p:sp>
        <p:nvSpPr>
          <p:cNvPr id="337" name="Shape 337"/>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 sz="6000">
                <a:solidFill>
                  <a:srgbClr val="0B68FF"/>
                </a:solidFill>
              </a:rPr>
              <a:t>Appendix</a:t>
            </a:r>
          </a:p>
          <a:p>
            <a:pPr indent="0" lvl="0" marL="0" marR="0" rtl="0" algn="ctr">
              <a:spcBef>
                <a:spcPts val="0"/>
              </a:spcBef>
              <a:buSzPct val="25000"/>
              <a:buNone/>
            </a:pPr>
            <a:r>
              <a:rPr lang="en" sz="6000">
                <a:solidFill>
                  <a:srgbClr val="0B68FF"/>
                </a:solidFill>
              </a:rPr>
              <a:t>Slides</a:t>
            </a:r>
          </a:p>
        </p:txBody>
      </p:sp>
      <p:pic>
        <p:nvPicPr>
          <p:cNvPr id="338" name="Shape 33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339" name="Shape 33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340" name="Shape 34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4" name="Shape 344"/>
        <p:cNvGrpSpPr/>
        <p:nvPr/>
      </p:nvGrpSpPr>
      <p:grpSpPr>
        <a:xfrm>
          <a:off x="0" y="0"/>
          <a:ext cx="0" cy="0"/>
          <a:chOff x="0" y="0"/>
          <a:chExt cx="0" cy="0"/>
        </a:xfrm>
      </p:grpSpPr>
      <p:pic>
        <p:nvPicPr>
          <p:cNvPr id="345" name="Shape 345"/>
          <p:cNvPicPr preferRelativeResize="0"/>
          <p:nvPr/>
        </p:nvPicPr>
        <p:blipFill/>
        <p:spPr>
          <a:xfrm>
            <a:off x="7514490" y="45563"/>
            <a:ext cx="718200" cy="718200"/>
          </a:xfrm>
          <a:prstGeom prst="rect">
            <a:avLst/>
          </a:prstGeom>
          <a:solidFill>
            <a:srgbClr val="FFFFFF"/>
          </a:solidFill>
          <a:ln>
            <a:noFill/>
          </a:ln>
        </p:spPr>
      </p:pic>
      <p:pic>
        <p:nvPicPr>
          <p:cNvPr id="346" name="Shape 34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47" name="Shape 34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348" name="Shape 348"/>
          <p:cNvSpPr txBox="1"/>
          <p:nvPr/>
        </p:nvSpPr>
        <p:spPr>
          <a:xfrm>
            <a:off x="61750" y="559075"/>
            <a:ext cx="7256700" cy="8802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4000">
                <a:solidFill>
                  <a:srgbClr val="0B68FF"/>
                </a:solidFill>
              </a:rPr>
              <a:t>Experimental Conditions for Iteration 2:</a:t>
            </a:r>
          </a:p>
        </p:txBody>
      </p:sp>
      <p:pic>
        <p:nvPicPr>
          <p:cNvPr id="349" name="Shape 349"/>
          <p:cNvPicPr preferRelativeResize="0"/>
          <p:nvPr/>
        </p:nvPicPr>
        <p:blipFill>
          <a:blip r:embed="rId4">
            <a:alphaModFix/>
          </a:blip>
          <a:stretch>
            <a:fillRect/>
          </a:stretch>
        </p:blipFill>
        <p:spPr>
          <a:xfrm>
            <a:off x="1067774" y="2106862"/>
            <a:ext cx="6945900" cy="1437074"/>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8" name="Shape 148"/>
        <p:cNvGrpSpPr/>
        <p:nvPr/>
      </p:nvGrpSpPr>
      <p:grpSpPr>
        <a:xfrm>
          <a:off x="0" y="0"/>
          <a:ext cx="0" cy="0"/>
          <a:chOff x="0" y="0"/>
          <a:chExt cx="0" cy="0"/>
        </a:xfrm>
      </p:grpSpPr>
      <p:pic>
        <p:nvPicPr>
          <p:cNvPr id="149" name="Shape 149"/>
          <p:cNvPicPr preferRelativeResize="0"/>
          <p:nvPr/>
        </p:nvPicPr>
        <p:blipFill/>
        <p:spPr>
          <a:xfrm>
            <a:off x="7514490" y="45563"/>
            <a:ext cx="718200" cy="718200"/>
          </a:xfrm>
          <a:prstGeom prst="rect">
            <a:avLst/>
          </a:prstGeom>
          <a:solidFill>
            <a:srgbClr val="FFFFFF"/>
          </a:solidFill>
          <a:ln>
            <a:noFill/>
          </a:ln>
        </p:spPr>
      </p:pic>
      <p:sp>
        <p:nvSpPr>
          <p:cNvPr id="150" name="Shape 150"/>
          <p:cNvSpPr txBox="1"/>
          <p:nvPr/>
        </p:nvSpPr>
        <p:spPr>
          <a:xfrm>
            <a:off x="281550" y="1604036"/>
            <a:ext cx="3204900" cy="1769100"/>
          </a:xfrm>
          <a:prstGeom prst="rect">
            <a:avLst/>
          </a:prstGeom>
          <a:noFill/>
          <a:ln>
            <a:noFill/>
          </a:ln>
        </p:spPr>
        <p:txBody>
          <a:bodyPr anchorCtr="0" anchor="t" bIns="45700" lIns="91425" rIns="91425" tIns="45700">
            <a:noAutofit/>
          </a:bodyPr>
          <a:lstStyle/>
          <a:p>
            <a:pPr indent="-228600" lvl="0" marL="457200" marR="0" rtl="0" algn="l">
              <a:spcBef>
                <a:spcPts val="0"/>
              </a:spcBef>
              <a:buClr>
                <a:srgbClr val="595959"/>
              </a:buClr>
              <a:buFont typeface="Calibri"/>
              <a:buChar char="●"/>
            </a:pPr>
            <a:r>
              <a:rPr lang="en">
                <a:solidFill>
                  <a:srgbClr val="595959"/>
                </a:solidFill>
                <a:latin typeface="Calibri"/>
                <a:ea typeface="Calibri"/>
                <a:cs typeface="Calibri"/>
                <a:sym typeface="Calibri"/>
              </a:rPr>
              <a:t>A higher upflow velocity will result in a decrease in plan view area and construction costs and expedite the sedimentation process</a:t>
            </a:r>
          </a:p>
          <a:p>
            <a:pPr indent="-228600" lvl="0" marL="457200" marR="0" rtl="0" algn="l">
              <a:spcBef>
                <a:spcPts val="0"/>
              </a:spcBef>
              <a:buClr>
                <a:srgbClr val="595959"/>
              </a:buClr>
              <a:buFont typeface="Calibri"/>
              <a:buChar char="●"/>
            </a:pPr>
            <a:r>
              <a:rPr lang="en">
                <a:solidFill>
                  <a:srgbClr val="595959"/>
                </a:solidFill>
                <a:latin typeface="Calibri"/>
                <a:ea typeface="Calibri"/>
                <a:cs typeface="Calibri"/>
                <a:sym typeface="Calibri"/>
              </a:rPr>
              <a:t>Improve upon the work that was done by the High Rate Sedimentation Team last semester</a:t>
            </a:r>
          </a:p>
          <a:p>
            <a:pPr lvl="0" marR="0" rtl="0" algn="l">
              <a:spcBef>
                <a:spcPts val="0"/>
              </a:spcBef>
              <a:buNone/>
            </a:pPr>
            <a:r>
              <a:t/>
            </a:r>
            <a:endParaRPr>
              <a:solidFill>
                <a:srgbClr val="595959"/>
              </a:solidFill>
              <a:latin typeface="Calibri"/>
              <a:ea typeface="Calibri"/>
              <a:cs typeface="Calibri"/>
              <a:sym typeface="Calibri"/>
            </a:endParaRPr>
          </a:p>
          <a:p>
            <a:pPr lvl="0" marR="0" rtl="0" algn="l">
              <a:spcBef>
                <a:spcPts val="0"/>
              </a:spcBef>
              <a:buNone/>
            </a:pPr>
            <a:r>
              <a:rPr b="0" i="0" lang="en" sz="1400" u="none" cap="none" strike="noStrike">
                <a:solidFill>
                  <a:srgbClr val="595959"/>
                </a:solidFill>
                <a:latin typeface="Calibri"/>
                <a:ea typeface="Calibri"/>
                <a:cs typeface="Calibri"/>
                <a:sym typeface="Calibri"/>
              </a:rPr>
              <a:t> </a:t>
            </a:r>
          </a:p>
        </p:txBody>
      </p:sp>
      <p:sp>
        <p:nvSpPr>
          <p:cNvPr id="151" name="Shape 151"/>
          <p:cNvSpPr txBox="1"/>
          <p:nvPr/>
        </p:nvSpPr>
        <p:spPr>
          <a:xfrm>
            <a:off x="108725" y="261826"/>
            <a:ext cx="4917300" cy="9234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2400">
                <a:solidFill>
                  <a:srgbClr val="0B68FF"/>
                </a:solidFill>
              </a:rPr>
              <a:t>Faster sedimentation saves time and money</a:t>
            </a:r>
          </a:p>
        </p:txBody>
      </p:sp>
      <p:sp>
        <p:nvSpPr>
          <p:cNvPr id="152" name="Shape 15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153" name="Shape 153"/>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en" sz="1800"/>
              <a:t>Further research efforts in providing more people with clean drinking water!</a:t>
            </a:r>
          </a:p>
        </p:txBody>
      </p:sp>
      <p:pic>
        <p:nvPicPr>
          <p:cNvPr id="154" name="Shape 154"/>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5" name="Shape 155"/>
          <p:cNvPicPr preferRelativeResize="0"/>
          <p:nvPr/>
        </p:nvPicPr>
        <p:blipFill>
          <a:blip r:embed="rId4">
            <a:alphaModFix/>
          </a:blip>
          <a:stretch>
            <a:fillRect/>
          </a:stretch>
        </p:blipFill>
        <p:spPr>
          <a:xfrm>
            <a:off x="4226050" y="761725"/>
            <a:ext cx="4604951" cy="3453699"/>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pic>
        <p:nvPicPr>
          <p:cNvPr id="160" name="Shape 160"/>
          <p:cNvPicPr preferRelativeResize="0"/>
          <p:nvPr/>
        </p:nvPicPr>
        <p:blipFill/>
        <p:spPr>
          <a:xfrm>
            <a:off x="7514490" y="45563"/>
            <a:ext cx="718200" cy="718200"/>
          </a:xfrm>
          <a:prstGeom prst="rect">
            <a:avLst/>
          </a:prstGeom>
          <a:solidFill>
            <a:srgbClr val="FFFFFF"/>
          </a:solidFill>
          <a:ln>
            <a:noFill/>
          </a:ln>
        </p:spPr>
      </p:pic>
      <p:sp>
        <p:nvSpPr>
          <p:cNvPr id="161" name="Shape 161"/>
          <p:cNvSpPr txBox="1"/>
          <p:nvPr/>
        </p:nvSpPr>
        <p:spPr>
          <a:xfrm>
            <a:off x="108725" y="3997150"/>
            <a:ext cx="8974500" cy="718200"/>
          </a:xfrm>
          <a:prstGeom prst="rect">
            <a:avLst/>
          </a:prstGeom>
          <a:noFill/>
          <a:ln cap="flat" cmpd="sng" w="9525">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SzPct val="25000"/>
              <a:buNone/>
            </a:pPr>
            <a:r>
              <a:rPr lang="en" sz="1700"/>
              <a:t>This design is an improvement upon the work done last semester. It is a bench scale model that is a fairly accurate representation of the current AguaClara sedimentation tank model</a:t>
            </a:r>
          </a:p>
        </p:txBody>
      </p:sp>
      <p:pic>
        <p:nvPicPr>
          <p:cNvPr id="162" name="Shape 16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3" name="Shape 16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164" name="Shape 164"/>
          <p:cNvSpPr txBox="1"/>
          <p:nvPr/>
        </p:nvSpPr>
        <p:spPr>
          <a:xfrm>
            <a:off x="108723" y="93425"/>
            <a:ext cx="67542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2400">
                <a:solidFill>
                  <a:srgbClr val="0B68FF"/>
                </a:solidFill>
              </a:rPr>
              <a:t>We constructed a bench scale model</a:t>
            </a:r>
          </a:p>
        </p:txBody>
      </p:sp>
      <p:pic>
        <p:nvPicPr>
          <p:cNvPr id="165" name="Shape 165"/>
          <p:cNvPicPr preferRelativeResize="0"/>
          <p:nvPr/>
        </p:nvPicPr>
        <p:blipFill rotWithShape="1">
          <a:blip r:embed="rId4">
            <a:alphaModFix/>
          </a:blip>
          <a:srcRect b="0" l="8760" r="-8759" t="0"/>
          <a:stretch/>
        </p:blipFill>
        <p:spPr>
          <a:xfrm>
            <a:off x="656358" y="777362"/>
            <a:ext cx="2367915" cy="3001498"/>
          </a:xfrm>
          <a:prstGeom prst="rect">
            <a:avLst/>
          </a:prstGeom>
          <a:noFill/>
          <a:ln>
            <a:noFill/>
          </a:ln>
        </p:spPr>
      </p:pic>
      <p:pic>
        <p:nvPicPr>
          <p:cNvPr id="166" name="Shape 166"/>
          <p:cNvPicPr preferRelativeResize="0"/>
          <p:nvPr/>
        </p:nvPicPr>
        <p:blipFill>
          <a:blip r:embed="rId5">
            <a:alphaModFix/>
          </a:blip>
          <a:stretch>
            <a:fillRect/>
          </a:stretch>
        </p:blipFill>
        <p:spPr>
          <a:xfrm>
            <a:off x="3294219" y="777387"/>
            <a:ext cx="2781369" cy="3001474"/>
          </a:xfrm>
          <a:prstGeom prst="rect">
            <a:avLst/>
          </a:prstGeom>
          <a:noFill/>
          <a:ln>
            <a:noFill/>
          </a:ln>
        </p:spPr>
      </p:pic>
      <p:sp>
        <p:nvSpPr>
          <p:cNvPr id="167" name="Shape 167"/>
          <p:cNvSpPr txBox="1"/>
          <p:nvPr/>
        </p:nvSpPr>
        <p:spPr>
          <a:xfrm>
            <a:off x="6459275" y="777375"/>
            <a:ext cx="2217600" cy="3001500"/>
          </a:xfrm>
          <a:prstGeom prst="rect">
            <a:avLst/>
          </a:prstGeom>
          <a:noFill/>
          <a:ln cap="flat" cmpd="sng" w="9525">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spcBef>
                <a:spcPts val="0"/>
              </a:spcBef>
              <a:buSzPct val="25000"/>
              <a:buNone/>
            </a:pPr>
            <a:r>
              <a:rPr lang="en" sz="1700"/>
              <a:t>Tank with the insert (1) and jet reverser (2) and outlet (3). </a:t>
            </a:r>
          </a:p>
          <a:p>
            <a:pPr indent="0" lvl="0" marL="0" marR="0" rtl="0">
              <a:spcBef>
                <a:spcPts val="0"/>
              </a:spcBef>
              <a:buSzPct val="25000"/>
              <a:buNone/>
            </a:pPr>
            <a:r>
              <a:rPr lang="en" sz="1700"/>
              <a:t>Blue arrows show water entering, rising through the tank and exiting, the red arrow points into the sludge hopper where flocs will fall and consolidate.</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x="0" y="0"/>
          <a:ext cx="0" cy="0"/>
          <a:chOff x="0" y="0"/>
          <a:chExt cx="0" cy="0"/>
        </a:xfrm>
      </p:grpSpPr>
      <p:pic>
        <p:nvPicPr>
          <p:cNvPr id="172" name="Shape 172"/>
          <p:cNvPicPr preferRelativeResize="0"/>
          <p:nvPr/>
        </p:nvPicPr>
        <p:blipFill/>
        <p:spPr>
          <a:xfrm>
            <a:off x="7514490" y="45563"/>
            <a:ext cx="718200" cy="718200"/>
          </a:xfrm>
          <a:prstGeom prst="rect">
            <a:avLst/>
          </a:prstGeom>
          <a:solidFill>
            <a:srgbClr val="FFFFFF"/>
          </a:solidFill>
          <a:ln>
            <a:noFill/>
          </a:ln>
        </p:spPr>
      </p:pic>
      <p:pic>
        <p:nvPicPr>
          <p:cNvPr id="173" name="Shape 173"/>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4" name="Shape 17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175" name="Shape 175"/>
          <p:cNvSpPr txBox="1"/>
          <p:nvPr/>
        </p:nvSpPr>
        <p:spPr>
          <a:xfrm>
            <a:off x="88425" y="349900"/>
            <a:ext cx="7276800" cy="7863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None/>
            </a:pPr>
            <a:r>
              <a:t/>
            </a:r>
            <a:endParaRPr b="0" i="0" sz="3200" u="none" cap="none" strike="noStrike">
              <a:solidFill>
                <a:srgbClr val="0B68FF"/>
              </a:solidFill>
              <a:latin typeface="Arial"/>
              <a:ea typeface="Arial"/>
              <a:cs typeface="Arial"/>
              <a:sym typeface="Arial"/>
            </a:endParaRPr>
          </a:p>
        </p:txBody>
      </p:sp>
      <p:pic>
        <p:nvPicPr>
          <p:cNvPr id="176" name="Shape 176"/>
          <p:cNvPicPr preferRelativeResize="0"/>
          <p:nvPr/>
        </p:nvPicPr>
        <p:blipFill rotWithShape="1">
          <a:blip r:embed="rId4">
            <a:alphaModFix/>
          </a:blip>
          <a:srcRect b="3686" l="1057" r="2760" t="3686"/>
          <a:stretch/>
        </p:blipFill>
        <p:spPr>
          <a:xfrm>
            <a:off x="882525" y="763778"/>
            <a:ext cx="6435924" cy="3860396"/>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0" name="Shape 180"/>
        <p:cNvGrpSpPr/>
        <p:nvPr/>
      </p:nvGrpSpPr>
      <p:grpSpPr>
        <a:xfrm>
          <a:off x="0" y="0"/>
          <a:ext cx="0" cy="0"/>
          <a:chOff x="0" y="0"/>
          <a:chExt cx="0" cy="0"/>
        </a:xfrm>
      </p:grpSpPr>
      <p:pic>
        <p:nvPicPr>
          <p:cNvPr id="181" name="Shape 181"/>
          <p:cNvPicPr preferRelativeResize="0"/>
          <p:nvPr/>
        </p:nvPicPr>
        <p:blipFill/>
        <p:spPr>
          <a:xfrm>
            <a:off x="7514490" y="45563"/>
            <a:ext cx="718200" cy="718200"/>
          </a:xfrm>
          <a:prstGeom prst="rect">
            <a:avLst/>
          </a:prstGeom>
          <a:solidFill>
            <a:srgbClr val="FFFFFF"/>
          </a:solidFill>
          <a:ln>
            <a:noFill/>
          </a:ln>
        </p:spPr>
      </p:pic>
      <p:pic>
        <p:nvPicPr>
          <p:cNvPr id="182" name="Shape 182"/>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3" name="Shape 18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184" name="Shape 184"/>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None/>
            </a:pPr>
            <a:r>
              <a:t/>
            </a:r>
            <a:endParaRPr b="0" i="0" sz="4000" u="none" cap="none" strike="noStrike">
              <a:solidFill>
                <a:srgbClr val="0B68FF"/>
              </a:solidFill>
              <a:latin typeface="Arial"/>
              <a:ea typeface="Arial"/>
              <a:cs typeface="Arial"/>
              <a:sym typeface="Arial"/>
            </a:endParaRPr>
          </a:p>
        </p:txBody>
      </p:sp>
      <p:pic>
        <p:nvPicPr>
          <p:cNvPr id="185" name="Shape 185"/>
          <p:cNvPicPr preferRelativeResize="0"/>
          <p:nvPr/>
        </p:nvPicPr>
        <p:blipFill rotWithShape="1">
          <a:blip r:embed="rId4">
            <a:alphaModFix/>
          </a:blip>
          <a:srcRect b="12339" l="0" r="0" t="15541"/>
          <a:stretch/>
        </p:blipFill>
        <p:spPr>
          <a:xfrm>
            <a:off x="694375" y="884325"/>
            <a:ext cx="7674249" cy="3737374"/>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pic>
        <p:nvPicPr>
          <p:cNvPr id="190" name="Shape 190"/>
          <p:cNvPicPr preferRelativeResize="0"/>
          <p:nvPr/>
        </p:nvPicPr>
        <p:blipFill/>
        <p:spPr>
          <a:xfrm>
            <a:off x="7514490" y="45563"/>
            <a:ext cx="718200" cy="718200"/>
          </a:xfrm>
          <a:prstGeom prst="rect">
            <a:avLst/>
          </a:prstGeom>
          <a:solidFill>
            <a:srgbClr val="FFFFFF"/>
          </a:solidFill>
          <a:ln>
            <a:noFill/>
          </a:ln>
        </p:spPr>
      </p:pic>
      <p:pic>
        <p:nvPicPr>
          <p:cNvPr id="191" name="Shape 191"/>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2" name="Shape 19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 sz="1000">
                <a:solidFill>
                  <a:srgbClr val="0B68FF"/>
                </a:solidFill>
              </a:rPr>
              <a:t>HRS1</a:t>
            </a:r>
            <a:r>
              <a:rPr b="1" i="0" lang="en" sz="1000" u="none" cap="none" strike="noStrike">
                <a:solidFill>
                  <a:srgbClr val="0B68FF"/>
                </a:solidFill>
                <a:latin typeface="Arial"/>
                <a:ea typeface="Arial"/>
                <a:cs typeface="Arial"/>
                <a:sym typeface="Arial"/>
              </a:rPr>
              <a:t> | </a:t>
            </a:r>
            <a:r>
              <a:rPr b="1" lang="en" sz="1000">
                <a:solidFill>
                  <a:srgbClr val="0B68FF"/>
                </a:solidFill>
              </a:rPr>
              <a:t>Research</a:t>
            </a:r>
            <a:r>
              <a:rPr b="1" i="0" lang="en" sz="1000" u="none" cap="none" strike="noStrike">
                <a:solidFill>
                  <a:srgbClr val="0B68FF"/>
                </a:solidFill>
                <a:latin typeface="Arial"/>
                <a:ea typeface="Arial"/>
                <a:cs typeface="Arial"/>
                <a:sym typeface="Arial"/>
              </a:rPr>
              <a:t> | </a:t>
            </a:r>
            <a:r>
              <a:rPr b="1" lang="en" sz="1000">
                <a:solidFill>
                  <a:srgbClr val="7F7F7F"/>
                </a:solidFill>
              </a:rPr>
              <a:t>Final</a:t>
            </a:r>
            <a:r>
              <a:rPr b="1" i="0" lang="en" sz="1000" u="none" cap="none" strike="noStrike">
                <a:solidFill>
                  <a:srgbClr val="7F7F7F"/>
                </a:solidFill>
                <a:latin typeface="Arial"/>
                <a:ea typeface="Arial"/>
                <a:cs typeface="Arial"/>
                <a:sym typeface="Arial"/>
              </a:rPr>
              <a:t> Presentation Spring 201</a:t>
            </a:r>
            <a:r>
              <a:rPr b="1" lang="en" sz="1000">
                <a:solidFill>
                  <a:srgbClr val="7F7F7F"/>
                </a:solidFill>
              </a:rPr>
              <a:t>6</a:t>
            </a:r>
          </a:p>
        </p:txBody>
      </p:sp>
      <p:sp>
        <p:nvSpPr>
          <p:cNvPr id="193" name="Shape 193"/>
          <p:cNvSpPr txBox="1"/>
          <p:nvPr/>
        </p:nvSpPr>
        <p:spPr>
          <a:xfrm>
            <a:off x="135050" y="93425"/>
            <a:ext cx="72801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 sz="2400">
                <a:solidFill>
                  <a:srgbClr val="0B68FF"/>
                </a:solidFill>
              </a:rPr>
              <a:t>In-blanket settlers changed floc blanket behavior</a:t>
            </a:r>
          </a:p>
        </p:txBody>
      </p:sp>
      <p:pic>
        <p:nvPicPr>
          <p:cNvPr id="194" name="Shape 194"/>
          <p:cNvPicPr preferRelativeResize="0"/>
          <p:nvPr/>
        </p:nvPicPr>
        <p:blipFill rotWithShape="1">
          <a:blip r:embed="rId4">
            <a:alphaModFix/>
          </a:blip>
          <a:srcRect b="0" l="9209" r="12878" t="0"/>
          <a:stretch/>
        </p:blipFill>
        <p:spPr>
          <a:xfrm>
            <a:off x="6313699" y="784312"/>
            <a:ext cx="2213974" cy="3753873"/>
          </a:xfrm>
          <a:prstGeom prst="rect">
            <a:avLst/>
          </a:prstGeom>
          <a:noFill/>
          <a:ln>
            <a:noFill/>
          </a:ln>
        </p:spPr>
      </p:pic>
      <p:pic>
        <p:nvPicPr>
          <p:cNvPr id="195" name="Shape 195"/>
          <p:cNvPicPr preferRelativeResize="0"/>
          <p:nvPr/>
        </p:nvPicPr>
        <p:blipFill rotWithShape="1">
          <a:blip r:embed="rId5">
            <a:alphaModFix/>
          </a:blip>
          <a:srcRect b="0" l="0" r="10602" t="0"/>
          <a:stretch/>
        </p:blipFill>
        <p:spPr>
          <a:xfrm>
            <a:off x="567549" y="766275"/>
            <a:ext cx="2349874" cy="3789948"/>
          </a:xfrm>
          <a:prstGeom prst="rect">
            <a:avLst/>
          </a:prstGeom>
          <a:noFill/>
          <a:ln>
            <a:noFill/>
          </a:ln>
        </p:spPr>
      </p:pic>
      <p:pic>
        <p:nvPicPr>
          <p:cNvPr id="196" name="Shape 196"/>
          <p:cNvPicPr preferRelativeResize="0"/>
          <p:nvPr/>
        </p:nvPicPr>
        <p:blipFill>
          <a:blip r:embed="rId6">
            <a:alphaModFix/>
          </a:blip>
          <a:stretch>
            <a:fillRect/>
          </a:stretch>
        </p:blipFill>
        <p:spPr>
          <a:xfrm>
            <a:off x="3506125" y="766275"/>
            <a:ext cx="2131750" cy="3789950"/>
          </a:xfrm>
          <a:prstGeom prst="rect">
            <a:avLst/>
          </a:prstGeom>
          <a:noFill/>
          <a:ln>
            <a:noFill/>
          </a:ln>
        </p:spPr>
      </p:pic>
      <p:sp>
        <p:nvSpPr>
          <p:cNvPr id="197" name="Shape 197"/>
          <p:cNvSpPr/>
          <p:nvPr/>
        </p:nvSpPr>
        <p:spPr>
          <a:xfrm>
            <a:off x="7867075" y="3772525"/>
            <a:ext cx="202200" cy="246300"/>
          </a:xfrm>
          <a:prstGeom prst="ellipse">
            <a:avLst/>
          </a:prstGeom>
          <a:noFill/>
          <a:ln cap="flat" cmpd="sng" w="38100">
            <a:solidFill>
              <a:srgbClr val="FF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solidFill>
                <a:srgbClr val="FF0000"/>
              </a:solidFill>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1" name="Shape 201"/>
        <p:cNvGrpSpPr/>
        <p:nvPr/>
      </p:nvGrpSpPr>
      <p:grpSpPr>
        <a:xfrm>
          <a:off x="0" y="0"/>
          <a:ext cx="0" cy="0"/>
          <a:chOff x="0" y="0"/>
          <a:chExt cx="0" cy="0"/>
        </a:xfrm>
      </p:grpSpPr>
      <p:sp>
        <p:nvSpPr>
          <p:cNvPr id="202" name="Shape 202"/>
          <p:cNvSpPr txBox="1"/>
          <p:nvPr>
            <p:ph idx="1" type="subTitle"/>
          </p:nvPr>
        </p:nvSpPr>
        <p:spPr>
          <a:xfrm>
            <a:off x="797400" y="1381125"/>
            <a:ext cx="7549200" cy="2441700"/>
          </a:xfrm>
          <a:prstGeom prst="rect">
            <a:avLst/>
          </a:prstGeom>
        </p:spPr>
        <p:txBody>
          <a:bodyPr anchorCtr="0" anchor="t" bIns="91425" lIns="91425" rIns="91425" tIns="91425">
            <a:noAutofit/>
          </a:bodyPr>
          <a:lstStyle/>
          <a:p>
            <a:pPr lvl="0" rtl="0">
              <a:spcBef>
                <a:spcPts val="0"/>
              </a:spcBef>
              <a:buNone/>
            </a:pPr>
            <a:r>
              <a:t/>
            </a:r>
            <a:endParaRPr sz="4000">
              <a:solidFill>
                <a:srgbClr val="0B68FF"/>
              </a:solidFill>
            </a:endParaRPr>
          </a:p>
          <a:p>
            <a:pPr lvl="0" rtl="0">
              <a:spcBef>
                <a:spcPts val="0"/>
              </a:spcBef>
              <a:buNone/>
            </a:pPr>
            <a:r>
              <a:rPr b="1" lang="en" sz="4000">
                <a:solidFill>
                  <a:srgbClr val="0B68FF"/>
                </a:solidFill>
              </a:rPr>
              <a:t>Sludge Re-Circulation</a:t>
            </a:r>
          </a:p>
          <a:p>
            <a:pPr lvl="0" rtl="0">
              <a:spcBef>
                <a:spcPts val="0"/>
              </a:spcBef>
              <a:buNone/>
            </a:pPr>
            <a:r>
              <a:t/>
            </a:r>
            <a:endParaRPr b="1" sz="4000">
              <a:solidFill>
                <a:srgbClr val="0B68FF"/>
              </a:solidFill>
            </a:endParaRPr>
          </a:p>
          <a:p>
            <a:pPr lvl="0" rtl="0">
              <a:spcBef>
                <a:spcPts val="0"/>
              </a:spcBef>
              <a:buClr>
                <a:schemeClr val="dk1"/>
              </a:buClr>
              <a:buSzPct val="27500"/>
              <a:buFont typeface="Arial"/>
              <a:buNone/>
            </a:pPr>
            <a:r>
              <a:rPr lang="en" u="sng">
                <a:solidFill>
                  <a:schemeClr val="hlink"/>
                </a:solidFill>
                <a:hlinkClick r:id="rId3"/>
              </a:rPr>
              <a:t>https://drive.google.com/file/d/0BxBRJ1mr_EDUNTdORk1iR3Bjb2c/view?usp=drivesdk</a:t>
            </a:r>
          </a:p>
        </p:txBody>
      </p:sp>
      <p:sp>
        <p:nvSpPr>
          <p:cNvPr id="203" name="Shape 203"/>
          <p:cNvSpPr txBox="1"/>
          <p:nvPr/>
        </p:nvSpPr>
        <p:spPr>
          <a:xfrm>
            <a:off x="284175" y="331525"/>
            <a:ext cx="6829500" cy="710400"/>
          </a:xfrm>
          <a:prstGeom prst="rect">
            <a:avLst/>
          </a:prstGeom>
          <a:noFill/>
          <a:ln>
            <a:noFill/>
          </a:ln>
        </p:spPr>
        <p:txBody>
          <a:bodyPr anchorCtr="0" anchor="t" bIns="91425" lIns="91425" rIns="91425" tIns="91425">
            <a:noAutofit/>
          </a:bodyPr>
          <a:lstStyle/>
          <a:p>
            <a:pPr lvl="0" rtl="0">
              <a:spcBef>
                <a:spcPts val="0"/>
              </a:spcBef>
              <a:buNone/>
            </a:pPr>
            <a:r>
              <a:t/>
            </a:r>
            <a:endParaRPr sz="4000">
              <a:solidFill>
                <a:srgbClr val="0B68FF"/>
              </a:solidFill>
            </a:endParaRPr>
          </a:p>
        </p:txBody>
      </p:sp>
      <p:pic>
        <p:nvPicPr>
          <p:cNvPr id="204" name="Shape 204"/>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205" name="Shape 205"/>
          <p:cNvSpPr txBox="1"/>
          <p:nvPr/>
        </p:nvSpPr>
        <p:spPr>
          <a:xfrm>
            <a:off x="4644575" y="4162025"/>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
        <p:nvSpPr>
          <p:cNvPr id="206" name="Shape 206"/>
          <p:cNvSpPr txBox="1"/>
          <p:nvPr/>
        </p:nvSpPr>
        <p:spPr>
          <a:xfrm>
            <a:off x="0" y="0"/>
            <a:ext cx="3000000" cy="30000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sp>
        <p:nvSpPr>
          <p:cNvPr id="211" name="Shape 211"/>
          <p:cNvSpPr txBox="1"/>
          <p:nvPr>
            <p:ph idx="1" type="subTitle"/>
          </p:nvPr>
        </p:nvSpPr>
        <p:spPr>
          <a:xfrm>
            <a:off x="5766775" y="1733450"/>
            <a:ext cx="825900" cy="1226100"/>
          </a:xfrm>
          <a:prstGeom prst="rect">
            <a:avLst/>
          </a:prstGeom>
        </p:spPr>
        <p:txBody>
          <a:bodyPr anchorCtr="0" anchor="t" bIns="91425" lIns="91425" rIns="91425" tIns="91425">
            <a:noAutofit/>
          </a:bodyPr>
          <a:lstStyle/>
          <a:p>
            <a:pPr lvl="0" algn="l">
              <a:spcBef>
                <a:spcPts val="0"/>
              </a:spcBef>
              <a:buNone/>
            </a:pPr>
            <a:r>
              <a:t/>
            </a:r>
            <a:endParaRPr/>
          </a:p>
        </p:txBody>
      </p:sp>
      <p:sp>
        <p:nvSpPr>
          <p:cNvPr id="212" name="Shape 212"/>
          <p:cNvSpPr txBox="1"/>
          <p:nvPr/>
        </p:nvSpPr>
        <p:spPr>
          <a:xfrm>
            <a:off x="222650" y="37300"/>
            <a:ext cx="5664600" cy="1226100"/>
          </a:xfrm>
          <a:prstGeom prst="rect">
            <a:avLst/>
          </a:prstGeom>
          <a:noFill/>
          <a:ln>
            <a:noFill/>
          </a:ln>
        </p:spPr>
        <p:txBody>
          <a:bodyPr anchorCtr="0" anchor="t" bIns="91425" lIns="91425" rIns="91425" tIns="91425">
            <a:noAutofit/>
          </a:bodyPr>
          <a:lstStyle/>
          <a:p>
            <a:pPr lvl="0">
              <a:lnSpc>
                <a:spcPct val="100000"/>
              </a:lnSpc>
              <a:spcBef>
                <a:spcPts val="0"/>
              </a:spcBef>
              <a:buClr>
                <a:schemeClr val="dk1"/>
              </a:buClr>
              <a:buSzPct val="45833"/>
              <a:buFont typeface="Arial"/>
              <a:buNone/>
            </a:pPr>
            <a:r>
              <a:rPr lang="en" sz="2400">
                <a:solidFill>
                  <a:srgbClr val="0B68FF"/>
                </a:solidFill>
              </a:rPr>
              <a:t>Bottom settlers can marginally increase floc blanket concentration</a:t>
            </a:r>
            <a:r>
              <a:rPr lang="en" sz="4000">
                <a:solidFill>
                  <a:srgbClr val="0B68FF"/>
                </a:solidFill>
              </a:rPr>
              <a:t> </a:t>
            </a:r>
          </a:p>
        </p:txBody>
      </p:sp>
      <p:pic>
        <p:nvPicPr>
          <p:cNvPr id="213" name="Shape 213"/>
          <p:cNvPicPr preferRelativeResize="0"/>
          <p:nvPr/>
        </p:nvPicPr>
        <p:blipFill>
          <a:blip r:embed="rId3">
            <a:alphaModFix/>
          </a:blip>
          <a:stretch>
            <a:fillRect/>
          </a:stretch>
        </p:blipFill>
        <p:spPr>
          <a:xfrm>
            <a:off x="1342524" y="1163050"/>
            <a:ext cx="5750374" cy="3481850"/>
          </a:xfrm>
          <a:prstGeom prst="rect">
            <a:avLst/>
          </a:prstGeom>
          <a:noFill/>
          <a:ln>
            <a:noFill/>
          </a:ln>
        </p:spPr>
      </p:pic>
      <p:pic>
        <p:nvPicPr>
          <p:cNvPr id="214" name="Shape 214"/>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215" name="Shape 215"/>
          <p:cNvSpPr txBox="1"/>
          <p:nvPr/>
        </p:nvSpPr>
        <p:spPr>
          <a:xfrm>
            <a:off x="4597225" y="4162025"/>
            <a:ext cx="4366800" cy="1367100"/>
          </a:xfrm>
          <a:prstGeom prst="rect">
            <a:avLst/>
          </a:prstGeom>
          <a:noFill/>
          <a:ln>
            <a:noFill/>
          </a:ln>
        </p:spPr>
        <p:txBody>
          <a:bodyPr anchorCtr="0" anchor="ctr" bIns="91425" lIns="91425" rIns="91425" tIns="91425">
            <a:noAutofit/>
          </a:bodyPr>
          <a:lstStyle/>
          <a:p>
            <a:pPr lvl="0" rtl="0" algn="r">
              <a:spcBef>
                <a:spcPts val="0"/>
              </a:spcBef>
              <a:buNone/>
            </a:pPr>
            <a:r>
              <a:rPr b="1" lang="en" sz="1000">
                <a:solidFill>
                  <a:srgbClr val="0B68FF"/>
                </a:solidFill>
              </a:rPr>
              <a:t>HRS1 | Research | </a:t>
            </a:r>
            <a:r>
              <a:rPr b="1" lang="en" sz="1000">
                <a:solidFill>
                  <a:srgbClr val="7F7F7F"/>
                </a:solidFill>
              </a:rPr>
              <a:t>Final Presentation Spring 2016</a:t>
            </a:r>
          </a:p>
        </p:txBody>
      </p:sp>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