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CFB7AF-4F38-437C-8EAC-F5960EB3B50F}">
  <a:tblStyle styleId="{7DCFB7AF-4F38-437C-8EAC-F5960EB3B50F}"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4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428564651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indiawater.gov.in/IMISWeb/DataEntry/RWS/AAPFormat/AAPFormatReport.aspx?FN=1&amp;Rep=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dx.doi.org/10.3886/ICPSR36151.v3"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ww.iamrindia.gov.in/ihdr_book.pdf"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nfluence.cornell.edu/display/AGUACLARA/Publications?preview=/77267239/184582250/2011-08%20SIWI%20Poster%20Final.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wds.worldbank.org/external/default/WDSContentServer/WDSP/IB/2008/07/23/000333037_20080723000750/Rendered/PDF/447900PP0P09411413B01PUBLIC10PAPER1.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100"/>
              <a:t>[[Insert your abstract here.]]</a:t>
            </a:r>
          </a:p>
          <a:p>
            <a:pPr lvl="0">
              <a:spcBef>
                <a:spcPts val="0"/>
              </a:spcBef>
              <a:buNone/>
            </a:pPr>
            <a:endParaRPr sz="1100"/>
          </a:p>
          <a:p>
            <a:pPr lvl="0" rtl="0">
              <a:spcBef>
                <a:spcPts val="0"/>
              </a:spcBef>
              <a:buNone/>
            </a:pPr>
            <a:r>
              <a:rPr lang="en-US" sz="1100"/>
              <a:t>The scope of the semester was to analyze the feasibility and need for an AguaClara plant in India. The team decided to focus on India as a country of potential implementation as India already has AguaClara LLC workers on the ground building connections. The team approached the analysis through large-scale research, gathering data on India's water sources, demographics, geography, and economy. There are ten ideal characteristics that would suggest a potential site.  The team conducted research on India to determine locations with these characteristics. The team also created an optimization model using Matlab to visually display the deliverable in the form of a color-coded map.</a:t>
            </a:r>
          </a:p>
          <a:p>
            <a:pPr lvl="0" rtl="0">
              <a:spcBef>
                <a:spcPts val="0"/>
              </a:spcBef>
              <a:buNone/>
            </a:pPr>
            <a:endParaRPr sz="1100"/>
          </a:p>
          <a:p>
            <a:pPr lvl="0">
              <a:spcBef>
                <a:spcPts val="0"/>
              </a:spcBef>
              <a:buNone/>
            </a:pPr>
            <a:r>
              <a:rPr lang="en-US" sz="1100"/>
              <a:t>[[Add a link to your full report here. ]]</a:t>
            </a:r>
          </a:p>
          <a:p>
            <a:pPr lvl="0">
              <a:spcBef>
                <a:spcPts val="0"/>
              </a:spcBef>
              <a:buNone/>
            </a:pPr>
            <a:endParaRPr sz="1100"/>
          </a:p>
          <a:p>
            <a:pPr lvl="0" rtl="0">
              <a:spcBef>
                <a:spcPts val="0"/>
              </a:spcBef>
              <a:buNone/>
            </a:pPr>
            <a:r>
              <a:rPr lang="en-US" sz="1100"/>
              <a:t>https://www.overleaf.com/read/zzvvmnwndqbh</a:t>
            </a:r>
          </a:p>
        </p:txBody>
      </p:sp>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0798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This slide represents the summary of the optimization code written in Matlab. The code is located on the AguaClara google drive under “regional planning”. The optimization algorithm is based on a weighting system that the team determined after research and experimentation. The seven weights that are displayed in teh table are the metrics we were able to find hard, consistent quantifiable data for. The higher the weight, the more importance the characteristic will have in the result: the higher the number, the more it will add to that state’s total number, and the highest number was the most optimal state. Equation 1 represents the Matlab vector that will be used in Equation 3, and Equation 2 is the normalization of the data, so that each metric was within the same scale. The summation is ddone in equation 3. </a:t>
            </a:r>
          </a:p>
        </p:txBody>
      </p:sp>
      <p:sp>
        <p:nvSpPr>
          <p:cNvPr id="176" name="Shape 1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5056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rtl="0">
              <a:spcBef>
                <a:spcPts val="0"/>
              </a:spcBef>
              <a:buNone/>
            </a:pPr>
            <a:endParaRPr sz="1000"/>
          </a:p>
          <a:p>
            <a:pPr lvl="0">
              <a:spcBef>
                <a:spcPts val="0"/>
              </a:spcBef>
              <a:buNone/>
            </a:pPr>
            <a:endParaRPr sz="1000"/>
          </a:p>
          <a:p>
            <a:pPr lvl="0">
              <a:spcBef>
                <a:spcPts val="0"/>
              </a:spcBef>
              <a:buNone/>
            </a:pPr>
            <a:r>
              <a:rPr lang="en-US" sz="1000"/>
              <a:t>The stacked bar chart on the left was generated in Matlab. A stacked bar chart is the best way to represent this result because it shows us exactly which characteristic actually determined the result. For example, the most optimal state here is Meghalaya, the highest bar. We can see that meghalaya must have a high dependence on surface water and also a low poverty ratio (we want low poverty so the data for poverty ratio was flipped so that higher numbers were considered worse). </a:t>
            </a:r>
          </a:p>
          <a:p>
            <a:pPr lvl="0">
              <a:spcBef>
                <a:spcPts val="0"/>
              </a:spcBef>
              <a:buNone/>
            </a:pPr>
            <a:endParaRPr sz="1000"/>
          </a:p>
          <a:p>
            <a:pPr lvl="0" rtl="0">
              <a:spcBef>
                <a:spcPts val="0"/>
              </a:spcBef>
              <a:buNone/>
            </a:pPr>
            <a:r>
              <a:rPr lang="en-US" sz="1000"/>
              <a:t>The color coded map on the right was generated in Python, and the code for the maps are also on the AguaClara drive. The darkest colors here are considered more optimal. We did this because it’s a good visualization tool in terms of geography and orientation like it’s interesting that the most optimal states are not clustered together, for example. Himachal Pradesh, Rajasthan, Sikkim, Meghalaya, and Kerala are the top five most optimal states. </a:t>
            </a:r>
          </a:p>
        </p:txBody>
      </p:sp>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1278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Matlab, Python.</a:t>
            </a:r>
          </a:p>
          <a:p>
            <a:pPr lvl="0" rtl="0">
              <a:spcBef>
                <a:spcPts val="0"/>
              </a:spcBef>
              <a:buNone/>
            </a:pPr>
            <a:endParaRPr sz="1000"/>
          </a:p>
          <a:p>
            <a:pPr lvl="0">
              <a:spcBef>
                <a:spcPts val="0"/>
              </a:spcBef>
              <a:buClr>
                <a:schemeClr val="dk1"/>
              </a:buClr>
              <a:buSzPct val="110000"/>
              <a:buFont typeface="Arial"/>
              <a:buNone/>
            </a:pPr>
            <a:r>
              <a:rPr lang="en-US" sz="1000"/>
              <a:t>The same data was gathered on the district level for the top five states. Since there were over 70 districts analyzed in this code, a stacked bar chart was not generated because it would be cognitiely overwhelming. As you can see, many of the districts were around the same overall number after hte optimization. The map on the right shows in red the states that were chosen and then those states are blown up into districts, and the darker again is the more optimal. The top five optimized districts are called South Garo Hills, Chamba, Barmer, East Garo Hills, and West Garo Hills. </a:t>
            </a:r>
          </a:p>
          <a:p>
            <a:pPr lvl="0">
              <a:spcBef>
                <a:spcPts val="0"/>
              </a:spcBef>
              <a:buClr>
                <a:schemeClr val="dk1"/>
              </a:buClr>
              <a:buFont typeface="Arial"/>
              <a:buNone/>
            </a:pPr>
            <a:endParaRPr sz="1000"/>
          </a:p>
          <a:p>
            <a:pPr lvl="0" rtl="0">
              <a:spcBef>
                <a:spcPts val="0"/>
              </a:spcBef>
              <a:buClr>
                <a:schemeClr val="dk1"/>
              </a:buClr>
              <a:buSzPct val="110000"/>
              <a:buFont typeface="Arial"/>
              <a:buNone/>
            </a:pPr>
            <a:r>
              <a:rPr lang="en-US" sz="1000"/>
              <a:t>South, East, and West Garo Hills are all in Meghalaya. Chamba is in Himachal Pradesh, and Barmer is in Rajasthan.</a:t>
            </a: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1625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http://www.miscw.com/meghalaya-bid-2022-national-games-4850.html</a:t>
            </a:r>
          </a:p>
          <a:p>
            <a:pPr lvl="0" rtl="0">
              <a:spcBef>
                <a:spcPts val="0"/>
              </a:spcBef>
              <a:buNone/>
            </a:pPr>
            <a:endParaRPr sz="1000"/>
          </a:p>
          <a:p>
            <a:pPr lvl="0">
              <a:spcBef>
                <a:spcPts val="0"/>
              </a:spcBef>
              <a:buNone/>
            </a:pPr>
            <a:r>
              <a:rPr lang="en-US" sz="1000"/>
              <a:t>This is a picture of Meghalaya, the top optimized state, that also has 3 of the top 5 optimized districts. The three top districts are West Garo Hills, East Garo Hills, and South Garo Hills, which are hte three to the left. </a:t>
            </a:r>
          </a:p>
          <a:p>
            <a:pPr lvl="0">
              <a:spcBef>
                <a:spcPts val="0"/>
              </a:spcBef>
              <a:buNone/>
            </a:pPr>
            <a:endParaRPr sz="1000"/>
          </a:p>
          <a:p>
            <a:pPr lvl="0">
              <a:spcBef>
                <a:spcPts val="0"/>
              </a:spcBef>
              <a:buNone/>
            </a:pPr>
            <a:r>
              <a:rPr lang="en-US" sz="1000"/>
              <a:t>Preliminary results: AguaClara LLC should look for a local partner in Meghalaya to further increase its feasibility as an optimal site. </a:t>
            </a:r>
          </a:p>
          <a:p>
            <a:pPr lvl="0">
              <a:spcBef>
                <a:spcPts val="0"/>
              </a:spcBef>
              <a:buNone/>
            </a:pPr>
            <a:endParaRPr sz="1000"/>
          </a:p>
          <a:p>
            <a:pPr lvl="0" rtl="0">
              <a:spcBef>
                <a:spcPts val="0"/>
              </a:spcBef>
              <a:buNone/>
            </a:pPr>
            <a:r>
              <a:rPr lang="en-US" sz="1000"/>
              <a:t>The planning team cannot get much further than the district level, because information is simply not available on the smaller scale. Plus, so much of this work is going to be about communication on the ground -- communicating with locals, seeing where the demand is, who’s going to be open to a foreign company changing their way of life, trying to build relationships with organizations who can provide insight to the area, culture, etc. That’s why AguaClara LLC being on the ground in India was such a huge factor in our decision to analyze India this semester. THe next team’s job will focus a lot on the aspects that cannot be found through the Internet.</a:t>
            </a:r>
          </a:p>
        </p:txBody>
      </p:sp>
      <p:sp>
        <p:nvSpPr>
          <p:cNvPr id="211" name="Shape 2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6152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t>Like I said in the previous slide</a:t>
            </a:r>
          </a:p>
          <a:p>
            <a:pPr lvl="0">
              <a:spcBef>
                <a:spcPts val="0"/>
              </a:spcBef>
              <a:buClr>
                <a:schemeClr val="dk1"/>
              </a:buClr>
              <a:buFont typeface="Arial"/>
              <a:buNone/>
            </a:pPr>
            <a:endParaRPr sz="1000"/>
          </a:p>
          <a:p>
            <a:pPr lvl="0">
              <a:spcBef>
                <a:spcPts val="0"/>
              </a:spcBef>
              <a:buClr>
                <a:schemeClr val="dk1"/>
              </a:buClr>
              <a:buSzPct val="110000"/>
              <a:buFont typeface="Arial"/>
              <a:buNone/>
            </a:pPr>
            <a:r>
              <a:rPr lang="en-US" sz="1000"/>
              <a:t>THe next team’s job will be less research orientated and more focused on getting on the ground data that is not available online. For example, water turbidity is such a huge factor in determining the feasibility and need for an AguaClara plant, but that data for Indian water bodies is NOT publicly available. AguaClara LLC has been going in and doing their own turbidity tests. Same with the local partner -- a strong foundation will be built by reaching out and establishing connections with organizations in India, and that is best done on the ground work. With this on the ground work, the district level can be narrowed down into the village level.</a:t>
            </a:r>
          </a:p>
          <a:p>
            <a:pPr lvl="0">
              <a:spcBef>
                <a:spcPts val="0"/>
              </a:spcBef>
              <a:buClr>
                <a:schemeClr val="dk1"/>
              </a:buClr>
              <a:buFont typeface="Arial"/>
              <a:buNone/>
            </a:pPr>
            <a:endParaRPr sz="1000"/>
          </a:p>
          <a:p>
            <a:pPr lvl="0" rtl="0">
              <a:spcBef>
                <a:spcPts val="0"/>
              </a:spcBef>
              <a:buClr>
                <a:schemeClr val="dk1"/>
              </a:buClr>
              <a:buSzPct val="110000"/>
              <a:buFont typeface="Arial"/>
              <a:buNone/>
            </a:pPr>
            <a:r>
              <a:rPr lang="en-US" sz="1000"/>
              <a:t>Also, it would be helpful if the optimization code in Matlab could be written in one big Python script, since it’s python that’s generating the color-coded maps, but the team was not familiar enough in Python to get it done this semester. oh and another thing that teams could play with is the weighting system for the optimization code. it’s entirely impossible that our chosen weights are exactly perfect. </a:t>
            </a:r>
          </a:p>
        </p:txBody>
      </p:sp>
      <p:sp>
        <p:nvSpPr>
          <p:cNvPr id="223" name="Shape 2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4756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0294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244" name="Shape 2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4134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a:spcBef>
                <a:spcPts val="0"/>
              </a:spcBef>
              <a:buClr>
                <a:schemeClr val="dk1"/>
              </a:buClr>
              <a:buSzPct val="110000"/>
              <a:buFont typeface="Arial"/>
              <a:buNone/>
            </a:pPr>
            <a:r>
              <a:rPr lang="en-US" sz="1000">
                <a:solidFill>
                  <a:schemeClr val="dk1"/>
                </a:solidFill>
              </a:rPr>
              <a:t>Dependent= percent dependent upon surface water. </a:t>
            </a:r>
          </a:p>
          <a:p>
            <a:pPr lvl="0">
              <a:spcBef>
                <a:spcPts val="0"/>
              </a:spcBef>
              <a:buClr>
                <a:schemeClr val="dk1"/>
              </a:buClr>
              <a:buSzPct val="110000"/>
              <a:buFont typeface="Arial"/>
              <a:buNone/>
            </a:pPr>
            <a:r>
              <a:rPr lang="en-US" sz="1000">
                <a:solidFill>
                  <a:schemeClr val="dk1"/>
                </a:solidFill>
              </a:rPr>
              <a:t>Poverty ratio = percent living under the poverty line.</a:t>
            </a:r>
          </a:p>
          <a:p>
            <a:pPr lvl="0">
              <a:spcBef>
                <a:spcPts val="0"/>
              </a:spcBef>
              <a:buClr>
                <a:schemeClr val="dk1"/>
              </a:buClr>
              <a:buSzPct val="110000"/>
              <a:buFont typeface="Arial"/>
              <a:buNone/>
            </a:pPr>
            <a:r>
              <a:rPr lang="en-US" sz="1000">
                <a:solidFill>
                  <a:schemeClr val="dk1"/>
                </a:solidFill>
              </a:rPr>
              <a:t>%rural pop = rural population of that district within the state. </a:t>
            </a:r>
          </a:p>
          <a:p>
            <a:pPr lvl="0">
              <a:spcBef>
                <a:spcPts val="0"/>
              </a:spcBef>
              <a:buNone/>
            </a:pPr>
            <a:endParaRPr sz="1000"/>
          </a:p>
          <a:p>
            <a:pPr lvl="0" rtl="0">
              <a:spcBef>
                <a:spcPts val="0"/>
              </a:spcBef>
              <a:buNone/>
            </a:pPr>
            <a:r>
              <a:rPr lang="en-US" sz="1000"/>
              <a:t>This is in the order of the optimization results.</a:t>
            </a:r>
          </a:p>
        </p:txBody>
      </p:sp>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6379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a:spcBef>
                <a:spcPts val="0"/>
              </a:spcBef>
              <a:buNone/>
            </a:pPr>
            <a:r>
              <a:rPr lang="en-US" sz="1000"/>
              <a:t>Dependent= percent dependent upon surface water. </a:t>
            </a:r>
          </a:p>
          <a:p>
            <a:pPr lvl="0">
              <a:spcBef>
                <a:spcPts val="0"/>
              </a:spcBef>
              <a:buNone/>
            </a:pPr>
            <a:r>
              <a:rPr lang="en-US" sz="1000"/>
              <a:t>Poverty ratio = percent living under the poverty line.</a:t>
            </a:r>
          </a:p>
          <a:p>
            <a:pPr lvl="0">
              <a:spcBef>
                <a:spcPts val="0"/>
              </a:spcBef>
              <a:buNone/>
            </a:pPr>
            <a:r>
              <a:rPr lang="en-US" sz="1000"/>
              <a:t>%rural pop = rural population of that district within the state. </a:t>
            </a:r>
          </a:p>
          <a:p>
            <a:pPr lvl="0">
              <a:spcBef>
                <a:spcPts val="0"/>
              </a:spcBef>
              <a:buNone/>
            </a:pPr>
            <a:endParaRPr sz="1000"/>
          </a:p>
          <a:p>
            <a:pPr lvl="0" rtl="0">
              <a:spcBef>
                <a:spcPts val="0"/>
              </a:spcBef>
              <a:buNone/>
            </a:pPr>
            <a:endParaRPr sz="1000"/>
          </a:p>
        </p:txBody>
      </p:sp>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7063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a:p>
            <a:pPr lvl="0">
              <a:spcBef>
                <a:spcPts val="0"/>
              </a:spcBef>
              <a:buNone/>
            </a:pPr>
            <a:r>
              <a:rPr lang="en-US" sz="1000"/>
              <a:t>Caption: Focus on India</a:t>
            </a:r>
          </a:p>
          <a:p>
            <a:pPr lvl="0">
              <a:spcBef>
                <a:spcPts val="0"/>
              </a:spcBef>
              <a:buNone/>
            </a:pPr>
            <a:endParaRPr sz="1000"/>
          </a:p>
          <a:p>
            <a:pPr lvl="0">
              <a:spcBef>
                <a:spcPts val="0"/>
              </a:spcBef>
              <a:buNone/>
            </a:pPr>
            <a:r>
              <a:rPr lang="en-US" sz="1000"/>
              <a:t>This slide is to explain why we chose India in the first place.</a:t>
            </a:r>
          </a:p>
          <a:p>
            <a:pPr lvl="0">
              <a:spcBef>
                <a:spcPts val="0"/>
              </a:spcBef>
              <a:buNone/>
            </a:pPr>
            <a:endParaRPr sz="1000"/>
          </a:p>
          <a:p>
            <a:pPr lvl="0">
              <a:spcBef>
                <a:spcPts val="0"/>
              </a:spcBef>
              <a:buClr>
                <a:schemeClr val="dk1"/>
              </a:buClr>
              <a:buSzPct val="110000"/>
              <a:buFont typeface="Arial"/>
              <a:buNone/>
            </a:pPr>
            <a:r>
              <a:rPr lang="en-US" sz="1000">
                <a:solidFill>
                  <a:schemeClr val="dk1"/>
                </a:solidFill>
              </a:rPr>
              <a:t>Cornell currently has a partnership with the Tata group called the Tata-Cornell Initiative. Cornell’s role in this partnership is to help improve India’s quality of life we could help. Also AguaClara LLC already has people on the ground in India so we could help them theoretically by doing research and they are currently establishing connections with local partners so we could correlate our findings with the partnerships they have made. For all these reasons we thought that it made sense to choose India as the country to focus our site selection on.</a:t>
            </a:r>
          </a:p>
          <a:p>
            <a:pPr lvl="0" rtl="0">
              <a:spcBef>
                <a:spcPts val="0"/>
              </a:spcBef>
              <a:buClr>
                <a:schemeClr val="dk1"/>
              </a:buClr>
              <a:buSzPct val="110000"/>
              <a:buFont typeface="Arial"/>
              <a:buNone/>
            </a:pPr>
            <a:r>
              <a:rPr lang="en-US" sz="1000">
                <a:solidFill>
                  <a:schemeClr val="dk1"/>
                </a:solidFill>
              </a:rPr>
              <a:t>Research paper(Karim Beers, Kenichi Victor, Nishikawa Chavez), discussions with Monroe came up with this site selection criteria and the way we are going to tackle this task of finding the ideal place in this huge country is to go from broad to narrow  scale. We are going from states to districts to subdistricts and finally to the town level.</a:t>
            </a:r>
          </a:p>
        </p:txBody>
      </p:sp>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064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The first step to selecting an ideal site is to find and this slide lists the 11 ideal site characteristics that the regional planning team came up with and each will be discussed in further detail in later slides.</a:t>
            </a:r>
          </a:p>
          <a:p>
            <a:pPr lvl="0">
              <a:spcBef>
                <a:spcPts val="0"/>
              </a:spcBef>
              <a:buNone/>
            </a:pPr>
            <a:endParaRPr sz="1000"/>
          </a:p>
          <a:p>
            <a:pPr lvl="0">
              <a:spcBef>
                <a:spcPts val="0"/>
              </a:spcBef>
              <a:buClr>
                <a:schemeClr val="dk1"/>
              </a:buClr>
              <a:buSzPct val="110000"/>
              <a:buFont typeface="Arial"/>
              <a:buNone/>
            </a:pPr>
            <a:r>
              <a:rPr lang="en-US" sz="1000">
                <a:solidFill>
                  <a:schemeClr val="dk1"/>
                </a:solidFill>
              </a:rPr>
              <a:t>The order is not in order is not in the order of significance.</a:t>
            </a:r>
          </a:p>
          <a:p>
            <a:pPr lvl="0">
              <a:spcBef>
                <a:spcPts val="0"/>
              </a:spcBef>
              <a:buNone/>
            </a:pPr>
            <a:endParaRPr sz="1000">
              <a:solidFill>
                <a:schemeClr val="dk1"/>
              </a:solidFill>
            </a:endParaRPr>
          </a:p>
          <a:p>
            <a:pPr lvl="0">
              <a:spcBef>
                <a:spcPts val="0"/>
              </a:spcBef>
              <a:buClr>
                <a:schemeClr val="dk1"/>
              </a:buClr>
              <a:buSzPct val="110000"/>
              <a:buFont typeface="Arial"/>
              <a:buNone/>
            </a:pPr>
            <a:r>
              <a:rPr lang="en-US" sz="1000">
                <a:solidFill>
                  <a:schemeClr val="dk1"/>
                </a:solidFill>
              </a:rPr>
              <a:t>We are only going to look at the criteria for population size when we get down to the district/subdistrict level.</a:t>
            </a:r>
          </a:p>
          <a:p>
            <a:pPr lvl="0">
              <a:spcBef>
                <a:spcPts val="0"/>
              </a:spcBef>
              <a:buNone/>
            </a:pPr>
            <a:r>
              <a:rPr lang="en-US" sz="1000">
                <a:solidFill>
                  <a:schemeClr val="dk1"/>
                </a:solidFill>
              </a:rPr>
              <a:t>We are focusing on Rural areas as it is harder to implement AguaClara technology in Urban areas because Indian Law is different for Rural areas and Urban areas.</a:t>
            </a:r>
          </a:p>
          <a:p>
            <a:pPr lvl="0">
              <a:spcBef>
                <a:spcPts val="0"/>
              </a:spcBef>
              <a:buNone/>
            </a:pPr>
            <a:endParaRPr sz="1000">
              <a:solidFill>
                <a:schemeClr val="dk1"/>
              </a:solidFill>
            </a:endParaRPr>
          </a:p>
          <a:p>
            <a:pPr lvl="0">
              <a:spcBef>
                <a:spcPts val="0"/>
              </a:spcBef>
              <a:buNone/>
            </a:pPr>
            <a:r>
              <a:rPr lang="en-US" sz="1000">
                <a:solidFill>
                  <a:schemeClr val="dk1"/>
                </a:solidFill>
              </a:rPr>
              <a:t>Although NTU is very important it has proved very difficult to find and we aren’t even sure if the data is out there so we had to exclude that from our calculations later on. </a:t>
            </a:r>
          </a:p>
          <a:p>
            <a:pPr lvl="0">
              <a:spcBef>
                <a:spcPts val="0"/>
              </a:spcBef>
              <a:buNone/>
            </a:pPr>
            <a:endParaRPr sz="1000">
              <a:solidFill>
                <a:schemeClr val="dk1"/>
              </a:solidFill>
            </a:endParaRPr>
          </a:p>
          <a:p>
            <a:pPr lvl="0">
              <a:spcBef>
                <a:spcPts val="0"/>
              </a:spcBef>
              <a:buNone/>
            </a:pPr>
            <a:r>
              <a:rPr lang="en-US" sz="1000">
                <a:solidFill>
                  <a:schemeClr val="dk1"/>
                </a:solidFill>
              </a:rPr>
              <a:t>Also as of now our team has been able to narrow down the search to the district level and so have yet to do research on the government set up or the political conflict or sufficient stability to allow for community engagement. However, these are definitely a very important factor to consider as a government that is not so accepting will provide many difficulties and the success of the water treatment facility depends on the community’s trust and engagement.</a:t>
            </a:r>
          </a:p>
          <a:p>
            <a:pPr lvl="0">
              <a:spcBef>
                <a:spcPts val="0"/>
              </a:spcBef>
              <a:buNone/>
            </a:pPr>
            <a:endParaRPr sz="1000">
              <a:solidFill>
                <a:schemeClr val="dk1"/>
              </a:solidFill>
            </a:endParaRPr>
          </a:p>
          <a:p>
            <a:pPr lvl="0">
              <a:spcBef>
                <a:spcPts val="0"/>
              </a:spcBef>
              <a:buClr>
                <a:schemeClr val="dk1"/>
              </a:buClr>
              <a:buFont typeface="Arial"/>
              <a:buNone/>
            </a:pPr>
            <a:endParaRPr sz="1000">
              <a:solidFill>
                <a:schemeClr val="dk1"/>
              </a:solidFill>
            </a:endParaRPr>
          </a:p>
          <a:p>
            <a:pPr lvl="0" rtl="0">
              <a:spcBef>
                <a:spcPts val="0"/>
              </a:spcBef>
              <a:buClr>
                <a:schemeClr val="dk1"/>
              </a:buClr>
              <a:buFont typeface="Arial"/>
              <a:buNone/>
            </a:pPr>
            <a:endParaRPr sz="1000"/>
          </a:p>
        </p:txBody>
      </p:sp>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9834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a:t>source; http://data.geocomm.com/catalog/IN/group109.html</a:t>
            </a:r>
          </a:p>
          <a:p>
            <a:pPr lvl="0">
              <a:spcBef>
                <a:spcPts val="0"/>
              </a:spcBef>
              <a:buNone/>
            </a:pPr>
            <a:endParaRPr sz="1000"/>
          </a:p>
          <a:p>
            <a:pPr lvl="0">
              <a:spcBef>
                <a:spcPts val="0"/>
              </a:spcBef>
              <a:buNone/>
            </a:pPr>
            <a:r>
              <a:rPr lang="en-US" sz="1000"/>
              <a:t>The image is of the Administrative boundaries of India.</a:t>
            </a:r>
          </a:p>
          <a:p>
            <a:pPr lvl="0">
              <a:spcBef>
                <a:spcPts val="0"/>
              </a:spcBef>
              <a:buNone/>
            </a:pPr>
            <a:endParaRPr sz="1000"/>
          </a:p>
          <a:p>
            <a:pPr lvl="0">
              <a:spcBef>
                <a:spcPts val="0"/>
              </a:spcBef>
              <a:buClr>
                <a:schemeClr val="dk1"/>
              </a:buClr>
              <a:buSzPct val="110000"/>
              <a:buFont typeface="Arial"/>
              <a:buNone/>
            </a:pPr>
            <a:r>
              <a:rPr lang="en-US" sz="1000"/>
              <a:t>This slide is to introduce the fact that preliminary analysis was done at the State level and to show how the states look like (familiarize with how India looks).</a:t>
            </a:r>
          </a:p>
          <a:p>
            <a:pPr lvl="0">
              <a:spcBef>
                <a:spcPts val="0"/>
              </a:spcBef>
              <a:buNone/>
            </a:pPr>
            <a:endParaRPr sz="1000">
              <a:solidFill>
                <a:schemeClr val="dk1"/>
              </a:solidFill>
            </a:endParaRPr>
          </a:p>
          <a:p>
            <a:pPr lvl="0">
              <a:spcBef>
                <a:spcPts val="0"/>
              </a:spcBef>
              <a:buClr>
                <a:schemeClr val="dk1"/>
              </a:buClr>
              <a:buSzPct val="110000"/>
              <a:buFont typeface="Arial"/>
              <a:buNone/>
            </a:pPr>
            <a:r>
              <a:rPr lang="en-US" sz="1000"/>
              <a:t>The reasons why we excluded the 7 Union Territories:</a:t>
            </a:r>
          </a:p>
          <a:p>
            <a:pPr lvl="0">
              <a:spcBef>
                <a:spcPts val="0"/>
              </a:spcBef>
              <a:buClr>
                <a:schemeClr val="dk1"/>
              </a:buClr>
              <a:buSzPct val="110000"/>
              <a:buFont typeface="Arial"/>
              <a:buNone/>
            </a:pPr>
            <a:r>
              <a:rPr lang="en-US" sz="1000"/>
              <a:t>Ruled by Central government and have different government set up.</a:t>
            </a:r>
          </a:p>
          <a:p>
            <a:pPr lvl="0">
              <a:spcBef>
                <a:spcPts val="0"/>
              </a:spcBef>
              <a:buClr>
                <a:schemeClr val="dk1"/>
              </a:buClr>
              <a:buSzPct val="110000"/>
              <a:buFont typeface="Arial"/>
              <a:buNone/>
            </a:pPr>
            <a:r>
              <a:rPr lang="en-US" sz="1000"/>
              <a:t>Have mainly urban and we are focusing in Rural.</a:t>
            </a:r>
          </a:p>
        </p:txBody>
      </p:sp>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675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Up to here is Yu Jin’s</a:t>
            </a:r>
          </a:p>
          <a:p>
            <a:pPr lvl="0">
              <a:spcBef>
                <a:spcPts val="0"/>
              </a:spcBef>
              <a:buNone/>
            </a:pPr>
            <a:endParaRPr sz="1000"/>
          </a:p>
          <a:p>
            <a:pPr lvl="0">
              <a:spcBef>
                <a:spcPts val="0"/>
              </a:spcBef>
              <a:buNone/>
            </a:pPr>
            <a:r>
              <a:rPr lang="en-US" sz="1000"/>
              <a:t>The left picture: </a:t>
            </a:r>
            <a:r>
              <a:rPr lang="en-US" sz="1000">
                <a:solidFill>
                  <a:schemeClr val="dk1"/>
                </a:solidFill>
              </a:rPr>
              <a:t>State-wise distribution of natural water bodies</a:t>
            </a:r>
          </a:p>
          <a:p>
            <a:pPr lvl="0">
              <a:spcBef>
                <a:spcPts val="0"/>
              </a:spcBef>
              <a:buNone/>
            </a:pPr>
            <a:endParaRPr sz="1000"/>
          </a:p>
          <a:p>
            <a:pPr lvl="0">
              <a:spcBef>
                <a:spcPts val="0"/>
              </a:spcBef>
              <a:buNone/>
            </a:pPr>
            <a:r>
              <a:rPr lang="en-US" sz="1000"/>
              <a:t>The right picture: Percentage of Rural Population dependent on surface water for drinking purposes</a:t>
            </a:r>
          </a:p>
          <a:p>
            <a:pPr lvl="0">
              <a:spcBef>
                <a:spcPts val="0"/>
              </a:spcBef>
              <a:buNone/>
            </a:pPr>
            <a:endParaRPr sz="1000"/>
          </a:p>
          <a:p>
            <a:pPr lvl="0">
              <a:spcBef>
                <a:spcPts val="0"/>
              </a:spcBef>
              <a:buNone/>
            </a:pPr>
            <a:r>
              <a:rPr lang="en-US" sz="1000"/>
              <a:t>This is one of the criterias that we looked at to determine the most optimal site.</a:t>
            </a:r>
          </a:p>
          <a:p>
            <a:pPr lvl="0">
              <a:spcBef>
                <a:spcPts val="0"/>
              </a:spcBef>
              <a:buNone/>
            </a:pPr>
            <a:r>
              <a:rPr lang="en-US" sz="1000"/>
              <a:t>We found that the surface water availability is highly correlated with % of rural population dependent on surface water for drinking purposes. This is important because this represents the demand for the water treatment facility. If no one uses surface water for drinking purposes there is no need for the AguaClara treatment plant.</a:t>
            </a:r>
          </a:p>
          <a:p>
            <a:pPr lvl="0">
              <a:spcBef>
                <a:spcPts val="0"/>
              </a:spcBef>
              <a:buNone/>
            </a:pPr>
            <a:endParaRPr sz="1000"/>
          </a:p>
          <a:p>
            <a:pPr lvl="0" rtl="0">
              <a:spcBef>
                <a:spcPts val="0"/>
              </a:spcBef>
              <a:buNone/>
            </a:pPr>
            <a:r>
              <a:rPr lang="en-US" sz="1000"/>
              <a:t>This slide shows why we factored in surface water availability into our Matlab code.</a:t>
            </a:r>
          </a:p>
          <a:p>
            <a:pPr lvl="0" rtl="0">
              <a:spcBef>
                <a:spcPts val="0"/>
              </a:spcBef>
              <a:buNone/>
            </a:pPr>
            <a:endParaRPr sz="1000"/>
          </a:p>
          <a:p>
            <a:pPr lvl="0" rtl="0">
              <a:spcBef>
                <a:spcPts val="0"/>
              </a:spcBef>
              <a:buNone/>
            </a:pPr>
            <a:endParaRPr sz="1000"/>
          </a:p>
          <a:p>
            <a:pPr lvl="0" rtl="0">
              <a:spcBef>
                <a:spcPts val="0"/>
              </a:spcBef>
              <a:buClr>
                <a:schemeClr val="dk1"/>
              </a:buClr>
              <a:buFont typeface="Arial"/>
              <a:buNone/>
            </a:pPr>
            <a:endParaRPr sz="1000">
              <a:solidFill>
                <a:schemeClr val="dk1"/>
              </a:solidFill>
            </a:endParaRPr>
          </a:p>
          <a:p>
            <a:pPr lvl="0" rtl="0">
              <a:spcBef>
                <a:spcPts val="0"/>
              </a:spcBef>
              <a:buClr>
                <a:schemeClr val="dk1"/>
              </a:buClr>
              <a:buFont typeface="Arial"/>
              <a:buNone/>
            </a:pPr>
            <a:endParaRPr sz="1000"/>
          </a:p>
        </p:txBody>
      </p:sp>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8726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a:solidFill>
                  <a:schemeClr val="dk1"/>
                </a:solidFill>
              </a:rPr>
              <a:t>Map on the left shows annual normal rainfall in millimetres. Annual rainfall is one of the major contributors of surface water run off along with snowmelt and irrigation water. For viable sites selection, we consider the states with annual rainfall more than 1000 millimeters. Although, this is not a limiting constraint since, it is possible that a drier region has a continuous source of surface water from a canal or from mountain snow runoff, or other sources. We have generated a map on ArcGIS, for annual normal rainfall data per state, sourced from the Ministry of Water Resources, India. We notice that the regions of North-east India and states of Jammu and Kashmir, Karnataka, Kerala, Goa, Orissa and West Bengal receive the highest amount of rainfall annually. </a:t>
            </a:r>
          </a:p>
          <a:p>
            <a:pPr lvl="0">
              <a:spcBef>
                <a:spcPts val="0"/>
              </a:spcBef>
              <a:buNone/>
            </a:pPr>
            <a:endParaRPr>
              <a:solidFill>
                <a:schemeClr val="dk1"/>
              </a:solidFill>
            </a:endParaRPr>
          </a:p>
          <a:p>
            <a:pPr lvl="0">
              <a:spcBef>
                <a:spcPts val="0"/>
              </a:spcBef>
              <a:buClr>
                <a:schemeClr val="dk1"/>
              </a:buClr>
              <a:buFont typeface="Arial"/>
              <a:buNone/>
            </a:pPr>
            <a:r>
              <a:rPr lang="en-US">
                <a:solidFill>
                  <a:schemeClr val="dk1"/>
                </a:solidFill>
              </a:rPr>
              <a:t>Map on the right shows states with Arsenic and Fluoride contaminated groundwater. Arsenic or fluoride contaminated groundwater could be another factor correlated with a need for surface water treatment. The contamination level for Fluoride according to the Central Groundwater Board, India, is more than 1.5 mg per liter and for Arsenic it is more than 0.05 mg per liter. According to the map, the states of Rajasthan, Andhra Pradesh and Arunachal Pradesh have the highest proportion of districts with Fluoride contaminated groundwater. For Arsenic, Bihar and West Bengal show the highest contamination.</a:t>
            </a:r>
          </a:p>
          <a:p>
            <a:pPr lvl="0">
              <a:spcBef>
                <a:spcPts val="0"/>
              </a:spcBef>
              <a:buNone/>
            </a:pPr>
            <a:r>
              <a:rPr lang="en-US">
                <a:solidFill>
                  <a:schemeClr val="dk1"/>
                </a:solidFill>
              </a:rPr>
              <a:t/>
            </a:r>
            <a:br>
              <a:rPr lang="en-US">
                <a:solidFill>
                  <a:schemeClr val="dk1"/>
                </a:solidFill>
              </a:rPr>
            </a:br>
            <a:r>
              <a:rPr lang="en-US">
                <a:solidFill>
                  <a:schemeClr val="dk1"/>
                </a:solidFill>
              </a:rPr>
              <a:t>Source - </a:t>
            </a:r>
            <a:r>
              <a:rPr lang="en-US" sz="1000" u="sng">
                <a:solidFill>
                  <a:schemeClr val="hlink"/>
                </a:solidFill>
                <a:hlinkClick r:id="rId3"/>
              </a:rPr>
              <a:t>http://indiawater.gov.in/IMISWeb/DataEntry/RWS/AAPFormat/AAPFormatReport.aspx?FN=1&amp;Rep=Y</a:t>
            </a:r>
          </a:p>
          <a:p>
            <a:pPr lvl="0">
              <a:spcBef>
                <a:spcPts val="0"/>
              </a:spcBef>
              <a:buNone/>
            </a:pPr>
            <a:endParaRPr sz="1000"/>
          </a:p>
          <a:p>
            <a:pPr lvl="0" rtl="0">
              <a:spcBef>
                <a:spcPts val="0"/>
              </a:spcBef>
              <a:buClr>
                <a:schemeClr val="dk1"/>
              </a:buClr>
              <a:buFont typeface="Arial"/>
              <a:buNone/>
            </a:pPr>
            <a:endParaRPr sz="1000"/>
          </a:p>
        </p:txBody>
      </p:sp>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2404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a:t>Because households will be paying for the operation of the plant through a tariff, the optimal community should 1) be financially able to pay for this tariff, and 2) have enough demand for water treatment that they will want to pay the tariff in exchange for cleaner water. To begin quantifying willingness to pay, the team gathered data from the Census of India with poverty rates throughout India as shown in the map on the left. The higher the poverty level, the more unlikely that there will be funds to pay the necessary tariff, considering that the tariff will be, at current estimate, over 10 percent of the average rural family's income. Looking at the rural poverty ratios of each state, the data shows that the states of Jharkhand, Chattisgarh, Arunachal Pradesh and Manipur have the highest poverty ratio averaging to 41% compared to a national average of 26%.</a:t>
            </a:r>
          </a:p>
          <a:p>
            <a:pPr lvl="0">
              <a:spcBef>
                <a:spcPts val="0"/>
              </a:spcBef>
              <a:buNone/>
            </a:pPr>
            <a:endParaRPr/>
          </a:p>
          <a:p>
            <a:pPr lvl="0">
              <a:spcBef>
                <a:spcPts val="0"/>
              </a:spcBef>
              <a:buNone/>
            </a:pPr>
            <a:r>
              <a:rPr lang="en-US"/>
              <a:t>Another parameter found is data on the percentage of people with access to clean drinking water. This is an important parameter because this will correlate with a higher demand for water treatment and accessibility. We correlated the percentage rural population with access to safe drinking with Human Development Index, as shown in the map on the right. This index takes into account the educational attainment, life expectancy ratios and GDP of the state. The national average HDI was 0.52 in the year 2011 while the national average coverage of drinking water in rural India is 90%. The map showed that the states of Bihar, Jharkhand, Chattisgarh, Orissa and Uttar Pradesh have the lowest HDI while the states of Kerala, Manipur, Meghalaya and Mizoram have the lowest percentages of rural population with access to drinking water. </a:t>
            </a:r>
          </a:p>
          <a:p>
            <a:pPr lvl="0">
              <a:spcBef>
                <a:spcPts val="0"/>
              </a:spcBef>
              <a:buNone/>
            </a:pPr>
            <a:endParaRPr/>
          </a:p>
          <a:p>
            <a:pPr lvl="0">
              <a:spcBef>
                <a:spcPts val="0"/>
              </a:spcBef>
              <a:buNone/>
            </a:pPr>
            <a:r>
              <a:rPr lang="en-US"/>
              <a:t>One surprising fact we found was the states with higher HDI and lower poverty ratios (these can be the states with higher tendency towards willingness to pay) have higher percentage of rural population without access to safe drinking water. </a:t>
            </a:r>
          </a:p>
          <a:p>
            <a:pPr lvl="0">
              <a:spcBef>
                <a:spcPts val="0"/>
              </a:spcBef>
              <a:buNone/>
            </a:pPr>
            <a:r>
              <a:rPr lang="en-US"/>
              <a:t/>
            </a:r>
            <a:br>
              <a:rPr lang="en-US"/>
            </a:br>
            <a:r>
              <a:rPr lang="en-US"/>
              <a:t>Sources - </a:t>
            </a:r>
            <a:r>
              <a:rPr lang="en-US" sz="1000" u="sng">
                <a:solidFill>
                  <a:schemeClr val="hlink"/>
                </a:solidFill>
                <a:hlinkClick r:id="rId3"/>
              </a:rPr>
              <a:t>http://dx.doi.org/10.3886/ICPSR36151.v3</a:t>
            </a:r>
          </a:p>
          <a:p>
            <a:pPr lvl="0">
              <a:spcBef>
                <a:spcPts val="0"/>
              </a:spcBef>
              <a:buNone/>
            </a:pPr>
            <a:r>
              <a:rPr lang="en-US" sz="1000" u="sng">
                <a:solidFill>
                  <a:schemeClr val="hlink"/>
                </a:solidFill>
                <a:hlinkClick r:id="rId4"/>
              </a:rPr>
              <a:t>http://www.iamrindia.gov.in/ihdr_book.pdf</a:t>
            </a:r>
          </a:p>
          <a:p>
            <a:pPr lvl="0">
              <a:spcBef>
                <a:spcPts val="0"/>
              </a:spcBef>
              <a:buNone/>
            </a:pPr>
            <a:endParaRPr sz="1000"/>
          </a:p>
          <a:p>
            <a:pPr lvl="0" rtl="0">
              <a:spcBef>
                <a:spcPts val="0"/>
              </a:spcBef>
              <a:buClr>
                <a:schemeClr val="dk1"/>
              </a:buClr>
              <a:buFont typeface="Arial"/>
              <a:buNone/>
            </a:pPr>
            <a:endParaRPr sz="1000"/>
          </a:p>
        </p:txBody>
      </p:sp>
      <p:sp>
        <p:nvSpPr>
          <p:cNvPr id="143" name="Shape 1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840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a:t>Current estimates show that households in Honduras pay a tariff of $3 a month. Assuming the same range of tariff is used in India, it wil expensive for rural households, and past the upper limit for a rough figure on a rural household's willingness to pay for better quality water. This upper limit is based on a study conducted in 2000, which analyzed 15 contingent value studies from various developing nations and found the range of willingness to pay between 0.29 and 10.7 percent of monthly income. The average annual income of rural Indian households was found to be 22,400 rupees, which equals a monthly income of 28.03 US dollars. Based on this value, requiring $3 of tariff per month would take away 14 percent of a rural household's income. Therefore, the current tariff estimate is outside the range of willingness to pay that was found through multiple studies in developing nations. </a:t>
            </a:r>
          </a:p>
          <a:p>
            <a:pPr lvl="0">
              <a:spcBef>
                <a:spcPts val="0"/>
              </a:spcBef>
              <a:buNone/>
            </a:pPr>
            <a:endParaRPr/>
          </a:p>
          <a:p>
            <a:pPr lvl="0">
              <a:spcBef>
                <a:spcPts val="0"/>
              </a:spcBef>
              <a:buNone/>
            </a:pPr>
            <a:r>
              <a:rPr lang="en-US"/>
              <a:t>Sources - </a:t>
            </a:r>
            <a:r>
              <a:rPr lang="en-US" sz="1000" u="sng">
                <a:solidFill>
                  <a:schemeClr val="hlink"/>
                </a:solidFill>
                <a:hlinkClick r:id="rId3"/>
              </a:rPr>
              <a:t>https://confluence.cornell.edu/display/AGUACLARA/Publications?preview=/77267239/184582250/2011-08%20SIWI%20Poster%20Final.pdf</a:t>
            </a:r>
          </a:p>
          <a:p>
            <a:pPr lvl="0">
              <a:spcBef>
                <a:spcPts val="0"/>
              </a:spcBef>
              <a:buNone/>
            </a:pPr>
            <a:r>
              <a:rPr lang="en-US" sz="1000" u="sng">
                <a:solidFill>
                  <a:schemeClr val="hlink"/>
                </a:solidFill>
                <a:hlinkClick r:id="rId4"/>
              </a:rPr>
              <a:t>http://www-wds.worldbank.org/external/default/WDSContentServer/WDSP/IB/2008/07/23/000333037_20080723000750/Rendered/PDF/447900PP0P09411413B01PUBLIC10PAPER1.pdf</a:t>
            </a:r>
          </a:p>
          <a:p>
            <a:pPr lvl="0">
              <a:spcBef>
                <a:spcPts val="0"/>
              </a:spcBef>
              <a:buNone/>
            </a:pPr>
            <a:endParaRPr sz="1000"/>
          </a:p>
          <a:p>
            <a:pPr lvl="0" rtl="0">
              <a:spcBef>
                <a:spcPts val="0"/>
              </a:spcBef>
              <a:buNone/>
            </a:pPr>
            <a:endParaRPr sz="1000"/>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None/>
            </a:pPr>
            <a:endParaRPr sz="1000"/>
          </a:p>
          <a:p>
            <a:pPr lvl="0" rtl="0">
              <a:spcBef>
                <a:spcPts val="0"/>
              </a:spcBef>
              <a:buNone/>
            </a:pPr>
            <a:r>
              <a:rPr lang="en-US" sz="1000"/>
              <a:t>If there are any appendix slides that are relevant to this slide, mention it in your notes. </a:t>
            </a:r>
          </a:p>
        </p:txBody>
      </p:sp>
      <p:sp>
        <p:nvSpPr>
          <p:cNvPr id="154" name="Shape 1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3284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a:solidFill>
                  <a:schemeClr val="dk1"/>
                </a:solidFill>
              </a:rPr>
              <a:t>Another consideration also included is the existence of a local partner. AguaClara LLC currently has people on the ground speaking with local partners and gauging their ability, reach, and infrastructure. John Finn, senior director at AguaClara LLC, provided a report detailing their progress on the ground in India. Within his report is a list of potential local partners for AguaClara's future work based on the groups they have gotten into contact with to this date. The current list has eight potential partners and spans a large region of India. Map shows the states where there are local partners presently working with AguaClara LLC on ground. </a:t>
            </a:r>
          </a:p>
          <a:p>
            <a:pPr lvl="0">
              <a:spcBef>
                <a:spcPts val="0"/>
              </a:spcBef>
              <a:buNone/>
            </a:pPr>
            <a:endParaRPr>
              <a:solidFill>
                <a:schemeClr val="dk1"/>
              </a:solidFill>
            </a:endParaRPr>
          </a:p>
          <a:p>
            <a:pPr lvl="0">
              <a:spcBef>
                <a:spcPts val="0"/>
              </a:spcBef>
              <a:buClr>
                <a:schemeClr val="dk1"/>
              </a:buClr>
              <a:buFont typeface="Arial"/>
              <a:buNone/>
            </a:pPr>
            <a:r>
              <a:rPr lang="en-US">
                <a:solidFill>
                  <a:schemeClr val="dk1"/>
                </a:solidFill>
              </a:rPr>
              <a:t>FORCE = focused on community mobilization; implements water ATMs (which are solar powered and take in groundwater purified at local plans). Delhi and Haryana.</a:t>
            </a:r>
          </a:p>
          <a:p>
            <a:pPr lvl="0">
              <a:spcBef>
                <a:spcPts val="0"/>
              </a:spcBef>
              <a:buClr>
                <a:schemeClr val="dk1"/>
              </a:buClr>
              <a:buFont typeface="Arial"/>
              <a:buNone/>
            </a:pPr>
            <a:endParaRPr>
              <a:solidFill>
                <a:schemeClr val="dk1"/>
              </a:solidFill>
            </a:endParaRPr>
          </a:p>
          <a:p>
            <a:pPr lvl="0">
              <a:spcBef>
                <a:spcPts val="0"/>
              </a:spcBef>
              <a:buClr>
                <a:schemeClr val="dk1"/>
              </a:buClr>
              <a:buFont typeface="Arial"/>
              <a:buNone/>
            </a:pPr>
            <a:r>
              <a:rPr lang="en-US">
                <a:solidFill>
                  <a:schemeClr val="dk1"/>
                </a:solidFill>
              </a:rPr>
              <a:t>Swajal = for profit company that implements their own water purification systems and solar pumps; they operate in Haryana, Uttar Pradesh, Rajasthan, and West Bengal.</a:t>
            </a:r>
          </a:p>
          <a:p>
            <a:pPr lvl="0">
              <a:spcBef>
                <a:spcPts val="0"/>
              </a:spcBef>
              <a:buClr>
                <a:schemeClr val="dk1"/>
              </a:buClr>
              <a:buFont typeface="Arial"/>
              <a:buNone/>
            </a:pPr>
            <a:endParaRPr>
              <a:solidFill>
                <a:schemeClr val="dk1"/>
              </a:solidFill>
            </a:endParaRPr>
          </a:p>
          <a:p>
            <a:pPr lvl="0">
              <a:spcBef>
                <a:spcPts val="0"/>
              </a:spcBef>
              <a:buClr>
                <a:schemeClr val="dk1"/>
              </a:buClr>
              <a:buFont typeface="Arial"/>
              <a:buNone/>
            </a:pPr>
            <a:r>
              <a:rPr lang="en-US">
                <a:solidFill>
                  <a:schemeClr val="dk1"/>
                </a:solidFill>
              </a:rPr>
              <a:t>Cure = center for urban and regional excellence, a development NGO working on empowerment programs for low income communities, operating in Uttar Pradesh.</a:t>
            </a:r>
          </a:p>
          <a:p>
            <a:pPr lvl="0">
              <a:spcBef>
                <a:spcPts val="0"/>
              </a:spcBef>
              <a:buClr>
                <a:schemeClr val="dk1"/>
              </a:buClr>
              <a:buFont typeface="Arial"/>
              <a:buNone/>
            </a:pPr>
            <a:endParaRPr>
              <a:solidFill>
                <a:schemeClr val="dk1"/>
              </a:solidFill>
            </a:endParaRPr>
          </a:p>
          <a:p>
            <a:pPr lvl="0">
              <a:spcBef>
                <a:spcPts val="0"/>
              </a:spcBef>
              <a:buClr>
                <a:schemeClr val="dk1"/>
              </a:buClr>
              <a:buFont typeface="Arial"/>
              <a:buNone/>
            </a:pPr>
            <a:r>
              <a:rPr lang="en-US">
                <a:solidFill>
                  <a:schemeClr val="dk1"/>
                </a:solidFill>
              </a:rPr>
              <a:t>Tata Group = has water supply projects headed by Siddharth Gahoi, works in Maharashtra, </a:t>
            </a:r>
          </a:p>
          <a:p>
            <a:pPr lvl="0">
              <a:spcBef>
                <a:spcPts val="0"/>
              </a:spcBef>
              <a:buClr>
                <a:schemeClr val="dk1"/>
              </a:buClr>
              <a:buFont typeface="Arial"/>
              <a:buNone/>
            </a:pPr>
            <a:endParaRPr>
              <a:solidFill>
                <a:schemeClr val="dk1"/>
              </a:solidFill>
            </a:endParaRPr>
          </a:p>
          <a:p>
            <a:pPr lvl="0">
              <a:spcBef>
                <a:spcPts val="0"/>
              </a:spcBef>
              <a:buClr>
                <a:schemeClr val="dk1"/>
              </a:buClr>
              <a:buFont typeface="Arial"/>
              <a:buNone/>
            </a:pPr>
            <a:r>
              <a:rPr lang="en-US">
                <a:solidFill>
                  <a:schemeClr val="dk1"/>
                </a:solidFill>
              </a:rPr>
              <a:t>WASMO = Water and Sanitation Management Organization, has implemented different drinking water technologies with piped infrastructure in rural Gujarat. </a:t>
            </a:r>
          </a:p>
          <a:p>
            <a:pPr lvl="0">
              <a:spcBef>
                <a:spcPts val="0"/>
              </a:spcBef>
              <a:buClr>
                <a:schemeClr val="dk1"/>
              </a:buClr>
              <a:buFont typeface="Arial"/>
              <a:buNone/>
            </a:pPr>
            <a:endParaRPr>
              <a:solidFill>
                <a:schemeClr val="dk1"/>
              </a:solidFill>
            </a:endParaRPr>
          </a:p>
          <a:p>
            <a:pPr lvl="0">
              <a:spcBef>
                <a:spcPts val="0"/>
              </a:spcBef>
              <a:buClr>
                <a:schemeClr val="dk1"/>
              </a:buClr>
              <a:buFont typeface="Arial"/>
              <a:buNone/>
            </a:pPr>
            <a:r>
              <a:rPr lang="en-US">
                <a:solidFill>
                  <a:schemeClr val="dk1"/>
                </a:solidFill>
              </a:rPr>
              <a:t>Gram Vikas = development NGO working with the Rural Health &amp; Environment Programme; trains communities to maintain sanitation facilities. </a:t>
            </a:r>
          </a:p>
          <a:p>
            <a:pPr lvl="0">
              <a:spcBef>
                <a:spcPts val="0"/>
              </a:spcBef>
              <a:buClr>
                <a:schemeClr val="dk1"/>
              </a:buClr>
              <a:buFont typeface="Arial"/>
              <a:buNone/>
            </a:pPr>
            <a:endParaRPr>
              <a:solidFill>
                <a:schemeClr val="dk1"/>
              </a:solidFill>
            </a:endParaRPr>
          </a:p>
          <a:p>
            <a:pPr lvl="0" rtl="0">
              <a:spcBef>
                <a:spcPts val="0"/>
              </a:spcBef>
              <a:buNone/>
            </a:pPr>
            <a:r>
              <a:rPr lang="en-US">
                <a:solidFill>
                  <a:schemeClr val="dk1"/>
                </a:solidFill>
              </a:rPr>
              <a:t>Drinkwell Systems = for-profit US based enterprise, treating water affected by arsenic and fluoride, works in West Bengal.</a:t>
            </a:r>
            <a:r>
              <a:rPr lang="en-US" sz="1000"/>
              <a:t/>
            </a:r>
            <a:br>
              <a:rPr lang="en-US" sz="1000"/>
            </a:br>
            <a:endParaRPr lang="en-US" sz="1000"/>
          </a:p>
        </p:txBody>
      </p:sp>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9472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1368450" y="733150"/>
            <a:ext cx="7690500" cy="12003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7200">
                <a:solidFill>
                  <a:srgbClr val="595959"/>
                </a:solidFill>
              </a:rPr>
              <a:t>Regional Planning</a:t>
            </a:r>
          </a:p>
        </p:txBody>
      </p:sp>
      <p:sp>
        <p:nvSpPr>
          <p:cNvPr id="85" name="Shape 85"/>
          <p:cNvSpPr txBox="1"/>
          <p:nvPr/>
        </p:nvSpPr>
        <p:spPr>
          <a:xfrm>
            <a:off x="2107662" y="2418912"/>
            <a:ext cx="6121800" cy="9540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a:solidFill>
                  <a:srgbClr val="7F7F7F"/>
                </a:solidFill>
              </a:rPr>
              <a:t>Analyze the feasibility and need for AguaClara plant in India by gathering data on India’s water sources, demographics, geography and economics. Created optimization algorithm on MATLAB to visually display variables in a color-coded map. </a:t>
            </a:r>
          </a:p>
          <a:p>
            <a:pPr marL="0" marR="0" lvl="0" indent="0" algn="ctr" rtl="0">
              <a:spcBef>
                <a:spcPts val="0"/>
              </a:spcBef>
              <a:buNone/>
            </a:pPr>
            <a:r>
              <a:rPr lang="en-US">
                <a:solidFill>
                  <a:srgbClr val="7F7F7F"/>
                </a:solidFill>
              </a:rPr>
              <a:t>More information on - https://www.overleaf.com/4566736tqvggd#/13757353/</a:t>
            </a:r>
          </a:p>
        </p:txBody>
      </p:sp>
      <p:sp>
        <p:nvSpPr>
          <p:cNvPr id="86" name="Shape 86"/>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87" name="Shape 87"/>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id="88" name="Shape 88"/>
          <p:cNvPicPr preferRelativeResize="0"/>
          <p:nvPr/>
        </p:nvPicPr>
        <p:blipFill rotWithShape="1">
          <a:blip r:embed="rId3">
            <a:alphaModFix/>
          </a:blip>
          <a:srcRect l="4313" r="75452"/>
          <a:stretch/>
        </p:blipFill>
        <p:spPr>
          <a:xfrm>
            <a:off x="0" y="1739425"/>
            <a:ext cx="2275725" cy="3270224"/>
          </a:xfrm>
          <a:prstGeom prst="rect">
            <a:avLst/>
          </a:prstGeom>
          <a:noFill/>
          <a:ln>
            <a:noFill/>
          </a:ln>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Shape 178"/>
          <p:cNvPicPr preferRelativeResize="0"/>
          <p:nvPr/>
        </p:nvPicPr>
        <p:blipFill/>
        <p:spPr>
          <a:xfrm>
            <a:off x="7514490" y="45563"/>
            <a:ext cx="718200" cy="718200"/>
          </a:xfrm>
          <a:prstGeom prst="rect">
            <a:avLst/>
          </a:prstGeom>
          <a:solidFill>
            <a:srgbClr val="FFFFFF"/>
          </a:solidFill>
          <a:ln>
            <a:noFill/>
          </a:ln>
        </p:spPr>
      </p:pic>
      <p:sp>
        <p:nvSpPr>
          <p:cNvPr id="179" name="Shape 179"/>
          <p:cNvSpPr txBox="1"/>
          <p:nvPr/>
        </p:nvSpPr>
        <p:spPr>
          <a:xfrm>
            <a:off x="281550" y="1100675"/>
            <a:ext cx="3356400" cy="1368000"/>
          </a:xfrm>
          <a:prstGeom prst="rect">
            <a:avLst/>
          </a:prstGeom>
          <a:noFill/>
          <a:ln>
            <a:noFill/>
          </a:ln>
        </p:spPr>
        <p:txBody>
          <a:bodyPr lIns="91425" tIns="45700" rIns="91425" bIns="45700" anchor="t" anchorCtr="0">
            <a:noAutofit/>
          </a:bodyPr>
          <a:lstStyle/>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r>
              <a:rPr lang="en-US">
                <a:solidFill>
                  <a:srgbClr val="595959"/>
                </a:solidFill>
                <a:latin typeface="Calibri"/>
                <a:ea typeface="Calibri"/>
                <a:cs typeface="Calibri"/>
                <a:sym typeface="Calibri"/>
              </a:rPr>
              <a:t>Equation (1) </a:t>
            </a:r>
          </a:p>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r>
              <a:rPr lang="en-US" i="1">
                <a:solidFill>
                  <a:srgbClr val="595959"/>
                </a:solidFill>
                <a:latin typeface="Calibri"/>
                <a:ea typeface="Calibri"/>
                <a:cs typeface="Calibri"/>
                <a:sym typeface="Calibri"/>
              </a:rPr>
              <a:t>Weight = Weight1, Weight2, Weight3, Weight4, Weight5, Weight6, Weight7</a:t>
            </a:r>
          </a:p>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r>
              <a:rPr lang="en-US">
                <a:solidFill>
                  <a:srgbClr val="595959"/>
                </a:solidFill>
                <a:latin typeface="Calibri"/>
                <a:ea typeface="Calibri"/>
                <a:cs typeface="Calibri"/>
                <a:sym typeface="Calibri"/>
              </a:rPr>
              <a:t>Equation (2)</a:t>
            </a:r>
          </a:p>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r>
              <a:rPr lang="en-US">
                <a:solidFill>
                  <a:srgbClr val="595959"/>
                </a:solidFill>
                <a:latin typeface="Calibri"/>
                <a:ea typeface="Calibri"/>
                <a:cs typeface="Calibri"/>
                <a:sym typeface="Calibri"/>
              </a:rPr>
              <a:t>Equation (3)</a:t>
            </a:r>
          </a:p>
        </p:txBody>
      </p:sp>
      <p:pic>
        <p:nvPicPr>
          <p:cNvPr id="180" name="Shape 18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1" name="Shape 181"/>
          <p:cNvSpPr txBox="1"/>
          <p:nvPr/>
        </p:nvSpPr>
        <p:spPr>
          <a:xfrm>
            <a:off x="108725" y="457225"/>
            <a:ext cx="66867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The optimization algorithm was coded in Matlab.</a:t>
            </a:r>
          </a:p>
        </p:txBody>
      </p:sp>
      <p:sp>
        <p:nvSpPr>
          <p:cNvPr id="182" name="Shape 182"/>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graphicFrame>
        <p:nvGraphicFramePr>
          <p:cNvPr id="183" name="Shape 183"/>
          <p:cNvGraphicFramePr/>
          <p:nvPr/>
        </p:nvGraphicFramePr>
        <p:xfrm>
          <a:off x="4048100" y="1079725"/>
          <a:ext cx="3000000" cy="3000000"/>
        </p:xfrm>
        <a:graphic>
          <a:graphicData uri="http://schemas.openxmlformats.org/drawingml/2006/table">
            <a:tbl>
              <a:tblPr>
                <a:noFill/>
                <a:tableStyleId>{7DCFB7AF-4F38-437C-8EAC-F5960EB3B50F}</a:tableStyleId>
              </a:tblPr>
              <a:tblGrid>
                <a:gridCol w="3176450"/>
                <a:gridCol w="1013050"/>
              </a:tblGrid>
              <a:tr h="381875">
                <a:tc>
                  <a:txBody>
                    <a:bodyPr/>
                    <a:lstStyle/>
                    <a:p>
                      <a:pPr lvl="0" rtl="0">
                        <a:spcBef>
                          <a:spcPts val="0"/>
                        </a:spcBef>
                        <a:buNone/>
                      </a:pPr>
                      <a:r>
                        <a:rPr lang="en-US" b="1">
                          <a:solidFill>
                            <a:srgbClr val="595959"/>
                          </a:solidFill>
                          <a:latin typeface="Calibri"/>
                          <a:ea typeface="Calibri"/>
                          <a:cs typeface="Calibri"/>
                          <a:sym typeface="Calibri"/>
                        </a:rPr>
                        <a:t>Attributes</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solidFill>
                      <a:schemeClr val="accent6"/>
                    </a:solidFill>
                  </a:tcPr>
                </a:tc>
                <a:tc>
                  <a:txBody>
                    <a:bodyPr/>
                    <a:lstStyle/>
                    <a:p>
                      <a:pPr lvl="0">
                        <a:spcBef>
                          <a:spcPts val="0"/>
                        </a:spcBef>
                        <a:buNone/>
                      </a:pPr>
                      <a:r>
                        <a:rPr lang="en-US" b="1">
                          <a:solidFill>
                            <a:srgbClr val="595959"/>
                          </a:solidFill>
                          <a:latin typeface="Calibri"/>
                          <a:ea typeface="Calibri"/>
                          <a:cs typeface="Calibri"/>
                          <a:sym typeface="Calibri"/>
                        </a:rPr>
                        <a:t>Weights</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solidFill>
                      <a:schemeClr val="accent6"/>
                    </a:solidFill>
                  </a:tcPr>
                </a:tc>
              </a:tr>
              <a:tr h="0">
                <a:tc>
                  <a:txBody>
                    <a:bodyPr/>
                    <a:lstStyle/>
                    <a:p>
                      <a:pPr lvl="0" rtl="0">
                        <a:spcBef>
                          <a:spcPts val="0"/>
                        </a:spcBef>
                        <a:buNone/>
                      </a:pPr>
                      <a:r>
                        <a:rPr lang="en-US">
                          <a:latin typeface="Calibri"/>
                          <a:ea typeface="Calibri"/>
                          <a:cs typeface="Calibri"/>
                          <a:sym typeface="Calibri"/>
                        </a:rPr>
                        <a:t>Dependence upon surface water</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c>
                  <a:txBody>
                    <a:bodyPr/>
                    <a:lstStyle/>
                    <a:p>
                      <a:pPr lvl="0">
                        <a:spcBef>
                          <a:spcPts val="0"/>
                        </a:spcBef>
                        <a:buNone/>
                      </a:pPr>
                      <a:r>
                        <a:rPr lang="en-US">
                          <a:latin typeface="Calibri"/>
                          <a:ea typeface="Calibri"/>
                          <a:cs typeface="Calibri"/>
                          <a:sym typeface="Calibri"/>
                        </a:rPr>
                        <a:t>1.3</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r>
              <a:tr h="396200">
                <a:tc>
                  <a:txBody>
                    <a:bodyPr/>
                    <a:lstStyle/>
                    <a:p>
                      <a:pPr lvl="0" rtl="0">
                        <a:spcBef>
                          <a:spcPts val="0"/>
                        </a:spcBef>
                        <a:buNone/>
                      </a:pPr>
                      <a:r>
                        <a:rPr lang="en-US">
                          <a:latin typeface="Calibri"/>
                          <a:ea typeface="Calibri"/>
                          <a:cs typeface="Calibri"/>
                          <a:sym typeface="Calibri"/>
                        </a:rPr>
                        <a:t>Poverty Ratio</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c>
                  <a:txBody>
                    <a:bodyPr/>
                    <a:lstStyle/>
                    <a:p>
                      <a:pPr lvl="0">
                        <a:spcBef>
                          <a:spcPts val="0"/>
                        </a:spcBef>
                        <a:buNone/>
                      </a:pPr>
                      <a:r>
                        <a:rPr lang="en-US">
                          <a:latin typeface="Calibri"/>
                          <a:ea typeface="Calibri"/>
                          <a:cs typeface="Calibri"/>
                          <a:sym typeface="Calibri"/>
                        </a:rPr>
                        <a:t>0.75</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r>
              <a:tr h="396200">
                <a:tc>
                  <a:txBody>
                    <a:bodyPr/>
                    <a:lstStyle/>
                    <a:p>
                      <a:pPr lvl="0" rtl="0">
                        <a:spcBef>
                          <a:spcPts val="0"/>
                        </a:spcBef>
                        <a:buNone/>
                      </a:pPr>
                      <a:r>
                        <a:rPr lang="en-US">
                          <a:latin typeface="Calibri"/>
                          <a:ea typeface="Calibri"/>
                          <a:cs typeface="Calibri"/>
                          <a:sym typeface="Calibri"/>
                        </a:rPr>
                        <a:t>Annual Rainfall</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c>
                  <a:txBody>
                    <a:bodyPr/>
                    <a:lstStyle/>
                    <a:p>
                      <a:pPr lvl="0">
                        <a:spcBef>
                          <a:spcPts val="0"/>
                        </a:spcBef>
                        <a:buNone/>
                      </a:pPr>
                      <a:r>
                        <a:rPr lang="en-US">
                          <a:latin typeface="Calibri"/>
                          <a:ea typeface="Calibri"/>
                          <a:cs typeface="Calibri"/>
                          <a:sym typeface="Calibri"/>
                        </a:rPr>
                        <a:t>0.01</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r>
              <a:tr h="396200">
                <a:tc>
                  <a:txBody>
                    <a:bodyPr/>
                    <a:lstStyle/>
                    <a:p>
                      <a:pPr lvl="0" rtl="0">
                        <a:spcBef>
                          <a:spcPts val="0"/>
                        </a:spcBef>
                        <a:buNone/>
                      </a:pPr>
                      <a:r>
                        <a:rPr lang="en-US">
                          <a:latin typeface="Calibri"/>
                          <a:ea typeface="Calibri"/>
                          <a:cs typeface="Calibri"/>
                          <a:sym typeface="Calibri"/>
                        </a:rPr>
                        <a:t>HDI</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c>
                  <a:txBody>
                    <a:bodyPr/>
                    <a:lstStyle/>
                    <a:p>
                      <a:pPr lvl="0">
                        <a:spcBef>
                          <a:spcPts val="0"/>
                        </a:spcBef>
                        <a:buNone/>
                      </a:pPr>
                      <a:r>
                        <a:rPr lang="en-US">
                          <a:latin typeface="Calibri"/>
                          <a:ea typeface="Calibri"/>
                          <a:cs typeface="Calibri"/>
                          <a:sym typeface="Calibri"/>
                        </a:rPr>
                        <a:t>0.25</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r>
              <a:tr h="396200">
                <a:tc>
                  <a:txBody>
                    <a:bodyPr/>
                    <a:lstStyle/>
                    <a:p>
                      <a:pPr lvl="0" rtl="0">
                        <a:spcBef>
                          <a:spcPts val="0"/>
                        </a:spcBef>
                        <a:buNone/>
                      </a:pPr>
                      <a:r>
                        <a:rPr lang="en-US">
                          <a:latin typeface="Calibri"/>
                          <a:ea typeface="Calibri"/>
                          <a:cs typeface="Calibri"/>
                          <a:sym typeface="Calibri"/>
                        </a:rPr>
                        <a:t>Rural Population % per state</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c>
                  <a:txBody>
                    <a:bodyPr/>
                    <a:lstStyle/>
                    <a:p>
                      <a:pPr lvl="0" rtl="0">
                        <a:spcBef>
                          <a:spcPts val="0"/>
                        </a:spcBef>
                        <a:buNone/>
                      </a:pPr>
                      <a:r>
                        <a:rPr lang="en-US">
                          <a:latin typeface="Calibri"/>
                          <a:ea typeface="Calibri"/>
                          <a:cs typeface="Calibri"/>
                          <a:sym typeface="Calibri"/>
                        </a:rPr>
                        <a:t>0.3</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r>
              <a:tr h="396200">
                <a:tc>
                  <a:txBody>
                    <a:bodyPr/>
                    <a:lstStyle/>
                    <a:p>
                      <a:pPr lvl="0" rtl="0">
                        <a:spcBef>
                          <a:spcPts val="0"/>
                        </a:spcBef>
                        <a:buNone/>
                      </a:pPr>
                      <a:r>
                        <a:rPr lang="en-US">
                          <a:latin typeface="Calibri"/>
                          <a:ea typeface="Calibri"/>
                          <a:cs typeface="Calibri"/>
                          <a:sym typeface="Calibri"/>
                        </a:rPr>
                        <a:t>Presence of a Local Partner</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c>
                  <a:txBody>
                    <a:bodyPr/>
                    <a:lstStyle/>
                    <a:p>
                      <a:pPr lvl="0" rtl="0">
                        <a:spcBef>
                          <a:spcPts val="0"/>
                        </a:spcBef>
                        <a:buNone/>
                      </a:pPr>
                      <a:r>
                        <a:rPr lang="en-US">
                          <a:latin typeface="Calibri"/>
                          <a:ea typeface="Calibri"/>
                          <a:cs typeface="Calibri"/>
                          <a:sym typeface="Calibri"/>
                        </a:rPr>
                        <a:t>0.15</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r>
              <a:tr h="0">
                <a:tc>
                  <a:txBody>
                    <a:bodyPr/>
                    <a:lstStyle/>
                    <a:p>
                      <a:pPr lvl="0" rtl="0">
                        <a:spcBef>
                          <a:spcPts val="0"/>
                        </a:spcBef>
                        <a:buNone/>
                      </a:pPr>
                      <a:r>
                        <a:rPr lang="en-US">
                          <a:latin typeface="Calibri"/>
                          <a:ea typeface="Calibri"/>
                          <a:cs typeface="Calibri"/>
                          <a:sym typeface="Calibri"/>
                        </a:rPr>
                        <a:t>Rural population in state by total rural population in India</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c>
                  <a:txBody>
                    <a:bodyPr/>
                    <a:lstStyle/>
                    <a:p>
                      <a:pPr lvl="0" rtl="0">
                        <a:spcBef>
                          <a:spcPts val="0"/>
                        </a:spcBef>
                        <a:buNone/>
                      </a:pPr>
                      <a:r>
                        <a:rPr lang="en-US">
                          <a:latin typeface="Calibri"/>
                          <a:ea typeface="Calibri"/>
                          <a:cs typeface="Calibri"/>
                          <a:sym typeface="Calibri"/>
                        </a:rPr>
                        <a:t>0.3</a:t>
                      </a:r>
                    </a:p>
                  </a:txBody>
                  <a:tcPr marL="91425" marR="91425" marT="91425" marB="91425">
                    <a:lnL w="9525" cap="flat" cmpd="sng">
                      <a:solidFill>
                        <a:schemeClr val="accent6"/>
                      </a:solidFill>
                      <a:prstDash val="solid"/>
                      <a:round/>
                      <a:headEnd type="none" w="med" len="med"/>
                      <a:tailEnd type="none" w="med" len="med"/>
                    </a:lnL>
                    <a:lnR w="9525" cap="flat" cmpd="sng">
                      <a:solidFill>
                        <a:schemeClr val="accent6"/>
                      </a:solidFill>
                      <a:prstDash val="solid"/>
                      <a:round/>
                      <a:headEnd type="none" w="med" len="med"/>
                      <a:tailEnd type="none" w="med" len="med"/>
                    </a:lnR>
                    <a:lnT w="9525" cap="flat" cmpd="sng">
                      <a:solidFill>
                        <a:schemeClr val="accent6"/>
                      </a:solidFill>
                      <a:prstDash val="solid"/>
                      <a:round/>
                      <a:headEnd type="none" w="med" len="med"/>
                      <a:tailEnd type="none" w="med" len="med"/>
                    </a:lnT>
                    <a:lnB w="9525" cap="flat" cmpd="sng">
                      <a:solidFill>
                        <a:schemeClr val="accent6"/>
                      </a:solidFill>
                      <a:prstDash val="solid"/>
                      <a:round/>
                      <a:headEnd type="none" w="med" len="med"/>
                      <a:tailEnd type="none" w="med" len="med"/>
                    </a:lnB>
                  </a:tcPr>
                </a:tc>
              </a:tr>
            </a:tbl>
          </a:graphicData>
        </a:graphic>
      </p:graphicFrame>
      <p:pic>
        <p:nvPicPr>
          <p:cNvPr id="184" name="Shape 184"/>
          <p:cNvPicPr preferRelativeResize="0"/>
          <p:nvPr/>
        </p:nvPicPr>
        <p:blipFill>
          <a:blip r:embed="rId4">
            <a:alphaModFix/>
          </a:blip>
          <a:stretch>
            <a:fillRect/>
          </a:stretch>
        </p:blipFill>
        <p:spPr>
          <a:xfrm>
            <a:off x="281550" y="2746625"/>
            <a:ext cx="3356401" cy="622500"/>
          </a:xfrm>
          <a:prstGeom prst="rect">
            <a:avLst/>
          </a:prstGeom>
          <a:noFill/>
          <a:ln>
            <a:noFill/>
          </a:ln>
        </p:spPr>
      </p:pic>
      <p:pic>
        <p:nvPicPr>
          <p:cNvPr id="185" name="Shape 185"/>
          <p:cNvPicPr preferRelativeResize="0"/>
          <p:nvPr/>
        </p:nvPicPr>
        <p:blipFill>
          <a:blip r:embed="rId5">
            <a:alphaModFix/>
          </a:blip>
          <a:stretch>
            <a:fillRect/>
          </a:stretch>
        </p:blipFill>
        <p:spPr>
          <a:xfrm>
            <a:off x="423575" y="3833450"/>
            <a:ext cx="2740325" cy="513499"/>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Shape 190"/>
          <p:cNvPicPr preferRelativeResize="0"/>
          <p:nvPr/>
        </p:nvPicPr>
        <p:blipFill/>
        <p:spPr>
          <a:xfrm>
            <a:off x="7514490" y="45563"/>
            <a:ext cx="718200" cy="718200"/>
          </a:xfrm>
          <a:prstGeom prst="rect">
            <a:avLst/>
          </a:prstGeom>
          <a:solidFill>
            <a:srgbClr val="FFFFFF"/>
          </a:solidFill>
          <a:ln>
            <a:noFill/>
          </a:ln>
        </p:spPr>
      </p:pic>
      <p:sp>
        <p:nvSpPr>
          <p:cNvPr id="191" name="Shape 191"/>
          <p:cNvSpPr txBox="1"/>
          <p:nvPr/>
        </p:nvSpPr>
        <p:spPr>
          <a:xfrm>
            <a:off x="219600" y="1738030"/>
            <a:ext cx="3204900" cy="1368000"/>
          </a:xfrm>
          <a:prstGeom prst="rect">
            <a:avLst/>
          </a:prstGeom>
          <a:noFill/>
          <a:ln>
            <a:noFill/>
          </a:ln>
        </p:spPr>
        <p:txBody>
          <a:bodyPr lIns="91425" tIns="45700" rIns="91425" bIns="45700" anchor="t" anchorCtr="0">
            <a:noAutofit/>
          </a:bodyPr>
          <a:lstStyle/>
          <a:p>
            <a:pPr marR="0" lvl="0" algn="l" rtl="0">
              <a:spcBef>
                <a:spcPts val="0"/>
              </a:spcBef>
              <a:buNone/>
            </a:pPr>
            <a:endParaRPr>
              <a:solidFill>
                <a:srgbClr val="595959"/>
              </a:solidFill>
              <a:latin typeface="Calibri"/>
              <a:ea typeface="Calibri"/>
              <a:cs typeface="Calibri"/>
              <a:sym typeface="Calibri"/>
            </a:endParaRPr>
          </a:p>
          <a:p>
            <a:pPr marR="0" lvl="0" algn="l" rtl="0">
              <a:spcBef>
                <a:spcPts val="0"/>
              </a:spcBef>
              <a:buNone/>
            </a:pPr>
            <a:r>
              <a:rPr lang="en-US" sz="1400" b="0" i="0" u="none" strike="noStrike" cap="none">
                <a:solidFill>
                  <a:srgbClr val="595959"/>
                </a:solidFill>
                <a:latin typeface="Calibri"/>
                <a:ea typeface="Calibri"/>
                <a:cs typeface="Calibri"/>
                <a:sym typeface="Calibri"/>
              </a:rPr>
              <a:t> </a:t>
            </a:r>
          </a:p>
          <a:p>
            <a:pPr marR="0" lvl="0" algn="l" rtl="0">
              <a:spcBef>
                <a:spcPts val="0"/>
              </a:spcBef>
              <a:buNone/>
            </a:pPr>
            <a:r>
              <a:rPr lang="en-US" sz="1400" b="0" i="0" u="none" strike="noStrike" cap="none">
                <a:solidFill>
                  <a:srgbClr val="595959"/>
                </a:solidFill>
                <a:latin typeface="Calibri"/>
                <a:ea typeface="Calibri"/>
                <a:cs typeface="Calibri"/>
                <a:sym typeface="Calibri"/>
              </a:rPr>
              <a:t> </a:t>
            </a:r>
          </a:p>
        </p:txBody>
      </p:sp>
      <p:pic>
        <p:nvPicPr>
          <p:cNvPr id="192" name="Shape 19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3" name="Shape 193"/>
          <p:cNvSpPr txBox="1"/>
          <p:nvPr/>
        </p:nvSpPr>
        <p:spPr>
          <a:xfrm>
            <a:off x="108849" y="458050"/>
            <a:ext cx="72096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The optimization results are represented by a color-optimized map.</a:t>
            </a:r>
          </a:p>
        </p:txBody>
      </p:sp>
      <p:sp>
        <p:nvSpPr>
          <p:cNvPr id="194" name="Shape 194"/>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95" name="Shape 195"/>
          <p:cNvSpPr txBox="1"/>
          <p:nvPr/>
        </p:nvSpPr>
        <p:spPr>
          <a:xfrm>
            <a:off x="108850" y="3998750"/>
            <a:ext cx="4139700" cy="9234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Himachal Pradesh, Rajasthan, Sikkim, Meghalaya and Kerala = </a:t>
            </a:r>
          </a:p>
          <a:p>
            <a:pPr marL="0" marR="0" lvl="0" indent="0" algn="l" rtl="0">
              <a:spcBef>
                <a:spcPts val="0"/>
              </a:spcBef>
              <a:buSzPct val="25000"/>
              <a:buNone/>
            </a:pPr>
            <a:r>
              <a:rPr lang="en-US" sz="1800"/>
              <a:t>top 5 most optimal states</a:t>
            </a:r>
          </a:p>
        </p:txBody>
      </p:sp>
      <p:pic>
        <p:nvPicPr>
          <p:cNvPr id="196" name="Shape 196"/>
          <p:cNvPicPr preferRelativeResize="0"/>
          <p:nvPr/>
        </p:nvPicPr>
        <p:blipFill>
          <a:blip r:embed="rId4">
            <a:alphaModFix/>
          </a:blip>
          <a:stretch>
            <a:fillRect/>
          </a:stretch>
        </p:blipFill>
        <p:spPr>
          <a:xfrm>
            <a:off x="4930156" y="1080549"/>
            <a:ext cx="3531546" cy="3524447"/>
          </a:xfrm>
          <a:prstGeom prst="rect">
            <a:avLst/>
          </a:prstGeom>
          <a:noFill/>
          <a:ln>
            <a:noFill/>
          </a:ln>
        </p:spPr>
      </p:pic>
      <p:pic>
        <p:nvPicPr>
          <p:cNvPr id="197" name="Shape 197"/>
          <p:cNvPicPr preferRelativeResize="0"/>
          <p:nvPr/>
        </p:nvPicPr>
        <p:blipFill>
          <a:blip r:embed="rId5">
            <a:alphaModFix/>
          </a:blip>
          <a:stretch>
            <a:fillRect/>
          </a:stretch>
        </p:blipFill>
        <p:spPr>
          <a:xfrm>
            <a:off x="819865" y="1162100"/>
            <a:ext cx="3673483" cy="2755100"/>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Shape 202"/>
          <p:cNvPicPr preferRelativeResize="0"/>
          <p:nvPr/>
        </p:nvPicPr>
        <p:blipFill/>
        <p:spPr>
          <a:xfrm>
            <a:off x="7514490" y="45563"/>
            <a:ext cx="718200" cy="718200"/>
          </a:xfrm>
          <a:prstGeom prst="rect">
            <a:avLst/>
          </a:prstGeom>
          <a:solidFill>
            <a:srgbClr val="FFFFFF"/>
          </a:solidFill>
          <a:ln>
            <a:noFill/>
          </a:ln>
        </p:spPr>
      </p:pic>
      <p:pic>
        <p:nvPicPr>
          <p:cNvPr id="203" name="Shape 20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4" name="Shape 204"/>
          <p:cNvSpPr txBox="1"/>
          <p:nvPr/>
        </p:nvSpPr>
        <p:spPr>
          <a:xfrm>
            <a:off x="76900" y="598200"/>
            <a:ext cx="81558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Same method was used for district-level analysis.</a:t>
            </a:r>
          </a:p>
        </p:txBody>
      </p:sp>
      <p:sp>
        <p:nvSpPr>
          <p:cNvPr id="205" name="Shape 205"/>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06" name="Shape 206"/>
          <p:cNvSpPr txBox="1"/>
          <p:nvPr/>
        </p:nvSpPr>
        <p:spPr>
          <a:xfrm>
            <a:off x="108850" y="3998750"/>
            <a:ext cx="4139700" cy="9234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South Garo Hills, Chamba, Barmer, East Garo Hills and West Garo Hills =  top 5 most optimal districts</a:t>
            </a:r>
          </a:p>
        </p:txBody>
      </p:sp>
      <p:pic>
        <p:nvPicPr>
          <p:cNvPr id="207" name="Shape 207"/>
          <p:cNvPicPr preferRelativeResize="0"/>
          <p:nvPr/>
        </p:nvPicPr>
        <p:blipFill>
          <a:blip r:embed="rId4">
            <a:alphaModFix/>
          </a:blip>
          <a:stretch>
            <a:fillRect/>
          </a:stretch>
        </p:blipFill>
        <p:spPr>
          <a:xfrm>
            <a:off x="4833600" y="973822"/>
            <a:ext cx="3321280" cy="3374849"/>
          </a:xfrm>
          <a:prstGeom prst="rect">
            <a:avLst/>
          </a:prstGeom>
          <a:noFill/>
          <a:ln>
            <a:noFill/>
          </a:ln>
        </p:spPr>
      </p:pic>
      <p:pic>
        <p:nvPicPr>
          <p:cNvPr id="208" name="Shape 208"/>
          <p:cNvPicPr preferRelativeResize="0"/>
          <p:nvPr/>
        </p:nvPicPr>
        <p:blipFill>
          <a:blip r:embed="rId5">
            <a:alphaModFix/>
          </a:blip>
          <a:stretch>
            <a:fillRect/>
          </a:stretch>
        </p:blipFill>
        <p:spPr>
          <a:xfrm>
            <a:off x="775850" y="1220700"/>
            <a:ext cx="3472700" cy="260454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Shape 213"/>
          <p:cNvPicPr preferRelativeResize="0"/>
          <p:nvPr/>
        </p:nvPicPr>
        <p:blipFill/>
        <p:spPr>
          <a:xfrm>
            <a:off x="7514490" y="45563"/>
            <a:ext cx="718200" cy="718200"/>
          </a:xfrm>
          <a:prstGeom prst="rect">
            <a:avLst/>
          </a:prstGeom>
          <a:solidFill>
            <a:srgbClr val="FFFFFF"/>
          </a:solidFill>
          <a:ln>
            <a:noFill/>
          </a:ln>
        </p:spPr>
      </p:pic>
      <p:sp>
        <p:nvSpPr>
          <p:cNvPr id="214" name="Shape 214"/>
          <p:cNvSpPr txBox="1"/>
          <p:nvPr/>
        </p:nvSpPr>
        <p:spPr>
          <a:xfrm>
            <a:off x="281550" y="1232300"/>
            <a:ext cx="3781500" cy="2320800"/>
          </a:xfrm>
          <a:prstGeom prst="rect">
            <a:avLst/>
          </a:prstGeom>
          <a:noFill/>
          <a:ln>
            <a:noFill/>
          </a:ln>
        </p:spPr>
        <p:txBody>
          <a:bodyPr lIns="91425" tIns="45700" rIns="91425" bIns="45700" anchor="t" anchorCtr="0">
            <a:noAutofit/>
          </a:bodyPr>
          <a:lstStyle/>
          <a:p>
            <a:pPr marR="0" lvl="0" algn="l" rtl="0">
              <a:spcBef>
                <a:spcPts val="0"/>
              </a:spcBef>
              <a:buNone/>
            </a:pPr>
            <a:endParaRPr>
              <a:solidFill>
                <a:srgbClr val="595959"/>
              </a:solidFill>
              <a:latin typeface="Calibri"/>
              <a:ea typeface="Calibri"/>
              <a:cs typeface="Calibri"/>
              <a:sym typeface="Calibri"/>
            </a:endParaRPr>
          </a:p>
          <a:p>
            <a:pPr marL="0" marR="0" lvl="0" indent="-63500" algn="l" rtl="0">
              <a:lnSpc>
                <a:spcPct val="100000"/>
              </a:lnSpc>
              <a:spcBef>
                <a:spcPts val="0"/>
              </a:spcBef>
              <a:spcAft>
                <a:spcPts val="0"/>
              </a:spcAft>
              <a:buClr>
                <a:srgbClr val="595959"/>
              </a:buClr>
              <a:buSzPct val="100000"/>
              <a:buFont typeface="Calibri"/>
              <a:buChar char="•"/>
            </a:pPr>
            <a:r>
              <a:rPr lang="en-US" sz="2400">
                <a:solidFill>
                  <a:srgbClr val="595959"/>
                </a:solidFill>
                <a:latin typeface="Calibri"/>
                <a:ea typeface="Calibri"/>
                <a:cs typeface="Calibri"/>
                <a:sym typeface="Calibri"/>
              </a:rPr>
              <a:t>Top optimal state also has 3 of the top 5 optimal districts!</a:t>
            </a:r>
          </a:p>
          <a:p>
            <a:pPr marL="0" marR="0" lvl="0" indent="-63500" algn="l"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Local partner in Meghalaya?</a:t>
            </a:r>
          </a:p>
        </p:txBody>
      </p:sp>
      <p:pic>
        <p:nvPicPr>
          <p:cNvPr id="215" name="Shape 21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6" name="Shape 216"/>
          <p:cNvSpPr txBox="1"/>
          <p:nvPr/>
        </p:nvSpPr>
        <p:spPr>
          <a:xfrm>
            <a:off x="44250" y="301150"/>
            <a:ext cx="71700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Preliminary results from the semester.</a:t>
            </a:r>
          </a:p>
        </p:txBody>
      </p:sp>
      <p:sp>
        <p:nvSpPr>
          <p:cNvPr id="217" name="Shape 217"/>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18" name="Shape 218"/>
          <p:cNvSpPr txBox="1"/>
          <p:nvPr/>
        </p:nvSpPr>
        <p:spPr>
          <a:xfrm>
            <a:off x="281551" y="3997139"/>
            <a:ext cx="3204900" cy="9234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Research can only take us so far - we need on the ground communication!</a:t>
            </a:r>
          </a:p>
        </p:txBody>
      </p:sp>
      <p:pic>
        <p:nvPicPr>
          <p:cNvPr id="219" name="Shape 219"/>
          <p:cNvPicPr preferRelativeResize="0"/>
          <p:nvPr/>
        </p:nvPicPr>
        <p:blipFill>
          <a:blip r:embed="rId4">
            <a:alphaModFix/>
          </a:blip>
          <a:stretch>
            <a:fillRect/>
          </a:stretch>
        </p:blipFill>
        <p:spPr>
          <a:xfrm>
            <a:off x="4011725" y="1309675"/>
            <a:ext cx="4762500" cy="2524125"/>
          </a:xfrm>
          <a:prstGeom prst="rect">
            <a:avLst/>
          </a:prstGeom>
          <a:noFill/>
          <a:ln>
            <a:noFill/>
          </a:ln>
        </p:spPr>
      </p:pic>
      <p:sp>
        <p:nvSpPr>
          <p:cNvPr id="220" name="Shape 220"/>
          <p:cNvSpPr txBox="1"/>
          <p:nvPr/>
        </p:nvSpPr>
        <p:spPr>
          <a:xfrm>
            <a:off x="5910675" y="2636925"/>
            <a:ext cx="3000000" cy="3000000"/>
          </a:xfrm>
          <a:prstGeom prst="rect">
            <a:avLst/>
          </a:prstGeom>
          <a:noFill/>
          <a:ln>
            <a:noFill/>
          </a:ln>
        </p:spPr>
        <p:txBody>
          <a:bodyPr lIns="91425" tIns="91425" rIns="91425" bIns="91425" anchor="ctr" anchorCtr="0">
            <a:noAutofit/>
          </a:bodyPr>
          <a:lstStyle/>
          <a:p>
            <a:pPr lvl="0" rtl="0">
              <a:spcBef>
                <a:spcPts val="0"/>
              </a:spcBef>
              <a:buNone/>
            </a:pPr>
            <a:r>
              <a:rPr lang="en-US" sz="1000">
                <a:solidFill>
                  <a:schemeClr val="dk1"/>
                </a:solidFill>
              </a:rPr>
              <a:t>http://www.miscw.com/meghalaya-bid-2022-national-games-4850.html</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Shape 225"/>
          <p:cNvPicPr preferRelativeResize="0"/>
          <p:nvPr/>
        </p:nvPicPr>
        <p:blipFill/>
        <p:spPr>
          <a:xfrm>
            <a:off x="7514490" y="45563"/>
            <a:ext cx="718200" cy="718200"/>
          </a:xfrm>
          <a:prstGeom prst="rect">
            <a:avLst/>
          </a:prstGeom>
          <a:solidFill>
            <a:srgbClr val="FFFFFF"/>
          </a:solidFill>
          <a:ln>
            <a:noFill/>
          </a:ln>
        </p:spPr>
      </p:pic>
      <p:pic>
        <p:nvPicPr>
          <p:cNvPr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108700" y="93425"/>
            <a:ext cx="7405800" cy="622500"/>
          </a:xfrm>
          <a:prstGeom prst="rect">
            <a:avLst/>
          </a:prstGeom>
          <a:noFill/>
          <a:ln>
            <a:noFill/>
          </a:ln>
        </p:spPr>
        <p:txBody>
          <a:bodyPr lIns="121875" tIns="121875" rIns="121875" bIns="121875" anchor="b" anchorCtr="0">
            <a:noAutofit/>
          </a:bodyPr>
          <a:lstStyle/>
          <a:p>
            <a:pPr lvl="0" rtl="0">
              <a:lnSpc>
                <a:spcPct val="90000"/>
              </a:lnSpc>
              <a:spcBef>
                <a:spcPts val="0"/>
              </a:spcBef>
              <a:buSzPct val="25000"/>
              <a:buNone/>
            </a:pPr>
            <a:r>
              <a:rPr lang="en-US" sz="3000">
                <a:solidFill>
                  <a:schemeClr val="accent6"/>
                </a:solidFill>
              </a:rPr>
              <a:t>Future work will be local communication.</a:t>
            </a:r>
          </a:p>
        </p:txBody>
      </p:sp>
      <p:sp>
        <p:nvSpPr>
          <p:cNvPr id="228" name="Shape 228"/>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29" name="Shape 229"/>
          <p:cNvPicPr preferRelativeResize="0"/>
          <p:nvPr/>
        </p:nvPicPr>
        <p:blipFill>
          <a:blip r:embed="rId4">
            <a:alphaModFix/>
          </a:blip>
          <a:stretch>
            <a:fillRect/>
          </a:stretch>
        </p:blipFill>
        <p:spPr>
          <a:xfrm>
            <a:off x="1251300" y="763776"/>
            <a:ext cx="5941690" cy="3958824"/>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Shape 234"/>
          <p:cNvPicPr preferRelativeResize="0"/>
          <p:nvPr/>
        </p:nvPicPr>
        <p:blipFill/>
        <p:spPr>
          <a:xfrm>
            <a:off x="7514490" y="45563"/>
            <a:ext cx="718200" cy="718200"/>
          </a:xfrm>
          <a:prstGeom prst="rect">
            <a:avLst/>
          </a:prstGeom>
          <a:solidFill>
            <a:srgbClr val="FFFFFF"/>
          </a:solidFill>
          <a:ln>
            <a:noFill/>
          </a:ln>
        </p:spPr>
      </p:pic>
      <p:sp>
        <p:nvSpPr>
          <p:cNvPr id="235" name="Shape 235"/>
          <p:cNvSpPr txBox="1"/>
          <p:nvPr/>
        </p:nvSpPr>
        <p:spPr>
          <a:xfrm>
            <a:off x="1878149" y="559075"/>
            <a:ext cx="5387700" cy="212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4800" b="0" i="0" u="none" strike="noStrike" cap="none">
                <a:solidFill>
                  <a:schemeClr val="accent6"/>
                </a:solidFill>
                <a:latin typeface="Arial"/>
                <a:ea typeface="Arial"/>
                <a:cs typeface="Arial"/>
                <a:sym typeface="Arial"/>
              </a:rPr>
              <a:t>Q</a:t>
            </a:r>
            <a:r>
              <a:rPr lang="en-US" sz="4800">
                <a:solidFill>
                  <a:schemeClr val="accent6"/>
                </a:solidFill>
              </a:rPr>
              <a:t>uestions</a:t>
            </a:r>
          </a:p>
          <a:p>
            <a:pPr marL="0" marR="0" lvl="0" indent="0" algn="ctr" rtl="0">
              <a:spcBef>
                <a:spcPts val="0"/>
              </a:spcBef>
              <a:buSzPct val="25000"/>
              <a:buNone/>
            </a:pPr>
            <a:r>
              <a:rPr lang="en-US" sz="4800">
                <a:solidFill>
                  <a:schemeClr val="accent6"/>
                </a:solidFill>
              </a:rPr>
              <a:t>and</a:t>
            </a:r>
          </a:p>
          <a:p>
            <a:pPr marL="0" marR="0" lvl="0" indent="0" algn="ctr" rtl="0">
              <a:spcBef>
                <a:spcPts val="0"/>
              </a:spcBef>
              <a:buSzPct val="25000"/>
              <a:buNone/>
            </a:pPr>
            <a:r>
              <a:rPr lang="en-US" sz="4800">
                <a:solidFill>
                  <a:schemeClr val="accent6"/>
                </a:solidFill>
              </a:rPr>
              <a:t>Recommendations</a:t>
            </a:r>
          </a:p>
        </p:txBody>
      </p:sp>
      <p:pic>
        <p:nvPicPr>
          <p:cNvPr id="236" name="Shape 23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37" name="Shape 237"/>
          <p:cNvSpPr txBox="1"/>
          <p:nvPr/>
        </p:nvSpPr>
        <p:spPr>
          <a:xfrm>
            <a:off x="3541150" y="3811950"/>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Disha Mendhekar</a:t>
            </a:r>
          </a:p>
          <a:p>
            <a:pPr marL="0" marR="0" lvl="0" indent="0" algn="ctr" rtl="0">
              <a:spcBef>
                <a:spcPts val="0"/>
              </a:spcBef>
              <a:buSzPct val="25000"/>
              <a:buNone/>
            </a:pPr>
            <a:r>
              <a:rPr lang="en-US" sz="1200"/>
              <a:t>Master of Regional Planning</a:t>
            </a:r>
          </a:p>
          <a:p>
            <a:pPr marL="0" marR="0" lvl="0" indent="0" algn="ctr" rtl="0">
              <a:spcBef>
                <a:spcPts val="0"/>
              </a:spcBef>
              <a:buSzPct val="25000"/>
              <a:buNone/>
            </a:pPr>
            <a:r>
              <a:rPr lang="en-US" sz="1200"/>
              <a:t>ddm93@cornell.edu</a:t>
            </a:r>
          </a:p>
        </p:txBody>
      </p:sp>
      <p:sp>
        <p:nvSpPr>
          <p:cNvPr id="238" name="Shape 238"/>
          <p:cNvSpPr txBox="1"/>
          <p:nvPr/>
        </p:nvSpPr>
        <p:spPr>
          <a:xfrm>
            <a:off x="4639200" y="2937150"/>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Yu Jin Hur</a:t>
            </a:r>
          </a:p>
          <a:p>
            <a:pPr marL="0" marR="0" lvl="0" indent="0" algn="ctr" rtl="0">
              <a:spcBef>
                <a:spcPts val="0"/>
              </a:spcBef>
              <a:buSzPct val="25000"/>
              <a:buNone/>
            </a:pPr>
            <a:r>
              <a:rPr lang="en-US" sz="1200"/>
              <a:t>Operations Research</a:t>
            </a:r>
          </a:p>
          <a:p>
            <a:pPr marL="0" marR="0" lvl="0" indent="0" algn="ctr" rtl="0">
              <a:spcBef>
                <a:spcPts val="0"/>
              </a:spcBef>
              <a:buSzPct val="25000"/>
              <a:buNone/>
            </a:pPr>
            <a:r>
              <a:rPr lang="en-US" sz="1200"/>
              <a:t>yh586@cornell.edu</a:t>
            </a:r>
          </a:p>
        </p:txBody>
      </p:sp>
      <p:sp>
        <p:nvSpPr>
          <p:cNvPr id="239" name="Shape 239"/>
          <p:cNvSpPr txBox="1"/>
          <p:nvPr/>
        </p:nvSpPr>
        <p:spPr>
          <a:xfrm>
            <a:off x="2319600" y="2937137"/>
            <a:ext cx="21852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Lauren Frazier</a:t>
            </a:r>
          </a:p>
          <a:p>
            <a:pPr marL="0" marR="0" lvl="0" indent="0" algn="ctr" rtl="0">
              <a:spcBef>
                <a:spcPts val="0"/>
              </a:spcBef>
              <a:buSzPct val="25000"/>
              <a:buNone/>
            </a:pPr>
            <a:r>
              <a:rPr lang="en-US" sz="1200"/>
              <a:t>Master of Engineering, CEE</a:t>
            </a:r>
          </a:p>
          <a:p>
            <a:pPr marL="0" marR="0" lvl="0" indent="0" algn="ctr" rtl="0">
              <a:spcBef>
                <a:spcPts val="0"/>
              </a:spcBef>
              <a:buSzPct val="25000"/>
              <a:buNone/>
            </a:pPr>
            <a:r>
              <a:rPr lang="en-US" sz="1200"/>
              <a:t>lmf228@cornell.edu</a:t>
            </a:r>
          </a:p>
        </p:txBody>
      </p:sp>
      <p:pic>
        <p:nvPicPr>
          <p:cNvPr id="240" name="Shape 240"/>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41" name="Shape 241"/>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Shape 246"/>
          <p:cNvPicPr preferRelativeResize="0"/>
          <p:nvPr/>
        </p:nvPicPr>
        <p:blipFill/>
        <p:spPr>
          <a:xfrm>
            <a:off x="7514490" y="45563"/>
            <a:ext cx="718110" cy="718110"/>
          </a:xfrm>
          <a:prstGeom prst="rect">
            <a:avLst/>
          </a:prstGeom>
          <a:solidFill>
            <a:srgbClr val="FFFFFF"/>
          </a:solidFill>
          <a:ln>
            <a:noFill/>
          </a:ln>
        </p:spPr>
      </p:pic>
      <p:sp>
        <p:nvSpPr>
          <p:cNvPr id="247" name="Shape 247"/>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6000">
                <a:solidFill>
                  <a:schemeClr val="accent6"/>
                </a:solidFill>
              </a:rPr>
              <a:t>Appendix</a:t>
            </a:r>
          </a:p>
          <a:p>
            <a:pPr marL="0" marR="0" lvl="0" indent="0" algn="ctr" rtl="0">
              <a:spcBef>
                <a:spcPts val="0"/>
              </a:spcBef>
              <a:buSzPct val="25000"/>
              <a:buNone/>
            </a:pPr>
            <a:r>
              <a:rPr lang="en-US" sz="6000">
                <a:solidFill>
                  <a:schemeClr val="accent6"/>
                </a:solidFill>
              </a:rPr>
              <a:t>Slides</a:t>
            </a:r>
          </a:p>
        </p:txBody>
      </p:sp>
      <p:pic>
        <p:nvPicPr>
          <p:cNvPr id="248" name="Shape 24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49" name="Shape 249"/>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250" name="Shape 250"/>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Shape 255"/>
          <p:cNvPicPr preferRelativeResize="0"/>
          <p:nvPr/>
        </p:nvPicPr>
        <p:blipFill/>
        <p:spPr>
          <a:xfrm>
            <a:off x="7514490" y="45563"/>
            <a:ext cx="718200" cy="718200"/>
          </a:xfrm>
          <a:prstGeom prst="rect">
            <a:avLst/>
          </a:prstGeom>
          <a:solidFill>
            <a:srgbClr val="FFFFFF"/>
          </a:solidFill>
          <a:ln>
            <a:noFill/>
          </a:ln>
        </p:spPr>
      </p:pic>
      <p:sp>
        <p:nvSpPr>
          <p:cNvPr id="256" name="Shape 256"/>
          <p:cNvSpPr txBox="1"/>
          <p:nvPr/>
        </p:nvSpPr>
        <p:spPr>
          <a:xfrm>
            <a:off x="1163700" y="3690150"/>
            <a:ext cx="6816600" cy="10251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ctr" rtl="0">
              <a:spcBef>
                <a:spcPts val="0"/>
              </a:spcBef>
              <a:buSzPct val="25000"/>
              <a:buNone/>
            </a:pPr>
            <a:r>
              <a:rPr lang="en-US" sz="1800"/>
              <a:t>This shows the breakdown of characteristics that determine the optimality of these states. “Dependent”=percent population dependent on surface water.</a:t>
            </a:r>
          </a:p>
        </p:txBody>
      </p:sp>
      <p:pic>
        <p:nvPicPr>
          <p:cNvPr id="257" name="Shape 25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58" name="Shape 258"/>
          <p:cNvSpPr txBox="1"/>
          <p:nvPr/>
        </p:nvSpPr>
        <p:spPr>
          <a:xfrm>
            <a:off x="108723" y="261825"/>
            <a:ext cx="67539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chemeClr val="accent6"/>
                </a:solidFill>
              </a:rPr>
              <a:t>Analyzing the optimal states.</a:t>
            </a:r>
          </a:p>
        </p:txBody>
      </p:sp>
      <p:sp>
        <p:nvSpPr>
          <p:cNvPr id="259" name="Shape 259"/>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60" name="Shape 260"/>
          <p:cNvPicPr preferRelativeResize="0"/>
          <p:nvPr/>
        </p:nvPicPr>
        <p:blipFill>
          <a:blip r:embed="rId4">
            <a:alphaModFix/>
          </a:blip>
          <a:stretch>
            <a:fillRect/>
          </a:stretch>
        </p:blipFill>
        <p:spPr>
          <a:xfrm>
            <a:off x="201225" y="1168850"/>
            <a:ext cx="8882124" cy="1911524"/>
          </a:xfrm>
          <a:prstGeom prst="rect">
            <a:avLst/>
          </a:prstGeom>
          <a:noFill/>
          <a:ln>
            <a:noFill/>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Shape 265"/>
          <p:cNvPicPr preferRelativeResize="0"/>
          <p:nvPr/>
        </p:nvPicPr>
        <p:blipFill/>
        <p:spPr>
          <a:xfrm>
            <a:off x="7514490" y="45563"/>
            <a:ext cx="718200" cy="718200"/>
          </a:xfrm>
          <a:prstGeom prst="rect">
            <a:avLst/>
          </a:prstGeom>
          <a:solidFill>
            <a:srgbClr val="FFFFFF"/>
          </a:solidFill>
          <a:ln>
            <a:noFill/>
          </a:ln>
        </p:spPr>
      </p:pic>
      <p:sp>
        <p:nvSpPr>
          <p:cNvPr id="266" name="Shape 266"/>
          <p:cNvSpPr txBox="1"/>
          <p:nvPr/>
        </p:nvSpPr>
        <p:spPr>
          <a:xfrm>
            <a:off x="1163700" y="3690150"/>
            <a:ext cx="6816600" cy="10251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ctr" rtl="0">
              <a:spcBef>
                <a:spcPts val="0"/>
              </a:spcBef>
              <a:buSzPct val="25000"/>
              <a:buNone/>
            </a:pPr>
            <a:r>
              <a:rPr lang="en-US" sz="1800"/>
              <a:t>This shows the breakdown of characteristics that determine the optimality of these districts. “Dependent”=percent population dependent on surface water.</a:t>
            </a:r>
          </a:p>
        </p:txBody>
      </p:sp>
      <p:pic>
        <p:nvPicPr>
          <p:cNvPr id="267" name="Shape 26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68" name="Shape 268"/>
          <p:cNvSpPr txBox="1"/>
          <p:nvPr/>
        </p:nvSpPr>
        <p:spPr>
          <a:xfrm>
            <a:off x="108725" y="261825"/>
            <a:ext cx="7145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chemeClr val="accent6"/>
                </a:solidFill>
              </a:rPr>
              <a:t>Analyzing the optimal districts.</a:t>
            </a:r>
          </a:p>
        </p:txBody>
      </p:sp>
      <p:sp>
        <p:nvSpPr>
          <p:cNvPr id="269" name="Shape 269"/>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70" name="Shape 270"/>
          <p:cNvPicPr preferRelativeResize="0"/>
          <p:nvPr/>
        </p:nvPicPr>
        <p:blipFill>
          <a:blip r:embed="rId4">
            <a:alphaModFix/>
          </a:blip>
          <a:stretch>
            <a:fillRect/>
          </a:stretch>
        </p:blipFill>
        <p:spPr>
          <a:xfrm>
            <a:off x="347875" y="1123350"/>
            <a:ext cx="8333574" cy="2002511"/>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30225" y="1490175"/>
            <a:ext cx="5859900" cy="2484300"/>
          </a:xfrm>
          <a:prstGeom prst="rect">
            <a:avLst/>
          </a:prstGeom>
          <a:noFill/>
          <a:ln>
            <a:noFill/>
          </a:ln>
        </p:spPr>
        <p:txBody>
          <a:bodyPr lIns="91425" tIns="45700" rIns="91425" bIns="45700" anchor="t" anchorCtr="0">
            <a:noAutofit/>
          </a:bodyPr>
          <a:lstStyle/>
          <a:p>
            <a:pPr marR="0" lvl="0" algn="l" rtl="0">
              <a:spcBef>
                <a:spcPts val="0"/>
              </a:spcBef>
              <a:buNone/>
            </a:pPr>
            <a:endParaRPr>
              <a:solidFill>
                <a:srgbClr val="595959"/>
              </a:solidFill>
              <a:latin typeface="Calibri"/>
              <a:ea typeface="Calibri"/>
              <a:cs typeface="Calibri"/>
              <a:sym typeface="Calibri"/>
            </a:endParaRPr>
          </a:p>
          <a:p>
            <a:pPr marL="0" marR="0" lvl="0" indent="-63500" algn="l"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Location: India</a:t>
            </a:r>
            <a:r>
              <a:rPr lang="en-US" sz="2400" b="0" i="0" u="none" strike="noStrike" cap="none">
                <a:solidFill>
                  <a:srgbClr val="595959"/>
                </a:solidFill>
                <a:latin typeface="Calibri"/>
                <a:ea typeface="Calibri"/>
                <a:cs typeface="Calibri"/>
                <a:sym typeface="Calibri"/>
              </a:rPr>
              <a:t> </a:t>
            </a:r>
            <a:r>
              <a:rPr lang="en-US" sz="2400">
                <a:solidFill>
                  <a:srgbClr val="595959"/>
                </a:solidFill>
                <a:latin typeface="Calibri"/>
                <a:ea typeface="Calibri"/>
                <a:cs typeface="Calibri"/>
                <a:sym typeface="Calibri"/>
              </a:rPr>
              <a:t> </a:t>
            </a:r>
          </a:p>
          <a:p>
            <a:pPr marL="914400" marR="0" lvl="1" indent="-381000" algn="l" rtl="0">
              <a:spcBef>
                <a:spcPts val="0"/>
              </a:spcBef>
              <a:buClr>
                <a:srgbClr val="595959"/>
              </a:buClr>
              <a:buSzPct val="100000"/>
              <a:buFont typeface="Calibri"/>
            </a:pPr>
            <a:r>
              <a:rPr lang="en-US" sz="2400">
                <a:solidFill>
                  <a:srgbClr val="595959"/>
                </a:solidFill>
                <a:latin typeface="Calibri"/>
                <a:ea typeface="Calibri"/>
                <a:cs typeface="Calibri"/>
                <a:sym typeface="Calibri"/>
              </a:rPr>
              <a:t>Tata-Cornell Initiative</a:t>
            </a:r>
          </a:p>
          <a:p>
            <a:pPr marL="0" marR="0" lvl="0" indent="-63500" algn="l" rtl="0">
              <a:spcBef>
                <a:spcPts val="0"/>
              </a:spcBef>
              <a:buClr>
                <a:srgbClr val="595959"/>
              </a:buClr>
              <a:buSzPct val="100000"/>
              <a:buFont typeface="Calibri"/>
              <a:buChar char="•"/>
            </a:pPr>
            <a:r>
              <a:rPr lang="en-US" sz="2400" b="0" i="0" u="none" strike="noStrike" cap="none">
                <a:solidFill>
                  <a:srgbClr val="595959"/>
                </a:solidFill>
                <a:latin typeface="Calibri"/>
                <a:ea typeface="Calibri"/>
                <a:cs typeface="Calibri"/>
                <a:sym typeface="Calibri"/>
              </a:rPr>
              <a:t> S</a:t>
            </a:r>
            <a:r>
              <a:rPr lang="en-US" sz="2400">
                <a:solidFill>
                  <a:srgbClr val="595959"/>
                </a:solidFill>
                <a:latin typeface="Calibri"/>
                <a:ea typeface="Calibri"/>
                <a:cs typeface="Calibri"/>
                <a:sym typeface="Calibri"/>
              </a:rPr>
              <a:t>ite Selection Criteria</a:t>
            </a:r>
          </a:p>
          <a:p>
            <a:pPr marL="0" marR="0" lvl="0" indent="-63500" algn="l"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States -&gt; Districts -&gt; Subdistricts -&gt; Towns</a:t>
            </a:r>
          </a:p>
        </p:txBody>
      </p:sp>
      <p:pic>
        <p:nvPicPr>
          <p:cNvPr id="95" name="Shape 9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96" name="Shape 96"/>
          <p:cNvSpPr txBox="1"/>
          <p:nvPr/>
        </p:nvSpPr>
        <p:spPr>
          <a:xfrm>
            <a:off x="44250" y="301150"/>
            <a:ext cx="71700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This is the framework of the semester.</a:t>
            </a:r>
          </a:p>
        </p:txBody>
      </p:sp>
      <p:sp>
        <p:nvSpPr>
          <p:cNvPr id="97" name="Shape 97"/>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98" name="Shape 98"/>
          <p:cNvPicPr preferRelativeResize="0"/>
          <p:nvPr/>
        </p:nvPicPr>
        <p:blipFill>
          <a:blip r:embed="rId4">
            <a:alphaModFix/>
          </a:blip>
          <a:stretch>
            <a:fillRect/>
          </a:stretch>
        </p:blipFill>
        <p:spPr>
          <a:xfrm>
            <a:off x="6060677" y="1114300"/>
            <a:ext cx="2620997" cy="3059525"/>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Shape 103"/>
          <p:cNvPicPr preferRelativeResize="0"/>
          <p:nvPr/>
        </p:nvPicPr>
        <p:blipFill/>
        <p:spPr>
          <a:xfrm>
            <a:off x="7514490" y="45563"/>
            <a:ext cx="718200" cy="718200"/>
          </a:xfrm>
          <a:prstGeom prst="rect">
            <a:avLst/>
          </a:prstGeom>
          <a:solidFill>
            <a:srgbClr val="FFFFFF"/>
          </a:solidFill>
          <a:ln>
            <a:noFill/>
          </a:ln>
        </p:spPr>
      </p:pic>
      <p:pic>
        <p:nvPicPr>
          <p:cNvPr id="104" name="Shape 10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5" name="Shape 105"/>
          <p:cNvSpPr txBox="1"/>
          <p:nvPr/>
        </p:nvSpPr>
        <p:spPr>
          <a:xfrm>
            <a:off x="108723" y="261825"/>
            <a:ext cx="6969600" cy="622500"/>
          </a:xfrm>
          <a:prstGeom prst="rect">
            <a:avLst/>
          </a:prstGeom>
          <a:noFill/>
          <a:ln>
            <a:noFill/>
          </a:ln>
        </p:spPr>
        <p:txBody>
          <a:bodyPr lIns="121875" tIns="121875" rIns="121875" bIns="121875" anchor="b" anchorCtr="0">
            <a:noAutofit/>
          </a:bodyPr>
          <a:lstStyle/>
          <a:p>
            <a:pPr lvl="0" rtl="0">
              <a:lnSpc>
                <a:spcPct val="90000"/>
              </a:lnSpc>
              <a:spcBef>
                <a:spcPts val="0"/>
              </a:spcBef>
              <a:buClr>
                <a:schemeClr val="dk1"/>
              </a:buClr>
              <a:buSzPct val="25000"/>
              <a:buFont typeface="Arial"/>
              <a:buNone/>
            </a:pPr>
            <a:r>
              <a:rPr lang="en-US" sz="3000">
                <a:solidFill>
                  <a:schemeClr val="accent6"/>
                </a:solidFill>
              </a:rPr>
              <a:t>There are 11 ideal site characteristics.</a:t>
            </a:r>
          </a:p>
        </p:txBody>
      </p:sp>
      <p:sp>
        <p:nvSpPr>
          <p:cNvPr id="106" name="Shape 106"/>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07" name="Shape 107"/>
          <p:cNvPicPr preferRelativeResize="0"/>
          <p:nvPr/>
        </p:nvPicPr>
        <p:blipFill>
          <a:blip r:embed="rId4">
            <a:alphaModFix/>
          </a:blip>
          <a:stretch>
            <a:fillRect/>
          </a:stretch>
        </p:blipFill>
        <p:spPr>
          <a:xfrm>
            <a:off x="1570512" y="763774"/>
            <a:ext cx="6002970" cy="3999650"/>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Shape 112"/>
          <p:cNvPicPr preferRelativeResize="0"/>
          <p:nvPr/>
        </p:nvPicPr>
        <p:blipFill/>
        <p:spPr>
          <a:xfrm>
            <a:off x="7514490" y="45563"/>
            <a:ext cx="718110" cy="718110"/>
          </a:xfrm>
          <a:prstGeom prst="rect">
            <a:avLst/>
          </a:prstGeom>
          <a:solidFill>
            <a:srgbClr val="FFFFFF"/>
          </a:solidFill>
          <a:ln>
            <a:noFill/>
          </a:ln>
        </p:spPr>
      </p:pic>
      <p:sp>
        <p:nvSpPr>
          <p:cNvPr id="113" name="Shape 113"/>
          <p:cNvSpPr txBox="1"/>
          <p:nvPr/>
        </p:nvSpPr>
        <p:spPr>
          <a:xfrm>
            <a:off x="458600" y="1587530"/>
            <a:ext cx="3204900" cy="1368000"/>
          </a:xfrm>
          <a:prstGeom prst="rect">
            <a:avLst/>
          </a:prstGeom>
          <a:noFill/>
          <a:ln>
            <a:noFill/>
          </a:ln>
        </p:spPr>
        <p:txBody>
          <a:bodyPr lIns="91425" tIns="45700" rIns="91425" bIns="45700" anchor="t" anchorCtr="0">
            <a:noAutofit/>
          </a:bodyPr>
          <a:lstStyle/>
          <a:p>
            <a:pPr marR="0" lvl="0" algn="l" rtl="0">
              <a:spcBef>
                <a:spcPts val="0"/>
              </a:spcBef>
              <a:buNone/>
            </a:pPr>
            <a:endParaRPr sz="1600">
              <a:solidFill>
                <a:srgbClr val="595959"/>
              </a:solidFill>
              <a:latin typeface="Calibri"/>
              <a:ea typeface="Calibri"/>
              <a:cs typeface="Calibri"/>
              <a:sym typeface="Calibri"/>
            </a:endParaRPr>
          </a:p>
          <a:p>
            <a:pPr marL="0" marR="0" lvl="0" indent="-12700" algn="l" rtl="0">
              <a:spcBef>
                <a:spcPts val="0"/>
              </a:spcBef>
              <a:buClr>
                <a:srgbClr val="595959"/>
              </a:buClr>
              <a:buSzPct val="100000"/>
              <a:buFont typeface="Calibri"/>
              <a:buChar char="•"/>
            </a:pPr>
            <a:r>
              <a:rPr lang="en-US" sz="1600">
                <a:solidFill>
                  <a:srgbClr val="595959"/>
                </a:solidFill>
                <a:latin typeface="Calibri"/>
                <a:ea typeface="Calibri"/>
                <a:cs typeface="Calibri"/>
                <a:sym typeface="Calibri"/>
              </a:rPr>
              <a:t>India consists of 29 states, and 7 Union Territories (not considered)</a:t>
            </a:r>
          </a:p>
          <a:p>
            <a:pPr marL="0" marR="0" lvl="0" indent="-12700" algn="l" rtl="0">
              <a:spcBef>
                <a:spcPts val="0"/>
              </a:spcBef>
              <a:buClr>
                <a:srgbClr val="595959"/>
              </a:buClr>
              <a:buSzPct val="100000"/>
              <a:buFont typeface="Calibri"/>
              <a:buChar char="•"/>
            </a:pPr>
            <a:r>
              <a:rPr lang="en-US" sz="1600">
                <a:solidFill>
                  <a:srgbClr val="595959"/>
                </a:solidFill>
                <a:latin typeface="Calibri"/>
                <a:ea typeface="Calibri"/>
                <a:cs typeface="Calibri"/>
                <a:sym typeface="Calibri"/>
              </a:rPr>
              <a:t>Within those states, there are 688 districts and over 600,000 villages</a:t>
            </a:r>
          </a:p>
          <a:p>
            <a:pPr marR="0" lvl="0" algn="l" rtl="0">
              <a:spcBef>
                <a:spcPts val="0"/>
              </a:spcBef>
              <a:buNone/>
            </a:pPr>
            <a:endParaRPr sz="1600">
              <a:solidFill>
                <a:srgbClr val="595959"/>
              </a:solidFill>
              <a:latin typeface="Calibri"/>
              <a:ea typeface="Calibri"/>
              <a:cs typeface="Calibri"/>
              <a:sym typeface="Calibri"/>
            </a:endParaRPr>
          </a:p>
        </p:txBody>
      </p:sp>
      <p:pic>
        <p:nvPicPr>
          <p:cNvPr id="114" name="Shape 11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5" name="Shape 115"/>
          <p:cNvSpPr txBox="1"/>
          <p:nvPr/>
        </p:nvSpPr>
        <p:spPr>
          <a:xfrm>
            <a:off x="230148" y="610950"/>
            <a:ext cx="6632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Preliminary analysis was done at the state level</a:t>
            </a:r>
          </a:p>
        </p:txBody>
      </p:sp>
      <p:sp>
        <p:nvSpPr>
          <p:cNvPr id="116" name="Shape 116"/>
          <p:cNvSpPr txBox="1"/>
          <p:nvPr/>
        </p:nvSpPr>
        <p:spPr>
          <a:xfrm>
            <a:off x="4395225" y="483317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17" name="Shape 117"/>
          <p:cNvPicPr preferRelativeResize="0"/>
          <p:nvPr/>
        </p:nvPicPr>
        <p:blipFill>
          <a:blip r:embed="rId4">
            <a:alphaModFix/>
          </a:blip>
          <a:stretch>
            <a:fillRect/>
          </a:stretch>
        </p:blipFill>
        <p:spPr>
          <a:xfrm>
            <a:off x="4455831" y="763675"/>
            <a:ext cx="4255069" cy="4069501"/>
          </a:xfrm>
          <a:prstGeom prst="rect">
            <a:avLst/>
          </a:prstGeom>
          <a:noFill/>
          <a:ln>
            <a:noFill/>
          </a:ln>
        </p:spPr>
      </p:pic>
      <p:sp>
        <p:nvSpPr>
          <p:cNvPr id="118" name="Shape 118"/>
          <p:cNvSpPr txBox="1"/>
          <p:nvPr/>
        </p:nvSpPr>
        <p:spPr>
          <a:xfrm>
            <a:off x="108850" y="3998750"/>
            <a:ext cx="4139700" cy="9234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The goal of the Planning team is to choose a village, starting from the state level.</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Shape 123"/>
          <p:cNvPicPr preferRelativeResize="0"/>
          <p:nvPr/>
        </p:nvPicPr>
        <p:blipFill/>
        <p:spPr>
          <a:xfrm>
            <a:off x="7514490" y="45563"/>
            <a:ext cx="718200" cy="718200"/>
          </a:xfrm>
          <a:prstGeom prst="rect">
            <a:avLst/>
          </a:prstGeom>
          <a:solidFill>
            <a:srgbClr val="FFFFFF"/>
          </a:solidFill>
          <a:ln>
            <a:noFill/>
          </a:ln>
        </p:spPr>
      </p:pic>
      <p:sp>
        <p:nvSpPr>
          <p:cNvPr id="124" name="Shape 124"/>
          <p:cNvSpPr txBox="1"/>
          <p:nvPr/>
        </p:nvSpPr>
        <p:spPr>
          <a:xfrm>
            <a:off x="726525" y="4175575"/>
            <a:ext cx="7506300" cy="4179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t>Surface water availability is highly correlated with % of rural population dependent on surface water for drinking purposes. </a:t>
            </a:r>
          </a:p>
        </p:txBody>
      </p:sp>
      <p:pic>
        <p:nvPicPr>
          <p:cNvPr id="125" name="Shape 12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6" name="Shape 126"/>
          <p:cNvSpPr txBox="1"/>
          <p:nvPr/>
        </p:nvSpPr>
        <p:spPr>
          <a:xfrm>
            <a:off x="-79675" y="436250"/>
            <a:ext cx="81240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Availability of water correlates with</a:t>
            </a:r>
          </a:p>
          <a:p>
            <a:pPr marL="0" marR="0" lvl="0" indent="0" algn="l" rtl="0">
              <a:lnSpc>
                <a:spcPct val="90000"/>
              </a:lnSpc>
              <a:spcBef>
                <a:spcPts val="0"/>
              </a:spcBef>
              <a:buSzPct val="25000"/>
              <a:buNone/>
            </a:pPr>
            <a:r>
              <a:rPr lang="en-US" sz="3000">
                <a:solidFill>
                  <a:schemeClr val="accent6"/>
                </a:solidFill>
              </a:rPr>
              <a:t>population dependence on surface water</a:t>
            </a:r>
          </a:p>
        </p:txBody>
      </p:sp>
      <p:sp>
        <p:nvSpPr>
          <p:cNvPr id="127" name="Shape 127"/>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28" name="Shape 128"/>
          <p:cNvPicPr preferRelativeResize="0"/>
          <p:nvPr/>
        </p:nvPicPr>
        <p:blipFill rotWithShape="1">
          <a:blip r:embed="rId4">
            <a:alphaModFix/>
          </a:blip>
          <a:srcRect l="4237" r="4237"/>
          <a:stretch/>
        </p:blipFill>
        <p:spPr>
          <a:xfrm>
            <a:off x="5060675" y="926125"/>
            <a:ext cx="3172154" cy="3291248"/>
          </a:xfrm>
          <a:prstGeom prst="rect">
            <a:avLst/>
          </a:prstGeom>
          <a:noFill/>
          <a:ln>
            <a:noFill/>
          </a:ln>
        </p:spPr>
      </p:pic>
      <p:pic>
        <p:nvPicPr>
          <p:cNvPr id="129" name="Shape 129"/>
          <p:cNvPicPr preferRelativeResize="0"/>
          <p:nvPr/>
        </p:nvPicPr>
        <p:blipFill>
          <a:blip r:embed="rId5">
            <a:alphaModFix/>
          </a:blip>
          <a:stretch>
            <a:fillRect/>
          </a:stretch>
        </p:blipFill>
        <p:spPr>
          <a:xfrm>
            <a:off x="726525" y="910300"/>
            <a:ext cx="3351051" cy="3322898"/>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Shape 134"/>
          <p:cNvPicPr preferRelativeResize="0"/>
          <p:nvPr/>
        </p:nvPicPr>
        <p:blipFill/>
        <p:spPr>
          <a:xfrm>
            <a:off x="7514490" y="45563"/>
            <a:ext cx="718200" cy="718200"/>
          </a:xfrm>
          <a:prstGeom prst="rect">
            <a:avLst/>
          </a:prstGeom>
          <a:solidFill>
            <a:srgbClr val="FFFFFF"/>
          </a:solidFill>
          <a:ln>
            <a:noFill/>
          </a:ln>
        </p:spPr>
      </p:pic>
      <p:sp>
        <p:nvSpPr>
          <p:cNvPr id="135" name="Shape 135"/>
          <p:cNvSpPr txBox="1"/>
          <p:nvPr/>
        </p:nvSpPr>
        <p:spPr>
          <a:xfrm>
            <a:off x="726525" y="4175575"/>
            <a:ext cx="7506300" cy="4179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t>These two criterias are not necessary but are correlated with a need for a surface water treatment plant in the area. </a:t>
            </a:r>
          </a:p>
        </p:txBody>
      </p:sp>
      <p:pic>
        <p:nvPicPr>
          <p:cNvPr id="136" name="Shape 13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7" name="Shape 137"/>
          <p:cNvSpPr txBox="1"/>
          <p:nvPr/>
        </p:nvSpPr>
        <p:spPr>
          <a:xfrm>
            <a:off x="99875" y="421175"/>
            <a:ext cx="66867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Also considered are the annual rainfall and arsenic &amp; fluoride content.</a:t>
            </a:r>
          </a:p>
        </p:txBody>
      </p:sp>
      <p:sp>
        <p:nvSpPr>
          <p:cNvPr id="138" name="Shape 138"/>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39" name="Shape 139"/>
          <p:cNvPicPr preferRelativeResize="0"/>
          <p:nvPr/>
        </p:nvPicPr>
        <p:blipFill>
          <a:blip r:embed="rId4">
            <a:alphaModFix/>
          </a:blip>
          <a:stretch>
            <a:fillRect/>
          </a:stretch>
        </p:blipFill>
        <p:spPr>
          <a:xfrm>
            <a:off x="726525" y="926125"/>
            <a:ext cx="3202651" cy="3291248"/>
          </a:xfrm>
          <a:prstGeom prst="rect">
            <a:avLst/>
          </a:prstGeom>
          <a:noFill/>
          <a:ln>
            <a:noFill/>
          </a:ln>
        </p:spPr>
      </p:pic>
      <p:pic>
        <p:nvPicPr>
          <p:cNvPr id="140" name="Shape 140"/>
          <p:cNvPicPr preferRelativeResize="0"/>
          <p:nvPr/>
        </p:nvPicPr>
        <p:blipFill>
          <a:blip r:embed="rId5">
            <a:alphaModFix/>
          </a:blip>
          <a:stretch>
            <a:fillRect/>
          </a:stretch>
        </p:blipFill>
        <p:spPr>
          <a:xfrm>
            <a:off x="4773426" y="884325"/>
            <a:ext cx="3396148" cy="3291248"/>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Shape 145"/>
          <p:cNvPicPr preferRelativeResize="0"/>
          <p:nvPr/>
        </p:nvPicPr>
        <p:blipFill/>
        <p:spPr>
          <a:xfrm>
            <a:off x="7514490" y="45563"/>
            <a:ext cx="718200" cy="718200"/>
          </a:xfrm>
          <a:prstGeom prst="rect">
            <a:avLst/>
          </a:prstGeom>
          <a:solidFill>
            <a:srgbClr val="FFFFFF"/>
          </a:solidFill>
          <a:ln>
            <a:noFill/>
          </a:ln>
        </p:spPr>
      </p:pic>
      <p:sp>
        <p:nvSpPr>
          <p:cNvPr id="146" name="Shape 146"/>
          <p:cNvSpPr txBox="1"/>
          <p:nvPr/>
        </p:nvSpPr>
        <p:spPr>
          <a:xfrm>
            <a:off x="598200" y="4175575"/>
            <a:ext cx="7846200" cy="4179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t>States with higher HDI and lower poverty ratios have higher percentage of rural population without access to safe drinking water that are willing to pay.</a:t>
            </a:r>
          </a:p>
        </p:txBody>
      </p:sp>
      <p:pic>
        <p:nvPicPr>
          <p:cNvPr id="147" name="Shape 14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8" name="Shape 148"/>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49" name="Shape 149"/>
          <p:cNvSpPr txBox="1"/>
          <p:nvPr/>
        </p:nvSpPr>
        <p:spPr>
          <a:xfrm>
            <a:off x="0" y="432725"/>
            <a:ext cx="77178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Socio-economic characteristics helped with insight on willingness to pay.</a:t>
            </a:r>
          </a:p>
        </p:txBody>
      </p:sp>
      <p:pic>
        <p:nvPicPr>
          <p:cNvPr id="150" name="Shape 150"/>
          <p:cNvPicPr preferRelativeResize="0"/>
          <p:nvPr/>
        </p:nvPicPr>
        <p:blipFill>
          <a:blip r:embed="rId4">
            <a:alphaModFix/>
          </a:blip>
          <a:stretch>
            <a:fillRect/>
          </a:stretch>
        </p:blipFill>
        <p:spPr>
          <a:xfrm>
            <a:off x="726525" y="959924"/>
            <a:ext cx="3314800" cy="3287674"/>
          </a:xfrm>
          <a:prstGeom prst="rect">
            <a:avLst/>
          </a:prstGeom>
          <a:noFill/>
          <a:ln>
            <a:noFill/>
          </a:ln>
        </p:spPr>
      </p:pic>
      <p:pic>
        <p:nvPicPr>
          <p:cNvPr id="151" name="Shape 151"/>
          <p:cNvPicPr preferRelativeResize="0"/>
          <p:nvPr/>
        </p:nvPicPr>
        <p:blipFill>
          <a:blip r:embed="rId5">
            <a:alphaModFix/>
          </a:blip>
          <a:stretch>
            <a:fillRect/>
          </a:stretch>
        </p:blipFill>
        <p:spPr>
          <a:xfrm>
            <a:off x="4122675" y="895900"/>
            <a:ext cx="4960673" cy="3351699"/>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Shape 156"/>
          <p:cNvPicPr preferRelativeResize="0"/>
          <p:nvPr/>
        </p:nvPicPr>
        <p:blipFill/>
        <p:spPr>
          <a:xfrm>
            <a:off x="7514490" y="45563"/>
            <a:ext cx="718200" cy="718200"/>
          </a:xfrm>
          <a:prstGeom prst="rect">
            <a:avLst/>
          </a:prstGeom>
          <a:solidFill>
            <a:srgbClr val="FFFFFF"/>
          </a:solidFill>
          <a:ln>
            <a:noFill/>
          </a:ln>
        </p:spPr>
      </p:pic>
      <p:sp>
        <p:nvSpPr>
          <p:cNvPr id="157" name="Shape 157"/>
          <p:cNvSpPr txBox="1"/>
          <p:nvPr/>
        </p:nvSpPr>
        <p:spPr>
          <a:xfrm>
            <a:off x="281550" y="1100680"/>
            <a:ext cx="3204900" cy="1368000"/>
          </a:xfrm>
          <a:prstGeom prst="rect">
            <a:avLst/>
          </a:prstGeom>
          <a:noFill/>
          <a:ln>
            <a:noFill/>
          </a:ln>
        </p:spPr>
        <p:txBody>
          <a:bodyPr lIns="91425" tIns="45700" rIns="91425" bIns="45700" anchor="t" anchorCtr="0">
            <a:noAutofit/>
          </a:bodyPr>
          <a:lstStyle/>
          <a:p>
            <a:pPr marL="0" marR="0" lvl="0" indent="-12700" algn="l" rtl="0">
              <a:spcBef>
                <a:spcPts val="0"/>
              </a:spcBef>
              <a:buClr>
                <a:srgbClr val="595959"/>
              </a:buClr>
              <a:buSzPct val="100000"/>
              <a:buFont typeface="Calibri"/>
              <a:buChar char="•"/>
            </a:pPr>
            <a:r>
              <a:rPr lang="en-US" sz="1600">
                <a:solidFill>
                  <a:srgbClr val="595959"/>
                </a:solidFill>
                <a:latin typeface="Calibri"/>
                <a:ea typeface="Calibri"/>
                <a:cs typeface="Calibri"/>
                <a:sym typeface="Calibri"/>
              </a:rPr>
              <a:t>Current monthly water tariff in Honduras = $3 </a:t>
            </a:r>
          </a:p>
          <a:p>
            <a:pPr marL="0" marR="0" lvl="0" indent="-12700" algn="l" rtl="0">
              <a:spcBef>
                <a:spcPts val="0"/>
              </a:spcBef>
              <a:buClr>
                <a:srgbClr val="595959"/>
              </a:buClr>
              <a:buSzPct val="100000"/>
              <a:buFont typeface="Calibri"/>
              <a:buChar char="•"/>
            </a:pPr>
            <a:r>
              <a:rPr lang="en-US" sz="1600">
                <a:solidFill>
                  <a:srgbClr val="595959"/>
                </a:solidFill>
                <a:latin typeface="Calibri"/>
                <a:ea typeface="Calibri"/>
                <a:cs typeface="Calibri"/>
                <a:sym typeface="Calibri"/>
              </a:rPr>
              <a:t>Assuming the same range of tariff is used in India</a:t>
            </a:r>
          </a:p>
          <a:p>
            <a:pPr marL="0" marR="0" lvl="0" indent="-12700" algn="l" rtl="0">
              <a:spcBef>
                <a:spcPts val="0"/>
              </a:spcBef>
              <a:buClr>
                <a:srgbClr val="595959"/>
              </a:buClr>
              <a:buSzPct val="100000"/>
              <a:buFont typeface="Calibri"/>
              <a:buChar char="•"/>
            </a:pPr>
            <a:r>
              <a:rPr lang="en-US" sz="1600">
                <a:solidFill>
                  <a:srgbClr val="595959"/>
                </a:solidFill>
                <a:latin typeface="Calibri"/>
                <a:ea typeface="Calibri"/>
                <a:cs typeface="Calibri"/>
                <a:sym typeface="Calibri"/>
              </a:rPr>
              <a:t>Average monthly income = INR 22,400 ~ US $28 </a:t>
            </a:r>
          </a:p>
          <a:p>
            <a:pPr marL="0" marR="0" lvl="0" indent="-12700" algn="l" rtl="0">
              <a:spcBef>
                <a:spcPts val="0"/>
              </a:spcBef>
              <a:buClr>
                <a:srgbClr val="595959"/>
              </a:buClr>
              <a:buSzPct val="100000"/>
              <a:buFont typeface="Calibri"/>
              <a:buChar char="•"/>
            </a:pPr>
            <a:r>
              <a:rPr lang="en-US" sz="1600" b="0" i="0" u="none" strike="noStrike" cap="none">
                <a:solidFill>
                  <a:srgbClr val="595959"/>
                </a:solidFill>
                <a:latin typeface="Calibri"/>
                <a:ea typeface="Calibri"/>
                <a:cs typeface="Calibri"/>
                <a:sym typeface="Calibri"/>
              </a:rPr>
              <a:t> US $</a:t>
            </a:r>
            <a:r>
              <a:rPr lang="en-US" sz="1600">
                <a:solidFill>
                  <a:srgbClr val="595959"/>
                </a:solidFill>
                <a:latin typeface="Calibri"/>
                <a:ea typeface="Calibri"/>
                <a:cs typeface="Calibri"/>
                <a:sym typeface="Calibri"/>
              </a:rPr>
              <a:t>3-$4 = 10-14% of a rural household's income.</a:t>
            </a:r>
          </a:p>
          <a:p>
            <a:pPr lvl="0" indent="-12700" rtl="0">
              <a:spcBef>
                <a:spcPts val="0"/>
              </a:spcBef>
              <a:buClr>
                <a:srgbClr val="595959"/>
              </a:buClr>
              <a:buSzPct val="100000"/>
              <a:buFont typeface="Calibri"/>
              <a:buChar char="•"/>
            </a:pPr>
            <a:r>
              <a:rPr lang="en-US" sz="1600">
                <a:solidFill>
                  <a:srgbClr val="595959"/>
                </a:solidFill>
                <a:latin typeface="Calibri"/>
                <a:ea typeface="Calibri"/>
                <a:cs typeface="Calibri"/>
                <a:sym typeface="Calibri"/>
              </a:rPr>
              <a:t>For developing nations, WTP is between 0.29 and 10.7% of monthly income</a:t>
            </a:r>
          </a:p>
        </p:txBody>
      </p:sp>
      <p:sp>
        <p:nvSpPr>
          <p:cNvPr id="158" name="Shape 158"/>
          <p:cNvSpPr txBox="1"/>
          <p:nvPr/>
        </p:nvSpPr>
        <p:spPr>
          <a:xfrm>
            <a:off x="281549" y="3997150"/>
            <a:ext cx="3710700" cy="9234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The current tariff estimate ($3-$4) is outside the range of willingness to pay for rural Indian households</a:t>
            </a:r>
          </a:p>
        </p:txBody>
      </p:sp>
      <p:pic>
        <p:nvPicPr>
          <p:cNvPr id="159" name="Shape 15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0" name="Shape 160"/>
          <p:cNvSpPr txBox="1"/>
          <p:nvPr/>
        </p:nvSpPr>
        <p:spPr>
          <a:xfrm>
            <a:off x="144124" y="559075"/>
            <a:ext cx="70260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The estimated water tariff is too high for rural Indian households.</a:t>
            </a:r>
          </a:p>
        </p:txBody>
      </p:sp>
      <p:sp>
        <p:nvSpPr>
          <p:cNvPr id="161" name="Shape 161"/>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62" name="Shape 162"/>
          <p:cNvPicPr preferRelativeResize="0"/>
          <p:nvPr/>
        </p:nvPicPr>
        <p:blipFill>
          <a:blip r:embed="rId4">
            <a:alphaModFix/>
          </a:blip>
          <a:stretch>
            <a:fillRect/>
          </a:stretch>
        </p:blipFill>
        <p:spPr>
          <a:xfrm>
            <a:off x="4687205" y="884324"/>
            <a:ext cx="3986869" cy="3697250"/>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Shape 167"/>
          <p:cNvPicPr preferRelativeResize="0"/>
          <p:nvPr/>
        </p:nvPicPr>
        <p:blipFill/>
        <p:spPr>
          <a:xfrm>
            <a:off x="7514490" y="45563"/>
            <a:ext cx="718200" cy="718200"/>
          </a:xfrm>
          <a:prstGeom prst="rect">
            <a:avLst/>
          </a:prstGeom>
          <a:solidFill>
            <a:srgbClr val="FFFFFF"/>
          </a:solidFill>
          <a:ln>
            <a:noFill/>
          </a:ln>
        </p:spPr>
      </p:pic>
      <p:sp>
        <p:nvSpPr>
          <p:cNvPr id="168" name="Shape 168"/>
          <p:cNvSpPr txBox="1"/>
          <p:nvPr/>
        </p:nvSpPr>
        <p:spPr>
          <a:xfrm>
            <a:off x="281550" y="1386280"/>
            <a:ext cx="3204900" cy="1368000"/>
          </a:xfrm>
          <a:prstGeom prst="rect">
            <a:avLst/>
          </a:prstGeom>
          <a:noFill/>
          <a:ln>
            <a:noFill/>
          </a:ln>
        </p:spPr>
        <p:txBody>
          <a:bodyPr lIns="91425" tIns="45700" rIns="91425" bIns="45700" anchor="t" anchorCtr="0">
            <a:noAutofit/>
          </a:bodyPr>
          <a:lstStyle/>
          <a:p>
            <a:pPr marL="0" marR="0" lvl="0" indent="-12700" algn="l" rtl="0">
              <a:spcBef>
                <a:spcPts val="0"/>
              </a:spcBef>
              <a:buClr>
                <a:srgbClr val="595959"/>
              </a:buClr>
              <a:buSzPct val="100000"/>
              <a:buFont typeface="Calibri"/>
              <a:buChar char="•"/>
            </a:pPr>
            <a:r>
              <a:rPr lang="en-US" sz="1600">
                <a:solidFill>
                  <a:srgbClr val="595959"/>
                </a:solidFill>
                <a:latin typeface="Calibri"/>
                <a:ea typeface="Calibri"/>
                <a:cs typeface="Calibri"/>
                <a:sym typeface="Calibri"/>
              </a:rPr>
              <a:t>Potential Partners </a:t>
            </a:r>
          </a:p>
          <a:p>
            <a:pPr marL="914400" marR="0" lvl="1" indent="-330200" algn="l" rtl="0">
              <a:spcBef>
                <a:spcPts val="0"/>
              </a:spcBef>
              <a:buClr>
                <a:srgbClr val="595959"/>
              </a:buClr>
              <a:buSzPct val="100000"/>
              <a:buFont typeface="Calibri"/>
            </a:pPr>
            <a:r>
              <a:rPr lang="en-US" sz="1600">
                <a:solidFill>
                  <a:srgbClr val="595959"/>
                </a:solidFill>
                <a:latin typeface="Calibri"/>
                <a:ea typeface="Calibri"/>
                <a:cs typeface="Calibri"/>
                <a:sym typeface="Calibri"/>
              </a:rPr>
              <a:t>FORCE</a:t>
            </a:r>
          </a:p>
          <a:p>
            <a:pPr marL="914400" marR="0" lvl="1" indent="-330200" algn="l" rtl="0">
              <a:spcBef>
                <a:spcPts val="0"/>
              </a:spcBef>
              <a:buClr>
                <a:srgbClr val="595959"/>
              </a:buClr>
              <a:buSzPct val="100000"/>
              <a:buFont typeface="Calibri"/>
            </a:pPr>
            <a:r>
              <a:rPr lang="en-US" sz="1600">
                <a:solidFill>
                  <a:srgbClr val="595959"/>
                </a:solidFill>
                <a:latin typeface="Calibri"/>
                <a:ea typeface="Calibri"/>
                <a:cs typeface="Calibri"/>
                <a:sym typeface="Calibri"/>
              </a:rPr>
              <a:t>Swajal</a:t>
            </a:r>
          </a:p>
          <a:p>
            <a:pPr marL="914400" marR="0" lvl="1" indent="-330200" algn="l" rtl="0">
              <a:spcBef>
                <a:spcPts val="0"/>
              </a:spcBef>
              <a:buClr>
                <a:srgbClr val="595959"/>
              </a:buClr>
              <a:buSzPct val="100000"/>
              <a:buFont typeface="Calibri"/>
            </a:pPr>
            <a:r>
              <a:rPr lang="en-US" sz="1600">
                <a:solidFill>
                  <a:srgbClr val="595959"/>
                </a:solidFill>
                <a:latin typeface="Calibri"/>
                <a:ea typeface="Calibri"/>
                <a:cs typeface="Calibri"/>
                <a:sym typeface="Calibri"/>
              </a:rPr>
              <a:t>CURE</a:t>
            </a:r>
          </a:p>
          <a:p>
            <a:pPr marL="914400" marR="0" lvl="1" indent="-330200" algn="l" rtl="0">
              <a:spcBef>
                <a:spcPts val="0"/>
              </a:spcBef>
              <a:buClr>
                <a:srgbClr val="595959"/>
              </a:buClr>
              <a:buSzPct val="100000"/>
              <a:buFont typeface="Calibri"/>
            </a:pPr>
            <a:r>
              <a:rPr lang="en-US" sz="1600">
                <a:solidFill>
                  <a:srgbClr val="595959"/>
                </a:solidFill>
                <a:latin typeface="Calibri"/>
                <a:ea typeface="Calibri"/>
                <a:cs typeface="Calibri"/>
                <a:sym typeface="Calibri"/>
              </a:rPr>
              <a:t>TATA Group</a:t>
            </a:r>
          </a:p>
          <a:p>
            <a:pPr marL="914400" marR="0" lvl="1" indent="-330200" algn="l" rtl="0">
              <a:spcBef>
                <a:spcPts val="0"/>
              </a:spcBef>
              <a:buClr>
                <a:srgbClr val="595959"/>
              </a:buClr>
              <a:buSzPct val="100000"/>
              <a:buFont typeface="Calibri"/>
            </a:pPr>
            <a:r>
              <a:rPr lang="en-US" sz="1600">
                <a:solidFill>
                  <a:srgbClr val="595959"/>
                </a:solidFill>
                <a:latin typeface="Calibri"/>
                <a:ea typeface="Calibri"/>
                <a:cs typeface="Calibri"/>
                <a:sym typeface="Calibri"/>
              </a:rPr>
              <a:t>WASMO</a:t>
            </a:r>
          </a:p>
          <a:p>
            <a:pPr marL="914400" marR="0" lvl="1" indent="-330200" algn="l" rtl="0">
              <a:spcBef>
                <a:spcPts val="0"/>
              </a:spcBef>
              <a:buClr>
                <a:srgbClr val="595959"/>
              </a:buClr>
              <a:buSzPct val="100000"/>
              <a:buFont typeface="Calibri"/>
            </a:pPr>
            <a:r>
              <a:rPr lang="en-US" sz="1600">
                <a:solidFill>
                  <a:srgbClr val="595959"/>
                </a:solidFill>
                <a:latin typeface="Calibri"/>
                <a:ea typeface="Calibri"/>
                <a:cs typeface="Calibri"/>
                <a:sym typeface="Calibri"/>
              </a:rPr>
              <a:t>Gram Vikas</a:t>
            </a:r>
          </a:p>
          <a:p>
            <a:pPr marL="914400" marR="0" lvl="1" indent="-330200" algn="l" rtl="0">
              <a:spcBef>
                <a:spcPts val="0"/>
              </a:spcBef>
              <a:buClr>
                <a:srgbClr val="595959"/>
              </a:buClr>
              <a:buSzPct val="100000"/>
              <a:buFont typeface="Calibri"/>
            </a:pPr>
            <a:r>
              <a:rPr lang="en-US" sz="1600">
                <a:solidFill>
                  <a:srgbClr val="595959"/>
                </a:solidFill>
                <a:latin typeface="Calibri"/>
                <a:ea typeface="Calibri"/>
                <a:cs typeface="Calibri"/>
                <a:sym typeface="Calibri"/>
              </a:rPr>
              <a:t>Drinkwell</a:t>
            </a:r>
          </a:p>
          <a:p>
            <a:pPr marR="0" lvl="0" algn="l" rtl="0">
              <a:spcBef>
                <a:spcPts val="0"/>
              </a:spcBef>
              <a:buNone/>
            </a:pPr>
            <a:r>
              <a:rPr lang="en-US" sz="1600" b="0" i="0" u="none" strike="noStrike" cap="none">
                <a:solidFill>
                  <a:srgbClr val="595959"/>
                </a:solidFill>
                <a:latin typeface="Calibri"/>
                <a:ea typeface="Calibri"/>
                <a:cs typeface="Calibri"/>
                <a:sym typeface="Calibri"/>
              </a:rPr>
              <a:t> </a:t>
            </a:r>
          </a:p>
        </p:txBody>
      </p:sp>
      <p:sp>
        <p:nvSpPr>
          <p:cNvPr id="169" name="Shape 169"/>
          <p:cNvSpPr txBox="1"/>
          <p:nvPr/>
        </p:nvSpPr>
        <p:spPr>
          <a:xfrm>
            <a:off x="281549" y="3997150"/>
            <a:ext cx="3710700" cy="923400"/>
          </a:xfrm>
          <a:prstGeom prst="rect">
            <a:avLst/>
          </a:prstGeom>
          <a:noFill/>
          <a:ln w="9525" cap="flat" cmpd="sng">
            <a:solidFill>
              <a:schemeClr val="accent6"/>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buSzPct val="25000"/>
              <a:buNone/>
            </a:pPr>
            <a:r>
              <a:rPr lang="en-US" sz="1800"/>
              <a:t>AguaClara LLC contacts on the ground will be vital to the success of a new AguaClara plant.</a:t>
            </a:r>
          </a:p>
        </p:txBody>
      </p:sp>
      <p:pic>
        <p:nvPicPr>
          <p:cNvPr id="170" name="Shape 17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1" name="Shape 171"/>
          <p:cNvSpPr txBox="1"/>
          <p:nvPr/>
        </p:nvSpPr>
        <p:spPr>
          <a:xfrm>
            <a:off x="144125" y="648700"/>
            <a:ext cx="66867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chemeClr val="accent6"/>
                </a:solidFill>
              </a:rPr>
              <a:t>Aguaclara LLC has contacts with the following local organizations.</a:t>
            </a:r>
          </a:p>
        </p:txBody>
      </p:sp>
      <p:sp>
        <p:nvSpPr>
          <p:cNvPr id="172" name="Shape 172"/>
          <p:cNvSpPr txBox="1"/>
          <p:nvPr/>
        </p:nvSpPr>
        <p:spPr>
          <a:xfrm>
            <a:off x="4395225" y="4763425"/>
            <a:ext cx="46014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FF9900"/>
                </a:solidFill>
              </a:rPr>
              <a:t>Regional Planning |Administration</a:t>
            </a:r>
            <a:r>
              <a:rPr lang="en-US" sz="1000" b="1" i="0" u="none" strike="noStrike" cap="none">
                <a:solidFill>
                  <a:srgbClr val="FF9900"/>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73" name="Shape 173"/>
          <p:cNvPicPr preferRelativeResize="0"/>
          <p:nvPr/>
        </p:nvPicPr>
        <p:blipFill>
          <a:blip r:embed="rId4">
            <a:alphaModFix/>
          </a:blip>
          <a:stretch>
            <a:fillRect/>
          </a:stretch>
        </p:blipFill>
        <p:spPr>
          <a:xfrm>
            <a:off x="4892612" y="1093900"/>
            <a:ext cx="3606623" cy="3634098"/>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3644</Words>
  <Application>Microsoft Office PowerPoint</Application>
  <PresentationFormat>On-screen Show (16:9)</PresentationFormat>
  <Paragraphs>242</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Mei-Lin Frazier</dc:creator>
  <cp:lastModifiedBy>Lauren Mei-Lin Frazier</cp:lastModifiedBy>
  <cp:revision>1</cp:revision>
  <dcterms:modified xsi:type="dcterms:W3CDTF">2016-05-20T07:59:00Z</dcterms:modified>
</cp:coreProperties>
</file>