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verleaf.com/4303997rqspks#/12770569/"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casaweb.google.com/100703814570796592714?gsessionid=VGh3N-ILPR0eUxvrGAfmcA"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nfluence.cornell.edu/display/AGUACLARA/High+Rate+Sedimentation"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picasaweb.google.com/100703814570796592714?gsessionid=2XeBDetkcaujpF0hUPTK4g"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welwyntoolgroup.com/plastic-welding/"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courses.cit.cornell.edu/cee4540/Sedimentation.pptx"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courses.cit.cornell.edu/cee4540/Sedimentation.pptx"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100"/>
              <a:t>The goal of the Prefabrication 1 L/s team was to research, test, and provide fabrication methods to be used when constructing the 1 L/s plant design in Honduras. The team worked on an approximate 1/10th flow rate scale model to design novel geometries for a low-flow flocculator and sedimentation tank while implementing known AguaClara fluid mechanic techniques. The cost per capita associated with these plants will be much lower than plants built using traditional construction methods. Recommendations on design and fabrication methods were relayed to future teams working on full-scale plant production.</a:t>
            </a:r>
          </a:p>
          <a:p>
            <a:pPr lvl="0">
              <a:spcBef>
                <a:spcPts val="0"/>
              </a:spcBef>
              <a:buNone/>
            </a:pPr>
            <a:r>
              <a:t/>
            </a:r>
            <a:endParaRPr sz="1100"/>
          </a:p>
          <a:p>
            <a:pPr lvl="0" rtl="0">
              <a:spcBef>
                <a:spcPts val="0"/>
              </a:spcBef>
              <a:buNone/>
            </a:pPr>
            <a:r>
              <a:rPr lang="en-US" sz="1100"/>
              <a:t>Link: </a:t>
            </a:r>
            <a:r>
              <a:rPr lang="en-US" sz="1100" u="sng">
                <a:solidFill>
                  <a:schemeClr val="hlink"/>
                </a:solidFill>
                <a:hlinkClick r:id="rId2"/>
              </a:rPr>
              <a:t>AguaClara - Prefab Spring 2016 Final Report</a:t>
            </a:r>
            <a:r>
              <a:rPr lang="en-US" sz="1100"/>
              <a:t> </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2" name="Shape 182"/>
        <p:cNvGrpSpPr/>
        <p:nvPr/>
      </p:nvGrpSpPr>
      <p:grpSpPr>
        <a:xfrm>
          <a:off x="0" y="0"/>
          <a:ext cx="0" cy="0"/>
          <a:chOff x="0" y="0"/>
          <a:chExt cx="0" cy="0"/>
        </a:xfrm>
      </p:grpSpPr>
      <p:sp>
        <p:nvSpPr>
          <p:cNvPr id="183" name="Shape 18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The plate settler module was redesigned to accommodate changes in space and upflow velocity. The smaller space caused the plates to have a shorter length which consequently required smaller spacing for effective floc removal. The plates are varying sizes to match the curved geometry of the pipe and the module is designed so that the plate are parallel to the slanted portion of the pipe to maximize space. The single module design makes it easy to remove for cleaning and maintenance purposes.</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Figure on Left: Diagram showing the spacing between plates and the positioning of the rods in the module.</a:t>
            </a:r>
          </a:p>
          <a:p>
            <a:pPr lvl="0" rtl="0">
              <a:spcBef>
                <a:spcPts val="0"/>
              </a:spcBef>
              <a:buClr>
                <a:schemeClr val="dk1"/>
              </a:buClr>
              <a:buSzPct val="110000"/>
              <a:buFont typeface="Arial"/>
              <a:buNone/>
            </a:pPr>
            <a:r>
              <a:rPr lang="en-US" sz="1000"/>
              <a:t>Figure on Right: Photo showing the varying widths of each plate settler.</a:t>
            </a:r>
          </a:p>
        </p:txBody>
      </p:sp>
      <p:sp>
        <p:nvSpPr>
          <p:cNvPr id="184" name="Shape 18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2" name="Shape 192"/>
        <p:cNvGrpSpPr/>
        <p:nvPr/>
      </p:nvGrpSpPr>
      <p:grpSpPr>
        <a:xfrm>
          <a:off x="0" y="0"/>
          <a:ext cx="0" cy="0"/>
          <a:chOff x="0" y="0"/>
          <a:chExt cx="0" cy="0"/>
        </a:xfrm>
      </p:grpSpPr>
      <p:sp>
        <p:nvSpPr>
          <p:cNvPr id="193" name="Shape 19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 </a:t>
            </a:r>
            <a:r>
              <a:rPr lang="en-US" sz="1100">
                <a:solidFill>
                  <a:schemeClr val="dk1"/>
                </a:solidFill>
              </a:rPr>
              <a:t>The traditional outlet pipe, known as the exit launder  is a pipe with holes in the top that extends the length of the sedimentation tank allowing water to exit uniformly.  The current outlet on our prototype is only a hole sealed by a bulkhead fitting that releases the water to a storage container where it is pumped into a sink.  Due to the small size of our prototype the maximum distance the water must travel is minimal and does not have a detrimental effect on the outflow. The prototype previously had an exit launder but the holes were not sufficiently large to allow water to exit at the same velocity that it was pumped in. We hope to drill the holes larger so that we can use the exit launder as an outlet again.</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Photo on Left: Photo of traditional plant’s exit launder. (Source: </a:t>
            </a:r>
            <a:r>
              <a:rPr lang="en-US" sz="1000" u="sng">
                <a:solidFill>
                  <a:schemeClr val="hlink"/>
                </a:solidFill>
                <a:hlinkClick r:id="rId2"/>
              </a:rPr>
              <a:t>https://picasaweb.google.com/100703814570796592714?gsessionid=VGh3N-ILPR0eUxvrGAfmcA</a:t>
            </a:r>
            <a:r>
              <a:rPr lang="en-US" sz="1000"/>
              <a:t>) </a:t>
            </a:r>
          </a:p>
          <a:p>
            <a:pPr lvl="0" rtl="0">
              <a:spcBef>
                <a:spcPts val="0"/>
              </a:spcBef>
              <a:buClr>
                <a:schemeClr val="dk1"/>
              </a:buClr>
              <a:buSzPct val="110000"/>
              <a:buFont typeface="Arial"/>
              <a:buNone/>
            </a:pPr>
            <a:r>
              <a:rPr lang="en-US" sz="1000"/>
              <a:t>Photo on Right:  Prototype’s outlet manifold is currently a hole in the pipe but will be comparable to a traditional exit launder later on.</a:t>
            </a:r>
          </a:p>
        </p:txBody>
      </p:sp>
      <p:sp>
        <p:nvSpPr>
          <p:cNvPr id="194" name="Shape 19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4" name="Shape 204"/>
        <p:cNvGrpSpPr/>
        <p:nvPr/>
      </p:nvGrpSpPr>
      <p:grpSpPr>
        <a:xfrm>
          <a:off x="0" y="0"/>
          <a:ext cx="0" cy="0"/>
          <a:chOff x="0" y="0"/>
          <a:chExt cx="0" cy="0"/>
        </a:xfrm>
      </p:grpSpPr>
      <p:sp>
        <p:nvSpPr>
          <p:cNvPr id="205" name="Shape 20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We chose to focus on fabrication techniques for the sedimentation tank rather than the flocculator or the dosing components because we felt that the sedimentation tank was the least scalable component and has the most potential for innovation. Our goal throughout the semester was to be able to actually test our sed tank. We borrowed the </a:t>
            </a:r>
            <a:r>
              <a:rPr lang="en-US" sz="1000" u="sng">
                <a:solidFill>
                  <a:schemeClr val="hlink"/>
                </a:solidFill>
                <a:hlinkClick r:id="rId2"/>
              </a:rPr>
              <a:t>high rate sed team’s</a:t>
            </a:r>
            <a:r>
              <a:rPr lang="en-US" sz="1000"/>
              <a:t> flocculator and ran it at approximately twice their nominal flow rate using a direct line from the overhead water system and achieved a flow rate of 115 mL/s.</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Figure: Photo of the set-up for a test run of the sedimentation tank prototype.</a:t>
            </a:r>
          </a:p>
        </p:txBody>
      </p:sp>
      <p:sp>
        <p:nvSpPr>
          <p:cNvPr id="206" name="Shape 20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2" name="Shape 212"/>
        <p:cNvGrpSpPr/>
        <p:nvPr/>
      </p:nvGrpSpPr>
      <p:grpSpPr>
        <a:xfrm>
          <a:off x="0" y="0"/>
          <a:ext cx="0" cy="0"/>
          <a:chOff x="0" y="0"/>
          <a:chExt cx="0" cy="0"/>
        </a:xfrm>
      </p:grpSpPr>
      <p:sp>
        <p:nvSpPr>
          <p:cNvPr id="213" name="Shape 21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During the initial run, flocs settled out onto the plate settlers and the tank walls, gradually accumulating and sliding back down to the main portion of the tank. The flocs rejoined the floc blanket and were removed through the floc hopper. </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Figure: Photo showing the coagulated particles settling and sliding down the walls of the tank, down to the floc blanket.</a:t>
            </a:r>
          </a:p>
        </p:txBody>
      </p:sp>
      <p:sp>
        <p:nvSpPr>
          <p:cNvPr id="214" name="Shape 21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1" name="Shape 221"/>
        <p:cNvGrpSpPr/>
        <p:nvPr/>
      </p:nvGrpSpPr>
      <p:grpSpPr>
        <a:xfrm>
          <a:off x="0" y="0"/>
          <a:ext cx="0" cy="0"/>
          <a:chOff x="0" y="0"/>
          <a:chExt cx="0" cy="0"/>
        </a:xfrm>
      </p:grpSpPr>
      <p:sp>
        <p:nvSpPr>
          <p:cNvPr id="222" name="Shape 22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Our sedimentation tank successfully cleaned inflow water with a turbidity of over 50 NTU to meet WHO standards of less than 5 NTU. Traditional AguaClara plants have effluent turbidities of less than 0.3 NTU and this is ultimately our goal. One key area that could improve performance is the presence of a floc blanket.</a:t>
            </a:r>
          </a:p>
        </p:txBody>
      </p:sp>
      <p:sp>
        <p:nvSpPr>
          <p:cNvPr id="223" name="Shape 22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0" name="Shape 230"/>
        <p:cNvGrpSpPr/>
        <p:nvPr/>
      </p:nvGrpSpPr>
      <p:grpSpPr>
        <a:xfrm>
          <a:off x="0" y="0"/>
          <a:ext cx="0" cy="0"/>
          <a:chOff x="0" y="0"/>
          <a:chExt cx="0" cy="0"/>
        </a:xfrm>
      </p:grpSpPr>
      <p:sp>
        <p:nvSpPr>
          <p:cNvPr id="231" name="Shape 23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solidFill>
                  <a:schemeClr val="dk1"/>
                </a:solidFill>
              </a:rPr>
              <a:t>There is a lot more work to be done here in Ithaca to scale up to the 1 L/s plant. Future work regarding welding at a larger scale, scaling up plate settler module, and the option of purchasing a pre-welded angled tank will all be investigated before implementation in Honduran communities.</a:t>
            </a:r>
          </a:p>
        </p:txBody>
      </p:sp>
      <p:sp>
        <p:nvSpPr>
          <p:cNvPr id="232" name="Shape 23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9" name="Shape 239"/>
        <p:cNvGrpSpPr/>
        <p:nvPr/>
      </p:nvGrpSpPr>
      <p:grpSpPr>
        <a:xfrm>
          <a:off x="0" y="0"/>
          <a:ext cx="0" cy="0"/>
          <a:chOff x="0" y="0"/>
          <a:chExt cx="0" cy="0"/>
        </a:xfrm>
      </p:grpSpPr>
      <p:sp>
        <p:nvSpPr>
          <p:cNvPr id="240" name="Shape 24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41" name="Shape 24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2" name="Shape 252"/>
        <p:cNvGrpSpPr/>
        <p:nvPr/>
      </p:nvGrpSpPr>
      <p:grpSpPr>
        <a:xfrm>
          <a:off x="0" y="0"/>
          <a:ext cx="0" cy="0"/>
          <a:chOff x="0" y="0"/>
          <a:chExt cx="0" cy="0"/>
        </a:xfrm>
      </p:grpSpPr>
      <p:sp>
        <p:nvSpPr>
          <p:cNvPr id="253" name="Shape 25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4" name="Shape 25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1" name="Shape 261"/>
        <p:cNvGrpSpPr/>
        <p:nvPr/>
      </p:nvGrpSpPr>
      <p:grpSpPr>
        <a:xfrm>
          <a:off x="0" y="0"/>
          <a:ext cx="0" cy="0"/>
          <a:chOff x="0" y="0"/>
          <a:chExt cx="0" cy="0"/>
        </a:xfrm>
      </p:grpSpPr>
      <p:sp>
        <p:nvSpPr>
          <p:cNvPr id="262" name="Shape 26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The plot of total cost per person vs population the plant served. In large populations, the cost per person remained low, but in smaller plants the cost per person increased dramatically to where it becomes prohibitive.</a:t>
            </a:r>
          </a:p>
          <a:p>
            <a:pPr lvl="0">
              <a:spcBef>
                <a:spcPts val="0"/>
              </a:spcBef>
              <a:buNone/>
            </a:pPr>
            <a:r>
              <a:t/>
            </a:r>
            <a:endParaRPr sz="1000"/>
          </a:p>
          <a:p>
            <a:pPr lvl="0" rtl="0">
              <a:spcBef>
                <a:spcPts val="0"/>
              </a:spcBef>
              <a:buNone/>
            </a:pPr>
            <a:r>
              <a:rPr lang="en-US" sz="1000"/>
              <a:t>Source: Agua Para el Pueblo, Plant Cost Calculations</a:t>
            </a:r>
          </a:p>
        </p:txBody>
      </p:sp>
      <p:sp>
        <p:nvSpPr>
          <p:cNvPr id="263" name="Shape 26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1" name="Shape 271"/>
        <p:cNvGrpSpPr/>
        <p:nvPr/>
      </p:nvGrpSpPr>
      <p:grpSpPr>
        <a:xfrm>
          <a:off x="0" y="0"/>
          <a:ext cx="0" cy="0"/>
          <a:chOff x="0" y="0"/>
          <a:chExt cx="0" cy="0"/>
        </a:xfrm>
      </p:grpSpPr>
      <p:sp>
        <p:nvSpPr>
          <p:cNvPr id="272" name="Shape 27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Water flows into the tank at the base through the diffusers in the inlet manifold and resuspends flocs that settle on the angled base plates. The floc hopper removes settled flocs and the hopper purge valve allows for draining the sludge. The sedimentation plates provide additional surface for the flocs to settle out on and clean water exits the tank through the outlet manifold at the top.</a:t>
            </a:r>
          </a:p>
        </p:txBody>
      </p:sp>
      <p:sp>
        <p:nvSpPr>
          <p:cNvPr id="273" name="Shape 27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sz="1000"/>
              <a:t>The goal of AguaClara is to provide clean water to small communities that do not have access to traditional water treatment infrastructure . While over the course of the last ten years AguaClara has been successful at designing plants for populations ranging from 2,000 (Ojojona) (6L/s) to 12,000 (Las Vegas) (70 L/s) the current traditional plant design has a high fixed cost making it unavailable to smaller communities. To provide treated water to smaller communities ranging from 100 to 1,000 people a new design is required using materials that are low cost and available in the areas where the fabrication will take place. See appendix slides for cost per person over a range of community sizes.</a:t>
            </a:r>
          </a:p>
          <a:p>
            <a:pPr lvl="0">
              <a:spcBef>
                <a:spcPts val="0"/>
              </a:spcBef>
              <a:buNone/>
            </a:pPr>
            <a:r>
              <a:t/>
            </a:r>
            <a:endParaRPr sz="1000"/>
          </a:p>
          <a:p>
            <a:pPr lvl="0">
              <a:spcBef>
                <a:spcPts val="0"/>
              </a:spcBef>
              <a:buNone/>
            </a:pPr>
            <a:r>
              <a:rPr lang="en-US" sz="1000"/>
              <a:t>photos from </a:t>
            </a:r>
            <a:r>
              <a:rPr lang="en-US" sz="1000" u="sng">
                <a:solidFill>
                  <a:schemeClr val="hlink"/>
                </a:solidFill>
                <a:hlinkClick r:id="rId2"/>
              </a:rPr>
              <a:t>http://picasaweb.google.com/100703814570796592714?gsessionid=2XeBDetkcaujpF0hUPTK4g</a:t>
            </a:r>
          </a:p>
        </p:txBody>
      </p:sp>
      <p:sp>
        <p:nvSpPr>
          <p:cNvPr id="91" name="Shape 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228600" lvl="0" marL="457200" rtl="0">
              <a:spcBef>
                <a:spcPts val="0"/>
              </a:spcBef>
              <a:buClr>
                <a:schemeClr val="dk1"/>
              </a:buClr>
              <a:buChar char="-"/>
            </a:pPr>
            <a:r>
              <a:rPr lang="en-US">
                <a:solidFill>
                  <a:schemeClr val="dk1"/>
                </a:solidFill>
              </a:rPr>
              <a:t>Keep all fluid mechanics parameters the same, including upflow velocities through plate settlers, resuspension velocities through jet diffusers the, etc. All key parts were kept the same as well</a:t>
            </a:r>
          </a:p>
          <a:p>
            <a:pPr indent="-228600" lvl="0" marL="457200" rtl="0">
              <a:spcBef>
                <a:spcPts val="0"/>
              </a:spcBef>
              <a:buClr>
                <a:schemeClr val="dk1"/>
              </a:buClr>
              <a:buChar char="-"/>
            </a:pPr>
            <a:r>
              <a:rPr lang="en-US">
                <a:solidFill>
                  <a:schemeClr val="dk1"/>
                </a:solidFill>
              </a:rPr>
              <a:t>In order to choose a lightweight, yet durable, alternative to concrete, we knew that inherently meant using a cylinder in order to maintain structural integrity and have all walls retain their shape (rigid)</a:t>
            </a:r>
          </a:p>
          <a:p>
            <a:pPr indent="-228600" lvl="0" marL="457200" rtl="0">
              <a:spcBef>
                <a:spcPts val="0"/>
              </a:spcBef>
              <a:buClr>
                <a:schemeClr val="dk1"/>
              </a:buClr>
              <a:buChar char="-"/>
            </a:pPr>
            <a:r>
              <a:rPr lang="en-US">
                <a:solidFill>
                  <a:schemeClr val="dk1"/>
                </a:solidFill>
              </a:rPr>
              <a:t> The 2 main design alterations were the transition from concrete to plastic, and from rectangular to cylindrical. But how do we make them work?</a:t>
            </a:r>
          </a:p>
          <a:p>
            <a:pPr lvl="0" rtl="0">
              <a:spcBef>
                <a:spcPts val="0"/>
              </a:spcBef>
              <a:buNone/>
            </a:pPr>
            <a:r>
              <a:t/>
            </a:r>
            <a:endParaRPr sz="1100">
              <a:solidFill>
                <a:schemeClr val="dk1"/>
              </a:solidFill>
            </a:endParaRPr>
          </a:p>
          <a:p>
            <a:pPr lvl="0" rtl="0">
              <a:spcBef>
                <a:spcPts val="0"/>
              </a:spcBef>
              <a:buNone/>
            </a:pPr>
            <a:r>
              <a:t/>
            </a:r>
            <a:endParaRPr sz="1100">
              <a:solidFill>
                <a:schemeClr val="dk1"/>
              </a:solidFill>
            </a:endParaRPr>
          </a:p>
          <a:p>
            <a:pPr lvl="0" rtl="0">
              <a:spcBef>
                <a:spcPts val="0"/>
              </a:spcBef>
              <a:buNone/>
            </a:pPr>
            <a:r>
              <a:rPr lang="en-US" sz="1100">
                <a:solidFill>
                  <a:schemeClr val="dk1"/>
                </a:solidFill>
              </a:rPr>
              <a:t>Figure: The initial design was altered slightly.</a:t>
            </a:r>
          </a:p>
          <a:p>
            <a:pPr lvl="0" rtl="0">
              <a:spcBef>
                <a:spcPts val="0"/>
              </a:spcBef>
              <a:buNone/>
            </a:pPr>
            <a:r>
              <a:t/>
            </a:r>
            <a:endParaRPr sz="1000"/>
          </a:p>
          <a:p>
            <a:pPr lvl="0" rtl="0">
              <a:spcBef>
                <a:spcPts val="0"/>
              </a:spcBef>
              <a:buNone/>
            </a:pPr>
            <a:r>
              <a:t/>
            </a:r>
            <a:endParaRPr sz="1000"/>
          </a:p>
        </p:txBody>
      </p:sp>
      <p:sp>
        <p:nvSpPr>
          <p:cNvPr id="102" name="Shape 10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 name="Shape 110"/>
        <p:cNvGrpSpPr/>
        <p:nvPr/>
      </p:nvGrpSpPr>
      <p:grpSpPr>
        <a:xfrm>
          <a:off x="0" y="0"/>
          <a:ext cx="0" cy="0"/>
          <a:chOff x="0" y="0"/>
          <a:chExt cx="0" cy="0"/>
        </a:xfrm>
      </p:grpSpPr>
      <p:sp>
        <p:nvSpPr>
          <p:cNvPr id="111" name="Shape 11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rgbClr val="000000"/>
              </a:buClr>
              <a:buSzPct val="100000"/>
              <a:buNone/>
            </a:pPr>
            <a:r>
              <a:rPr lang="en-US" sz="1100">
                <a:solidFill>
                  <a:schemeClr val="dk1"/>
                </a:solidFill>
              </a:rPr>
              <a:t>Design objectives:</a:t>
            </a:r>
          </a:p>
          <a:p>
            <a:pPr indent="-228600" lvl="0" marL="457200" rtl="0">
              <a:spcBef>
                <a:spcPts val="0"/>
              </a:spcBef>
              <a:buClr>
                <a:schemeClr val="dk1"/>
              </a:buClr>
              <a:buChar char="-"/>
            </a:pPr>
            <a:r>
              <a:rPr lang="en-US" sz="1100">
                <a:solidFill>
                  <a:schemeClr val="dk1"/>
                </a:solidFill>
              </a:rPr>
              <a:t>Eliminate wasted space and horizontal surfaces where flocs can build up → SOLUTION: keep all walls and plates at a 60 degree angle so flocs don’t settle</a:t>
            </a:r>
          </a:p>
          <a:p>
            <a:pPr indent="-298450" lvl="0" marL="457200" rtl="0">
              <a:spcBef>
                <a:spcPts val="0"/>
              </a:spcBef>
              <a:buClr>
                <a:schemeClr val="dk1"/>
              </a:buClr>
              <a:buSzPct val="100000"/>
              <a:buChar char="-"/>
            </a:pPr>
            <a:r>
              <a:rPr lang="en-US" sz="1100">
                <a:solidFill>
                  <a:schemeClr val="dk1"/>
                </a:solidFill>
              </a:rPr>
              <a:t>BUT how to arrange the plate settlers?</a:t>
            </a:r>
          </a:p>
          <a:p>
            <a:pPr indent="-298450" lvl="1" marL="914400" rtl="0">
              <a:spcBef>
                <a:spcPts val="0"/>
              </a:spcBef>
              <a:buClr>
                <a:schemeClr val="dk1"/>
              </a:buClr>
              <a:buSzPct val="100000"/>
              <a:buChar char="-"/>
            </a:pPr>
            <a:r>
              <a:rPr lang="en-US" sz="1100">
                <a:solidFill>
                  <a:schemeClr val="dk1"/>
                </a:solidFill>
              </a:rPr>
              <a:t>Solution was to turning the plate settlers from a uniform row of the same size and shape to a bundle of varying widths, installed parallel to the walls of the plate</a:t>
            </a:r>
          </a:p>
          <a:p>
            <a:pPr indent="-298450" lvl="0" marL="457200" rtl="0">
              <a:spcBef>
                <a:spcPts val="0"/>
              </a:spcBef>
              <a:buClr>
                <a:schemeClr val="dk1"/>
              </a:buClr>
              <a:buSzPct val="100000"/>
              <a:buChar char="-"/>
            </a:pPr>
            <a:r>
              <a:rPr lang="en-US" sz="1100">
                <a:solidFill>
                  <a:schemeClr val="dk1"/>
                </a:solidFill>
              </a:rPr>
              <a:t>In order to make this bend, we utilized plastic welding, which is a new tool to AguaClara this year, to determine whether or not it would be viable and provide a water-tight and structurally sound seal. As stable and reliable as a concrete base would be, without the on-site construction costs and lack of portability.</a:t>
            </a:r>
          </a:p>
          <a:p>
            <a:pPr indent="-298450" lvl="0" marL="457200" rtl="0">
              <a:spcBef>
                <a:spcPts val="0"/>
              </a:spcBef>
              <a:buClr>
                <a:schemeClr val="dk1"/>
              </a:buClr>
              <a:buSzPct val="100000"/>
              <a:buChar char="-"/>
            </a:pPr>
            <a:r>
              <a:rPr b="1" lang="en-US" sz="1100">
                <a:solidFill>
                  <a:schemeClr val="dk1"/>
                </a:solidFill>
              </a:rPr>
              <a:t>30 degree bend means that the tank can stand on its own without extra supports</a:t>
            </a:r>
          </a:p>
          <a:p>
            <a:pPr lvl="0" rtl="0">
              <a:spcBef>
                <a:spcPts val="0"/>
              </a:spcBef>
              <a:buNone/>
            </a:pPr>
            <a:r>
              <a:t/>
            </a:r>
            <a:endParaRPr sz="1000"/>
          </a:p>
          <a:p>
            <a:pPr lvl="0">
              <a:spcBef>
                <a:spcPts val="0"/>
              </a:spcBef>
              <a:buNone/>
            </a:pPr>
            <a:r>
              <a:rPr lang="en-US" sz="1000"/>
              <a:t>Figure 1: Finished low-flow sedimentation tank. The inlet manifold and the floc hopper are visible from this view.</a:t>
            </a:r>
          </a:p>
          <a:p>
            <a:pPr lvl="0">
              <a:spcBef>
                <a:spcPts val="0"/>
              </a:spcBef>
              <a:buNone/>
            </a:pPr>
            <a:r>
              <a:rPr lang="en-US" sz="1000">
                <a:solidFill>
                  <a:schemeClr val="dk1"/>
                </a:solidFill>
              </a:rPr>
              <a:t>Figure 2: Plate settlers of varying widths installed parallel to tank walls optimize the use of the space.</a:t>
            </a:r>
          </a:p>
          <a:p>
            <a:pPr lvl="0">
              <a:spcBef>
                <a:spcPts val="0"/>
              </a:spcBef>
              <a:buNone/>
            </a:pPr>
            <a:r>
              <a:rPr lang="en-US" sz="1000">
                <a:solidFill>
                  <a:schemeClr val="dk1"/>
                </a:solidFill>
              </a:rPr>
              <a:t>Figure 3: Base of sed tank keeps 60 degree slopes and is the same material as the sed tank walls for welding</a:t>
            </a:r>
          </a:p>
          <a:p>
            <a:pPr lvl="0">
              <a:spcBef>
                <a:spcPts val="0"/>
              </a:spcBef>
              <a:buNone/>
            </a:pPr>
            <a:r>
              <a:rPr lang="en-US" sz="1000">
                <a:solidFill>
                  <a:schemeClr val="dk1"/>
                </a:solidFill>
              </a:rPr>
              <a:t>Figure 4: Photo of the Leister Plastic Welder used in the process</a:t>
            </a:r>
          </a:p>
          <a:p>
            <a:pPr lvl="0">
              <a:spcBef>
                <a:spcPts val="0"/>
              </a:spcBef>
              <a:buNone/>
            </a:pPr>
            <a:r>
              <a:t/>
            </a:r>
            <a:endParaRPr sz="1000">
              <a:solidFill>
                <a:schemeClr val="dk1"/>
              </a:solidFill>
            </a:endParaRPr>
          </a:p>
          <a:p>
            <a:pPr lvl="0" rtl="0">
              <a:spcBef>
                <a:spcPts val="0"/>
              </a:spcBef>
              <a:buNone/>
            </a:pPr>
            <a:r>
              <a:rPr lang="en-US" sz="1000">
                <a:solidFill>
                  <a:schemeClr val="dk1"/>
                </a:solidFill>
              </a:rPr>
              <a:t>Source: Leister welder photograph found at: </a:t>
            </a:r>
            <a:r>
              <a:rPr lang="en-US" sz="1000" u="sng">
                <a:solidFill>
                  <a:schemeClr val="hlink"/>
                </a:solidFill>
                <a:hlinkClick r:id="rId2"/>
              </a:rPr>
              <a:t>http://www.welwyntoolgroup.com/plastic-welding/</a:t>
            </a:r>
            <a:r>
              <a:rPr lang="en-US" sz="1000">
                <a:solidFill>
                  <a:schemeClr val="dk1"/>
                </a:solidFill>
              </a:rPr>
              <a:t> </a:t>
            </a:r>
          </a:p>
        </p:txBody>
      </p:sp>
      <p:sp>
        <p:nvSpPr>
          <p:cNvPr id="112" name="Shape 11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A 1ft diameter HDPE pipe was donated by the Ithaca City Works Department and this pipe set the scale of our prototype to be 1/9 of the full size plant. Additionally, this pipe was made of HDPE which meant that due to plastic welding and material congruency, the base plates also needed to be made of HDPE while in the full size plant, the material will hopefully be PVC which is slightly easier to work with.</a:t>
            </a:r>
          </a:p>
        </p:txBody>
      </p:sp>
      <p:sp>
        <p:nvSpPr>
          <p:cNvPr id="125" name="Shape 12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4" name="Shape 134"/>
        <p:cNvGrpSpPr/>
        <p:nvPr/>
      </p:nvGrpSpPr>
      <p:grpSpPr>
        <a:xfrm>
          <a:off x="0" y="0"/>
          <a:ext cx="0" cy="0"/>
          <a:chOff x="0" y="0"/>
          <a:chExt cx="0" cy="0"/>
        </a:xfrm>
      </p:grpSpPr>
      <p:sp>
        <p:nvSpPr>
          <p:cNvPr id="135" name="Shape 13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The figure to the left displays the traditional AguaClara sedimentation tank in a rectangular tank. The figure to the right displays our updated sedimentation tank in an angled, circular pipe. Each tank component present in the traditional tank is also present in our re-organized low flow tank.</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Traditional sedimentation tank figure from CEE 4550 Sedimentation: </a:t>
            </a:r>
            <a:r>
              <a:rPr lang="en-US" sz="1000" u="sng">
                <a:solidFill>
                  <a:schemeClr val="hlink"/>
                </a:solidFill>
                <a:hlinkClick r:id="rId2"/>
              </a:rPr>
              <a:t>http://courses.cit.cornell.edu/cee4540/Sedimentation.pptx</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Appendix slides: Low Flow Sed Tank Geometry Outline</a:t>
            </a:r>
          </a:p>
        </p:txBody>
      </p:sp>
      <p:sp>
        <p:nvSpPr>
          <p:cNvPr id="136" name="Shape 13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4" name="Shape 144"/>
        <p:cNvGrpSpPr/>
        <p:nvPr/>
      </p:nvGrpSpPr>
      <p:grpSpPr>
        <a:xfrm>
          <a:off x="0" y="0"/>
          <a:ext cx="0" cy="0"/>
          <a:chOff x="0" y="0"/>
          <a:chExt cx="0" cy="0"/>
        </a:xfrm>
      </p:grpSpPr>
      <p:sp>
        <p:nvSpPr>
          <p:cNvPr id="145" name="Shape 14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Figure on the Left: Image of the HDPE prototype with base inserted. The jet reverser is not yet installed.</a:t>
            </a:r>
          </a:p>
          <a:p>
            <a:pPr lvl="0">
              <a:spcBef>
                <a:spcPts val="0"/>
              </a:spcBef>
              <a:buClr>
                <a:schemeClr val="dk1"/>
              </a:buClr>
              <a:buSzPct val="110000"/>
              <a:buFont typeface="Arial"/>
              <a:buNone/>
            </a:pPr>
            <a:r>
              <a:rPr lang="en-US" sz="1000"/>
              <a:t>Figure on the Right: Cross sectional view of a traditional plant’s sedimentation tank with jet diffuser and jet reverser..</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The goal was to keep the geometry the same as the traditional plant, 60 degree sloped sides. The challenges presented in the fabrication of the base were due to the circular geometry of the tank and in the welding of the two ellipses that composed the base. The jet reversor was made from half a HDPE pipe and the sides were sheets of ¼ inch HDPE plastic. </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solidFill>
                  <a:schemeClr val="dk1"/>
                </a:solidFill>
              </a:rPr>
              <a:t>Traditional sedimentation tank photo from CEE 4550 Sedimentation: </a:t>
            </a:r>
            <a:r>
              <a:rPr lang="en-US" sz="1000" u="sng">
                <a:solidFill>
                  <a:schemeClr val="hlink"/>
                </a:solidFill>
                <a:hlinkClick r:id="rId2"/>
              </a:rPr>
              <a:t>http://courses.cit.cornell.edu/cee4540/Sedimentation.pptx</a:t>
            </a:r>
          </a:p>
        </p:txBody>
      </p:sp>
      <p:sp>
        <p:nvSpPr>
          <p:cNvPr id="146" name="Shape 14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100">
                <a:solidFill>
                  <a:schemeClr val="dk1"/>
                </a:solidFill>
              </a:rPr>
              <a:t>The inflow pipe was designed to be as similar to the traditional plant as possible. The scale of inlet pipe to diffusers was kept about the same and diffusers were created in the same manner of heating the pipes and forming them around a metal mold. </a:t>
            </a:r>
          </a:p>
          <a:p>
            <a:pPr lvl="0">
              <a:spcBef>
                <a:spcPts val="0"/>
              </a:spcBef>
              <a:buNone/>
            </a:pPr>
            <a:r>
              <a:rPr lang="en-US" sz="1100">
                <a:solidFill>
                  <a:schemeClr val="dk1"/>
                </a:solidFill>
              </a:rPr>
              <a:t>Figures from left to right:</a:t>
            </a:r>
          </a:p>
          <a:p>
            <a:pPr indent="-298450" lvl="0" marL="457200" rtl="0">
              <a:spcBef>
                <a:spcPts val="0"/>
              </a:spcBef>
              <a:buClr>
                <a:schemeClr val="dk1"/>
              </a:buClr>
              <a:buSzPct val="100000"/>
              <a:buAutoNum type="arabicPeriod"/>
            </a:pPr>
            <a:r>
              <a:rPr lang="en-US" sz="1100">
                <a:solidFill>
                  <a:schemeClr val="dk1"/>
                </a:solidFill>
              </a:rPr>
              <a:t>The firsts picture shows an upside-down traditional inlet manifold.</a:t>
            </a:r>
          </a:p>
          <a:p>
            <a:pPr indent="-298450" lvl="0" marL="457200" rtl="0">
              <a:spcBef>
                <a:spcPts val="0"/>
              </a:spcBef>
              <a:buClr>
                <a:schemeClr val="dk1"/>
              </a:buClr>
              <a:buSzPct val="100000"/>
              <a:buAutoNum type="arabicPeriod"/>
            </a:pPr>
            <a:r>
              <a:rPr lang="en-US" sz="1100">
                <a:solidFill>
                  <a:schemeClr val="dk1"/>
                </a:solidFill>
              </a:rPr>
              <a:t>The second picture shows our prototype influent pipe.</a:t>
            </a:r>
          </a:p>
          <a:p>
            <a:pPr indent="-298450" lvl="0" marL="457200" rtl="0">
              <a:spcBef>
                <a:spcPts val="0"/>
              </a:spcBef>
              <a:buClr>
                <a:schemeClr val="dk1"/>
              </a:buClr>
              <a:buSzPct val="100000"/>
              <a:buAutoNum type="arabicPeriod"/>
            </a:pPr>
            <a:r>
              <a:rPr lang="en-US" sz="1100">
                <a:solidFill>
                  <a:schemeClr val="dk1"/>
                </a:solidFill>
              </a:rPr>
              <a:t>The third picture shows the diffuser forming process where the plastic was heated with the plastic welder and molded using an inverted triangular metal shape.</a:t>
            </a:r>
          </a:p>
        </p:txBody>
      </p:sp>
      <p:sp>
        <p:nvSpPr>
          <p:cNvPr id="157" name="Shape 15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9" name="Shape 169"/>
        <p:cNvGrpSpPr/>
        <p:nvPr/>
      </p:nvGrpSpPr>
      <p:grpSpPr>
        <a:xfrm>
          <a:off x="0" y="0"/>
          <a:ext cx="0" cy="0"/>
          <a:chOff x="0" y="0"/>
          <a:chExt cx="0" cy="0"/>
        </a:xfrm>
      </p:grpSpPr>
      <p:sp>
        <p:nvSpPr>
          <p:cNvPr id="170" name="Shape 17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The goal of the floc hopper is to remove flocs from the tank to prevent sludge build up and consequent draining. In addition, the floc hopper determines the height of the floc blanket which plays a critical role in improving plant efficiency.   In traditional plants a floc weir divides the sedimentation tank from an area of stagnant water where the flocs settle out known as the floc hopper. In our design the entrance to the floc hopper is a hole where a bulkhead fitting is fixed to the side of the tank. This fitting creates a water tight  connection to a horizontal pipe that connects to an elbow to a clear vertical pipe that is capped with a valve allowing us to see the build up of flocs in the floc hopper. Although ideally there would be no horizontal surfaces anywhere in the plant to prevent floc build up, the fabrication of a pipe at a 60 degree angle proved very difficult and as one can observe the current design has been proven successful.</a:t>
            </a:r>
          </a:p>
          <a:p>
            <a:pPr lvl="0">
              <a:spcBef>
                <a:spcPts val="0"/>
              </a:spcBef>
              <a:buNone/>
            </a:pPr>
            <a:r>
              <a:t/>
            </a:r>
            <a:endParaRPr sz="1000"/>
          </a:p>
          <a:p>
            <a:pPr lvl="0">
              <a:spcBef>
                <a:spcPts val="0"/>
              </a:spcBef>
              <a:buClr>
                <a:schemeClr val="dk1"/>
              </a:buClr>
              <a:buSzPct val="110000"/>
              <a:buFont typeface="Arial"/>
              <a:buNone/>
            </a:pPr>
            <a:r>
              <a:rPr lang="en-US" sz="1000"/>
              <a:t>Figures from Left to Right:</a:t>
            </a:r>
          </a:p>
          <a:p>
            <a:pPr indent="-292100" lvl="0" marL="457200" rtl="0">
              <a:spcBef>
                <a:spcPts val="0"/>
              </a:spcBef>
              <a:buSzPct val="100000"/>
              <a:buAutoNum type="arabicPeriod"/>
            </a:pPr>
            <a:r>
              <a:rPr lang="en-US" sz="1000"/>
              <a:t>Diagram showing traditional plants’ floc weir.</a:t>
            </a:r>
          </a:p>
          <a:p>
            <a:pPr indent="-292100" lvl="0" marL="457200" rtl="0">
              <a:spcBef>
                <a:spcPts val="0"/>
              </a:spcBef>
              <a:buSzPct val="100000"/>
              <a:buAutoNum type="arabicPeriod"/>
            </a:pPr>
            <a:r>
              <a:rPr lang="en-US" sz="1000"/>
              <a:t>Prototype’s floc hopper after 8 hours of tank operation. The flocs have begun to accumulate in the floc hopper.</a:t>
            </a:r>
          </a:p>
          <a:p>
            <a:pPr indent="-292100" lvl="0" marL="457200" rtl="0">
              <a:spcBef>
                <a:spcPts val="0"/>
              </a:spcBef>
              <a:buSzPct val="100000"/>
              <a:buAutoNum type="arabicPeriod"/>
            </a:pPr>
            <a:r>
              <a:rPr lang="en-US" sz="1000"/>
              <a:t>Floc hopper after priming. Flocs were stirred up and are therefore more visible.</a:t>
            </a:r>
          </a:p>
        </p:txBody>
      </p:sp>
      <p:sp>
        <p:nvSpPr>
          <p:cNvPr id="171" name="Shape 17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www.overleaf.com/4303997rqspks#/12770569/" TargetMode="External"/><Relationship Id="rId4" Type="http://schemas.openxmlformats.org/officeDocument/2006/relationships/image" Target="../media/image0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04.png"/><Relationship Id="rId4" Type="http://schemas.openxmlformats.org/officeDocument/2006/relationships/image" Target="../media/image19.png"/><Relationship Id="rId5"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04.png"/><Relationship Id="rId4" Type="http://schemas.openxmlformats.org/officeDocument/2006/relationships/image" Target="../media/image25.jpg"/><Relationship Id="rId5"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04.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04.png"/><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04.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04.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0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0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3.png"/><Relationship Id="rId4" Type="http://schemas.openxmlformats.org/officeDocument/2006/relationships/image" Target="../media/image0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04.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4.png"/><Relationship Id="rId4" Type="http://schemas.openxmlformats.org/officeDocument/2006/relationships/image" Target="../media/image00.png"/><Relationship Id="rId5" Type="http://schemas.openxmlformats.org/officeDocument/2006/relationships/image" Target="../media/image0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1.png"/><Relationship Id="rId4" Type="http://schemas.openxmlformats.org/officeDocument/2006/relationships/image" Target="../media/image04.png"/><Relationship Id="rId5" Type="http://schemas.openxmlformats.org/officeDocument/2006/relationships/image" Target="../media/image0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4.png"/><Relationship Id="rId4" Type="http://schemas.openxmlformats.org/officeDocument/2006/relationships/image" Target="../media/image05.jpg"/><Relationship Id="rId5" Type="http://schemas.openxmlformats.org/officeDocument/2006/relationships/image" Target="../media/image07.jpg"/><Relationship Id="rId6" Type="http://schemas.openxmlformats.org/officeDocument/2006/relationships/image" Target="../media/image11.png"/><Relationship Id="rId7" Type="http://schemas.openxmlformats.org/officeDocument/2006/relationships/image" Target="../media/image0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04.png"/><Relationship Id="rId4" Type="http://schemas.openxmlformats.org/officeDocument/2006/relationships/image" Target="../media/image0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4.png"/><Relationship Id="rId4" Type="http://schemas.openxmlformats.org/officeDocument/2006/relationships/image" Target="../media/image10.png"/><Relationship Id="rId5" Type="http://schemas.openxmlformats.org/officeDocument/2006/relationships/image" Target="../media/image0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4.png"/><Relationship Id="rId4" Type="http://schemas.openxmlformats.org/officeDocument/2006/relationships/image" Target="../media/image16.png"/><Relationship Id="rId5" Type="http://schemas.openxmlformats.org/officeDocument/2006/relationships/image" Target="../media/image0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04.png"/><Relationship Id="rId4" Type="http://schemas.openxmlformats.org/officeDocument/2006/relationships/image" Target="../media/image18.jpg"/><Relationship Id="rId5" Type="http://schemas.openxmlformats.org/officeDocument/2006/relationships/image" Target="../media/image15.png"/><Relationship Id="rId6"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04.png"/><Relationship Id="rId4" Type="http://schemas.openxmlformats.org/officeDocument/2006/relationships/image" Target="../media/image26.jpg"/><Relationship Id="rId5" Type="http://schemas.openxmlformats.org/officeDocument/2006/relationships/image" Target="../media/image10.png"/><Relationship Id="rId6"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1778000" y="1638648"/>
            <a:ext cx="60261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7200">
                <a:solidFill>
                  <a:srgbClr val="595959"/>
                </a:solidFill>
              </a:rPr>
              <a:t>Pre-fab</a:t>
            </a:r>
          </a:p>
        </p:txBody>
      </p:sp>
      <p:sp>
        <p:nvSpPr>
          <p:cNvPr id="85" name="Shape 85"/>
          <p:cNvSpPr txBox="1"/>
          <p:nvPr/>
        </p:nvSpPr>
        <p:spPr>
          <a:xfrm>
            <a:off x="1778000" y="2897537"/>
            <a:ext cx="6026100" cy="954000"/>
          </a:xfrm>
          <a:prstGeom prst="rect">
            <a:avLst/>
          </a:prstGeom>
          <a:noFill/>
          <a:ln>
            <a:noFill/>
          </a:ln>
        </p:spPr>
        <p:txBody>
          <a:bodyPr anchorCtr="0" anchor="t" bIns="45700" lIns="91425" rIns="91425" tIns="45700">
            <a:noAutofit/>
          </a:bodyPr>
          <a:lstStyle/>
          <a:p>
            <a:pPr lvl="0" rtl="0" algn="ctr">
              <a:spcBef>
                <a:spcPts val="0"/>
              </a:spcBef>
              <a:buNone/>
            </a:pPr>
            <a:r>
              <a:rPr lang="en-US">
                <a:solidFill>
                  <a:schemeClr val="dk1"/>
                </a:solidFill>
              </a:rPr>
              <a:t>The goal of the Pre-fab team was to research, test, and provide fabrication methods to be used when constructing a 1 L/s flow-rate plant in Honduras. More information can be found in the </a:t>
            </a:r>
          </a:p>
          <a:p>
            <a:pPr lvl="0" rtl="0" algn="ctr">
              <a:spcBef>
                <a:spcPts val="0"/>
              </a:spcBef>
              <a:buClr>
                <a:schemeClr val="dk1"/>
              </a:buClr>
              <a:buFont typeface="Arial"/>
              <a:buNone/>
            </a:pPr>
            <a:r>
              <a:rPr lang="en-US" u="sng">
                <a:solidFill>
                  <a:schemeClr val="hlink"/>
                </a:solidFill>
                <a:hlinkClick r:id="rId3"/>
              </a:rPr>
              <a:t>Prefab Spring 2016 Final Report</a:t>
            </a:r>
            <a:r>
              <a:rPr lang="en-US">
                <a:solidFill>
                  <a:schemeClr val="dk1"/>
                </a:solidFill>
              </a:rPr>
              <a:t> </a:t>
            </a:r>
          </a:p>
        </p:txBody>
      </p:sp>
      <p:sp>
        <p:nvSpPr>
          <p:cNvPr id="86" name="Shape 86"/>
          <p:cNvSpPr txBox="1"/>
          <p:nvPr/>
        </p:nvSpPr>
        <p:spPr>
          <a:xfrm>
            <a:off x="5429132" y="47634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a:t>
            </a:r>
            <a:r>
              <a:rPr b="1" i="0" lang="en-US" sz="1000" u="none" cap="none" strike="noStrike">
                <a:solidFill>
                  <a:srgbClr val="7700C7"/>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87" name="Shape 87"/>
          <p:cNvPicPr preferRelativeResize="0"/>
          <p:nvPr/>
        </p:nvPicPr>
        <p:blipFill>
          <a:blip r:embed="rId4">
            <a:alphaModFix/>
          </a:blip>
          <a:stretch>
            <a:fillRect/>
          </a:stretch>
        </p:blipFill>
        <p:spPr>
          <a:xfrm>
            <a:off x="7294200" y="65800"/>
            <a:ext cx="1764899" cy="513500"/>
          </a:xfrm>
          <a:prstGeom prst="rect">
            <a:avLst/>
          </a:prstGeom>
          <a:noFill/>
          <a:ln>
            <a:noFill/>
          </a:ln>
        </p:spPr>
      </p:pic>
      <p:pic>
        <p:nvPicPr>
          <p:cNvPr id="88" name="Shape 88"/>
          <p:cNvPicPr preferRelativeResize="0"/>
          <p:nvPr/>
        </p:nvPicPr>
        <p:blipFill rotWithShape="1">
          <a:blip r:embed="rId4">
            <a:alphaModFix/>
          </a:blip>
          <a:srcRect b="0" l="4313" r="75452" t="0"/>
          <a:stretch/>
        </p:blipFill>
        <p:spPr>
          <a:xfrm>
            <a:off x="0" y="1739425"/>
            <a:ext cx="2275725" cy="3270224"/>
          </a:xfrm>
          <a:prstGeom prst="rect">
            <a:avLst/>
          </a:prstGeom>
          <a:noFill/>
          <a:ln>
            <a:noFill/>
          </a:ln>
        </p:spPr>
      </p:pic>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5" name="Shape 185"/>
        <p:cNvGrpSpPr/>
        <p:nvPr/>
      </p:nvGrpSpPr>
      <p:grpSpPr>
        <a:xfrm>
          <a:off x="0" y="0"/>
          <a:ext cx="0" cy="0"/>
          <a:chOff x="0" y="0"/>
          <a:chExt cx="0" cy="0"/>
        </a:xfrm>
      </p:grpSpPr>
      <p:pic>
        <p:nvPicPr>
          <p:cNvPr id="186" name="Shape 186"/>
          <p:cNvPicPr preferRelativeResize="0"/>
          <p:nvPr/>
        </p:nvPicPr>
        <p:blipFill/>
        <p:spPr>
          <a:xfrm>
            <a:off x="7514490" y="45563"/>
            <a:ext cx="718200" cy="718200"/>
          </a:xfrm>
          <a:prstGeom prst="rect">
            <a:avLst/>
          </a:prstGeom>
          <a:solidFill>
            <a:srgbClr val="FFFFFF"/>
          </a:solidFill>
          <a:ln>
            <a:noFill/>
          </a:ln>
        </p:spPr>
      </p:pic>
      <p:pic>
        <p:nvPicPr>
          <p:cNvPr id="187" name="Shape 18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88" name="Shape 18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a:t>
            </a:r>
            <a:r>
              <a:rPr b="1" i="0" lang="en-US" sz="1000" u="none" cap="none" strike="noStrike">
                <a:solidFill>
                  <a:srgbClr val="0B68FF"/>
                </a:solidFill>
                <a:latin typeface="Arial"/>
                <a:ea typeface="Arial"/>
                <a:cs typeface="Arial"/>
                <a:sym typeface="Arial"/>
              </a:rPr>
              <a:t> </a:t>
            </a:r>
            <a:r>
              <a:rPr b="1" lang="en-US" sz="1000">
                <a:solidFill>
                  <a:srgbClr val="7700C7"/>
                </a:solidFill>
              </a:rPr>
              <a:t>|</a:t>
            </a:r>
            <a:r>
              <a:rPr b="1" lang="en-US" sz="1000">
                <a:solidFill>
                  <a:srgbClr val="0B68FF"/>
                </a:solidFil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89" name="Shape 189"/>
          <p:cNvSpPr txBox="1"/>
          <p:nvPr/>
        </p:nvSpPr>
        <p:spPr>
          <a:xfrm>
            <a:off x="125625" y="210250"/>
            <a:ext cx="6559800" cy="1689300"/>
          </a:xfrm>
          <a:prstGeom prst="rect">
            <a:avLst/>
          </a:prstGeom>
          <a:noFill/>
          <a:ln>
            <a:noFill/>
          </a:ln>
        </p:spPr>
        <p:txBody>
          <a:bodyPr anchorCtr="0" anchor="b" bIns="121875" lIns="121875" rIns="121875" tIns="121875">
            <a:noAutofit/>
          </a:bodyPr>
          <a:lstStyle/>
          <a:p>
            <a:pPr lvl="0" rtl="0">
              <a:lnSpc>
                <a:spcPct val="90000"/>
              </a:lnSpc>
              <a:spcBef>
                <a:spcPts val="0"/>
              </a:spcBef>
              <a:buClr>
                <a:schemeClr val="dk1"/>
              </a:buClr>
              <a:buSzPct val="25000"/>
              <a:buFont typeface="Arial"/>
              <a:buNone/>
            </a:pPr>
            <a:r>
              <a:rPr lang="en-US" sz="3000">
                <a:solidFill>
                  <a:srgbClr val="7700C7"/>
                </a:solidFill>
              </a:rPr>
              <a:t>The plate settlers were redesigned to optimize space constraints.</a:t>
            </a:r>
          </a:p>
          <a:p>
            <a:pPr lvl="0" rtl="0">
              <a:lnSpc>
                <a:spcPct val="90000"/>
              </a:lnSpc>
              <a:spcBef>
                <a:spcPts val="0"/>
              </a:spcBef>
              <a:buClr>
                <a:schemeClr val="dk1"/>
              </a:buClr>
              <a:buFont typeface="Arial"/>
              <a:buNone/>
            </a:pPr>
            <a:r>
              <a:t/>
            </a:r>
            <a:endParaRPr sz="3000">
              <a:solidFill>
                <a:srgbClr val="7700C7"/>
              </a:solidFill>
            </a:endParaRPr>
          </a:p>
        </p:txBody>
      </p:sp>
      <p:pic>
        <p:nvPicPr>
          <p:cNvPr id="190" name="Shape 190"/>
          <p:cNvPicPr preferRelativeResize="0"/>
          <p:nvPr/>
        </p:nvPicPr>
        <p:blipFill>
          <a:blip r:embed="rId4">
            <a:alphaModFix/>
          </a:blip>
          <a:stretch>
            <a:fillRect/>
          </a:stretch>
        </p:blipFill>
        <p:spPr>
          <a:xfrm>
            <a:off x="634375" y="1654625"/>
            <a:ext cx="3899799" cy="2924849"/>
          </a:xfrm>
          <a:prstGeom prst="rect">
            <a:avLst/>
          </a:prstGeom>
          <a:noFill/>
          <a:ln>
            <a:noFill/>
          </a:ln>
        </p:spPr>
      </p:pic>
      <p:pic>
        <p:nvPicPr>
          <p:cNvPr id="191" name="Shape 191"/>
          <p:cNvPicPr preferRelativeResize="0"/>
          <p:nvPr/>
        </p:nvPicPr>
        <p:blipFill>
          <a:blip r:embed="rId5">
            <a:alphaModFix/>
          </a:blip>
          <a:stretch>
            <a:fillRect/>
          </a:stretch>
        </p:blipFill>
        <p:spPr>
          <a:xfrm>
            <a:off x="5766599" y="1380360"/>
            <a:ext cx="2057462" cy="3199119"/>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5" name="Shape 195"/>
        <p:cNvGrpSpPr/>
        <p:nvPr/>
      </p:nvGrpSpPr>
      <p:grpSpPr>
        <a:xfrm>
          <a:off x="0" y="0"/>
          <a:ext cx="0" cy="0"/>
          <a:chOff x="0" y="0"/>
          <a:chExt cx="0" cy="0"/>
        </a:xfrm>
      </p:grpSpPr>
      <p:pic>
        <p:nvPicPr>
          <p:cNvPr id="196" name="Shape 196"/>
          <p:cNvPicPr preferRelativeResize="0"/>
          <p:nvPr/>
        </p:nvPicPr>
        <p:blipFill/>
        <p:spPr>
          <a:xfrm>
            <a:off x="7514490" y="45563"/>
            <a:ext cx="718200" cy="718200"/>
          </a:xfrm>
          <a:prstGeom prst="rect">
            <a:avLst/>
          </a:prstGeom>
          <a:solidFill>
            <a:srgbClr val="FFFFFF"/>
          </a:solidFill>
          <a:ln>
            <a:noFill/>
          </a:ln>
        </p:spPr>
      </p:pic>
      <p:pic>
        <p:nvPicPr>
          <p:cNvPr id="197" name="Shape 19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98" name="Shape 19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a:t>
            </a:r>
            <a:r>
              <a:rPr b="1" i="0" lang="en-US" sz="1000" u="none" cap="none" strike="noStrike">
                <a:solidFill>
                  <a:srgbClr val="0B68FF"/>
                </a:solidFill>
                <a:latin typeface="Arial"/>
                <a:ea typeface="Arial"/>
                <a:cs typeface="Arial"/>
                <a:sym typeface="Arial"/>
              </a:rPr>
              <a:t> </a:t>
            </a:r>
            <a:r>
              <a:rPr b="1" lang="en-US" sz="1000">
                <a:solidFill>
                  <a:srgbClr val="7700C7"/>
                </a:solidFill>
              </a:rPr>
              <a:t>|</a:t>
            </a:r>
            <a:r>
              <a:rPr b="1" lang="en-US" sz="1000">
                <a:solidFill>
                  <a:srgbClr val="0B68FF"/>
                </a:solidFil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99" name="Shape 199"/>
          <p:cNvSpPr txBox="1"/>
          <p:nvPr/>
        </p:nvSpPr>
        <p:spPr>
          <a:xfrm>
            <a:off x="94425" y="198550"/>
            <a:ext cx="8383800" cy="1689300"/>
          </a:xfrm>
          <a:prstGeom prst="rect">
            <a:avLst/>
          </a:prstGeom>
          <a:noFill/>
          <a:ln>
            <a:noFill/>
          </a:ln>
        </p:spPr>
        <p:txBody>
          <a:bodyPr anchorCtr="0" anchor="b" bIns="121875" lIns="121875" rIns="121875" tIns="121875">
            <a:noAutofit/>
          </a:bodyPr>
          <a:lstStyle/>
          <a:p>
            <a:pPr lvl="0" rtl="0">
              <a:lnSpc>
                <a:spcPct val="90000"/>
              </a:lnSpc>
              <a:spcBef>
                <a:spcPts val="0"/>
              </a:spcBef>
              <a:buClr>
                <a:schemeClr val="dk1"/>
              </a:buClr>
              <a:buSzPct val="25000"/>
              <a:buFont typeface="Arial"/>
              <a:buNone/>
            </a:pPr>
            <a:r>
              <a:rPr lang="en-US" sz="3000">
                <a:solidFill>
                  <a:srgbClr val="7700C7"/>
                </a:solidFill>
              </a:rPr>
              <a:t>The outlet pipe is modeled after the current design in traditional plants.</a:t>
            </a:r>
          </a:p>
          <a:p>
            <a:pPr lvl="0" rtl="0">
              <a:lnSpc>
                <a:spcPct val="90000"/>
              </a:lnSpc>
              <a:spcBef>
                <a:spcPts val="0"/>
              </a:spcBef>
              <a:buClr>
                <a:schemeClr val="dk1"/>
              </a:buClr>
              <a:buFont typeface="Arial"/>
              <a:buNone/>
            </a:pPr>
            <a:r>
              <a:t/>
            </a:r>
            <a:endParaRPr sz="3000">
              <a:solidFill>
                <a:srgbClr val="7700C7"/>
              </a:solidFill>
            </a:endParaRPr>
          </a:p>
        </p:txBody>
      </p:sp>
      <p:pic>
        <p:nvPicPr>
          <p:cNvPr id="200" name="Shape 200"/>
          <p:cNvPicPr preferRelativeResize="0"/>
          <p:nvPr/>
        </p:nvPicPr>
        <p:blipFill>
          <a:blip r:embed="rId4">
            <a:alphaModFix/>
          </a:blip>
          <a:stretch>
            <a:fillRect/>
          </a:stretch>
        </p:blipFill>
        <p:spPr>
          <a:xfrm>
            <a:off x="4876375" y="1456312"/>
            <a:ext cx="3486074" cy="2614555"/>
          </a:xfrm>
          <a:prstGeom prst="rect">
            <a:avLst/>
          </a:prstGeom>
          <a:noFill/>
          <a:ln>
            <a:noFill/>
          </a:ln>
        </p:spPr>
      </p:pic>
      <p:pic>
        <p:nvPicPr>
          <p:cNvPr id="201" name="Shape 201"/>
          <p:cNvPicPr preferRelativeResize="0"/>
          <p:nvPr/>
        </p:nvPicPr>
        <p:blipFill>
          <a:blip r:embed="rId5">
            <a:alphaModFix/>
          </a:blip>
          <a:stretch>
            <a:fillRect/>
          </a:stretch>
        </p:blipFill>
        <p:spPr>
          <a:xfrm>
            <a:off x="443675" y="1456326"/>
            <a:ext cx="3921824" cy="2614549"/>
          </a:xfrm>
          <a:prstGeom prst="rect">
            <a:avLst/>
          </a:prstGeom>
          <a:noFill/>
          <a:ln>
            <a:noFill/>
          </a:ln>
        </p:spPr>
      </p:pic>
      <p:sp>
        <p:nvSpPr>
          <p:cNvPr id="202" name="Shape 202"/>
          <p:cNvSpPr txBox="1"/>
          <p:nvPr/>
        </p:nvSpPr>
        <p:spPr>
          <a:xfrm>
            <a:off x="621750" y="4306975"/>
            <a:ext cx="4163700" cy="456600"/>
          </a:xfrm>
          <a:prstGeom prst="rect">
            <a:avLst/>
          </a:prstGeom>
          <a:noFill/>
          <a:ln>
            <a:noFill/>
          </a:ln>
        </p:spPr>
        <p:txBody>
          <a:bodyPr anchorCtr="0" anchor="t" bIns="91425" lIns="91425" rIns="91425" tIns="91425">
            <a:noAutofit/>
          </a:bodyPr>
          <a:lstStyle/>
          <a:p>
            <a:pPr lvl="0">
              <a:spcBef>
                <a:spcPts val="0"/>
              </a:spcBef>
              <a:buNone/>
            </a:pPr>
            <a:r>
              <a:rPr lang="en-US" sz="2400"/>
              <a:t>Traditional plant exit launder</a:t>
            </a:r>
          </a:p>
        </p:txBody>
      </p:sp>
      <p:sp>
        <p:nvSpPr>
          <p:cNvPr id="203" name="Shape 203"/>
          <p:cNvSpPr txBox="1"/>
          <p:nvPr/>
        </p:nvSpPr>
        <p:spPr>
          <a:xfrm>
            <a:off x="5052325" y="4278475"/>
            <a:ext cx="3486000" cy="513600"/>
          </a:xfrm>
          <a:prstGeom prst="rect">
            <a:avLst/>
          </a:prstGeom>
          <a:noFill/>
          <a:ln>
            <a:noFill/>
          </a:ln>
        </p:spPr>
        <p:txBody>
          <a:bodyPr anchorCtr="0" anchor="t" bIns="91425" lIns="91425" rIns="91425" tIns="91425">
            <a:noAutofit/>
          </a:bodyPr>
          <a:lstStyle/>
          <a:p>
            <a:pPr lvl="0">
              <a:spcBef>
                <a:spcPts val="0"/>
              </a:spcBef>
              <a:buNone/>
            </a:pPr>
            <a:r>
              <a:rPr lang="en-US" sz="2400"/>
              <a:t>Prototype outlet pipe</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7" name="Shape 207"/>
        <p:cNvGrpSpPr/>
        <p:nvPr/>
      </p:nvGrpSpPr>
      <p:grpSpPr>
        <a:xfrm>
          <a:off x="0" y="0"/>
          <a:ext cx="0" cy="0"/>
          <a:chOff x="0" y="0"/>
          <a:chExt cx="0" cy="0"/>
        </a:xfrm>
      </p:grpSpPr>
      <p:pic>
        <p:nvPicPr>
          <p:cNvPr id="208" name="Shape 208"/>
          <p:cNvPicPr preferRelativeResize="0"/>
          <p:nvPr/>
        </p:nvPicPr>
        <p:blipFill/>
        <p:spPr>
          <a:xfrm>
            <a:off x="7514490" y="45563"/>
            <a:ext cx="718200" cy="718200"/>
          </a:xfrm>
          <a:prstGeom prst="rect">
            <a:avLst/>
          </a:prstGeom>
          <a:solidFill>
            <a:srgbClr val="FFFFFF"/>
          </a:solidFill>
          <a:ln>
            <a:noFill/>
          </a:ln>
        </p:spPr>
      </p:pic>
      <p:pic>
        <p:nvPicPr>
          <p:cNvPr id="209" name="Shape 20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10" name="Shape 210"/>
          <p:cNvSpPr txBox="1"/>
          <p:nvPr/>
        </p:nvSpPr>
        <p:spPr>
          <a:xfrm>
            <a:off x="108450" y="910250"/>
            <a:ext cx="2714100" cy="3104700"/>
          </a:xfrm>
          <a:prstGeom prst="rect">
            <a:avLst/>
          </a:prstGeom>
          <a:noFill/>
          <a:ln>
            <a:noFill/>
          </a:ln>
        </p:spPr>
        <p:txBody>
          <a:bodyPr anchorCtr="0" anchor="b" bIns="121875" lIns="121875" rIns="121875" tIns="121875">
            <a:noAutofit/>
          </a:bodyPr>
          <a:lstStyle/>
          <a:p>
            <a:pPr lvl="0" rtl="0">
              <a:lnSpc>
                <a:spcPct val="90000"/>
              </a:lnSpc>
              <a:spcBef>
                <a:spcPts val="0"/>
              </a:spcBef>
              <a:buClr>
                <a:schemeClr val="dk1"/>
              </a:buClr>
              <a:buFont typeface="Arial"/>
              <a:buNone/>
            </a:pPr>
            <a:r>
              <a:t/>
            </a:r>
            <a:endParaRPr sz="3000">
              <a:solidFill>
                <a:srgbClr val="7700C7"/>
              </a:solidFill>
            </a:endParaRPr>
          </a:p>
          <a:p>
            <a:pPr lvl="0" rtl="0">
              <a:lnSpc>
                <a:spcPct val="90000"/>
              </a:lnSpc>
              <a:spcBef>
                <a:spcPts val="0"/>
              </a:spcBef>
              <a:buClr>
                <a:schemeClr val="dk1"/>
              </a:buClr>
              <a:buSzPct val="25000"/>
              <a:buFont typeface="Arial"/>
              <a:buNone/>
            </a:pPr>
            <a:r>
              <a:rPr lang="en-US" sz="3000">
                <a:solidFill>
                  <a:srgbClr val="7700C7"/>
                </a:solidFill>
              </a:rPr>
              <a:t>Our tank achieved its target flow rate of about 100mL/s</a:t>
            </a:r>
          </a:p>
        </p:txBody>
      </p:sp>
      <p:pic>
        <p:nvPicPr>
          <p:cNvPr id="211" name="Shape 211"/>
          <p:cNvPicPr preferRelativeResize="0"/>
          <p:nvPr/>
        </p:nvPicPr>
        <p:blipFill>
          <a:blip r:embed="rId4">
            <a:alphaModFix/>
          </a:blip>
          <a:stretch>
            <a:fillRect/>
          </a:stretch>
        </p:blipFill>
        <p:spPr>
          <a:xfrm>
            <a:off x="2499825" y="189100"/>
            <a:ext cx="4754475" cy="4768500"/>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5" name="Shape 215"/>
        <p:cNvGrpSpPr/>
        <p:nvPr/>
      </p:nvGrpSpPr>
      <p:grpSpPr>
        <a:xfrm>
          <a:off x="0" y="0"/>
          <a:ext cx="0" cy="0"/>
          <a:chOff x="0" y="0"/>
          <a:chExt cx="0" cy="0"/>
        </a:xfrm>
      </p:grpSpPr>
      <p:pic>
        <p:nvPicPr>
          <p:cNvPr id="216" name="Shape 216"/>
          <p:cNvPicPr preferRelativeResize="0"/>
          <p:nvPr/>
        </p:nvPicPr>
        <p:blipFill/>
        <p:spPr>
          <a:xfrm>
            <a:off x="7514490" y="45563"/>
            <a:ext cx="718200" cy="718200"/>
          </a:xfrm>
          <a:prstGeom prst="rect">
            <a:avLst/>
          </a:prstGeom>
          <a:solidFill>
            <a:srgbClr val="FFFFFF"/>
          </a:solidFill>
          <a:ln>
            <a:noFill/>
          </a:ln>
        </p:spPr>
      </p:pic>
      <p:pic>
        <p:nvPicPr>
          <p:cNvPr id="217" name="Shape 21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18" name="Shape 21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a:t>
            </a:r>
            <a:r>
              <a:rPr b="1" i="0" lang="en-US" sz="1000" u="none" cap="none" strike="noStrike">
                <a:solidFill>
                  <a:srgbClr val="0B68FF"/>
                </a:solidFill>
                <a:latin typeface="Arial"/>
                <a:ea typeface="Arial"/>
                <a:cs typeface="Arial"/>
                <a:sym typeface="Arial"/>
              </a:rPr>
              <a:t> </a:t>
            </a:r>
            <a:r>
              <a:rPr b="1" lang="en-US" sz="1000">
                <a:solidFill>
                  <a:srgbClr val="7700C7"/>
                </a:solidFill>
              </a:rPr>
              <a:t>|</a:t>
            </a:r>
            <a:r>
              <a:rPr b="1" lang="en-US" sz="1000">
                <a:solidFill>
                  <a:srgbClr val="0B68FF"/>
                </a:solidFil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19" name="Shape 219"/>
          <p:cNvSpPr txBox="1"/>
          <p:nvPr/>
        </p:nvSpPr>
        <p:spPr>
          <a:xfrm>
            <a:off x="123925" y="0"/>
            <a:ext cx="6553200" cy="2007600"/>
          </a:xfrm>
          <a:prstGeom prst="rect">
            <a:avLst/>
          </a:prstGeom>
          <a:noFill/>
          <a:ln>
            <a:noFill/>
          </a:ln>
        </p:spPr>
        <p:txBody>
          <a:bodyPr anchorCtr="0" anchor="b" bIns="121875" lIns="121875" rIns="121875" tIns="121875">
            <a:noAutofit/>
          </a:bodyPr>
          <a:lstStyle/>
          <a:p>
            <a:pPr lvl="0" rtl="0">
              <a:lnSpc>
                <a:spcPct val="90000"/>
              </a:lnSpc>
              <a:spcBef>
                <a:spcPts val="0"/>
              </a:spcBef>
              <a:buClr>
                <a:schemeClr val="dk1"/>
              </a:buClr>
              <a:buSzPct val="25000"/>
              <a:buFont typeface="Arial"/>
              <a:buNone/>
            </a:pPr>
            <a:r>
              <a:rPr lang="en-US" sz="3000">
                <a:solidFill>
                  <a:srgbClr val="7700C7"/>
                </a:solidFill>
              </a:rPr>
              <a:t>Flocs were removed from the water and slid down the plates and tank walls</a:t>
            </a:r>
          </a:p>
          <a:p>
            <a:pPr lvl="0" rtl="0">
              <a:lnSpc>
                <a:spcPct val="90000"/>
              </a:lnSpc>
              <a:spcBef>
                <a:spcPts val="0"/>
              </a:spcBef>
              <a:buClr>
                <a:schemeClr val="dk1"/>
              </a:buClr>
              <a:buFont typeface="Arial"/>
              <a:buNone/>
            </a:pPr>
            <a:r>
              <a:t/>
            </a:r>
            <a:endParaRPr sz="3000">
              <a:solidFill>
                <a:srgbClr val="7700C7"/>
              </a:solidFill>
            </a:endParaRPr>
          </a:p>
        </p:txBody>
      </p:sp>
      <p:pic>
        <p:nvPicPr>
          <p:cNvPr id="220" name="Shape 220"/>
          <p:cNvPicPr preferRelativeResize="0"/>
          <p:nvPr/>
        </p:nvPicPr>
        <p:blipFill rotWithShape="1">
          <a:blip r:embed="rId4">
            <a:alphaModFix/>
          </a:blip>
          <a:srcRect b="0" l="0" r="0" t="0"/>
          <a:stretch/>
        </p:blipFill>
        <p:spPr>
          <a:xfrm>
            <a:off x="2792550" y="1470275"/>
            <a:ext cx="2469749" cy="3293148"/>
          </a:xfrm>
          <a:prstGeom prst="rect">
            <a:avLst/>
          </a:prstGeom>
          <a:noFill/>
          <a:ln>
            <a:noFill/>
          </a:ln>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4" name="Shape 224"/>
        <p:cNvGrpSpPr/>
        <p:nvPr/>
      </p:nvGrpSpPr>
      <p:grpSpPr>
        <a:xfrm>
          <a:off x="0" y="0"/>
          <a:ext cx="0" cy="0"/>
          <a:chOff x="0" y="0"/>
          <a:chExt cx="0" cy="0"/>
        </a:xfrm>
      </p:grpSpPr>
      <p:pic>
        <p:nvPicPr>
          <p:cNvPr id="225" name="Shape 225"/>
          <p:cNvPicPr preferRelativeResize="0"/>
          <p:nvPr/>
        </p:nvPicPr>
        <p:blipFill/>
        <p:spPr>
          <a:xfrm>
            <a:off x="7514490" y="45563"/>
            <a:ext cx="718200" cy="718200"/>
          </a:xfrm>
          <a:prstGeom prst="rect">
            <a:avLst/>
          </a:prstGeom>
          <a:solidFill>
            <a:srgbClr val="FFFFFF"/>
          </a:solidFill>
          <a:ln>
            <a:noFill/>
          </a:ln>
        </p:spPr>
      </p:pic>
      <p:pic>
        <p:nvPicPr>
          <p:cNvPr id="226" name="Shape 22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27" name="Shape 22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a:t>
            </a:r>
            <a:r>
              <a:rPr b="1" i="0" lang="en-US" sz="1000" u="none" cap="none" strike="noStrike">
                <a:solidFill>
                  <a:srgbClr val="0B68FF"/>
                </a:solidFill>
                <a:latin typeface="Arial"/>
                <a:ea typeface="Arial"/>
                <a:cs typeface="Arial"/>
                <a:sym typeface="Arial"/>
              </a:rPr>
              <a:t> </a:t>
            </a:r>
            <a:r>
              <a:rPr b="1" lang="en-US" sz="1000">
                <a:solidFill>
                  <a:srgbClr val="7700C7"/>
                </a:solidFill>
              </a:rPr>
              <a:t>|</a:t>
            </a:r>
            <a:r>
              <a:rPr b="1" lang="en-US" sz="1000">
                <a:solidFill>
                  <a:srgbClr val="0B68FF"/>
                </a:solidFil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228" name="Shape 228"/>
          <p:cNvPicPr preferRelativeResize="0"/>
          <p:nvPr/>
        </p:nvPicPr>
        <p:blipFill>
          <a:blip r:embed="rId4">
            <a:alphaModFix/>
          </a:blip>
          <a:stretch>
            <a:fillRect/>
          </a:stretch>
        </p:blipFill>
        <p:spPr>
          <a:xfrm>
            <a:off x="1398225" y="1156525"/>
            <a:ext cx="6347550" cy="3513824"/>
          </a:xfrm>
          <a:prstGeom prst="rect">
            <a:avLst/>
          </a:prstGeom>
          <a:noFill/>
          <a:ln>
            <a:noFill/>
          </a:ln>
        </p:spPr>
      </p:pic>
      <p:sp>
        <p:nvSpPr>
          <p:cNvPr id="229" name="Shape 229"/>
          <p:cNvSpPr txBox="1"/>
          <p:nvPr/>
        </p:nvSpPr>
        <p:spPr>
          <a:xfrm>
            <a:off x="123925" y="0"/>
            <a:ext cx="6553200" cy="1674000"/>
          </a:xfrm>
          <a:prstGeom prst="rect">
            <a:avLst/>
          </a:prstGeom>
          <a:noFill/>
          <a:ln>
            <a:noFill/>
          </a:ln>
        </p:spPr>
        <p:txBody>
          <a:bodyPr anchorCtr="0" anchor="b" bIns="121875" lIns="121875" rIns="121875" tIns="121875">
            <a:noAutofit/>
          </a:bodyPr>
          <a:lstStyle/>
          <a:p>
            <a:pPr lvl="0" rtl="0">
              <a:lnSpc>
                <a:spcPct val="90000"/>
              </a:lnSpc>
              <a:spcBef>
                <a:spcPts val="0"/>
              </a:spcBef>
              <a:buClr>
                <a:schemeClr val="dk1"/>
              </a:buClr>
              <a:buSzPct val="25000"/>
              <a:buFont typeface="Arial"/>
              <a:buNone/>
            </a:pPr>
            <a:r>
              <a:rPr lang="en-US" sz="3000">
                <a:solidFill>
                  <a:srgbClr val="7700C7"/>
                </a:solidFill>
              </a:rPr>
              <a:t>Our tank successfully cleans water to meet WHO standards of &lt; 5 NTU!</a:t>
            </a:r>
          </a:p>
          <a:p>
            <a:pPr lvl="0" rtl="0">
              <a:lnSpc>
                <a:spcPct val="90000"/>
              </a:lnSpc>
              <a:spcBef>
                <a:spcPts val="0"/>
              </a:spcBef>
              <a:buClr>
                <a:schemeClr val="dk1"/>
              </a:buClr>
              <a:buFont typeface="Arial"/>
              <a:buNone/>
            </a:pPr>
            <a:r>
              <a:t/>
            </a:r>
            <a:endParaRPr sz="3000">
              <a:solidFill>
                <a:srgbClr val="7700C7"/>
              </a:solidFill>
            </a:endParaRP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3" name="Shape 233"/>
        <p:cNvGrpSpPr/>
        <p:nvPr/>
      </p:nvGrpSpPr>
      <p:grpSpPr>
        <a:xfrm>
          <a:off x="0" y="0"/>
          <a:ext cx="0" cy="0"/>
          <a:chOff x="0" y="0"/>
          <a:chExt cx="0" cy="0"/>
        </a:xfrm>
      </p:grpSpPr>
      <p:pic>
        <p:nvPicPr>
          <p:cNvPr id="234" name="Shape 234"/>
          <p:cNvPicPr preferRelativeResize="0"/>
          <p:nvPr/>
        </p:nvPicPr>
        <p:blipFill/>
        <p:spPr>
          <a:xfrm>
            <a:off x="7514490" y="45563"/>
            <a:ext cx="718200" cy="718200"/>
          </a:xfrm>
          <a:prstGeom prst="rect">
            <a:avLst/>
          </a:prstGeom>
          <a:solidFill>
            <a:srgbClr val="FFFFFF"/>
          </a:solidFill>
          <a:ln>
            <a:noFill/>
          </a:ln>
        </p:spPr>
      </p:pic>
      <p:pic>
        <p:nvPicPr>
          <p:cNvPr id="235" name="Shape 23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36" name="Shape 23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a:t>
            </a:r>
            <a:r>
              <a:rPr b="1" i="0" lang="en-US" sz="1000" u="none" cap="none" strike="noStrike">
                <a:solidFill>
                  <a:srgbClr val="0B68FF"/>
                </a:solidFill>
                <a:latin typeface="Arial"/>
                <a:ea typeface="Arial"/>
                <a:cs typeface="Arial"/>
                <a:sym typeface="Arial"/>
              </a:rPr>
              <a:t> </a:t>
            </a:r>
            <a:r>
              <a:rPr b="1" lang="en-US" sz="1000">
                <a:solidFill>
                  <a:srgbClr val="7700C7"/>
                </a:solidFill>
              </a:rPr>
              <a:t>|</a:t>
            </a:r>
            <a:r>
              <a:rPr b="1" lang="en-US" sz="1000">
                <a:solidFill>
                  <a:srgbClr val="0B68FF"/>
                </a:solidFil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37" name="Shape 237"/>
          <p:cNvSpPr txBox="1"/>
          <p:nvPr/>
        </p:nvSpPr>
        <p:spPr>
          <a:xfrm>
            <a:off x="108725" y="45575"/>
            <a:ext cx="7083300" cy="1179000"/>
          </a:xfrm>
          <a:prstGeom prst="rect">
            <a:avLst/>
          </a:prstGeom>
          <a:noFill/>
          <a:ln>
            <a:noFill/>
          </a:ln>
        </p:spPr>
        <p:txBody>
          <a:bodyPr anchorCtr="0" anchor="t" bIns="121875" lIns="121875" rIns="121875" tIns="121875">
            <a:noAutofit/>
          </a:bodyPr>
          <a:lstStyle/>
          <a:p>
            <a:pPr lvl="0" rtl="0">
              <a:lnSpc>
                <a:spcPct val="90000"/>
              </a:lnSpc>
              <a:spcBef>
                <a:spcPts val="0"/>
              </a:spcBef>
              <a:buClr>
                <a:schemeClr val="dk1"/>
              </a:buClr>
              <a:buSzPct val="25000"/>
              <a:buFont typeface="Arial"/>
              <a:buNone/>
            </a:pPr>
            <a:r>
              <a:rPr lang="en-US" sz="3000">
                <a:solidFill>
                  <a:srgbClr val="7700C7"/>
                </a:solidFill>
              </a:rPr>
              <a:t>The next step will be to build a 1 L/s plant here in Ithaca.</a:t>
            </a:r>
          </a:p>
          <a:p>
            <a:pPr lvl="0" rtl="0">
              <a:lnSpc>
                <a:spcPct val="90000"/>
              </a:lnSpc>
              <a:spcBef>
                <a:spcPts val="0"/>
              </a:spcBef>
              <a:buClr>
                <a:schemeClr val="dk1"/>
              </a:buClr>
              <a:buFont typeface="Arial"/>
              <a:buNone/>
            </a:pPr>
            <a:r>
              <a:t/>
            </a:r>
            <a:endParaRPr sz="3000">
              <a:solidFill>
                <a:srgbClr val="7700C7"/>
              </a:solidFill>
            </a:endParaRPr>
          </a:p>
        </p:txBody>
      </p:sp>
      <p:pic>
        <p:nvPicPr>
          <p:cNvPr id="238" name="Shape 238"/>
          <p:cNvPicPr preferRelativeResize="0"/>
          <p:nvPr/>
        </p:nvPicPr>
        <p:blipFill>
          <a:blip r:embed="rId4">
            <a:alphaModFix/>
          </a:blip>
          <a:stretch>
            <a:fillRect/>
          </a:stretch>
        </p:blipFill>
        <p:spPr>
          <a:xfrm>
            <a:off x="2055725" y="1224572"/>
            <a:ext cx="5032562" cy="3355062"/>
          </a:xfrm>
          <a:prstGeom prst="rect">
            <a:avLst/>
          </a:prstGeom>
          <a:noFill/>
          <a:ln>
            <a:noFill/>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2" name="Shape 242"/>
        <p:cNvGrpSpPr/>
        <p:nvPr/>
      </p:nvGrpSpPr>
      <p:grpSpPr>
        <a:xfrm>
          <a:off x="0" y="0"/>
          <a:ext cx="0" cy="0"/>
          <a:chOff x="0" y="0"/>
          <a:chExt cx="0" cy="0"/>
        </a:xfrm>
      </p:grpSpPr>
      <p:pic>
        <p:nvPicPr>
          <p:cNvPr id="243" name="Shape 243"/>
          <p:cNvPicPr preferRelativeResize="0"/>
          <p:nvPr/>
        </p:nvPicPr>
        <p:blipFill/>
        <p:spPr>
          <a:xfrm>
            <a:off x="7514490" y="45563"/>
            <a:ext cx="718200" cy="718200"/>
          </a:xfrm>
          <a:prstGeom prst="rect">
            <a:avLst/>
          </a:prstGeom>
          <a:solidFill>
            <a:srgbClr val="FFFFFF"/>
          </a:solidFill>
          <a:ln>
            <a:noFill/>
          </a:ln>
        </p:spPr>
      </p:pic>
      <p:sp>
        <p:nvSpPr>
          <p:cNvPr id="244" name="Shape 244"/>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4800" u="none" cap="none" strike="noStrike">
                <a:solidFill>
                  <a:srgbClr val="7700C7"/>
                </a:solidFill>
                <a:latin typeface="Arial"/>
                <a:ea typeface="Arial"/>
                <a:cs typeface="Arial"/>
                <a:sym typeface="Arial"/>
              </a:rPr>
              <a:t>Q</a:t>
            </a:r>
            <a:r>
              <a:rPr lang="en-US" sz="4800">
                <a:solidFill>
                  <a:srgbClr val="7700C7"/>
                </a:solidFill>
              </a:rPr>
              <a:t>uestions</a:t>
            </a:r>
          </a:p>
          <a:p>
            <a:pPr indent="0" lvl="0" marL="0" marR="0" rtl="0" algn="ctr">
              <a:spcBef>
                <a:spcPts val="0"/>
              </a:spcBef>
              <a:buSzPct val="25000"/>
              <a:buNone/>
            </a:pPr>
            <a:r>
              <a:rPr lang="en-US" sz="4800">
                <a:solidFill>
                  <a:srgbClr val="7700C7"/>
                </a:solidFill>
              </a:rPr>
              <a:t>and</a:t>
            </a:r>
          </a:p>
          <a:p>
            <a:pPr indent="0" lvl="0" marL="0" marR="0" rtl="0" algn="ctr">
              <a:spcBef>
                <a:spcPts val="0"/>
              </a:spcBef>
              <a:buSzPct val="25000"/>
              <a:buNone/>
            </a:pPr>
            <a:r>
              <a:rPr lang="en-US" sz="4800">
                <a:solidFill>
                  <a:srgbClr val="7700C7"/>
                </a:solidFill>
              </a:rPr>
              <a:t>Recommendations</a:t>
            </a:r>
          </a:p>
        </p:txBody>
      </p:sp>
      <p:pic>
        <p:nvPicPr>
          <p:cNvPr id="245" name="Shape 24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46" name="Shape 246"/>
          <p:cNvSpPr txBox="1"/>
          <p:nvPr/>
        </p:nvSpPr>
        <p:spPr>
          <a:xfrm>
            <a:off x="2319600" y="3802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Kimberly Buhl</a:t>
            </a:r>
          </a:p>
          <a:p>
            <a:pPr indent="0" lvl="0" marL="0" marR="0" rtl="0" algn="ctr">
              <a:spcBef>
                <a:spcPts val="0"/>
              </a:spcBef>
              <a:buSzPct val="25000"/>
              <a:buNone/>
            </a:pPr>
            <a:r>
              <a:rPr lang="en-US" sz="1200"/>
              <a:t>Bachelor’s of Science,</a:t>
            </a:r>
          </a:p>
          <a:p>
            <a:pPr indent="0" lvl="0" marL="0" marR="0" rtl="0" algn="ctr">
              <a:spcBef>
                <a:spcPts val="0"/>
              </a:spcBef>
              <a:buSzPct val="25000"/>
              <a:buNone/>
            </a:pPr>
            <a:r>
              <a:rPr lang="en-US" sz="1200"/>
              <a:t>Civil Engineering</a:t>
            </a:r>
          </a:p>
          <a:p>
            <a:pPr indent="0" lvl="0" marL="0" marR="0" rtl="0" algn="ctr">
              <a:spcBef>
                <a:spcPts val="0"/>
              </a:spcBef>
              <a:buSzPct val="25000"/>
              <a:buNone/>
            </a:pPr>
            <a:r>
              <a:rPr lang="en-US" sz="1200"/>
              <a:t>knb39@cornell.edu</a:t>
            </a:r>
          </a:p>
        </p:txBody>
      </p:sp>
      <p:sp>
        <p:nvSpPr>
          <p:cNvPr id="247" name="Shape 247"/>
          <p:cNvSpPr txBox="1"/>
          <p:nvPr/>
        </p:nvSpPr>
        <p:spPr>
          <a:xfrm>
            <a:off x="4639200" y="2937150"/>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Meryl Kruskopf</a:t>
            </a:r>
          </a:p>
          <a:p>
            <a:pPr indent="0" lvl="0" marL="0" marR="0" rtl="0" algn="ctr">
              <a:spcBef>
                <a:spcPts val="0"/>
              </a:spcBef>
              <a:buSzPct val="25000"/>
              <a:buNone/>
            </a:pPr>
            <a:r>
              <a:rPr lang="en-US" sz="1200"/>
              <a:t>Bachelor’s of Science, Environmental Engineering</a:t>
            </a:r>
          </a:p>
          <a:p>
            <a:pPr indent="0" lvl="0" marL="0" marR="0" rtl="0" algn="ctr">
              <a:spcBef>
                <a:spcPts val="0"/>
              </a:spcBef>
              <a:buSzPct val="25000"/>
              <a:buNone/>
            </a:pPr>
            <a:r>
              <a:rPr lang="en-US" sz="1200"/>
              <a:t>mjk347@cornell.edu</a:t>
            </a:r>
          </a:p>
        </p:txBody>
      </p:sp>
      <p:sp>
        <p:nvSpPr>
          <p:cNvPr id="248" name="Shape 248"/>
          <p:cNvSpPr txBox="1"/>
          <p:nvPr/>
        </p:nvSpPr>
        <p:spPr>
          <a:xfrm>
            <a:off x="2319600" y="2937137"/>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Claire DeVoe</a:t>
            </a:r>
          </a:p>
          <a:p>
            <a:pPr indent="0" lvl="0" marL="0" marR="0" rtl="0" algn="ctr">
              <a:spcBef>
                <a:spcPts val="0"/>
              </a:spcBef>
              <a:buSzPct val="25000"/>
              <a:buNone/>
            </a:pPr>
            <a:r>
              <a:rPr lang="en-US" sz="1200"/>
              <a:t>Bachelor’s of Science,</a:t>
            </a:r>
          </a:p>
          <a:p>
            <a:pPr indent="0" lvl="0" marL="0" marR="0" rtl="0" algn="ctr">
              <a:spcBef>
                <a:spcPts val="0"/>
              </a:spcBef>
              <a:buSzPct val="25000"/>
              <a:buNone/>
            </a:pPr>
            <a:r>
              <a:rPr lang="en-US" sz="1200"/>
              <a:t>Civil Engineering</a:t>
            </a:r>
          </a:p>
          <a:p>
            <a:pPr indent="0" lvl="0" marL="0" marR="0" rtl="0" algn="ctr">
              <a:spcBef>
                <a:spcPts val="0"/>
              </a:spcBef>
              <a:buSzPct val="25000"/>
              <a:buNone/>
            </a:pPr>
            <a:r>
              <a:rPr lang="en-US" sz="1200"/>
              <a:t>cmd288@cornell.edu</a:t>
            </a:r>
          </a:p>
        </p:txBody>
      </p:sp>
      <p:pic>
        <p:nvPicPr>
          <p:cNvPr id="249" name="Shape 249"/>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50" name="Shape 250"/>
          <p:cNvSpPr txBox="1"/>
          <p:nvPr/>
        </p:nvSpPr>
        <p:spPr>
          <a:xfrm>
            <a:off x="4639200" y="3802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Felix Yang</a:t>
            </a:r>
          </a:p>
          <a:p>
            <a:pPr indent="0" lvl="0" marL="0" marR="0" rtl="0" algn="ctr">
              <a:spcBef>
                <a:spcPts val="0"/>
              </a:spcBef>
              <a:buSzPct val="25000"/>
              <a:buNone/>
            </a:pPr>
            <a:r>
              <a:rPr lang="en-US" sz="1200"/>
              <a:t>Bachelor’s of Science,</a:t>
            </a:r>
          </a:p>
          <a:p>
            <a:pPr indent="0" lvl="0" marL="0" marR="0" rtl="0" algn="ctr">
              <a:spcBef>
                <a:spcPts val="0"/>
              </a:spcBef>
              <a:buSzPct val="25000"/>
              <a:buNone/>
            </a:pPr>
            <a:r>
              <a:rPr lang="en-US" sz="1200"/>
              <a:t>Mechanical Engineering</a:t>
            </a:r>
          </a:p>
          <a:p>
            <a:pPr indent="0" lvl="0" marL="0" marR="0" rtl="0" algn="ctr">
              <a:spcBef>
                <a:spcPts val="0"/>
              </a:spcBef>
              <a:buSzPct val="25000"/>
              <a:buNone/>
            </a:pPr>
            <a:r>
              <a:rPr lang="en-US" sz="1200"/>
              <a:t>fyy2@cornell.edu</a:t>
            </a:r>
          </a:p>
        </p:txBody>
      </p:sp>
      <p:sp>
        <p:nvSpPr>
          <p:cNvPr id="251" name="Shape 25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 </a:t>
            </a:r>
            <a:r>
              <a:rPr b="1" lang="en-US" sz="1000">
                <a:solidFill>
                  <a:srgbClr val="0B68FF"/>
                </a:solidFill>
              </a:rPr>
              <a:t>|</a:t>
            </a:r>
            <a:r>
              <a:rPr b="1" i="0" lang="en-US" sz="1000" u="none" cap="none" strike="noStrike">
                <a:solidFill>
                  <a:srgbClr val="0B68FF"/>
                </a:solidFill>
                <a:latin typeface="Arial"/>
                <a:ea typeface="Arial"/>
                <a:cs typeface="Arial"/>
                <a:sym typeface="Aria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5" name="Shape 255"/>
        <p:cNvGrpSpPr/>
        <p:nvPr/>
      </p:nvGrpSpPr>
      <p:grpSpPr>
        <a:xfrm>
          <a:off x="0" y="0"/>
          <a:ext cx="0" cy="0"/>
          <a:chOff x="0" y="0"/>
          <a:chExt cx="0" cy="0"/>
        </a:xfrm>
      </p:grpSpPr>
      <p:pic>
        <p:nvPicPr>
          <p:cNvPr id="256" name="Shape 256"/>
          <p:cNvPicPr preferRelativeResize="0"/>
          <p:nvPr/>
        </p:nvPicPr>
        <p:blipFill/>
        <p:spPr>
          <a:xfrm>
            <a:off x="7514490" y="45563"/>
            <a:ext cx="718110" cy="718110"/>
          </a:xfrm>
          <a:prstGeom prst="rect">
            <a:avLst/>
          </a:prstGeom>
          <a:solidFill>
            <a:srgbClr val="FFFFFF"/>
          </a:solidFill>
          <a:ln>
            <a:noFill/>
          </a:ln>
        </p:spPr>
      </p:pic>
      <p:sp>
        <p:nvSpPr>
          <p:cNvPr id="257" name="Shape 257"/>
          <p:cNvSpPr txBox="1"/>
          <p:nvPr/>
        </p:nvSpPr>
        <p:spPr>
          <a:xfrm>
            <a:off x="1293600" y="1667775"/>
            <a:ext cx="6556800" cy="14598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6000">
                <a:solidFill>
                  <a:srgbClr val="7700C7"/>
                </a:solidFill>
              </a:rPr>
              <a:t>Appendix</a:t>
            </a:r>
          </a:p>
          <a:p>
            <a:pPr indent="0" lvl="0" marL="0" marR="0" rtl="0" algn="ctr">
              <a:spcBef>
                <a:spcPts val="0"/>
              </a:spcBef>
              <a:buSzPct val="25000"/>
              <a:buNone/>
            </a:pPr>
            <a:r>
              <a:rPr lang="en-US" sz="6000">
                <a:solidFill>
                  <a:srgbClr val="7700C7"/>
                </a:solidFill>
              </a:rPr>
              <a:t>Slides</a:t>
            </a:r>
          </a:p>
        </p:txBody>
      </p:sp>
      <p:pic>
        <p:nvPicPr>
          <p:cNvPr id="258" name="Shape 25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59" name="Shape 259"/>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60" name="Shape 260"/>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 |</a:t>
            </a:r>
            <a:r>
              <a:rPr b="1" i="0" lang="en-US" sz="1000" u="none" cap="none" strike="noStrike">
                <a:solidFill>
                  <a:srgbClr val="0B68FF"/>
                </a:solidFill>
                <a:latin typeface="Arial"/>
                <a:ea typeface="Arial"/>
                <a:cs typeface="Arial"/>
                <a:sym typeface="Aria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4" name="Shape 264"/>
        <p:cNvGrpSpPr/>
        <p:nvPr/>
      </p:nvGrpSpPr>
      <p:grpSpPr>
        <a:xfrm>
          <a:off x="0" y="0"/>
          <a:ext cx="0" cy="0"/>
          <a:chOff x="0" y="0"/>
          <a:chExt cx="0" cy="0"/>
        </a:xfrm>
      </p:grpSpPr>
      <p:pic>
        <p:nvPicPr>
          <p:cNvPr id="265" name="Shape 265"/>
          <p:cNvPicPr preferRelativeResize="0"/>
          <p:nvPr/>
        </p:nvPicPr>
        <p:blipFill>
          <a:blip r:embed="rId3">
            <a:alphaModFix/>
          </a:blip>
          <a:stretch>
            <a:fillRect/>
          </a:stretch>
        </p:blipFill>
        <p:spPr>
          <a:xfrm>
            <a:off x="2352675" y="938212"/>
            <a:ext cx="4438650" cy="3114675"/>
          </a:xfrm>
          <a:prstGeom prst="rect">
            <a:avLst/>
          </a:prstGeom>
          <a:noFill/>
          <a:ln>
            <a:noFill/>
          </a:ln>
        </p:spPr>
      </p:pic>
      <p:pic>
        <p:nvPicPr>
          <p:cNvPr id="266" name="Shape 266"/>
          <p:cNvPicPr preferRelativeResize="0"/>
          <p:nvPr/>
        </p:nvPicPr>
        <p:blipFill/>
        <p:spPr>
          <a:xfrm>
            <a:off x="7514490" y="45563"/>
            <a:ext cx="718200" cy="718200"/>
          </a:xfrm>
          <a:prstGeom prst="rect">
            <a:avLst/>
          </a:prstGeom>
          <a:solidFill>
            <a:srgbClr val="FFFFFF"/>
          </a:solidFill>
          <a:ln>
            <a:noFill/>
          </a:ln>
        </p:spPr>
      </p:pic>
      <p:sp>
        <p:nvSpPr>
          <p:cNvPr id="267" name="Shape 267"/>
          <p:cNvSpPr txBox="1"/>
          <p:nvPr/>
        </p:nvSpPr>
        <p:spPr>
          <a:xfrm>
            <a:off x="1163700" y="3997150"/>
            <a:ext cx="6816600" cy="7182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lang="en-US" sz="1800"/>
              <a:t>Traditional AguaClara plants cost per person becomes prohibitive in small communities.</a:t>
            </a:r>
          </a:p>
        </p:txBody>
      </p:sp>
      <p:pic>
        <p:nvPicPr>
          <p:cNvPr id="268" name="Shape 268"/>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269" name="Shape 269"/>
          <p:cNvSpPr txBox="1"/>
          <p:nvPr/>
        </p:nvSpPr>
        <p:spPr>
          <a:xfrm>
            <a:off x="154798" y="613250"/>
            <a:ext cx="7015500" cy="622500"/>
          </a:xfrm>
          <a:prstGeom prst="rect">
            <a:avLst/>
          </a:prstGeom>
          <a:noFill/>
          <a:ln>
            <a:noFill/>
          </a:ln>
        </p:spPr>
        <p:txBody>
          <a:bodyPr anchorCtr="0" anchor="b" bIns="121875" lIns="121875" rIns="121875" tIns="121875">
            <a:noAutofit/>
          </a:bodyPr>
          <a:lstStyle/>
          <a:p>
            <a:pPr lvl="0" rtl="0">
              <a:lnSpc>
                <a:spcPct val="90000"/>
              </a:lnSpc>
              <a:spcBef>
                <a:spcPts val="0"/>
              </a:spcBef>
              <a:buClr>
                <a:schemeClr val="dk1"/>
              </a:buClr>
              <a:buSzPct val="25000"/>
              <a:buFont typeface="Arial"/>
              <a:buNone/>
            </a:pPr>
            <a:r>
              <a:rPr lang="en-US" sz="3600">
                <a:solidFill>
                  <a:srgbClr val="7700C7"/>
                </a:solidFill>
              </a:rPr>
              <a:t>Traditional plants in small communities are expensive</a:t>
            </a:r>
          </a:p>
        </p:txBody>
      </p:sp>
      <p:sp>
        <p:nvSpPr>
          <p:cNvPr id="270" name="Shape 270"/>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 |</a:t>
            </a:r>
            <a:r>
              <a:rPr b="1" i="0" lang="en-US" sz="1000" u="none" cap="none" strike="noStrike">
                <a:solidFill>
                  <a:srgbClr val="0B68FF"/>
                </a:solidFill>
                <a:latin typeface="Arial"/>
                <a:ea typeface="Arial"/>
                <a:cs typeface="Arial"/>
                <a:sym typeface="Aria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4" name="Shape 274"/>
        <p:cNvGrpSpPr/>
        <p:nvPr/>
      </p:nvGrpSpPr>
      <p:grpSpPr>
        <a:xfrm>
          <a:off x="0" y="0"/>
          <a:ext cx="0" cy="0"/>
          <a:chOff x="0" y="0"/>
          <a:chExt cx="0" cy="0"/>
        </a:xfrm>
      </p:grpSpPr>
      <p:pic>
        <p:nvPicPr>
          <p:cNvPr id="275" name="Shape 275"/>
          <p:cNvPicPr preferRelativeResize="0"/>
          <p:nvPr/>
        </p:nvPicPr>
        <p:blipFill/>
        <p:spPr>
          <a:xfrm>
            <a:off x="7514490" y="45563"/>
            <a:ext cx="718200" cy="718200"/>
          </a:xfrm>
          <a:prstGeom prst="rect">
            <a:avLst/>
          </a:prstGeom>
          <a:solidFill>
            <a:srgbClr val="FFFFFF"/>
          </a:solidFill>
          <a:ln>
            <a:noFill/>
          </a:ln>
        </p:spPr>
      </p:pic>
      <p:sp>
        <p:nvSpPr>
          <p:cNvPr id="276" name="Shape 276"/>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7700C7"/>
                </a:solidFill>
              </a:rPr>
              <a:t>Pre-fab | Fabrication |</a:t>
            </a:r>
            <a:r>
              <a:rPr b="1" lang="en-US" sz="1000">
                <a:solidFill>
                  <a:srgbClr val="0B68FF"/>
                </a:solidFill>
              </a:rPr>
              <a:t> </a:t>
            </a:r>
            <a:r>
              <a:rPr b="1" lang="en-US" sz="1000">
                <a:solidFill>
                  <a:srgbClr val="7F7F7F"/>
                </a:solidFill>
              </a:rPr>
              <a:t>Final Presentation Spring 2016</a:t>
            </a:r>
          </a:p>
          <a:p>
            <a:pPr indent="0" lvl="0" marL="0" marR="0" rtl="0" algn="r">
              <a:spcBef>
                <a:spcPts val="0"/>
              </a:spcBef>
              <a:buNone/>
            </a:pPr>
            <a:r>
              <a:t/>
            </a:r>
            <a:endParaRPr b="1" sz="1000">
              <a:solidFill>
                <a:srgbClr val="0B68FF"/>
              </a:solidFill>
            </a:endParaRPr>
          </a:p>
        </p:txBody>
      </p:sp>
      <p:pic>
        <p:nvPicPr>
          <p:cNvPr id="277" name="Shape 27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78" name="Shape 278"/>
          <p:cNvSpPr txBox="1"/>
          <p:nvPr/>
        </p:nvSpPr>
        <p:spPr>
          <a:xfrm>
            <a:off x="108724" y="261825"/>
            <a:ext cx="7048800" cy="622500"/>
          </a:xfrm>
          <a:prstGeom prst="rect">
            <a:avLst/>
          </a:prstGeom>
          <a:noFill/>
          <a:ln>
            <a:noFill/>
          </a:ln>
        </p:spPr>
        <p:txBody>
          <a:bodyPr anchorCtr="0" anchor="b" bIns="121875" lIns="121875" rIns="121875" tIns="121875">
            <a:noAutofit/>
          </a:bodyPr>
          <a:lstStyle/>
          <a:p>
            <a:pPr lvl="0" rtl="0">
              <a:lnSpc>
                <a:spcPct val="90000"/>
              </a:lnSpc>
              <a:spcBef>
                <a:spcPts val="0"/>
              </a:spcBef>
              <a:buClr>
                <a:schemeClr val="dk1"/>
              </a:buClr>
              <a:buSzPct val="25000"/>
              <a:buFont typeface="Arial"/>
              <a:buNone/>
            </a:pPr>
            <a:r>
              <a:rPr lang="en-US" sz="4000">
                <a:solidFill>
                  <a:srgbClr val="7700C7"/>
                </a:solidFill>
              </a:rPr>
              <a:t>Sedimentation Tank Design</a:t>
            </a:r>
          </a:p>
        </p:txBody>
      </p:sp>
      <p:pic>
        <p:nvPicPr>
          <p:cNvPr id="279" name="Shape 279"/>
          <p:cNvPicPr preferRelativeResize="0"/>
          <p:nvPr/>
        </p:nvPicPr>
        <p:blipFill>
          <a:blip r:embed="rId4">
            <a:alphaModFix/>
          </a:blip>
          <a:stretch>
            <a:fillRect/>
          </a:stretch>
        </p:blipFill>
        <p:spPr>
          <a:xfrm>
            <a:off x="219599" y="968528"/>
            <a:ext cx="6303401" cy="3710672"/>
          </a:xfrm>
          <a:prstGeom prst="rect">
            <a:avLst/>
          </a:prstGeom>
          <a:noFill/>
          <a:ln>
            <a:noFill/>
          </a:ln>
        </p:spPr>
      </p:pic>
      <p:sp>
        <p:nvSpPr>
          <p:cNvPr id="280" name="Shape 280"/>
          <p:cNvSpPr txBox="1"/>
          <p:nvPr/>
        </p:nvSpPr>
        <p:spPr>
          <a:xfrm>
            <a:off x="6729250" y="2110050"/>
            <a:ext cx="2288700" cy="18714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t>The low flow sed tank is made up of the same components as traditional concrete AguaClara sedimentation tanks.</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0" y="45563"/>
            <a:ext cx="718110" cy="718110"/>
          </a:xfrm>
          <a:prstGeom prst="rect">
            <a:avLst/>
          </a:prstGeom>
          <a:solidFill>
            <a:srgbClr val="FFFFFF"/>
          </a:solidFill>
          <a:ln>
            <a:noFill/>
          </a:ln>
        </p:spPr>
      </p:pic>
      <p:sp>
        <p:nvSpPr>
          <p:cNvPr id="94" name="Shape 94"/>
          <p:cNvSpPr txBox="1"/>
          <p:nvPr/>
        </p:nvSpPr>
        <p:spPr>
          <a:xfrm>
            <a:off x="108723" y="261825"/>
            <a:ext cx="7002300" cy="622500"/>
          </a:xfrm>
          <a:prstGeom prst="rect">
            <a:avLst/>
          </a:prstGeom>
          <a:noFill/>
          <a:ln>
            <a:noFill/>
          </a:ln>
        </p:spPr>
        <p:txBody>
          <a:bodyPr anchorCtr="0" anchor="ctr" bIns="121875" lIns="121875" rIns="121875" tIns="121875">
            <a:noAutofit/>
          </a:bodyPr>
          <a:lstStyle/>
          <a:p>
            <a:pPr indent="0" lvl="0" marL="0" marR="0" rtl="0" algn="l">
              <a:lnSpc>
                <a:spcPct val="90000"/>
              </a:lnSpc>
              <a:spcBef>
                <a:spcPts val="0"/>
              </a:spcBef>
              <a:buNone/>
            </a:pPr>
            <a:r>
              <a:t/>
            </a:r>
            <a:endParaRPr b="0" i="0" sz="3000" u="none" cap="none" strike="noStrike">
              <a:solidFill>
                <a:srgbClr val="7700C7"/>
              </a:solidFill>
              <a:latin typeface="Arial"/>
              <a:ea typeface="Arial"/>
              <a:cs typeface="Arial"/>
              <a:sym typeface="Arial"/>
            </a:endParaRPr>
          </a:p>
        </p:txBody>
      </p:sp>
      <p:sp>
        <p:nvSpPr>
          <p:cNvPr id="95" name="Shape 95"/>
          <p:cNvSpPr txBox="1"/>
          <p:nvPr/>
        </p:nvSpPr>
        <p:spPr>
          <a:xfrm>
            <a:off x="4593771" y="4763421"/>
            <a:ext cx="4403022" cy="24622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a:t>
            </a:r>
            <a:r>
              <a:rPr b="1" i="0" lang="en-US" sz="1000" u="none" cap="none" strike="noStrike">
                <a:solidFill>
                  <a:srgbClr val="0B68FF"/>
                </a:solidFill>
                <a:latin typeface="Arial"/>
                <a:ea typeface="Arial"/>
                <a:cs typeface="Arial"/>
                <a:sym typeface="Arial"/>
              </a:rPr>
              <a:t> </a:t>
            </a:r>
            <a:r>
              <a:rPr b="1" lang="en-US" sz="1000">
                <a:solidFill>
                  <a:srgbClr val="7700C7"/>
                </a:solidFill>
              </a:rPr>
              <a:t>|</a:t>
            </a:r>
            <a:r>
              <a:rPr b="1" i="0" lang="en-US" sz="1000" u="none" cap="none" strike="noStrike">
                <a:solidFill>
                  <a:srgbClr val="0B68FF"/>
                </a:solidFill>
                <a:latin typeface="Arial"/>
                <a:ea typeface="Arial"/>
                <a:cs typeface="Arial"/>
                <a:sym typeface="Aria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96" name="Shape 9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97" name="Shape 97"/>
          <p:cNvPicPr preferRelativeResize="0"/>
          <p:nvPr/>
        </p:nvPicPr>
        <p:blipFill>
          <a:blip r:embed="rId4">
            <a:alphaModFix/>
          </a:blip>
          <a:stretch>
            <a:fillRect/>
          </a:stretch>
        </p:blipFill>
        <p:spPr>
          <a:xfrm>
            <a:off x="366975" y="1565825"/>
            <a:ext cx="3193924" cy="2395450"/>
          </a:xfrm>
          <a:prstGeom prst="rect">
            <a:avLst/>
          </a:prstGeom>
          <a:noFill/>
          <a:ln cap="flat" cmpd="sng" w="25400">
            <a:solidFill>
              <a:srgbClr val="0B68FF"/>
            </a:solidFill>
            <a:prstDash val="solid"/>
            <a:round/>
            <a:headEnd len="med" w="med" type="none"/>
            <a:tailEnd len="med" w="med" type="none"/>
          </a:ln>
        </p:spPr>
      </p:pic>
      <p:sp>
        <p:nvSpPr>
          <p:cNvPr id="98" name="Shape 98"/>
          <p:cNvSpPr txBox="1"/>
          <p:nvPr/>
        </p:nvSpPr>
        <p:spPr>
          <a:xfrm>
            <a:off x="108725" y="0"/>
            <a:ext cx="7209600" cy="1261800"/>
          </a:xfrm>
          <a:prstGeom prst="rect">
            <a:avLst/>
          </a:prstGeom>
          <a:noFill/>
          <a:ln>
            <a:noFill/>
          </a:ln>
        </p:spPr>
        <p:txBody>
          <a:bodyPr anchorCtr="0" anchor="t" bIns="91425" lIns="91425" rIns="91425" tIns="91425">
            <a:noAutofit/>
          </a:bodyPr>
          <a:lstStyle/>
          <a:p>
            <a:pPr lvl="0" rtl="0">
              <a:lnSpc>
                <a:spcPct val="90000"/>
              </a:lnSpc>
              <a:spcBef>
                <a:spcPts val="0"/>
              </a:spcBef>
              <a:buNone/>
            </a:pPr>
            <a:r>
              <a:rPr lang="en-US" sz="3000">
                <a:solidFill>
                  <a:srgbClr val="7700C7"/>
                </a:solidFill>
              </a:rPr>
              <a:t>A different approach is needed to provide clean water to small communities.</a:t>
            </a:r>
          </a:p>
        </p:txBody>
      </p:sp>
      <p:pic>
        <p:nvPicPr>
          <p:cNvPr id="99" name="Shape 99"/>
          <p:cNvPicPr preferRelativeResize="0"/>
          <p:nvPr/>
        </p:nvPicPr>
        <p:blipFill>
          <a:blip r:embed="rId5">
            <a:alphaModFix/>
          </a:blip>
          <a:stretch>
            <a:fillRect/>
          </a:stretch>
        </p:blipFill>
        <p:spPr>
          <a:xfrm>
            <a:off x="4035149" y="1173024"/>
            <a:ext cx="4776286" cy="3181049"/>
          </a:xfrm>
          <a:prstGeom prst="rect">
            <a:avLst/>
          </a:prstGeom>
          <a:noFill/>
          <a:ln>
            <a:noFill/>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pic>
        <p:nvPicPr>
          <p:cNvPr id="104" name="Shape 104"/>
          <p:cNvPicPr preferRelativeResize="0"/>
          <p:nvPr/>
        </p:nvPicPr>
        <p:blipFill>
          <a:blip r:embed="rId3">
            <a:alphaModFix/>
          </a:blip>
          <a:stretch>
            <a:fillRect/>
          </a:stretch>
        </p:blipFill>
        <p:spPr>
          <a:xfrm>
            <a:off x="349049" y="1123050"/>
            <a:ext cx="4943299" cy="3475774"/>
          </a:xfrm>
          <a:prstGeom prst="rect">
            <a:avLst/>
          </a:prstGeom>
          <a:noFill/>
          <a:ln>
            <a:noFill/>
          </a:ln>
        </p:spPr>
      </p:pic>
      <p:pic>
        <p:nvPicPr>
          <p:cNvPr id="105" name="Shape 105"/>
          <p:cNvPicPr preferRelativeResize="0"/>
          <p:nvPr/>
        </p:nvPicPr>
        <p:blipFill/>
        <p:spPr>
          <a:xfrm>
            <a:off x="7514490" y="45563"/>
            <a:ext cx="718200" cy="718200"/>
          </a:xfrm>
          <a:prstGeom prst="rect">
            <a:avLst/>
          </a:prstGeom>
          <a:solidFill>
            <a:srgbClr val="FFFFFF"/>
          </a:solidFill>
          <a:ln>
            <a:noFill/>
          </a:ln>
        </p:spPr>
      </p:pic>
      <p:sp>
        <p:nvSpPr>
          <p:cNvPr id="106" name="Shape 106"/>
          <p:cNvSpPr txBox="1"/>
          <p:nvPr/>
        </p:nvSpPr>
        <p:spPr>
          <a:xfrm>
            <a:off x="108725" y="45575"/>
            <a:ext cx="7130700" cy="1545600"/>
          </a:xfrm>
          <a:prstGeom prst="rect">
            <a:avLst/>
          </a:prstGeom>
          <a:noFill/>
          <a:ln>
            <a:noFill/>
          </a:ln>
        </p:spPr>
        <p:txBody>
          <a:bodyPr anchorCtr="0" anchor="t" bIns="121875" lIns="121875" rIns="121875" tIns="121875">
            <a:noAutofit/>
          </a:bodyPr>
          <a:lstStyle/>
          <a:p>
            <a:pPr indent="0" lvl="0" marL="0" marR="0" rtl="0" algn="l">
              <a:lnSpc>
                <a:spcPct val="90000"/>
              </a:lnSpc>
              <a:spcBef>
                <a:spcPts val="0"/>
              </a:spcBef>
              <a:buSzPct val="25000"/>
              <a:buNone/>
            </a:pPr>
            <a:r>
              <a:rPr lang="en-US" sz="3000">
                <a:solidFill>
                  <a:srgbClr val="7700C7"/>
                </a:solidFill>
              </a:rPr>
              <a:t>The initial design was developed in the Fall of 2015.</a:t>
            </a:r>
          </a:p>
        </p:txBody>
      </p:sp>
      <p:sp>
        <p:nvSpPr>
          <p:cNvPr id="107" name="Shape 10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a:t>
            </a:r>
            <a:r>
              <a:rPr b="1" i="0" lang="en-US" sz="1000" u="none" cap="none" strike="noStrike">
                <a:solidFill>
                  <a:srgbClr val="0B68FF"/>
                </a:solidFill>
                <a:latin typeface="Arial"/>
                <a:ea typeface="Arial"/>
                <a:cs typeface="Arial"/>
                <a:sym typeface="Arial"/>
              </a:rPr>
              <a:t> </a:t>
            </a:r>
            <a:r>
              <a:rPr b="1" lang="en-US" sz="1000">
                <a:solidFill>
                  <a:srgbClr val="7700C7"/>
                </a:solidFill>
              </a:rPr>
              <a:t>|</a:t>
            </a:r>
            <a:r>
              <a:rPr b="1" i="0" lang="en-US" sz="1000" u="none" cap="none" strike="noStrike">
                <a:solidFill>
                  <a:srgbClr val="0B68FF"/>
                </a:solidFill>
                <a:latin typeface="Arial"/>
                <a:ea typeface="Arial"/>
                <a:cs typeface="Arial"/>
                <a:sym typeface="Aria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108" name="Shape 108"/>
          <p:cNvPicPr preferRelativeResize="0"/>
          <p:nvPr/>
        </p:nvPicPr>
        <p:blipFill>
          <a:blip r:embed="rId4">
            <a:alphaModFix/>
          </a:blip>
          <a:stretch>
            <a:fillRect/>
          </a:stretch>
        </p:blipFill>
        <p:spPr>
          <a:xfrm>
            <a:off x="7318450" y="45562"/>
            <a:ext cx="1764899" cy="513500"/>
          </a:xfrm>
          <a:prstGeom prst="rect">
            <a:avLst/>
          </a:prstGeom>
          <a:noFill/>
          <a:ln>
            <a:noFill/>
          </a:ln>
        </p:spPr>
      </p:pic>
      <p:pic>
        <p:nvPicPr>
          <p:cNvPr id="109" name="Shape 109"/>
          <p:cNvPicPr preferRelativeResize="0"/>
          <p:nvPr/>
        </p:nvPicPr>
        <p:blipFill>
          <a:blip r:embed="rId5">
            <a:alphaModFix/>
          </a:blip>
          <a:stretch>
            <a:fillRect/>
          </a:stretch>
        </p:blipFill>
        <p:spPr>
          <a:xfrm>
            <a:off x="5814560" y="928387"/>
            <a:ext cx="2537677" cy="3670425"/>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pic>
        <p:nvPicPr>
          <p:cNvPr id="114" name="Shape 114"/>
          <p:cNvPicPr preferRelativeResize="0"/>
          <p:nvPr/>
        </p:nvPicPr>
        <p:blipFill/>
        <p:spPr>
          <a:xfrm>
            <a:off x="7514490" y="45563"/>
            <a:ext cx="718200" cy="718200"/>
          </a:xfrm>
          <a:prstGeom prst="rect">
            <a:avLst/>
          </a:prstGeom>
          <a:solidFill>
            <a:srgbClr val="FFFFFF"/>
          </a:solidFill>
          <a:ln>
            <a:noFill/>
          </a:ln>
        </p:spPr>
      </p:pic>
      <p:sp>
        <p:nvSpPr>
          <p:cNvPr id="115" name="Shape 115"/>
          <p:cNvSpPr txBox="1"/>
          <p:nvPr/>
        </p:nvSpPr>
        <p:spPr>
          <a:xfrm>
            <a:off x="150925" y="45575"/>
            <a:ext cx="7167600" cy="1281000"/>
          </a:xfrm>
          <a:prstGeom prst="rect">
            <a:avLst/>
          </a:prstGeom>
          <a:noFill/>
          <a:ln>
            <a:noFill/>
          </a:ln>
        </p:spPr>
        <p:txBody>
          <a:bodyPr anchorCtr="0" anchor="t" bIns="121875" lIns="121875" rIns="121875" tIns="121875">
            <a:noAutofit/>
          </a:bodyPr>
          <a:lstStyle/>
          <a:p>
            <a:pPr indent="0" lvl="0" marL="0" marR="0" rtl="0" algn="l">
              <a:lnSpc>
                <a:spcPct val="90000"/>
              </a:lnSpc>
              <a:spcBef>
                <a:spcPts val="0"/>
              </a:spcBef>
              <a:buSzPct val="25000"/>
              <a:buNone/>
            </a:pPr>
            <a:r>
              <a:rPr lang="en-US" sz="3000">
                <a:solidFill>
                  <a:srgbClr val="7700C7"/>
                </a:solidFill>
              </a:rPr>
              <a:t>We tested fabrication techniques for a </a:t>
            </a:r>
            <a:br>
              <a:rPr lang="en-US" sz="3000">
                <a:solidFill>
                  <a:srgbClr val="7700C7"/>
                </a:solidFill>
              </a:rPr>
            </a:br>
            <a:r>
              <a:rPr lang="en-US" sz="3000">
                <a:solidFill>
                  <a:srgbClr val="7700C7"/>
                </a:solidFill>
              </a:rPr>
              <a:t>1 L/s plant.</a:t>
            </a:r>
          </a:p>
        </p:txBody>
      </p:sp>
      <p:sp>
        <p:nvSpPr>
          <p:cNvPr id="116" name="Shape 11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a:t>
            </a:r>
            <a:r>
              <a:rPr b="1" i="0" lang="en-US" sz="1000" u="none" cap="none" strike="noStrike">
                <a:solidFill>
                  <a:srgbClr val="0B68FF"/>
                </a:solidFill>
                <a:latin typeface="Arial"/>
                <a:ea typeface="Arial"/>
                <a:cs typeface="Arial"/>
                <a:sym typeface="Arial"/>
              </a:rPr>
              <a:t> </a:t>
            </a:r>
            <a:r>
              <a:rPr b="1" lang="en-US" sz="1000">
                <a:solidFill>
                  <a:srgbClr val="7700C7"/>
                </a:solidFill>
              </a:rPr>
              <a:t>|</a:t>
            </a:r>
            <a:r>
              <a:rPr b="1" i="0" lang="en-US" sz="1000" u="none" cap="none" strike="noStrike">
                <a:solidFill>
                  <a:srgbClr val="0B68FF"/>
                </a:solidFill>
                <a:latin typeface="Arial"/>
                <a:ea typeface="Arial"/>
                <a:cs typeface="Arial"/>
                <a:sym typeface="Aria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117" name="Shape 11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18" name="Shape 118"/>
          <p:cNvSpPr txBox="1"/>
          <p:nvPr/>
        </p:nvSpPr>
        <p:spPr>
          <a:xfrm>
            <a:off x="209375" y="1326575"/>
            <a:ext cx="3775200" cy="13680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“Back of a pick-up truck bed” goal</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Minimize wasted space</a:t>
            </a:r>
          </a:p>
          <a:p>
            <a:pPr indent="-25400" lvl="0" marL="0" marR="0" rtl="0" algn="l">
              <a:spcBef>
                <a:spcPts val="0"/>
              </a:spcBef>
              <a:buClr>
                <a:srgbClr val="595959"/>
              </a:buClr>
              <a:buSzPct val="100000"/>
              <a:buFont typeface="Calibri"/>
              <a:buChar char="•"/>
            </a:pPr>
            <a:r>
              <a:rPr b="0" i="0" lang="en-US" sz="1800" u="none" cap="none" strike="noStrike">
                <a:solidFill>
                  <a:srgbClr val="595959"/>
                </a:solidFill>
                <a:latin typeface="Calibri"/>
                <a:ea typeface="Calibri"/>
                <a:cs typeface="Calibri"/>
                <a:sym typeface="Calibri"/>
              </a:rPr>
              <a:t>Eliminat</a:t>
            </a:r>
            <a:r>
              <a:rPr lang="en-US" sz="1800">
                <a:solidFill>
                  <a:srgbClr val="595959"/>
                </a:solidFill>
                <a:latin typeface="Calibri"/>
                <a:ea typeface="Calibri"/>
                <a:cs typeface="Calibri"/>
                <a:sym typeface="Calibri"/>
              </a:rPr>
              <a:t>e</a:t>
            </a:r>
            <a:r>
              <a:rPr b="0" i="0" lang="en-US" sz="1800" u="none" cap="none" strike="noStrike">
                <a:solidFill>
                  <a:srgbClr val="595959"/>
                </a:solidFill>
                <a:latin typeface="Calibri"/>
                <a:ea typeface="Calibri"/>
                <a:cs typeface="Calibri"/>
                <a:sym typeface="Calibri"/>
              </a:rPr>
              <a:t> a</a:t>
            </a:r>
            <a:r>
              <a:rPr lang="en-US" sz="1800">
                <a:solidFill>
                  <a:srgbClr val="595959"/>
                </a:solidFill>
                <a:latin typeface="Calibri"/>
                <a:ea typeface="Calibri"/>
                <a:cs typeface="Calibri"/>
                <a:sym typeface="Calibri"/>
              </a:rPr>
              <a:t>ll </a:t>
            </a:r>
            <a:r>
              <a:rPr b="0" i="0" lang="en-US" sz="1800" u="none" cap="none" strike="noStrike">
                <a:solidFill>
                  <a:srgbClr val="595959"/>
                </a:solidFill>
                <a:latin typeface="Calibri"/>
                <a:ea typeface="Calibri"/>
                <a:cs typeface="Calibri"/>
                <a:sym typeface="Calibri"/>
              </a:rPr>
              <a:t>horizontal surfaces</a:t>
            </a:r>
          </a:p>
        </p:txBody>
      </p:sp>
      <p:pic>
        <p:nvPicPr>
          <p:cNvPr id="119" name="Shape 119"/>
          <p:cNvPicPr preferRelativeResize="0"/>
          <p:nvPr/>
        </p:nvPicPr>
        <p:blipFill>
          <a:blip r:embed="rId4">
            <a:alphaModFix/>
          </a:blip>
          <a:stretch>
            <a:fillRect/>
          </a:stretch>
        </p:blipFill>
        <p:spPr>
          <a:xfrm>
            <a:off x="1005326" y="2524650"/>
            <a:ext cx="3239874" cy="2429898"/>
          </a:xfrm>
          <a:prstGeom prst="rect">
            <a:avLst/>
          </a:prstGeom>
          <a:noFill/>
          <a:ln>
            <a:noFill/>
          </a:ln>
        </p:spPr>
      </p:pic>
      <p:pic>
        <p:nvPicPr>
          <p:cNvPr id="120" name="Shape 120"/>
          <p:cNvPicPr preferRelativeResize="0"/>
          <p:nvPr/>
        </p:nvPicPr>
        <p:blipFill>
          <a:blip r:embed="rId5">
            <a:alphaModFix/>
          </a:blip>
          <a:stretch>
            <a:fillRect/>
          </a:stretch>
        </p:blipFill>
        <p:spPr>
          <a:xfrm>
            <a:off x="1339637" y="2384574"/>
            <a:ext cx="2571243" cy="2569972"/>
          </a:xfrm>
          <a:prstGeom prst="rect">
            <a:avLst/>
          </a:prstGeom>
          <a:noFill/>
          <a:ln>
            <a:noFill/>
          </a:ln>
        </p:spPr>
      </p:pic>
      <p:pic>
        <p:nvPicPr>
          <p:cNvPr id="121" name="Shape 121"/>
          <p:cNvPicPr preferRelativeResize="0"/>
          <p:nvPr/>
        </p:nvPicPr>
        <p:blipFill rotWithShape="1">
          <a:blip r:embed="rId6">
            <a:alphaModFix/>
          </a:blip>
          <a:srcRect b="10023" l="0" r="0" t="0"/>
          <a:stretch/>
        </p:blipFill>
        <p:spPr>
          <a:xfrm>
            <a:off x="5924512" y="808775"/>
            <a:ext cx="2446273" cy="3909650"/>
          </a:xfrm>
          <a:prstGeom prst="rect">
            <a:avLst/>
          </a:prstGeom>
          <a:noFill/>
          <a:ln>
            <a:noFill/>
          </a:ln>
        </p:spPr>
      </p:pic>
      <p:pic>
        <p:nvPicPr>
          <p:cNvPr id="122" name="Shape 122"/>
          <p:cNvPicPr preferRelativeResize="0"/>
          <p:nvPr/>
        </p:nvPicPr>
        <p:blipFill>
          <a:blip r:embed="rId7">
            <a:alphaModFix/>
          </a:blip>
          <a:stretch>
            <a:fillRect/>
          </a:stretch>
        </p:blipFill>
        <p:spPr>
          <a:xfrm>
            <a:off x="674682" y="2384574"/>
            <a:ext cx="4120891" cy="2569974"/>
          </a:xfrm>
          <a:prstGeom prst="rect">
            <a:avLst/>
          </a:prstGeom>
          <a:noFill/>
          <a:ln>
            <a:noFill/>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pic>
        <p:nvPicPr>
          <p:cNvPr id="127" name="Shape 127"/>
          <p:cNvPicPr preferRelativeResize="0"/>
          <p:nvPr/>
        </p:nvPicPr>
        <p:blipFill/>
        <p:spPr>
          <a:xfrm>
            <a:off x="7514490" y="45563"/>
            <a:ext cx="718200" cy="718200"/>
          </a:xfrm>
          <a:prstGeom prst="rect">
            <a:avLst/>
          </a:prstGeom>
          <a:solidFill>
            <a:srgbClr val="FFFFFF"/>
          </a:solidFill>
          <a:ln>
            <a:noFill/>
          </a:ln>
        </p:spPr>
      </p:pic>
      <p:pic>
        <p:nvPicPr>
          <p:cNvPr id="128" name="Shape 12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29" name="Shape 129"/>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a:t>
            </a:r>
            <a:r>
              <a:rPr b="1" i="0" lang="en-US" sz="1000" u="none" cap="none" strike="noStrike">
                <a:solidFill>
                  <a:srgbClr val="0B68FF"/>
                </a:solidFill>
                <a:latin typeface="Arial"/>
                <a:ea typeface="Arial"/>
                <a:cs typeface="Arial"/>
                <a:sym typeface="Arial"/>
              </a:rPr>
              <a:t> </a:t>
            </a:r>
            <a:r>
              <a:rPr b="1" lang="en-US" sz="1000">
                <a:solidFill>
                  <a:srgbClr val="7700C7"/>
                </a:solidFill>
              </a:rPr>
              <a:t>|</a:t>
            </a:r>
            <a:r>
              <a:rPr b="1" lang="en-US" sz="1000">
                <a:solidFill>
                  <a:srgbClr val="0B68FF"/>
                </a:solidFil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30" name="Shape 130"/>
          <p:cNvSpPr txBox="1"/>
          <p:nvPr/>
        </p:nvSpPr>
        <p:spPr>
          <a:xfrm>
            <a:off x="108725" y="116925"/>
            <a:ext cx="6816600" cy="1201500"/>
          </a:xfrm>
          <a:prstGeom prst="rect">
            <a:avLst/>
          </a:prstGeom>
          <a:noFill/>
          <a:ln>
            <a:noFill/>
          </a:ln>
        </p:spPr>
        <p:txBody>
          <a:bodyPr anchorCtr="0" anchor="t" bIns="121875" lIns="121875" rIns="121875" tIns="121875">
            <a:noAutofit/>
          </a:bodyPr>
          <a:lstStyle/>
          <a:p>
            <a:pPr lvl="0" rtl="0">
              <a:lnSpc>
                <a:spcPct val="90000"/>
              </a:lnSpc>
              <a:spcBef>
                <a:spcPts val="0"/>
              </a:spcBef>
              <a:buClr>
                <a:schemeClr val="dk1"/>
              </a:buClr>
              <a:buSzPct val="25000"/>
              <a:buFont typeface="Arial"/>
              <a:buNone/>
            </a:pPr>
            <a:r>
              <a:rPr lang="en-US" sz="3000">
                <a:solidFill>
                  <a:srgbClr val="7700C7"/>
                </a:solidFill>
              </a:rPr>
              <a:t>Available materials determined the scale of the built prototype.</a:t>
            </a:r>
          </a:p>
        </p:txBody>
      </p:sp>
      <p:sp>
        <p:nvSpPr>
          <p:cNvPr id="131" name="Shape 131"/>
          <p:cNvSpPr txBox="1"/>
          <p:nvPr/>
        </p:nvSpPr>
        <p:spPr>
          <a:xfrm>
            <a:off x="281550" y="1504250"/>
            <a:ext cx="4079700" cy="13680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1’ diameter HDPE</a:t>
            </a:r>
          </a:p>
          <a:p>
            <a:pPr indent="-25400" lv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Roughly 1/10th scale</a:t>
            </a:r>
          </a:p>
        </p:txBody>
      </p:sp>
      <p:sp>
        <p:nvSpPr>
          <p:cNvPr id="132" name="Shape 132"/>
          <p:cNvSpPr txBox="1"/>
          <p:nvPr/>
        </p:nvSpPr>
        <p:spPr>
          <a:xfrm>
            <a:off x="245250" y="3629250"/>
            <a:ext cx="3775200" cy="9234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t>The prototype is made of HDPE, but the full-scale plants will be entirely PVC.</a:t>
            </a:r>
          </a:p>
        </p:txBody>
      </p:sp>
      <p:pic>
        <p:nvPicPr>
          <p:cNvPr id="133" name="Shape 133"/>
          <p:cNvPicPr preferRelativeResize="0"/>
          <p:nvPr/>
        </p:nvPicPr>
        <p:blipFill rotWithShape="1">
          <a:blip r:embed="rId4">
            <a:alphaModFix/>
          </a:blip>
          <a:srcRect b="13509" l="2443" r="3589" t="0"/>
          <a:stretch/>
        </p:blipFill>
        <p:spPr>
          <a:xfrm>
            <a:off x="5642275" y="986974"/>
            <a:ext cx="2905658" cy="3565675"/>
          </a:xfrm>
          <a:prstGeom prst="rect">
            <a:avLst/>
          </a:prstGeom>
          <a:noFill/>
          <a:ln>
            <a:noFill/>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7" name="Shape 137"/>
        <p:cNvGrpSpPr/>
        <p:nvPr/>
      </p:nvGrpSpPr>
      <p:grpSpPr>
        <a:xfrm>
          <a:off x="0" y="0"/>
          <a:ext cx="0" cy="0"/>
          <a:chOff x="0" y="0"/>
          <a:chExt cx="0" cy="0"/>
        </a:xfrm>
      </p:grpSpPr>
      <p:pic>
        <p:nvPicPr>
          <p:cNvPr id="138" name="Shape 138"/>
          <p:cNvPicPr preferRelativeResize="0"/>
          <p:nvPr/>
        </p:nvPicPr>
        <p:blipFill/>
        <p:spPr>
          <a:xfrm>
            <a:off x="7514490" y="45563"/>
            <a:ext cx="718200" cy="718200"/>
          </a:xfrm>
          <a:prstGeom prst="rect">
            <a:avLst/>
          </a:prstGeom>
          <a:solidFill>
            <a:srgbClr val="FFFFFF"/>
          </a:solidFill>
          <a:ln>
            <a:noFill/>
          </a:ln>
        </p:spPr>
      </p:pic>
      <p:pic>
        <p:nvPicPr>
          <p:cNvPr id="139" name="Shape 13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40" name="Shape 140"/>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a:t>
            </a:r>
            <a:r>
              <a:rPr b="1" i="0" lang="en-US" sz="1000" u="none" cap="none" strike="noStrike">
                <a:solidFill>
                  <a:srgbClr val="0B68FF"/>
                </a:solidFill>
                <a:latin typeface="Arial"/>
                <a:ea typeface="Arial"/>
                <a:cs typeface="Arial"/>
                <a:sym typeface="Arial"/>
              </a:rPr>
              <a:t> </a:t>
            </a:r>
            <a:r>
              <a:rPr b="1" lang="en-US" sz="1000">
                <a:solidFill>
                  <a:srgbClr val="7700C7"/>
                </a:solidFill>
              </a:rPr>
              <a:t>|</a:t>
            </a:r>
            <a:r>
              <a:rPr b="1" lang="en-US" sz="1000">
                <a:solidFill>
                  <a:srgbClr val="0B68FF"/>
                </a:solidFil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41" name="Shape 141"/>
          <p:cNvSpPr txBox="1"/>
          <p:nvPr/>
        </p:nvSpPr>
        <p:spPr>
          <a:xfrm>
            <a:off x="168525" y="145299"/>
            <a:ext cx="6959100" cy="1044900"/>
          </a:xfrm>
          <a:prstGeom prst="rect">
            <a:avLst/>
          </a:prstGeom>
          <a:noFill/>
          <a:ln>
            <a:noFill/>
          </a:ln>
        </p:spPr>
        <p:txBody>
          <a:bodyPr anchorCtr="0" anchor="b" bIns="121875" lIns="121875" rIns="121875" tIns="121875">
            <a:noAutofit/>
          </a:bodyPr>
          <a:lstStyle/>
          <a:p>
            <a:pPr lvl="0" rtl="0">
              <a:lnSpc>
                <a:spcPct val="90000"/>
              </a:lnSpc>
              <a:spcBef>
                <a:spcPts val="0"/>
              </a:spcBef>
              <a:buClr>
                <a:schemeClr val="dk1"/>
              </a:buClr>
              <a:buSzPct val="25000"/>
              <a:buFont typeface="Arial"/>
              <a:buNone/>
            </a:pPr>
            <a:r>
              <a:rPr lang="en-US" sz="3000">
                <a:solidFill>
                  <a:srgbClr val="7700C7"/>
                </a:solidFill>
              </a:rPr>
              <a:t>Low flow rate design requires a different geometry.</a:t>
            </a:r>
          </a:p>
        </p:txBody>
      </p:sp>
      <p:pic>
        <p:nvPicPr>
          <p:cNvPr id="142" name="Shape 142"/>
          <p:cNvPicPr preferRelativeResize="0"/>
          <p:nvPr/>
        </p:nvPicPr>
        <p:blipFill rotWithShape="1">
          <a:blip r:embed="rId4">
            <a:alphaModFix/>
          </a:blip>
          <a:srcRect b="3800" l="3221" r="3136" t="8418"/>
          <a:stretch/>
        </p:blipFill>
        <p:spPr>
          <a:xfrm>
            <a:off x="255225" y="1656025"/>
            <a:ext cx="5032675" cy="2315229"/>
          </a:xfrm>
          <a:prstGeom prst="rect">
            <a:avLst/>
          </a:prstGeom>
          <a:noFill/>
          <a:ln>
            <a:noFill/>
          </a:ln>
        </p:spPr>
      </p:pic>
      <p:pic>
        <p:nvPicPr>
          <p:cNvPr id="143" name="Shape 143"/>
          <p:cNvPicPr preferRelativeResize="0"/>
          <p:nvPr/>
        </p:nvPicPr>
        <p:blipFill>
          <a:blip r:embed="rId5">
            <a:alphaModFix/>
          </a:blip>
          <a:stretch>
            <a:fillRect/>
          </a:stretch>
        </p:blipFill>
        <p:spPr>
          <a:xfrm>
            <a:off x="5433876" y="846425"/>
            <a:ext cx="3489425" cy="3450650"/>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7" name="Shape 147"/>
        <p:cNvGrpSpPr/>
        <p:nvPr/>
      </p:nvGrpSpPr>
      <p:grpSpPr>
        <a:xfrm>
          <a:off x="0" y="0"/>
          <a:ext cx="0" cy="0"/>
          <a:chOff x="0" y="0"/>
          <a:chExt cx="0" cy="0"/>
        </a:xfrm>
      </p:grpSpPr>
      <p:pic>
        <p:nvPicPr>
          <p:cNvPr id="148" name="Shape 148"/>
          <p:cNvPicPr preferRelativeResize="0"/>
          <p:nvPr/>
        </p:nvPicPr>
        <p:blipFill/>
        <p:spPr>
          <a:xfrm>
            <a:off x="7514490" y="45563"/>
            <a:ext cx="718200" cy="718200"/>
          </a:xfrm>
          <a:prstGeom prst="rect">
            <a:avLst/>
          </a:prstGeom>
          <a:solidFill>
            <a:srgbClr val="FFFFFF"/>
          </a:solidFill>
          <a:ln>
            <a:noFill/>
          </a:ln>
        </p:spPr>
      </p:pic>
      <p:sp>
        <p:nvSpPr>
          <p:cNvPr id="149" name="Shape 149"/>
          <p:cNvSpPr txBox="1"/>
          <p:nvPr/>
        </p:nvSpPr>
        <p:spPr>
          <a:xfrm>
            <a:off x="1163700" y="4014600"/>
            <a:ext cx="6816600" cy="718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800"/>
              <a:t>The 60° slopes at the bottom of the tank and the jet diffuser positions were kept the same for the 1 L/s plant.</a:t>
            </a:r>
          </a:p>
        </p:txBody>
      </p:sp>
      <p:pic>
        <p:nvPicPr>
          <p:cNvPr id="150" name="Shape 15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51" name="Shape 15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a:t>
            </a:r>
            <a:r>
              <a:rPr b="1" i="0" lang="en-US" sz="1000" u="none" cap="none" strike="noStrike">
                <a:solidFill>
                  <a:srgbClr val="0B68FF"/>
                </a:solidFill>
                <a:latin typeface="Arial"/>
                <a:ea typeface="Arial"/>
                <a:cs typeface="Arial"/>
                <a:sym typeface="Arial"/>
              </a:rPr>
              <a:t> </a:t>
            </a:r>
            <a:r>
              <a:rPr b="1" lang="en-US" sz="1000">
                <a:solidFill>
                  <a:srgbClr val="7700C7"/>
                </a:solidFill>
              </a:rPr>
              <a:t>|</a:t>
            </a:r>
            <a:r>
              <a:rPr b="1" lang="en-US" sz="1000">
                <a:solidFill>
                  <a:srgbClr val="0B68FF"/>
                </a:solidFil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52" name="Shape 152"/>
          <p:cNvSpPr txBox="1"/>
          <p:nvPr/>
        </p:nvSpPr>
        <p:spPr>
          <a:xfrm>
            <a:off x="74550" y="-97050"/>
            <a:ext cx="6929700" cy="1689300"/>
          </a:xfrm>
          <a:prstGeom prst="rect">
            <a:avLst/>
          </a:prstGeom>
          <a:noFill/>
          <a:ln>
            <a:noFill/>
          </a:ln>
        </p:spPr>
        <p:txBody>
          <a:bodyPr anchorCtr="0" anchor="b" bIns="121875" lIns="121875" rIns="121875" tIns="121875">
            <a:noAutofit/>
          </a:bodyPr>
          <a:lstStyle/>
          <a:p>
            <a:pPr lvl="0" rtl="0">
              <a:lnSpc>
                <a:spcPct val="90000"/>
              </a:lnSpc>
              <a:spcBef>
                <a:spcPts val="0"/>
              </a:spcBef>
              <a:buClr>
                <a:schemeClr val="dk1"/>
              </a:buClr>
              <a:buSzPct val="25000"/>
              <a:buFont typeface="Arial"/>
              <a:buNone/>
            </a:pPr>
            <a:r>
              <a:rPr lang="en-US" sz="3000">
                <a:solidFill>
                  <a:srgbClr val="7700C7"/>
                </a:solidFill>
              </a:rPr>
              <a:t>The geometry of the base is modeled after that in a traditional plant.</a:t>
            </a:r>
          </a:p>
          <a:p>
            <a:pPr lvl="0" rtl="0">
              <a:lnSpc>
                <a:spcPct val="90000"/>
              </a:lnSpc>
              <a:spcBef>
                <a:spcPts val="0"/>
              </a:spcBef>
              <a:buClr>
                <a:schemeClr val="dk1"/>
              </a:buClr>
              <a:buFont typeface="Arial"/>
              <a:buNone/>
            </a:pPr>
            <a:r>
              <a:t/>
            </a:r>
            <a:endParaRPr sz="3000">
              <a:solidFill>
                <a:srgbClr val="7700C7"/>
              </a:solidFill>
            </a:endParaRPr>
          </a:p>
        </p:txBody>
      </p:sp>
      <p:pic>
        <p:nvPicPr>
          <p:cNvPr id="153" name="Shape 153"/>
          <p:cNvPicPr preferRelativeResize="0"/>
          <p:nvPr/>
        </p:nvPicPr>
        <p:blipFill>
          <a:blip r:embed="rId4">
            <a:alphaModFix/>
          </a:blip>
          <a:stretch>
            <a:fillRect/>
          </a:stretch>
        </p:blipFill>
        <p:spPr>
          <a:xfrm>
            <a:off x="1677400" y="1173675"/>
            <a:ext cx="2627074" cy="2775400"/>
          </a:xfrm>
          <a:prstGeom prst="rect">
            <a:avLst/>
          </a:prstGeom>
          <a:noFill/>
          <a:ln>
            <a:noFill/>
          </a:ln>
        </p:spPr>
      </p:pic>
      <p:pic>
        <p:nvPicPr>
          <p:cNvPr id="154" name="Shape 154"/>
          <p:cNvPicPr preferRelativeResize="0"/>
          <p:nvPr/>
        </p:nvPicPr>
        <p:blipFill>
          <a:blip r:embed="rId5">
            <a:alphaModFix/>
          </a:blip>
          <a:stretch>
            <a:fillRect/>
          </a:stretch>
        </p:blipFill>
        <p:spPr>
          <a:xfrm>
            <a:off x="4627400" y="1173675"/>
            <a:ext cx="2811663" cy="2810300"/>
          </a:xfrm>
          <a:prstGeom prst="rect">
            <a:avLst/>
          </a:prstGeom>
          <a:noFill/>
          <a:ln>
            <a:noFill/>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8" name="Shape 158"/>
        <p:cNvGrpSpPr/>
        <p:nvPr/>
      </p:nvGrpSpPr>
      <p:grpSpPr>
        <a:xfrm>
          <a:off x="0" y="0"/>
          <a:ext cx="0" cy="0"/>
          <a:chOff x="0" y="0"/>
          <a:chExt cx="0" cy="0"/>
        </a:xfrm>
      </p:grpSpPr>
      <p:pic>
        <p:nvPicPr>
          <p:cNvPr id="159" name="Shape 159"/>
          <p:cNvPicPr preferRelativeResize="0"/>
          <p:nvPr/>
        </p:nvPicPr>
        <p:blipFill/>
        <p:spPr>
          <a:xfrm>
            <a:off x="7514490" y="45563"/>
            <a:ext cx="718200" cy="718200"/>
          </a:xfrm>
          <a:prstGeom prst="rect">
            <a:avLst/>
          </a:prstGeom>
          <a:solidFill>
            <a:srgbClr val="FFFFFF"/>
          </a:solidFill>
          <a:ln>
            <a:noFill/>
          </a:ln>
        </p:spPr>
      </p:pic>
      <p:pic>
        <p:nvPicPr>
          <p:cNvPr id="160" name="Shape 16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1" name="Shape 16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a:t>
            </a:r>
            <a:r>
              <a:rPr b="1" i="0" lang="en-US" sz="1000" u="none" cap="none" strike="noStrike">
                <a:solidFill>
                  <a:srgbClr val="0B68FF"/>
                </a:solidFill>
                <a:latin typeface="Arial"/>
                <a:ea typeface="Arial"/>
                <a:cs typeface="Arial"/>
                <a:sym typeface="Arial"/>
              </a:rPr>
              <a:t> </a:t>
            </a:r>
            <a:r>
              <a:rPr b="1" lang="en-US" sz="1000">
                <a:solidFill>
                  <a:srgbClr val="7700C7"/>
                </a:solidFill>
              </a:rPr>
              <a:t>|</a:t>
            </a:r>
            <a:r>
              <a:rPr b="1" lang="en-US" sz="1000">
                <a:solidFill>
                  <a:srgbClr val="0B68FF"/>
                </a:solidFil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62" name="Shape 162"/>
          <p:cNvSpPr txBox="1"/>
          <p:nvPr/>
        </p:nvSpPr>
        <p:spPr>
          <a:xfrm>
            <a:off x="108725" y="45575"/>
            <a:ext cx="6946800" cy="1925700"/>
          </a:xfrm>
          <a:prstGeom prst="rect">
            <a:avLst/>
          </a:prstGeom>
          <a:noFill/>
          <a:ln>
            <a:noFill/>
          </a:ln>
        </p:spPr>
        <p:txBody>
          <a:bodyPr anchorCtr="0" anchor="t" bIns="121875" lIns="121875" rIns="121875" tIns="121875">
            <a:noAutofit/>
          </a:bodyPr>
          <a:lstStyle/>
          <a:p>
            <a:pPr lvl="0" rtl="0">
              <a:lnSpc>
                <a:spcPct val="90000"/>
              </a:lnSpc>
              <a:spcBef>
                <a:spcPts val="0"/>
              </a:spcBef>
              <a:buClr>
                <a:schemeClr val="dk1"/>
              </a:buClr>
              <a:buSzPct val="25000"/>
              <a:buFont typeface="Arial"/>
              <a:buNone/>
            </a:pPr>
            <a:r>
              <a:rPr lang="en-US" sz="3000">
                <a:solidFill>
                  <a:srgbClr val="7700C7"/>
                </a:solidFill>
              </a:rPr>
              <a:t>The influent pipe was also modeled after existing plants.</a:t>
            </a:r>
          </a:p>
          <a:p>
            <a:pPr lvl="0" rtl="0">
              <a:lnSpc>
                <a:spcPct val="90000"/>
              </a:lnSpc>
              <a:spcBef>
                <a:spcPts val="0"/>
              </a:spcBef>
              <a:buClr>
                <a:schemeClr val="dk1"/>
              </a:buClr>
              <a:buFont typeface="Arial"/>
              <a:buNone/>
            </a:pPr>
            <a:r>
              <a:t/>
            </a:r>
            <a:endParaRPr sz="3000">
              <a:solidFill>
                <a:srgbClr val="7700C7"/>
              </a:solidFill>
            </a:endParaRPr>
          </a:p>
        </p:txBody>
      </p:sp>
      <p:pic>
        <p:nvPicPr>
          <p:cNvPr id="163" name="Shape 163"/>
          <p:cNvPicPr preferRelativeResize="0"/>
          <p:nvPr/>
        </p:nvPicPr>
        <p:blipFill rotWithShape="1">
          <a:blip r:embed="rId4">
            <a:alphaModFix/>
          </a:blip>
          <a:srcRect b="20775" l="3479" r="3970" t="8222"/>
          <a:stretch/>
        </p:blipFill>
        <p:spPr>
          <a:xfrm rot="10800000">
            <a:off x="2702425" y="1508251"/>
            <a:ext cx="3346775" cy="1925698"/>
          </a:xfrm>
          <a:prstGeom prst="rect">
            <a:avLst/>
          </a:prstGeom>
          <a:noFill/>
          <a:ln>
            <a:noFill/>
          </a:ln>
        </p:spPr>
      </p:pic>
      <p:pic>
        <p:nvPicPr>
          <p:cNvPr id="164" name="Shape 164"/>
          <p:cNvPicPr preferRelativeResize="0"/>
          <p:nvPr/>
        </p:nvPicPr>
        <p:blipFill>
          <a:blip r:embed="rId5">
            <a:alphaModFix/>
          </a:blip>
          <a:stretch>
            <a:fillRect/>
          </a:stretch>
        </p:blipFill>
        <p:spPr>
          <a:xfrm>
            <a:off x="282650" y="1214712"/>
            <a:ext cx="2161075" cy="2881424"/>
          </a:xfrm>
          <a:prstGeom prst="rect">
            <a:avLst/>
          </a:prstGeom>
          <a:noFill/>
          <a:ln>
            <a:noFill/>
          </a:ln>
        </p:spPr>
      </p:pic>
      <p:sp>
        <p:nvSpPr>
          <p:cNvPr id="165" name="Shape 165"/>
          <p:cNvSpPr txBox="1"/>
          <p:nvPr/>
        </p:nvSpPr>
        <p:spPr>
          <a:xfrm>
            <a:off x="3030775" y="3482200"/>
            <a:ext cx="2690100" cy="246300"/>
          </a:xfrm>
          <a:prstGeom prst="rect">
            <a:avLst/>
          </a:prstGeom>
          <a:noFill/>
          <a:ln>
            <a:noFill/>
          </a:ln>
        </p:spPr>
        <p:txBody>
          <a:bodyPr anchorCtr="0" anchor="t" bIns="91425" lIns="91425" rIns="91425" tIns="91425">
            <a:noAutofit/>
          </a:bodyPr>
          <a:lstStyle/>
          <a:p>
            <a:pPr lvl="0" algn="ctr">
              <a:spcBef>
                <a:spcPts val="0"/>
              </a:spcBef>
              <a:buNone/>
            </a:pPr>
            <a:r>
              <a:rPr lang="en-US" sz="1800"/>
              <a:t>Prototype influent pipe with jet diffusers</a:t>
            </a:r>
          </a:p>
        </p:txBody>
      </p:sp>
      <p:sp>
        <p:nvSpPr>
          <p:cNvPr id="166" name="Shape 166"/>
          <p:cNvSpPr txBox="1"/>
          <p:nvPr/>
        </p:nvSpPr>
        <p:spPr>
          <a:xfrm>
            <a:off x="55850" y="4178450"/>
            <a:ext cx="3033600" cy="718200"/>
          </a:xfrm>
          <a:prstGeom prst="rect">
            <a:avLst/>
          </a:prstGeom>
          <a:noFill/>
          <a:ln>
            <a:noFill/>
          </a:ln>
        </p:spPr>
        <p:txBody>
          <a:bodyPr anchorCtr="0" anchor="t" bIns="91425" lIns="91425" rIns="91425" tIns="91425">
            <a:noAutofit/>
          </a:bodyPr>
          <a:lstStyle/>
          <a:p>
            <a:pPr lvl="0">
              <a:spcBef>
                <a:spcPts val="0"/>
              </a:spcBef>
              <a:buNone/>
            </a:pPr>
            <a:r>
              <a:rPr lang="en-US" sz="1800"/>
              <a:t>Full scale influent pipe in a traditional plant</a:t>
            </a:r>
          </a:p>
        </p:txBody>
      </p:sp>
      <p:pic>
        <p:nvPicPr>
          <p:cNvPr id="167" name="Shape 167"/>
          <p:cNvPicPr preferRelativeResize="0"/>
          <p:nvPr/>
        </p:nvPicPr>
        <p:blipFill rotWithShape="1">
          <a:blip r:embed="rId6">
            <a:alphaModFix/>
          </a:blip>
          <a:srcRect b="14173" l="14433" r="213" t="6247"/>
          <a:stretch/>
        </p:blipFill>
        <p:spPr>
          <a:xfrm>
            <a:off x="6307926" y="846087"/>
            <a:ext cx="2461023" cy="3250047"/>
          </a:xfrm>
          <a:prstGeom prst="rect">
            <a:avLst/>
          </a:prstGeom>
          <a:noFill/>
          <a:ln>
            <a:noFill/>
          </a:ln>
        </p:spPr>
      </p:pic>
      <p:sp>
        <p:nvSpPr>
          <p:cNvPr id="168" name="Shape 168"/>
          <p:cNvSpPr txBox="1"/>
          <p:nvPr/>
        </p:nvSpPr>
        <p:spPr>
          <a:xfrm>
            <a:off x="6193375" y="4178450"/>
            <a:ext cx="2690100" cy="246300"/>
          </a:xfrm>
          <a:prstGeom prst="rect">
            <a:avLst/>
          </a:prstGeom>
          <a:noFill/>
          <a:ln>
            <a:noFill/>
          </a:ln>
        </p:spPr>
        <p:txBody>
          <a:bodyPr anchorCtr="0" anchor="t" bIns="91425" lIns="91425" rIns="91425" tIns="91425">
            <a:noAutofit/>
          </a:bodyPr>
          <a:lstStyle/>
          <a:p>
            <a:pPr lvl="0" rtl="0" algn="ctr">
              <a:spcBef>
                <a:spcPts val="0"/>
              </a:spcBef>
              <a:buNone/>
            </a:pPr>
            <a:r>
              <a:rPr lang="en-US" sz="1800"/>
              <a:t>Jet diffuser fabrication.</a:t>
            </a: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2" name="Shape 172"/>
        <p:cNvGrpSpPr/>
        <p:nvPr/>
      </p:nvGrpSpPr>
      <p:grpSpPr>
        <a:xfrm>
          <a:off x="0" y="0"/>
          <a:ext cx="0" cy="0"/>
          <a:chOff x="0" y="0"/>
          <a:chExt cx="0" cy="0"/>
        </a:xfrm>
      </p:grpSpPr>
      <p:pic>
        <p:nvPicPr>
          <p:cNvPr id="173" name="Shape 173"/>
          <p:cNvPicPr preferRelativeResize="0"/>
          <p:nvPr/>
        </p:nvPicPr>
        <p:blipFill/>
        <p:spPr>
          <a:xfrm>
            <a:off x="7514490" y="45563"/>
            <a:ext cx="718200" cy="718200"/>
          </a:xfrm>
          <a:prstGeom prst="rect">
            <a:avLst/>
          </a:prstGeom>
          <a:solidFill>
            <a:srgbClr val="FFFFFF"/>
          </a:solidFill>
          <a:ln>
            <a:noFill/>
          </a:ln>
        </p:spPr>
      </p:pic>
      <p:pic>
        <p:nvPicPr>
          <p:cNvPr id="174" name="Shape 17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75" name="Shape 17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Pre-fab | Fabrication</a:t>
            </a:r>
            <a:r>
              <a:rPr b="1" i="0" lang="en-US" sz="1000" u="none" cap="none" strike="noStrike">
                <a:solidFill>
                  <a:srgbClr val="0B68FF"/>
                </a:solidFill>
                <a:latin typeface="Arial"/>
                <a:ea typeface="Arial"/>
                <a:cs typeface="Arial"/>
                <a:sym typeface="Arial"/>
              </a:rPr>
              <a:t> </a:t>
            </a:r>
            <a:r>
              <a:rPr b="1" lang="en-US" sz="1000">
                <a:solidFill>
                  <a:srgbClr val="7700C7"/>
                </a:solidFill>
              </a:rPr>
              <a:t>|</a:t>
            </a:r>
            <a:r>
              <a:rPr b="1" lang="en-US" sz="1000">
                <a:solidFill>
                  <a:srgbClr val="0B68FF"/>
                </a:solidFil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76" name="Shape 176"/>
          <p:cNvSpPr txBox="1"/>
          <p:nvPr/>
        </p:nvSpPr>
        <p:spPr>
          <a:xfrm>
            <a:off x="222700" y="559075"/>
            <a:ext cx="4917300" cy="1689300"/>
          </a:xfrm>
          <a:prstGeom prst="rect">
            <a:avLst/>
          </a:prstGeom>
          <a:noFill/>
          <a:ln>
            <a:noFill/>
          </a:ln>
        </p:spPr>
        <p:txBody>
          <a:bodyPr anchorCtr="0" anchor="b" bIns="121875" lIns="121875" rIns="121875" tIns="121875">
            <a:noAutofit/>
          </a:bodyPr>
          <a:lstStyle/>
          <a:p>
            <a:pPr lvl="0" rtl="0">
              <a:lnSpc>
                <a:spcPct val="90000"/>
              </a:lnSpc>
              <a:spcBef>
                <a:spcPts val="0"/>
              </a:spcBef>
              <a:buClr>
                <a:schemeClr val="dk1"/>
              </a:buClr>
              <a:buSzPct val="25000"/>
              <a:buFont typeface="Arial"/>
              <a:buNone/>
            </a:pPr>
            <a:r>
              <a:rPr lang="en-US" sz="3000">
                <a:solidFill>
                  <a:srgbClr val="7700C7"/>
                </a:solidFill>
              </a:rPr>
              <a:t>The floc hopper has an altered geometry but still functions successfully.</a:t>
            </a:r>
          </a:p>
          <a:p>
            <a:pPr lvl="0" rtl="0">
              <a:lnSpc>
                <a:spcPct val="90000"/>
              </a:lnSpc>
              <a:spcBef>
                <a:spcPts val="0"/>
              </a:spcBef>
              <a:buClr>
                <a:schemeClr val="dk1"/>
              </a:buClr>
              <a:buFont typeface="Arial"/>
              <a:buNone/>
            </a:pPr>
            <a:r>
              <a:t/>
            </a:r>
            <a:endParaRPr sz="3000">
              <a:solidFill>
                <a:srgbClr val="7700C7"/>
              </a:solidFill>
            </a:endParaRPr>
          </a:p>
        </p:txBody>
      </p:sp>
      <p:pic>
        <p:nvPicPr>
          <p:cNvPr id="177" name="Shape 177"/>
          <p:cNvPicPr preferRelativeResize="0"/>
          <p:nvPr/>
        </p:nvPicPr>
        <p:blipFill>
          <a:blip r:embed="rId4">
            <a:alphaModFix/>
          </a:blip>
          <a:stretch>
            <a:fillRect/>
          </a:stretch>
        </p:blipFill>
        <p:spPr>
          <a:xfrm rot="-5400000">
            <a:off x="4188527" y="1570697"/>
            <a:ext cx="3271699" cy="2461203"/>
          </a:xfrm>
          <a:prstGeom prst="rect">
            <a:avLst/>
          </a:prstGeom>
          <a:noFill/>
          <a:ln>
            <a:noFill/>
          </a:ln>
        </p:spPr>
      </p:pic>
      <p:pic>
        <p:nvPicPr>
          <p:cNvPr id="178" name="Shape 178"/>
          <p:cNvPicPr preferRelativeResize="0"/>
          <p:nvPr/>
        </p:nvPicPr>
        <p:blipFill rotWithShape="1">
          <a:blip r:embed="rId5">
            <a:alphaModFix/>
          </a:blip>
          <a:srcRect b="3800" l="3222" r="49529" t="8418"/>
          <a:stretch/>
        </p:blipFill>
        <p:spPr>
          <a:xfrm>
            <a:off x="1205799" y="1980500"/>
            <a:ext cx="3052201" cy="2782924"/>
          </a:xfrm>
          <a:prstGeom prst="rect">
            <a:avLst/>
          </a:prstGeom>
          <a:noFill/>
          <a:ln>
            <a:noFill/>
          </a:ln>
        </p:spPr>
      </p:pic>
      <p:cxnSp>
        <p:nvCxnSpPr>
          <p:cNvPr id="179" name="Shape 179"/>
          <p:cNvCxnSpPr/>
          <p:nvPr/>
        </p:nvCxnSpPr>
        <p:spPr>
          <a:xfrm>
            <a:off x="1205800" y="3251900"/>
            <a:ext cx="1582500" cy="640500"/>
          </a:xfrm>
          <a:prstGeom prst="straightConnector1">
            <a:avLst/>
          </a:prstGeom>
          <a:noFill/>
          <a:ln cap="flat" cmpd="sng" w="28575">
            <a:solidFill>
              <a:srgbClr val="FF9900"/>
            </a:solidFill>
            <a:prstDash val="solid"/>
            <a:round/>
            <a:headEnd len="lg" w="lg" type="none"/>
            <a:tailEnd len="lg" w="lg" type="triangle"/>
          </a:ln>
        </p:spPr>
      </p:cxnSp>
      <p:sp>
        <p:nvSpPr>
          <p:cNvPr id="180" name="Shape 180"/>
          <p:cNvSpPr txBox="1"/>
          <p:nvPr/>
        </p:nvSpPr>
        <p:spPr>
          <a:xfrm>
            <a:off x="0" y="2950450"/>
            <a:ext cx="1390500" cy="603000"/>
          </a:xfrm>
          <a:prstGeom prst="rect">
            <a:avLst/>
          </a:prstGeom>
          <a:noFill/>
          <a:ln>
            <a:noFill/>
          </a:ln>
        </p:spPr>
        <p:txBody>
          <a:bodyPr anchorCtr="0" anchor="t" bIns="91425" lIns="91425" rIns="91425" tIns="91425">
            <a:noAutofit/>
          </a:bodyPr>
          <a:lstStyle/>
          <a:p>
            <a:pPr lvl="0">
              <a:spcBef>
                <a:spcPts val="0"/>
              </a:spcBef>
              <a:buNone/>
            </a:pPr>
            <a:r>
              <a:rPr lang="en-US"/>
              <a:t>Floc Hopper</a:t>
            </a:r>
          </a:p>
        </p:txBody>
      </p:sp>
      <p:pic>
        <p:nvPicPr>
          <p:cNvPr id="181" name="Shape 181"/>
          <p:cNvPicPr preferRelativeResize="0"/>
          <p:nvPr/>
        </p:nvPicPr>
        <p:blipFill rotWithShape="1">
          <a:blip r:embed="rId6">
            <a:alphaModFix/>
          </a:blip>
          <a:srcRect b="0" l="15903" r="23876" t="0"/>
          <a:stretch/>
        </p:blipFill>
        <p:spPr>
          <a:xfrm>
            <a:off x="7318449" y="908162"/>
            <a:ext cx="1582499" cy="3506174"/>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