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F5559437-8D10-431E-94FD-C9386C3C9C43}">
  <a:tblStyle styleId="{F5559437-8D10-431E-94FD-C9386C3C9C43}" styleName="Table_0"/>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verleaf.com/5664827xxxksv#/18394639/"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100"/>
              <a:t>[[Insert your abstract here.]]</a:t>
            </a:r>
          </a:p>
          <a:p>
            <a:pPr lvl="0" rtl="0">
              <a:spcBef>
                <a:spcPts val="0"/>
              </a:spcBef>
              <a:buNone/>
            </a:pPr>
            <a:r>
              <a:t/>
            </a:r>
            <a:endParaRPr sz="1100"/>
          </a:p>
          <a:p>
            <a:pPr lvl="0" rtl="0">
              <a:spcBef>
                <a:spcPts val="0"/>
              </a:spcBef>
              <a:buNone/>
            </a:pPr>
            <a:r>
              <a:rPr lang="en-US" sz="1100"/>
              <a:t>[[Add a link to your full report here. ]]</a:t>
            </a:r>
          </a:p>
        </p:txBody>
      </p:sp>
      <p:sp>
        <p:nvSpPr>
          <p:cNvPr id="82" name="Shape 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3" name="Shape 183"/>
        <p:cNvGrpSpPr/>
        <p:nvPr/>
      </p:nvGrpSpPr>
      <p:grpSpPr>
        <a:xfrm>
          <a:off x="0" y="0"/>
          <a:ext cx="0" cy="0"/>
          <a:chOff x="0" y="0"/>
          <a:chExt cx="0" cy="0"/>
        </a:xfrm>
      </p:grpSpPr>
      <p:sp>
        <p:nvSpPr>
          <p:cNvPr id="184" name="Shape 18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5 orifices per section of 6 ft pipe for a total of 45 orifices in nine 6 ft pipe.. Each orifice has a 1.851 cm and .728 inch radius. 12 inch spacing from each other from 72cm/6 </a:t>
            </a:r>
          </a:p>
          <a:p>
            <a:pPr lvl="0">
              <a:spcBef>
                <a:spcPts val="0"/>
              </a:spcBef>
              <a:buNone/>
            </a:pPr>
            <a:r>
              <a:rPr lang="en-US" sz="1000"/>
              <a:t>51 cm of headloss. 51cm/45 orifices = 1.133 cm cm per orifice.</a:t>
            </a:r>
          </a:p>
          <a:p>
            <a:pPr lvl="0" rtl="0">
              <a:spcBef>
                <a:spcPts val="0"/>
              </a:spcBef>
              <a:buClr>
                <a:schemeClr val="dk1"/>
              </a:buClr>
              <a:buSzPct val="110000"/>
              <a:buFont typeface="Arial"/>
              <a:buNone/>
            </a:pPr>
            <a:r>
              <a:rPr lang="en-US" sz="1000">
                <a:solidFill>
                  <a:schemeClr val="dk1"/>
                </a:solidFill>
              </a:rPr>
              <a:t>Citation Summer 2016 Pre-Fab 1L/s</a:t>
            </a:r>
          </a:p>
        </p:txBody>
      </p:sp>
      <p:sp>
        <p:nvSpPr>
          <p:cNvPr id="185" name="Shape 18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5" name="Shape 195"/>
        <p:cNvGrpSpPr/>
        <p:nvPr/>
      </p:nvGrpSpPr>
      <p:grpSpPr>
        <a:xfrm>
          <a:off x="0" y="0"/>
          <a:ext cx="0" cy="0"/>
          <a:chOff x="0" y="0"/>
          <a:chExt cx="0" cy="0"/>
        </a:xfrm>
      </p:grpSpPr>
      <p:sp>
        <p:nvSpPr>
          <p:cNvPr id="196" name="Shape 19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Citation: Pre-Fabrication 1L/s, Fall 2016</a:t>
            </a:r>
          </a:p>
        </p:txBody>
      </p:sp>
      <p:sp>
        <p:nvSpPr>
          <p:cNvPr id="197" name="Shape 19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8" name="Shape 208"/>
        <p:cNvGrpSpPr/>
        <p:nvPr/>
      </p:nvGrpSpPr>
      <p:grpSpPr>
        <a:xfrm>
          <a:off x="0" y="0"/>
          <a:ext cx="0" cy="0"/>
          <a:chOff x="0" y="0"/>
          <a:chExt cx="0" cy="0"/>
        </a:xfrm>
      </p:grpSpPr>
      <p:sp>
        <p:nvSpPr>
          <p:cNvPr id="209" name="Shape 20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Citation: Pre-Fabrication 1L/s, Fall 2016 </a:t>
            </a:r>
          </a:p>
        </p:txBody>
      </p:sp>
      <p:sp>
        <p:nvSpPr>
          <p:cNvPr id="210" name="Shape 21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9" name="Shape 219"/>
        <p:cNvGrpSpPr/>
        <p:nvPr/>
      </p:nvGrpSpPr>
      <p:grpSpPr>
        <a:xfrm>
          <a:off x="0" y="0"/>
          <a:ext cx="0" cy="0"/>
          <a:chOff x="0" y="0"/>
          <a:chExt cx="0" cy="0"/>
        </a:xfrm>
      </p:grpSpPr>
      <p:sp>
        <p:nvSpPr>
          <p:cNvPr id="220" name="Shape 22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Citation: Pre-Fabrication 1L/s, Fall 2016</a:t>
            </a:r>
          </a:p>
        </p:txBody>
      </p:sp>
      <p:sp>
        <p:nvSpPr>
          <p:cNvPr id="221" name="Shape 22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1" name="Shape 231"/>
        <p:cNvGrpSpPr/>
        <p:nvPr/>
      </p:nvGrpSpPr>
      <p:grpSpPr>
        <a:xfrm>
          <a:off x="0" y="0"/>
          <a:ext cx="0" cy="0"/>
          <a:chOff x="0" y="0"/>
          <a:chExt cx="0" cy="0"/>
        </a:xfrm>
      </p:grpSpPr>
      <p:sp>
        <p:nvSpPr>
          <p:cNvPr id="232" name="Shape 23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solidFill>
                  <a:schemeClr val="dk1"/>
                </a:solidFill>
              </a:rPr>
              <a:t>Citation:Pre-Fabrication 1L/s, Fall 2016</a:t>
            </a:r>
          </a:p>
        </p:txBody>
      </p:sp>
      <p:sp>
        <p:nvSpPr>
          <p:cNvPr id="233" name="Shape 23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3" name="Shape 243"/>
        <p:cNvGrpSpPr/>
        <p:nvPr/>
      </p:nvGrpSpPr>
      <p:grpSpPr>
        <a:xfrm>
          <a:off x="0" y="0"/>
          <a:ext cx="0" cy="0"/>
          <a:chOff x="0" y="0"/>
          <a:chExt cx="0" cy="0"/>
        </a:xfrm>
      </p:grpSpPr>
      <p:sp>
        <p:nvSpPr>
          <p:cNvPr id="244" name="Shape 24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solidFill>
                  <a:schemeClr val="dk1"/>
                </a:solidFill>
              </a:rPr>
              <a:t>Citation:Pre-Fabrication 1L/s, Fall 2016</a:t>
            </a:r>
          </a:p>
        </p:txBody>
      </p:sp>
      <p:sp>
        <p:nvSpPr>
          <p:cNvPr id="245" name="Shape 24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6" name="Shape 256"/>
        <p:cNvGrpSpPr/>
        <p:nvPr/>
      </p:nvGrpSpPr>
      <p:grpSpPr>
        <a:xfrm>
          <a:off x="0" y="0"/>
          <a:ext cx="0" cy="0"/>
          <a:chOff x="0" y="0"/>
          <a:chExt cx="0" cy="0"/>
        </a:xfrm>
      </p:grpSpPr>
      <p:sp>
        <p:nvSpPr>
          <p:cNvPr id="257" name="Shape 25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solidFill>
                  <a:schemeClr val="dk1"/>
                </a:solidFill>
              </a:rPr>
              <a:t>Citation:Pre-Fabrication 1L/s, Fall 2016</a:t>
            </a:r>
          </a:p>
        </p:txBody>
      </p:sp>
      <p:sp>
        <p:nvSpPr>
          <p:cNvPr id="258" name="Shape 25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5" name="Shape 265"/>
        <p:cNvGrpSpPr/>
        <p:nvPr/>
      </p:nvGrpSpPr>
      <p:grpSpPr>
        <a:xfrm>
          <a:off x="0" y="0"/>
          <a:ext cx="0" cy="0"/>
          <a:chOff x="0" y="0"/>
          <a:chExt cx="0" cy="0"/>
        </a:xfrm>
      </p:grpSpPr>
      <p:sp>
        <p:nvSpPr>
          <p:cNvPr id="266" name="Shape 26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solidFill>
                  <a:schemeClr val="dk1"/>
                </a:solidFill>
              </a:rPr>
              <a:t>Citation:Pre-Fabrication 1L/s, Fall 2016</a:t>
            </a:r>
          </a:p>
        </p:txBody>
      </p:sp>
      <p:sp>
        <p:nvSpPr>
          <p:cNvPr id="267" name="Shape 26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5" name="Shape 275"/>
        <p:cNvGrpSpPr/>
        <p:nvPr/>
      </p:nvGrpSpPr>
      <p:grpSpPr>
        <a:xfrm>
          <a:off x="0" y="0"/>
          <a:ext cx="0" cy="0"/>
          <a:chOff x="0" y="0"/>
          <a:chExt cx="0" cy="0"/>
        </a:xfrm>
      </p:grpSpPr>
      <p:sp>
        <p:nvSpPr>
          <p:cNvPr id="276" name="Shape 27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solidFill>
                  <a:schemeClr val="dk1"/>
                </a:solidFill>
              </a:rPr>
              <a:t>Citation:Pre-Fabrication 1L/s, Fall 2016</a:t>
            </a:r>
          </a:p>
        </p:txBody>
      </p:sp>
      <p:sp>
        <p:nvSpPr>
          <p:cNvPr id="277" name="Shape 27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7" name="Shape 287"/>
        <p:cNvGrpSpPr/>
        <p:nvPr/>
      </p:nvGrpSpPr>
      <p:grpSpPr>
        <a:xfrm>
          <a:off x="0" y="0"/>
          <a:ext cx="0" cy="0"/>
          <a:chOff x="0" y="0"/>
          <a:chExt cx="0" cy="0"/>
        </a:xfrm>
      </p:grpSpPr>
      <p:sp>
        <p:nvSpPr>
          <p:cNvPr id="288" name="Shape 28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289" name="Shape 28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sz="1000"/>
          </a:p>
          <a:p>
            <a:pPr lvl="0">
              <a:spcBef>
                <a:spcPts val="0"/>
              </a:spcBef>
              <a:buNone/>
            </a:pPr>
            <a:r>
              <a:rPr lang="en-US" sz="1000" u="sng">
                <a:solidFill>
                  <a:schemeClr val="hlink"/>
                </a:solidFill>
                <a:hlinkClick r:id="rId2"/>
              </a:rPr>
              <a:t>https://www.overleaf.com/5664827xxxksv#/18394639/</a:t>
            </a:r>
          </a:p>
          <a:p>
            <a:pPr lvl="0">
              <a:spcBef>
                <a:spcPts val="0"/>
              </a:spcBef>
              <a:buNone/>
            </a:pPr>
            <a:r>
              <a:t/>
            </a:r>
            <a:endParaRPr sz="1000"/>
          </a:p>
          <a:p>
            <a:pPr lvl="0">
              <a:spcBef>
                <a:spcPts val="0"/>
              </a:spcBef>
              <a:buNone/>
            </a:pPr>
            <a:r>
              <a:rPr lang="en-US" sz="1000"/>
              <a:t>This slide shows the jig mounted and prepared on the sed tank for the cutting process. The proper angle and argument for the jig can be found in the appendix slide on sed tank geometry.</a:t>
            </a:r>
          </a:p>
        </p:txBody>
      </p:sp>
      <p:sp>
        <p:nvSpPr>
          <p:cNvPr id="91" name="Shape 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1" name="Shape 301"/>
        <p:cNvGrpSpPr/>
        <p:nvPr/>
      </p:nvGrpSpPr>
      <p:grpSpPr>
        <a:xfrm>
          <a:off x="0" y="0"/>
          <a:ext cx="0" cy="0"/>
          <a:chOff x="0" y="0"/>
          <a:chExt cx="0" cy="0"/>
        </a:xfrm>
      </p:grpSpPr>
      <p:sp>
        <p:nvSpPr>
          <p:cNvPr id="302" name="Shape 3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US"/>
              <a:t>From this point on, add any slides with figures that will help support your thesis. You might pull these figures from your Final Report. </a:t>
            </a:r>
          </a:p>
        </p:txBody>
      </p:sp>
      <p:sp>
        <p:nvSpPr>
          <p:cNvPr id="303" name="Shape 3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0" name="Shape 310"/>
        <p:cNvGrpSpPr/>
        <p:nvPr/>
      </p:nvGrpSpPr>
      <p:grpSpPr>
        <a:xfrm>
          <a:off x="0" y="0"/>
          <a:ext cx="0" cy="0"/>
          <a:chOff x="0" y="0"/>
          <a:chExt cx="0" cy="0"/>
        </a:xfrm>
      </p:grpSpPr>
      <p:sp>
        <p:nvSpPr>
          <p:cNvPr id="311" name="Shape 31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r>
              <a:t/>
            </a:r>
            <a:endParaRPr sz="1000"/>
          </a:p>
          <a:p>
            <a:pPr lvl="0" rtl="0">
              <a:spcBef>
                <a:spcPts val="0"/>
              </a:spcBef>
              <a:buNone/>
            </a:pPr>
            <a:r>
              <a:rPr lang="en-US" sz="1000"/>
              <a:t>If there are any appendix slides that are relevant to this slide, mention it in your notes. </a:t>
            </a:r>
          </a:p>
        </p:txBody>
      </p:sp>
      <p:sp>
        <p:nvSpPr>
          <p:cNvPr id="312" name="Shape 31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0" name="Shape 320"/>
        <p:cNvGrpSpPr/>
        <p:nvPr/>
      </p:nvGrpSpPr>
      <p:grpSpPr>
        <a:xfrm>
          <a:off x="0" y="0"/>
          <a:ext cx="0" cy="0"/>
          <a:chOff x="0" y="0"/>
          <a:chExt cx="0" cy="0"/>
        </a:xfrm>
      </p:grpSpPr>
      <p:sp>
        <p:nvSpPr>
          <p:cNvPr id="321" name="Shape 32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322" name="Shape 32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US"/>
              <a:t>Please see CEE 4540 Sedimentation Slide Notes for derivations of the exact number of plate settlers.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This picture shows the general technique for cutting the sed tank. This is the primary step in fabricating the sed tank.</a:t>
            </a:r>
          </a:p>
        </p:txBody>
      </p:sp>
      <p:sp>
        <p:nvSpPr>
          <p:cNvPr id="104" name="Shape 10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 name="Shape 113"/>
        <p:cNvGrpSpPr/>
        <p:nvPr/>
      </p:nvGrpSpPr>
      <p:grpSpPr>
        <a:xfrm>
          <a:off x="0" y="0"/>
          <a:ext cx="0" cy="0"/>
          <a:chOff x="0" y="0"/>
          <a:chExt cx="0" cy="0"/>
        </a:xfrm>
      </p:grpSpPr>
      <p:sp>
        <p:nvSpPr>
          <p:cNvPr id="114" name="Shape 11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Citation : Pre-Fabrication 1L/s, Fall 2016</a:t>
            </a:r>
          </a:p>
        </p:txBody>
      </p:sp>
      <p:sp>
        <p:nvSpPr>
          <p:cNvPr id="115" name="Shape 11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solidFill>
                  <a:schemeClr val="dk1"/>
                </a:solidFill>
              </a:rPr>
              <a:t>Refer to Appendix about Plate Settler Geometry: </a:t>
            </a:r>
            <a:r>
              <a:rPr lang="en-US" sz="1000"/>
              <a:t>The purpose of the plate settler is to trap flocs that rise above the floc blanket. (Flocs that did not collide with and join the floc blanket and reintroduce them into the floc blanket- increasing the chance of a collision and subsequent removal of the floc through the sludge drain.). Each plate settler is followed by a rod called a spacer. There is supposed to be 34 plate settlers and 33 spacers. However, because the cumulative error in spacers being cut longer (approximately 0.4cm longer), it resulted in a loss of 3 plates. </a:t>
            </a:r>
          </a:p>
          <a:p>
            <a:pPr lvl="0">
              <a:spcBef>
                <a:spcPts val="0"/>
              </a:spcBef>
              <a:buNone/>
            </a:pPr>
            <a:r>
              <a:t/>
            </a:r>
            <a:endParaRPr sz="1000"/>
          </a:p>
          <a:p>
            <a:pPr lvl="0" rtl="0">
              <a:spcBef>
                <a:spcPts val="0"/>
              </a:spcBef>
              <a:buNone/>
            </a:pPr>
            <a:r>
              <a:rPr lang="en-US" sz="1000"/>
              <a:t>Citation: Summer 2016 AguaClara Mini-Plant </a:t>
            </a:r>
          </a:p>
        </p:txBody>
      </p:sp>
      <p:sp>
        <p:nvSpPr>
          <p:cNvPr id="126" name="Shape 12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7" name="Shape 137"/>
        <p:cNvGrpSpPr/>
        <p:nvPr/>
      </p:nvGrpSpPr>
      <p:grpSpPr>
        <a:xfrm>
          <a:off x="0" y="0"/>
          <a:ext cx="0" cy="0"/>
          <a:chOff x="0" y="0"/>
          <a:chExt cx="0" cy="0"/>
        </a:xfrm>
      </p:grpSpPr>
      <p:sp>
        <p:nvSpPr>
          <p:cNvPr id="138" name="Shape 13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39" name="Shape 13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US"/>
              <a:t>In addition to the error in the spacers, there was some error when assembling the plate settlers altogether. When assembling, the spacers tend to rotate. If they are not in the correct orientation, they can increase the distance between the plate settlers, which adds to the cumulative error.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8" name="Shape 148"/>
        <p:cNvGrpSpPr/>
        <p:nvPr/>
      </p:nvGrpSpPr>
      <p:grpSpPr>
        <a:xfrm>
          <a:off x="0" y="0"/>
          <a:ext cx="0" cy="0"/>
          <a:chOff x="0" y="0"/>
          <a:chExt cx="0" cy="0"/>
        </a:xfrm>
      </p:grpSpPr>
      <p:sp>
        <p:nvSpPr>
          <p:cNvPr id="149" name="Shape 14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Citation : Pre-Fabrication 1L/s, Fall 2016</a:t>
            </a:r>
          </a:p>
          <a:p>
            <a:pPr lvl="0">
              <a:spcBef>
                <a:spcPts val="0"/>
              </a:spcBef>
              <a:buNone/>
            </a:pPr>
            <a:r>
              <a:t/>
            </a:r>
            <a:endParaRPr sz="1000"/>
          </a:p>
          <a:p>
            <a:pPr lvl="0">
              <a:spcBef>
                <a:spcPts val="0"/>
              </a:spcBef>
              <a:buNone/>
            </a:pPr>
            <a:r>
              <a:rPr lang="en-US" sz="1000"/>
              <a:t>As for the plates themselves, there was some error resulting from how the plates and holes weren’t cut and drilled accurately. When drilling the holes, the plates were clamped together and had a centerline drawn. There was error in aligning the plate settlers because of the error in markings and drilling the holes. In addition, the drill bit size that was used was a bit tight for the rod which made assembly difficult.</a:t>
            </a:r>
          </a:p>
          <a:p>
            <a:pPr lvl="0">
              <a:spcBef>
                <a:spcPts val="0"/>
              </a:spcBef>
              <a:buNone/>
            </a:pPr>
            <a:r>
              <a:t/>
            </a:r>
            <a:endParaRPr sz="1000"/>
          </a:p>
          <a:p>
            <a:pPr lvl="0" rtl="0">
              <a:spcBef>
                <a:spcPts val="0"/>
              </a:spcBef>
              <a:buNone/>
            </a:pPr>
            <a:r>
              <a:rPr lang="en-US" sz="1000"/>
              <a:t>In order to more accurately cut the plates and drill the holes, we created a jig. This jig allows for the shear to cut the plates settlers in equal sizes. Instead of cutting each of the plate settlers to their individual smaller sizes and then drilling, we will drill the holes onto the plate settlers when they are all the same size to make sure that the holes align first. This jig is easily reproducible and requires only 80/20 pieces. </a:t>
            </a:r>
          </a:p>
        </p:txBody>
      </p:sp>
      <p:sp>
        <p:nvSpPr>
          <p:cNvPr id="150" name="Shape 15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9" name="Shape 159"/>
        <p:cNvGrpSpPr/>
        <p:nvPr/>
      </p:nvGrpSpPr>
      <p:grpSpPr>
        <a:xfrm>
          <a:off x="0" y="0"/>
          <a:ext cx="0" cy="0"/>
          <a:chOff x="0" y="0"/>
          <a:chExt cx="0" cy="0"/>
        </a:xfrm>
      </p:grpSpPr>
      <p:sp>
        <p:nvSpPr>
          <p:cNvPr id="160" name="Shape 16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Citation Summer 2016 Pre-Fab 1L/s</a:t>
            </a:r>
          </a:p>
          <a:p>
            <a:pPr lvl="0" rtl="0">
              <a:spcBef>
                <a:spcPts val="0"/>
              </a:spcBef>
              <a:buNone/>
            </a:pPr>
            <a:r>
              <a:rPr lang="en-US" sz="1000"/>
              <a:t>Lfloc=Vfloc*Residence Time=.15m/s*80</a:t>
            </a:r>
          </a:p>
        </p:txBody>
      </p:sp>
      <p:sp>
        <p:nvSpPr>
          <p:cNvPr id="161" name="Shape 16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0" name="Shape 170"/>
        <p:cNvGrpSpPr/>
        <p:nvPr/>
      </p:nvGrpSpPr>
      <p:grpSpPr>
        <a:xfrm>
          <a:off x="0" y="0"/>
          <a:ext cx="0" cy="0"/>
          <a:chOff x="0" y="0"/>
          <a:chExt cx="0" cy="0"/>
        </a:xfrm>
      </p:grpSpPr>
      <p:sp>
        <p:nvSpPr>
          <p:cNvPr id="171" name="Shape 17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Citation Summer 2016 Pre-Fab 1L/s</a:t>
            </a:r>
          </a:p>
          <a:p>
            <a:pPr lvl="0" rtl="0">
              <a:spcBef>
                <a:spcPts val="0"/>
              </a:spcBef>
              <a:buNone/>
            </a:pPr>
            <a:r>
              <a:rPr lang="en-US" sz="1000"/>
              <a:t>30 cm vs 51cm target headloss</a:t>
            </a:r>
          </a:p>
        </p:txBody>
      </p:sp>
      <p:sp>
        <p:nvSpPr>
          <p:cNvPr id="172" name="Shape 17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1" name="Shape 11"/>
        <p:cNvGrpSpPr/>
        <p:nvPr/>
      </p:nvGrpSpPr>
      <p:grpSpPr>
        <a:xfrm>
          <a:off x="0" y="0"/>
          <a:ext cx="0" cy="0"/>
          <a:chOff x="0" y="0"/>
          <a:chExt cx="0" cy="0"/>
        </a:xfrm>
      </p:grpSpPr>
      <p:sp>
        <p:nvSpPr>
          <p:cNvPr id="12" name="Shape 12"/>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3" name="Shape 13"/>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4" name="Shape 14"/>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5" name="Shape 15"/>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6" name="Shape 16"/>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rot="5400000">
            <a:off x="2874763" y="-1217413"/>
            <a:ext cx="3394472" cy="8229600"/>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1" name="Shape 7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2" name="Shape 7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3" name="Shape 7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649568" y="1920676"/>
            <a:ext cx="6144815" cy="2879724"/>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txBox="1"/>
          <p:nvPr>
            <p:ph idx="1" type="body"/>
          </p:nvPr>
        </p:nvSpPr>
        <p:spPr>
          <a:xfrm rot="5400000">
            <a:off x="1812330" y="-884436"/>
            <a:ext cx="6144815" cy="8489949"/>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7" name="Shape 7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8" name="Shape 7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9" name="Shape 7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7" name="Shape 17"/>
        <p:cNvGrpSpPr/>
        <p:nvPr/>
      </p:nvGrpSpPr>
      <p:grpSpPr>
        <a:xfrm>
          <a:off x="0" y="0"/>
          <a:ext cx="0" cy="0"/>
          <a:chOff x="0" y="0"/>
          <a:chExt cx="0" cy="0"/>
        </a:xfrm>
      </p:grpSpPr>
      <p:sp>
        <p:nvSpPr>
          <p:cNvPr id="18" name="Shape 18"/>
          <p:cNvSpPr txBox="1"/>
          <p:nvPr>
            <p:ph type="ctrTitle"/>
          </p:nvPr>
        </p:nvSpPr>
        <p:spPr>
          <a:xfrm>
            <a:off x="685800" y="1597819"/>
            <a:ext cx="7772400" cy="1102518"/>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19" name="Shape 19"/>
          <p:cNvSpPr txBox="1"/>
          <p:nvPr>
            <p:ph idx="1" type="subTitle"/>
          </p:nvPr>
        </p:nvSpPr>
        <p:spPr>
          <a:xfrm>
            <a:off x="1371600" y="2914650"/>
            <a:ext cx="6400799" cy="1314449"/>
          </a:xfrm>
          <a:prstGeom prst="rect">
            <a:avLst/>
          </a:prstGeom>
          <a:noFill/>
          <a:ln>
            <a:noFill/>
          </a:ln>
        </p:spPr>
        <p:txBody>
          <a:bodyPr anchorCtr="0" anchor="t" bIns="91425" lIns="91425" rIns="91425" tIns="91425"/>
          <a:lstStyle>
            <a:lvl1pPr indent="0" lvl="0" marL="0" marR="0" rtl="0" algn="ctr">
              <a:spcBef>
                <a:spcPts val="580"/>
              </a:spcBef>
              <a:buClr>
                <a:srgbClr val="888888"/>
              </a:buClr>
              <a:buFont typeface="Arial"/>
              <a:buNone/>
              <a:defRPr/>
            </a:lvl1pPr>
            <a:lvl2pPr indent="-1779" lvl="1" marL="408179" marR="0" rtl="0" algn="ctr">
              <a:spcBef>
                <a:spcPts val="500"/>
              </a:spcBef>
              <a:buClr>
                <a:srgbClr val="888888"/>
              </a:buClr>
              <a:buFont typeface="Arial"/>
              <a:buNone/>
              <a:defRPr/>
            </a:lvl2pPr>
            <a:lvl3pPr indent="-3558" lvl="2" marL="816358" marR="0" rtl="0" algn="ctr">
              <a:spcBef>
                <a:spcPts val="440"/>
              </a:spcBef>
              <a:buClr>
                <a:srgbClr val="888888"/>
              </a:buClr>
              <a:buFont typeface="Arial"/>
              <a:buNone/>
              <a:defRPr/>
            </a:lvl3pPr>
            <a:lvl4pPr indent="-5336" lvl="3" marL="1224537" marR="0" rtl="0" algn="ctr">
              <a:spcBef>
                <a:spcPts val="360"/>
              </a:spcBef>
              <a:buClr>
                <a:srgbClr val="888888"/>
              </a:buClr>
              <a:buFont typeface="Arial"/>
              <a:buNone/>
              <a:defRPr/>
            </a:lvl4pPr>
            <a:lvl5pPr indent="-7116" lvl="4" marL="1632716" marR="0" rtl="0" algn="ctr">
              <a:spcBef>
                <a:spcPts val="360"/>
              </a:spcBef>
              <a:buClr>
                <a:srgbClr val="888888"/>
              </a:buClr>
              <a:buFont typeface="Arial"/>
              <a:buNone/>
              <a:defRPr/>
            </a:lvl5pPr>
            <a:lvl6pPr indent="-8895" lvl="5" marL="2040895" marR="0" rtl="0" algn="ctr">
              <a:spcBef>
                <a:spcPts val="360"/>
              </a:spcBef>
              <a:buClr>
                <a:srgbClr val="888888"/>
              </a:buClr>
              <a:buFont typeface="Arial"/>
              <a:buNone/>
              <a:defRPr/>
            </a:lvl6pPr>
            <a:lvl7pPr indent="-10673" lvl="6" marL="2449074" marR="0" rtl="0" algn="ctr">
              <a:spcBef>
                <a:spcPts val="360"/>
              </a:spcBef>
              <a:buClr>
                <a:srgbClr val="888888"/>
              </a:buClr>
              <a:buFont typeface="Arial"/>
              <a:buNone/>
              <a:defRPr/>
            </a:lvl7pPr>
            <a:lvl8pPr indent="-12452" lvl="7" marL="2857253" marR="0" rtl="0" algn="ctr">
              <a:spcBef>
                <a:spcPts val="360"/>
              </a:spcBef>
              <a:buClr>
                <a:srgbClr val="888888"/>
              </a:buClr>
              <a:buFont typeface="Arial"/>
              <a:buNone/>
              <a:defRPr/>
            </a:lvl8pPr>
            <a:lvl9pPr indent="-1532" lvl="8" marL="3265432" marR="0" rtl="0" algn="ctr">
              <a:spcBef>
                <a:spcPts val="360"/>
              </a:spcBef>
              <a:buClr>
                <a:srgbClr val="888888"/>
              </a:buClr>
              <a:buFont typeface="Arial"/>
              <a:buNone/>
              <a:defRPr/>
            </a:lvl9pPr>
          </a:lstStyle>
          <a:p/>
        </p:txBody>
      </p:sp>
      <p:sp>
        <p:nvSpPr>
          <p:cNvPr id="20" name="Shape 20"/>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1" name="Shape 21"/>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2" name="Shape 22"/>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3305176"/>
            <a:ext cx="7772400" cy="102155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1" type="body"/>
          </p:nvPr>
        </p:nvSpPr>
        <p:spPr>
          <a:xfrm>
            <a:off x="722312" y="2180034"/>
            <a:ext cx="7772400" cy="112514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None/>
              <a:defRPr/>
            </a:lvl1pPr>
            <a:lvl2pPr indent="-1779" lvl="1" marL="408179" rtl="0">
              <a:spcBef>
                <a:spcPts val="0"/>
              </a:spcBef>
              <a:buClr>
                <a:srgbClr val="888888"/>
              </a:buClr>
              <a:buFont typeface="Calibri"/>
              <a:buNone/>
              <a:defRPr/>
            </a:lvl2pPr>
            <a:lvl3pPr indent="-3558" lvl="2" marL="816358" rtl="0">
              <a:spcBef>
                <a:spcPts val="0"/>
              </a:spcBef>
              <a:buClr>
                <a:srgbClr val="888888"/>
              </a:buClr>
              <a:buFont typeface="Calibri"/>
              <a:buNone/>
              <a:defRPr/>
            </a:lvl3pPr>
            <a:lvl4pPr indent="-5336" lvl="3" marL="1224537" rtl="0">
              <a:spcBef>
                <a:spcPts val="0"/>
              </a:spcBef>
              <a:buClr>
                <a:srgbClr val="888888"/>
              </a:buClr>
              <a:buFont typeface="Calibri"/>
              <a:buNone/>
              <a:defRPr/>
            </a:lvl4pPr>
            <a:lvl5pPr indent="-7116" lvl="4" marL="1632716" rtl="0">
              <a:spcBef>
                <a:spcPts val="0"/>
              </a:spcBef>
              <a:buClr>
                <a:srgbClr val="888888"/>
              </a:buClr>
              <a:buFont typeface="Calibri"/>
              <a:buNone/>
              <a:defRPr/>
            </a:lvl5pPr>
            <a:lvl6pPr indent="-8895" lvl="5" marL="2040895" rtl="0">
              <a:spcBef>
                <a:spcPts val="0"/>
              </a:spcBef>
              <a:buClr>
                <a:srgbClr val="888888"/>
              </a:buClr>
              <a:buFont typeface="Calibri"/>
              <a:buNone/>
              <a:defRPr/>
            </a:lvl6pPr>
            <a:lvl7pPr indent="-10673" lvl="6" marL="2449074" rtl="0">
              <a:spcBef>
                <a:spcPts val="0"/>
              </a:spcBef>
              <a:buClr>
                <a:srgbClr val="888888"/>
              </a:buClr>
              <a:buFont typeface="Calibri"/>
              <a:buNone/>
              <a:defRPr/>
            </a:lvl7pPr>
            <a:lvl8pPr indent="-12452" lvl="7" marL="2857253" rtl="0">
              <a:spcBef>
                <a:spcPts val="0"/>
              </a:spcBef>
              <a:buClr>
                <a:srgbClr val="888888"/>
              </a:buClr>
              <a:buFont typeface="Calibri"/>
              <a:buNone/>
              <a:defRPr/>
            </a:lvl8pPr>
            <a:lvl9pPr indent="-1532" lvl="8" marL="3265432" rtl="0">
              <a:spcBef>
                <a:spcPts val="0"/>
              </a:spcBef>
              <a:buClr>
                <a:srgbClr val="888888"/>
              </a:buClr>
              <a:buFont typeface="Calibri"/>
              <a:buNone/>
              <a:defRPr/>
            </a:lvl9pPr>
          </a:lstStyle>
          <a:p/>
        </p:txBody>
      </p:sp>
      <p:sp>
        <p:nvSpPr>
          <p:cNvPr id="26" name="Shape 26"/>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7" name="Shape 27"/>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8" name="Shape 28"/>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639764" y="1679972"/>
            <a:ext cx="5684836"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2" name="Shape 32"/>
          <p:cNvSpPr txBox="1"/>
          <p:nvPr>
            <p:ph idx="2" type="body"/>
          </p:nvPr>
        </p:nvSpPr>
        <p:spPr>
          <a:xfrm>
            <a:off x="6477000" y="1679972"/>
            <a:ext cx="5684837"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4" name="Shape 34"/>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5" name="Shape 35"/>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6" name="Shape 36"/>
        <p:cNvGrpSpPr/>
        <p:nvPr/>
      </p:nvGrpSpPr>
      <p:grpSpPr>
        <a:xfrm>
          <a:off x="0" y="0"/>
          <a:ext cx="0" cy="0"/>
          <a:chOff x="0" y="0"/>
          <a:chExt cx="0" cy="0"/>
        </a:xfrm>
      </p:grpSpPr>
      <p:sp>
        <p:nvSpPr>
          <p:cNvPr id="37" name="Shape 37"/>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1" type="body"/>
          </p:nvPr>
        </p:nvSpPr>
        <p:spPr>
          <a:xfrm>
            <a:off x="457200" y="1151334"/>
            <a:ext cx="4040187"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39" name="Shape 39"/>
          <p:cNvSpPr txBox="1"/>
          <p:nvPr>
            <p:ph idx="2" type="body"/>
          </p:nvPr>
        </p:nvSpPr>
        <p:spPr>
          <a:xfrm>
            <a:off x="457200" y="1631155"/>
            <a:ext cx="4040187"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0" name="Shape 40"/>
          <p:cNvSpPr txBox="1"/>
          <p:nvPr>
            <p:ph idx="3" type="body"/>
          </p:nvPr>
        </p:nvSpPr>
        <p:spPr>
          <a:xfrm>
            <a:off x="4645026" y="1151334"/>
            <a:ext cx="4041774"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41" name="Shape 41"/>
          <p:cNvSpPr txBox="1"/>
          <p:nvPr>
            <p:ph idx="4" type="body"/>
          </p:nvPr>
        </p:nvSpPr>
        <p:spPr>
          <a:xfrm>
            <a:off x="4645026" y="1631155"/>
            <a:ext cx="4041774"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2" name="Shape 42"/>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3" name="Shape 43"/>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4" name="Shape 44"/>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7" name="Shape 4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8" name="Shape 4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9" name="Shape 4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0" name="Shape 50"/>
        <p:cNvGrpSpPr/>
        <p:nvPr/>
      </p:nvGrpSpPr>
      <p:grpSpPr>
        <a:xfrm>
          <a:off x="0" y="0"/>
          <a:ext cx="0" cy="0"/>
          <a:chOff x="0" y="0"/>
          <a:chExt cx="0" cy="0"/>
        </a:xfrm>
      </p:grpSpPr>
      <p:sp>
        <p:nvSpPr>
          <p:cNvPr id="51" name="Shape 5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2" name="Shape 5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3" name="Shape 5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04786"/>
            <a:ext cx="3008313" cy="871538"/>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3575050" y="204788"/>
            <a:ext cx="5111750" cy="438983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7" name="Shape 57"/>
          <p:cNvSpPr txBox="1"/>
          <p:nvPr>
            <p:ph idx="2" type="body"/>
          </p:nvPr>
        </p:nvSpPr>
        <p:spPr>
          <a:xfrm>
            <a:off x="457200" y="1076325"/>
            <a:ext cx="3008313" cy="3518296"/>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58" name="Shape 5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9" name="Shape 5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0" name="Shape 6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3600450"/>
            <a:ext cx="5486399" cy="425053"/>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p:nvPr>
            <p:ph idx="2" type="pic"/>
          </p:nvPr>
        </p:nvSpPr>
        <p:spPr>
          <a:xfrm>
            <a:off x="1792288" y="459581"/>
            <a:ext cx="5486399" cy="3086099"/>
          </a:xfrm>
          <a:prstGeom prst="rect">
            <a:avLst/>
          </a:prstGeom>
          <a:noFill/>
          <a:ln>
            <a:noFill/>
          </a:ln>
        </p:spPr>
      </p:sp>
      <p:sp>
        <p:nvSpPr>
          <p:cNvPr id="64" name="Shape 64"/>
          <p:cNvSpPr txBox="1"/>
          <p:nvPr>
            <p:ph idx="1" type="body"/>
          </p:nvPr>
        </p:nvSpPr>
        <p:spPr>
          <a:xfrm>
            <a:off x="1792288" y="4025503"/>
            <a:ext cx="5486399" cy="603647"/>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65" name="Shape 65"/>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6" name="Shape 66"/>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7" name="Shape 67"/>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7" name="Shape 7"/>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marR="0" rtl="0" algn="l">
              <a:spcBef>
                <a:spcPts val="580"/>
              </a:spcBef>
              <a:buClr>
                <a:schemeClr val="dk1"/>
              </a:buClr>
              <a:buFont typeface="Arial"/>
              <a:buChar char="•"/>
              <a:defRPr/>
            </a:lvl1pPr>
            <a:lvl2pPr indent="-98141" lvl="1" marL="663291" marR="0" rtl="0" algn="l">
              <a:spcBef>
                <a:spcPts val="500"/>
              </a:spcBef>
              <a:buClr>
                <a:schemeClr val="dk1"/>
              </a:buClr>
              <a:buFont typeface="Arial"/>
              <a:buChar char="–"/>
              <a:defRPr/>
            </a:lvl2pPr>
            <a:lvl3pPr indent="-67947" lvl="2" marL="1020448" marR="0" rtl="0" algn="l">
              <a:spcBef>
                <a:spcPts val="440"/>
              </a:spcBef>
              <a:buClr>
                <a:schemeClr val="dk1"/>
              </a:buClr>
              <a:buFont typeface="Arial"/>
              <a:buChar char="•"/>
              <a:defRPr/>
            </a:lvl3pPr>
            <a:lvl4pPr indent="-95127" lvl="3" marL="1428627" marR="0" rtl="0" algn="l">
              <a:spcBef>
                <a:spcPts val="360"/>
              </a:spcBef>
              <a:buClr>
                <a:schemeClr val="dk1"/>
              </a:buClr>
              <a:buFont typeface="Arial"/>
              <a:buChar char="–"/>
              <a:defRPr/>
            </a:lvl4pPr>
            <a:lvl5pPr indent="-96905" lvl="4" marL="1836805" marR="0" rtl="0" algn="l">
              <a:spcBef>
                <a:spcPts val="360"/>
              </a:spcBef>
              <a:buClr>
                <a:schemeClr val="dk1"/>
              </a:buClr>
              <a:buFont typeface="Arial"/>
              <a:buChar char="»"/>
              <a:defRPr/>
            </a:lvl5pPr>
            <a:lvl6pPr indent="-98685" lvl="5" marL="2244985" marR="0" rtl="0" algn="l">
              <a:spcBef>
                <a:spcPts val="360"/>
              </a:spcBef>
              <a:buClr>
                <a:schemeClr val="dk1"/>
              </a:buClr>
              <a:buFont typeface="Arial"/>
              <a:buChar char="•"/>
              <a:defRPr/>
            </a:lvl6pPr>
            <a:lvl7pPr indent="-100464" lvl="6" marL="2653164" marR="0" rtl="0" algn="l">
              <a:spcBef>
                <a:spcPts val="360"/>
              </a:spcBef>
              <a:buClr>
                <a:schemeClr val="dk1"/>
              </a:buClr>
              <a:buFont typeface="Arial"/>
              <a:buChar char="•"/>
              <a:defRPr/>
            </a:lvl7pPr>
            <a:lvl8pPr indent="-102242" lvl="7" marL="3061343" marR="0" rtl="0" algn="l">
              <a:spcBef>
                <a:spcPts val="360"/>
              </a:spcBef>
              <a:buClr>
                <a:schemeClr val="dk1"/>
              </a:buClr>
              <a:buFont typeface="Arial"/>
              <a:buChar char="•"/>
              <a:defRPr/>
            </a:lvl8pPr>
            <a:lvl9pPr indent="-91321" lvl="8" marL="3469522" marR="0" rtl="0" algn="l">
              <a:spcBef>
                <a:spcPts val="360"/>
              </a:spcBef>
              <a:buClr>
                <a:schemeClr val="dk1"/>
              </a:buClr>
              <a:buFont typeface="Arial"/>
              <a:buChar char="•"/>
              <a:defRPr/>
            </a:lvl9pPr>
          </a:lstStyle>
          <a:p/>
        </p:txBody>
      </p:sp>
      <p:sp>
        <p:nvSpPr>
          <p:cNvPr id="8" name="Shape 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9" name="Shape 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0" name="Shape 1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03.png"/><Relationship Id="rId4" Type="http://schemas.openxmlformats.org/officeDocument/2006/relationships/image" Target="../media/image09.png"/><Relationship Id="rId5"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03.png"/><Relationship Id="rId4" Type="http://schemas.openxmlformats.org/officeDocument/2006/relationships/image" Target="../media/image13.png"/><Relationship Id="rId5"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03.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0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03.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03.png"/><Relationship Id="rId4" Type="http://schemas.openxmlformats.org/officeDocument/2006/relationships/image" Target="../media/image14.png"/><Relationship Id="rId5"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0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03.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03.png"/><Relationship Id="rId4" Type="http://schemas.openxmlformats.org/officeDocument/2006/relationships/image" Target="../media/image23.png"/><Relationship Id="rId5"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0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3.png"/><Relationship Id="rId4" Type="http://schemas.openxmlformats.org/officeDocument/2006/relationships/image" Target="../media/image01.jpg"/><Relationship Id="rId5" Type="http://schemas.openxmlformats.org/officeDocument/2006/relationships/image" Target="../media/image00.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0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03.png"/><Relationship Id="rId4" Type="http://schemas.openxmlformats.org/officeDocument/2006/relationships/image" Target="../media/image2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03.png"/><Relationship Id="rId4" Type="http://schemas.openxmlformats.org/officeDocument/2006/relationships/image" Target="../media/image25.png"/><Relationship Id="rId5"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3.png"/><Relationship Id="rId4" Type="http://schemas.openxmlformats.org/officeDocument/2006/relationships/image" Target="../media/image0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03.png"/><Relationship Id="rId4" Type="http://schemas.openxmlformats.org/officeDocument/2006/relationships/image" Target="../media/image0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03.png"/><Relationship Id="rId4" Type="http://schemas.openxmlformats.org/officeDocument/2006/relationships/image" Target="../media/image11.png"/><Relationship Id="rId5"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7.png"/><Relationship Id="rId4" Type="http://schemas.openxmlformats.org/officeDocument/2006/relationships/image" Target="../media/image03.png"/><Relationship Id="rId5" Type="http://schemas.openxmlformats.org/officeDocument/2006/relationships/image" Target="../media/image0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3.png"/><Relationship Id="rId4" Type="http://schemas.openxmlformats.org/officeDocument/2006/relationships/image" Target="../media/image0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03.png"/><Relationship Id="rId4" Type="http://schemas.openxmlformats.org/officeDocument/2006/relationships/image" Target="../media/image0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03.png"/><Relationship Id="rId4" Type="http://schemas.openxmlformats.org/officeDocument/2006/relationships/image" Target="../media/image06.jpg"/><Relationship Id="rId5"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nvSpPr>
        <p:spPr>
          <a:xfrm>
            <a:off x="1777999" y="902300"/>
            <a:ext cx="6706200" cy="1200300"/>
          </a:xfrm>
          <a:prstGeom prst="rect">
            <a:avLst/>
          </a:prstGeom>
          <a:noFill/>
          <a:ln>
            <a:noFill/>
          </a:ln>
        </p:spPr>
        <p:txBody>
          <a:bodyPr anchorCtr="0" anchor="t" bIns="45700" lIns="91425" rIns="91425" tIns="45700">
            <a:noAutofit/>
          </a:bodyPr>
          <a:lstStyle/>
          <a:p>
            <a:pPr lvl="0" rtl="0" algn="ctr">
              <a:spcBef>
                <a:spcPts val="0"/>
              </a:spcBef>
              <a:buClr>
                <a:schemeClr val="dk1"/>
              </a:buClr>
              <a:buSzPct val="25000"/>
              <a:buFont typeface="Arial"/>
              <a:buNone/>
            </a:pPr>
            <a:r>
              <a:rPr lang="en-US" sz="7200">
                <a:solidFill>
                  <a:srgbClr val="595959"/>
                </a:solidFill>
              </a:rPr>
              <a:t>Pre-Fabrication 1L/s</a:t>
            </a:r>
          </a:p>
        </p:txBody>
      </p:sp>
      <p:sp>
        <p:nvSpPr>
          <p:cNvPr id="85" name="Shape 85"/>
          <p:cNvSpPr txBox="1"/>
          <p:nvPr/>
        </p:nvSpPr>
        <p:spPr>
          <a:xfrm>
            <a:off x="1730162" y="3065462"/>
            <a:ext cx="6121800" cy="954000"/>
          </a:xfrm>
          <a:prstGeom prst="rect">
            <a:avLst/>
          </a:prstGeom>
          <a:noFill/>
          <a:ln>
            <a:noFill/>
          </a:ln>
        </p:spPr>
        <p:txBody>
          <a:bodyPr anchorCtr="0" anchor="t" bIns="45700" lIns="91425" rIns="91425" tIns="45700">
            <a:noAutofit/>
          </a:bodyPr>
          <a:lstStyle/>
          <a:p>
            <a:pPr indent="0" lvl="0" marL="0" marR="0" rtl="0" algn="ctr">
              <a:spcBef>
                <a:spcPts val="0"/>
              </a:spcBef>
              <a:buNone/>
            </a:pPr>
            <a:r>
              <a:rPr lang="en-US">
                <a:solidFill>
                  <a:srgbClr val="7F7F7F"/>
                </a:solidFill>
              </a:rPr>
              <a:t>To discuss the progress of Fall 2016 team and the changes we are making to the process of fabricating the 1L/s plant</a:t>
            </a:r>
          </a:p>
        </p:txBody>
      </p:sp>
      <p:sp>
        <p:nvSpPr>
          <p:cNvPr id="86" name="Shape 86"/>
          <p:cNvSpPr txBox="1"/>
          <p:nvPr/>
        </p:nvSpPr>
        <p:spPr>
          <a:xfrm>
            <a:off x="5429132" y="47634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Fabrication</a:t>
            </a:r>
            <a:r>
              <a:rPr b="1" i="0" lang="en-US" sz="1000" u="none" cap="none" strike="noStrike">
                <a:solidFill>
                  <a:srgbClr val="7700C7"/>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87" name="Shape 87"/>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descr="AClogotype (1).png" id="88" name="Shape 88"/>
          <p:cNvPicPr preferRelativeResize="0"/>
          <p:nvPr/>
        </p:nvPicPr>
        <p:blipFill rotWithShape="1">
          <a:blip r:embed="rId3">
            <a:alphaModFix/>
          </a:blip>
          <a:srcRect b="0" l="4313" r="75452" t="0"/>
          <a:stretch/>
        </p:blipFill>
        <p:spPr>
          <a:xfrm>
            <a:off x="0" y="1739425"/>
            <a:ext cx="2275725" cy="32702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6" name="Shape 186"/>
        <p:cNvGrpSpPr/>
        <p:nvPr/>
      </p:nvGrpSpPr>
      <p:grpSpPr>
        <a:xfrm>
          <a:off x="0" y="0"/>
          <a:ext cx="0" cy="0"/>
          <a:chOff x="0" y="0"/>
          <a:chExt cx="0" cy="0"/>
        </a:xfrm>
      </p:grpSpPr>
      <p:pic>
        <p:nvPicPr>
          <p:cNvPr id="187" name="Shape 187"/>
          <p:cNvPicPr preferRelativeResize="0"/>
          <p:nvPr/>
        </p:nvPicPr>
        <p:blipFill/>
        <p:spPr>
          <a:xfrm>
            <a:off x="7514490" y="45563"/>
            <a:ext cx="718200" cy="718200"/>
          </a:xfrm>
          <a:prstGeom prst="rect">
            <a:avLst/>
          </a:prstGeom>
          <a:solidFill>
            <a:srgbClr val="FFFFFF"/>
          </a:solidFill>
          <a:ln>
            <a:noFill/>
          </a:ln>
        </p:spPr>
      </p:pic>
      <p:sp>
        <p:nvSpPr>
          <p:cNvPr id="188" name="Shape 188"/>
          <p:cNvSpPr txBox="1"/>
          <p:nvPr/>
        </p:nvSpPr>
        <p:spPr>
          <a:xfrm>
            <a:off x="281550" y="1100680"/>
            <a:ext cx="3204900" cy="13680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New design will have orifices that have the same area as the old design.</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Just requires rodding to keep them in place. </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Target: 51 cm of headloss</a:t>
            </a:r>
          </a:p>
          <a:p>
            <a:pPr lvl="0" marR="0" rtl="0" algn="l">
              <a:spcBef>
                <a:spcPts val="0"/>
              </a:spcBef>
              <a:buNone/>
            </a:pPr>
            <a:r>
              <a:t/>
            </a:r>
            <a:endParaRPr>
              <a:solidFill>
                <a:srgbClr val="595959"/>
              </a:solidFill>
              <a:latin typeface="Calibri"/>
              <a:ea typeface="Calibri"/>
              <a:cs typeface="Calibri"/>
              <a:sym typeface="Calibri"/>
            </a:endParaRPr>
          </a:p>
          <a:p>
            <a:pPr lvl="0" marR="0" rtl="0" algn="l">
              <a:spcBef>
                <a:spcPts val="0"/>
              </a:spcBef>
              <a:buNone/>
            </a:pPr>
            <a:r>
              <a:t/>
            </a:r>
            <a:endParaRPr>
              <a:solidFill>
                <a:srgbClr val="595959"/>
              </a:solidFill>
              <a:latin typeface="Calibri"/>
              <a:ea typeface="Calibri"/>
              <a:cs typeface="Calibri"/>
              <a:sym typeface="Calibri"/>
            </a:endParaRPr>
          </a:p>
        </p:txBody>
      </p:sp>
      <p:sp>
        <p:nvSpPr>
          <p:cNvPr id="189" name="Shape 189"/>
          <p:cNvSpPr txBox="1"/>
          <p:nvPr/>
        </p:nvSpPr>
        <p:spPr>
          <a:xfrm>
            <a:off x="108723" y="261825"/>
            <a:ext cx="6520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Flocculator Cont. </a:t>
            </a:r>
          </a:p>
        </p:txBody>
      </p:sp>
      <p:sp>
        <p:nvSpPr>
          <p:cNvPr id="190" name="Shape 190"/>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191" name="Shape 191"/>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92" name="Shape 192"/>
          <p:cNvPicPr preferRelativeResize="0"/>
          <p:nvPr/>
        </p:nvPicPr>
        <p:blipFill>
          <a:blip r:embed="rId4">
            <a:alphaModFix/>
          </a:blip>
          <a:stretch>
            <a:fillRect/>
          </a:stretch>
        </p:blipFill>
        <p:spPr>
          <a:xfrm>
            <a:off x="4552950" y="2557462"/>
            <a:ext cx="38100" cy="28575"/>
          </a:xfrm>
          <a:prstGeom prst="rect">
            <a:avLst/>
          </a:prstGeom>
          <a:noFill/>
          <a:ln>
            <a:noFill/>
          </a:ln>
        </p:spPr>
      </p:pic>
      <p:pic>
        <p:nvPicPr>
          <p:cNvPr descr="Flocc.png" id="193" name="Shape 193"/>
          <p:cNvPicPr preferRelativeResize="0"/>
          <p:nvPr/>
        </p:nvPicPr>
        <p:blipFill>
          <a:blip r:embed="rId5">
            <a:alphaModFix/>
          </a:blip>
          <a:stretch>
            <a:fillRect/>
          </a:stretch>
        </p:blipFill>
        <p:spPr>
          <a:xfrm>
            <a:off x="4053223" y="124224"/>
            <a:ext cx="3084449" cy="4434800"/>
          </a:xfrm>
          <a:prstGeom prst="rect">
            <a:avLst/>
          </a:prstGeom>
          <a:noFill/>
          <a:ln>
            <a:noFill/>
          </a:ln>
        </p:spPr>
      </p:pic>
      <p:sp>
        <p:nvSpPr>
          <p:cNvPr id="194" name="Shape 194"/>
          <p:cNvSpPr txBox="1"/>
          <p:nvPr/>
        </p:nvSpPr>
        <p:spPr>
          <a:xfrm>
            <a:off x="7137675" y="2445700"/>
            <a:ext cx="1673100" cy="431100"/>
          </a:xfrm>
          <a:prstGeom prst="rect">
            <a:avLst/>
          </a:prstGeom>
          <a:noFill/>
          <a:ln>
            <a:noFill/>
          </a:ln>
        </p:spPr>
        <p:txBody>
          <a:bodyPr anchorCtr="0" anchor="t" bIns="91425" lIns="91425" rIns="91425" tIns="91425">
            <a:noAutofit/>
          </a:bodyPr>
          <a:lstStyle/>
          <a:p>
            <a:pPr lvl="0">
              <a:spcBef>
                <a:spcPts val="0"/>
              </a:spcBef>
              <a:buNone/>
            </a:pPr>
            <a:r>
              <a:rPr lang="en-US"/>
              <a:t>5 orifices per 6 feet pipe</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8" name="Shape 198"/>
        <p:cNvGrpSpPr/>
        <p:nvPr/>
      </p:nvGrpSpPr>
      <p:grpSpPr>
        <a:xfrm>
          <a:off x="0" y="0"/>
          <a:ext cx="0" cy="0"/>
          <a:chOff x="0" y="0"/>
          <a:chExt cx="0" cy="0"/>
        </a:xfrm>
      </p:grpSpPr>
      <p:pic>
        <p:nvPicPr>
          <p:cNvPr id="199" name="Shape 199"/>
          <p:cNvPicPr preferRelativeResize="0"/>
          <p:nvPr/>
        </p:nvPicPr>
        <p:blipFill/>
        <p:spPr>
          <a:xfrm>
            <a:off x="7514490" y="45563"/>
            <a:ext cx="718200" cy="718200"/>
          </a:xfrm>
          <a:prstGeom prst="rect">
            <a:avLst/>
          </a:prstGeom>
          <a:solidFill>
            <a:srgbClr val="FFFFFF"/>
          </a:solidFill>
          <a:ln>
            <a:noFill/>
          </a:ln>
        </p:spPr>
      </p:pic>
      <p:sp>
        <p:nvSpPr>
          <p:cNvPr id="200" name="Shape 200"/>
          <p:cNvSpPr txBox="1"/>
          <p:nvPr/>
        </p:nvSpPr>
        <p:spPr>
          <a:xfrm>
            <a:off x="281550" y="1100680"/>
            <a:ext cx="3204900" cy="13680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Taken into consideration:</a:t>
            </a:r>
          </a:p>
          <a:p>
            <a:pPr indent="-228600" lvl="1" marL="914400" marR="0" rtl="0" algn="l">
              <a:spcBef>
                <a:spcPts val="0"/>
              </a:spcBef>
              <a:buClr>
                <a:srgbClr val="595959"/>
              </a:buClr>
              <a:buFont typeface="Calibri"/>
            </a:pPr>
            <a:r>
              <a:rPr lang="en-US">
                <a:solidFill>
                  <a:srgbClr val="595959"/>
                </a:solidFill>
                <a:latin typeface="Calibri"/>
                <a:ea typeface="Calibri"/>
                <a:cs typeface="Calibri"/>
                <a:sym typeface="Calibri"/>
              </a:rPr>
              <a:t>Relative price</a:t>
            </a:r>
          </a:p>
          <a:p>
            <a:pPr indent="-228600" lvl="1" marL="914400" marR="0" rtl="0" algn="l">
              <a:spcBef>
                <a:spcPts val="0"/>
              </a:spcBef>
              <a:buClr>
                <a:srgbClr val="595959"/>
              </a:buClr>
              <a:buFont typeface="Calibri"/>
            </a:pPr>
            <a:r>
              <a:rPr lang="en-US">
                <a:solidFill>
                  <a:srgbClr val="595959"/>
                </a:solidFill>
                <a:latin typeface="Calibri"/>
                <a:ea typeface="Calibri"/>
                <a:cs typeface="Calibri"/>
                <a:sym typeface="Calibri"/>
              </a:rPr>
              <a:t>Conservative</a:t>
            </a:r>
          </a:p>
          <a:p>
            <a:pPr indent="-228600" lvl="1" marL="914400" marR="0" rtl="0" algn="l">
              <a:spcBef>
                <a:spcPts val="0"/>
              </a:spcBef>
              <a:buClr>
                <a:srgbClr val="595959"/>
              </a:buClr>
              <a:buFont typeface="Calibri"/>
            </a:pPr>
            <a:r>
              <a:rPr lang="en-US">
                <a:solidFill>
                  <a:srgbClr val="595959"/>
                </a:solidFill>
                <a:latin typeface="Calibri"/>
                <a:ea typeface="Calibri"/>
                <a:cs typeface="Calibri"/>
                <a:sym typeface="Calibri"/>
              </a:rPr>
              <a:t>Shipping issues</a:t>
            </a:r>
          </a:p>
          <a:p>
            <a:pPr lvl="0" marR="0" rtl="0" algn="l">
              <a:spcBef>
                <a:spcPts val="0"/>
              </a:spcBef>
              <a:buNone/>
            </a:pPr>
            <a:r>
              <a:rPr b="0" i="0" lang="en-US" sz="1400" u="none" cap="none" strike="noStrike">
                <a:solidFill>
                  <a:srgbClr val="595959"/>
                </a:solidFill>
                <a:latin typeface="Calibri"/>
                <a:ea typeface="Calibri"/>
                <a:cs typeface="Calibri"/>
                <a:sym typeface="Calibri"/>
              </a:rPr>
              <a:t> </a:t>
            </a:r>
          </a:p>
        </p:txBody>
      </p:sp>
      <p:sp>
        <p:nvSpPr>
          <p:cNvPr id="201" name="Shape 201"/>
          <p:cNvSpPr txBox="1"/>
          <p:nvPr/>
        </p:nvSpPr>
        <p:spPr>
          <a:xfrm>
            <a:off x="108723" y="261825"/>
            <a:ext cx="6520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Structural Analysis</a:t>
            </a:r>
          </a:p>
        </p:txBody>
      </p:sp>
      <p:sp>
        <p:nvSpPr>
          <p:cNvPr id="202" name="Shape 20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a:t>
            </a:r>
            <a:r>
              <a:rPr b="1" lang="en-US" sz="1000">
                <a:solidFill>
                  <a:srgbClr val="7700C7"/>
                </a:solidFill>
              </a:rPr>
              <a:t>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203" name="Shape 203"/>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04" name="Shape 204"/>
          <p:cNvPicPr preferRelativeResize="0"/>
          <p:nvPr/>
        </p:nvPicPr>
        <p:blipFill rotWithShape="1">
          <a:blip r:embed="rId4">
            <a:alphaModFix/>
          </a:blip>
          <a:srcRect b="0" l="0" r="0" t="13269"/>
          <a:stretch/>
        </p:blipFill>
        <p:spPr>
          <a:xfrm>
            <a:off x="1075101" y="2159700"/>
            <a:ext cx="2547825" cy="2603724"/>
          </a:xfrm>
          <a:prstGeom prst="rect">
            <a:avLst/>
          </a:prstGeom>
          <a:noFill/>
          <a:ln>
            <a:noFill/>
          </a:ln>
        </p:spPr>
      </p:pic>
      <p:pic>
        <p:nvPicPr>
          <p:cNvPr id="205" name="Shape 205"/>
          <p:cNvPicPr preferRelativeResize="0"/>
          <p:nvPr/>
        </p:nvPicPr>
        <p:blipFill rotWithShape="1">
          <a:blip r:embed="rId5">
            <a:alphaModFix/>
          </a:blip>
          <a:srcRect b="14506" l="13677" r="57683" t="34305"/>
          <a:stretch/>
        </p:blipFill>
        <p:spPr>
          <a:xfrm>
            <a:off x="4499025" y="694825"/>
            <a:ext cx="3733679" cy="3753850"/>
          </a:xfrm>
          <a:prstGeom prst="rect">
            <a:avLst/>
          </a:prstGeom>
          <a:noFill/>
          <a:ln>
            <a:noFill/>
          </a:ln>
        </p:spPr>
      </p:pic>
      <p:sp>
        <p:nvSpPr>
          <p:cNvPr id="206" name="Shape 206"/>
          <p:cNvSpPr txBox="1"/>
          <p:nvPr/>
        </p:nvSpPr>
        <p:spPr>
          <a:xfrm>
            <a:off x="1132987" y="4670875"/>
            <a:ext cx="2652000" cy="241200"/>
          </a:xfrm>
          <a:prstGeom prst="rect">
            <a:avLst/>
          </a:prstGeom>
          <a:noFill/>
          <a:ln>
            <a:noFill/>
          </a:ln>
        </p:spPr>
        <p:txBody>
          <a:bodyPr anchorCtr="0" anchor="t" bIns="91425" lIns="91425" rIns="91425" tIns="91425">
            <a:noAutofit/>
          </a:bodyPr>
          <a:lstStyle/>
          <a:p>
            <a:pPr lvl="0">
              <a:spcBef>
                <a:spcPts val="0"/>
              </a:spcBef>
              <a:buNone/>
            </a:pPr>
            <a:r>
              <a:rPr lang="en-US" sz="1000"/>
              <a:t>Bottom of sedimentation tank </a:t>
            </a:r>
          </a:p>
        </p:txBody>
      </p:sp>
      <p:sp>
        <p:nvSpPr>
          <p:cNvPr id="207" name="Shape 207"/>
          <p:cNvSpPr txBox="1"/>
          <p:nvPr/>
        </p:nvSpPr>
        <p:spPr>
          <a:xfrm>
            <a:off x="4874850" y="4361125"/>
            <a:ext cx="4244700" cy="124200"/>
          </a:xfrm>
          <a:prstGeom prst="rect">
            <a:avLst/>
          </a:prstGeom>
          <a:noFill/>
          <a:ln>
            <a:noFill/>
          </a:ln>
        </p:spPr>
        <p:txBody>
          <a:bodyPr anchorCtr="0" anchor="t" bIns="91425" lIns="91425" rIns="91425" tIns="91425">
            <a:noAutofit/>
          </a:bodyPr>
          <a:lstStyle/>
          <a:p>
            <a:pPr lvl="0">
              <a:spcBef>
                <a:spcPts val="0"/>
              </a:spcBef>
              <a:buNone/>
            </a:pPr>
            <a:r>
              <a:rPr lang="en-US" sz="1000"/>
              <a:t>Sedimentation tank without plate settlers</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1" name="Shape 211"/>
        <p:cNvGrpSpPr/>
        <p:nvPr/>
      </p:nvGrpSpPr>
      <p:grpSpPr>
        <a:xfrm>
          <a:off x="0" y="0"/>
          <a:ext cx="0" cy="0"/>
          <a:chOff x="0" y="0"/>
          <a:chExt cx="0" cy="0"/>
        </a:xfrm>
      </p:grpSpPr>
      <p:pic>
        <p:nvPicPr>
          <p:cNvPr id="212" name="Shape 212"/>
          <p:cNvPicPr preferRelativeResize="0"/>
          <p:nvPr/>
        </p:nvPicPr>
        <p:blipFill/>
        <p:spPr>
          <a:xfrm>
            <a:off x="7514490" y="45563"/>
            <a:ext cx="718200" cy="718200"/>
          </a:xfrm>
          <a:prstGeom prst="rect">
            <a:avLst/>
          </a:prstGeom>
          <a:solidFill>
            <a:srgbClr val="FFFFFF"/>
          </a:solidFill>
          <a:ln>
            <a:noFill/>
          </a:ln>
        </p:spPr>
      </p:pic>
      <p:sp>
        <p:nvSpPr>
          <p:cNvPr id="213" name="Shape 213"/>
          <p:cNvSpPr txBox="1"/>
          <p:nvPr/>
        </p:nvSpPr>
        <p:spPr>
          <a:xfrm>
            <a:off x="281550" y="1100670"/>
            <a:ext cx="3204900" cy="25908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Taken into consideration:</a:t>
            </a:r>
          </a:p>
          <a:p>
            <a:pPr indent="-228600" lvl="1" marL="914400" marR="0" rtl="0" algn="l">
              <a:spcBef>
                <a:spcPts val="0"/>
              </a:spcBef>
              <a:buClr>
                <a:srgbClr val="595959"/>
              </a:buClr>
              <a:buFont typeface="Calibri"/>
            </a:pPr>
            <a:r>
              <a:rPr lang="en-US">
                <a:solidFill>
                  <a:srgbClr val="595959"/>
                </a:solidFill>
                <a:latin typeface="Calibri"/>
                <a:ea typeface="Calibri"/>
                <a:cs typeface="Calibri"/>
                <a:sym typeface="Calibri"/>
              </a:rPr>
              <a:t>Relative price</a:t>
            </a:r>
          </a:p>
          <a:p>
            <a:pPr indent="-228600" lvl="1" marL="914400" marR="0" rtl="0" algn="l">
              <a:spcBef>
                <a:spcPts val="0"/>
              </a:spcBef>
              <a:buClr>
                <a:srgbClr val="595959"/>
              </a:buClr>
              <a:buFont typeface="Calibri"/>
            </a:pPr>
            <a:r>
              <a:rPr lang="en-US">
                <a:solidFill>
                  <a:srgbClr val="595959"/>
                </a:solidFill>
                <a:latin typeface="Calibri"/>
                <a:ea typeface="Calibri"/>
                <a:cs typeface="Calibri"/>
                <a:sym typeface="Calibri"/>
              </a:rPr>
              <a:t>Conservative</a:t>
            </a:r>
          </a:p>
          <a:p>
            <a:pPr indent="-228600" lvl="1" marL="914400" marR="0" rtl="0" algn="l">
              <a:spcBef>
                <a:spcPts val="0"/>
              </a:spcBef>
              <a:buClr>
                <a:srgbClr val="595959"/>
              </a:buClr>
              <a:buFont typeface="Calibri"/>
            </a:pPr>
            <a:r>
              <a:rPr lang="en-US">
                <a:solidFill>
                  <a:srgbClr val="595959"/>
                </a:solidFill>
                <a:latin typeface="Calibri"/>
                <a:ea typeface="Calibri"/>
                <a:cs typeface="Calibri"/>
                <a:sym typeface="Calibri"/>
              </a:rPr>
              <a:t>Shipping issues</a:t>
            </a:r>
          </a:p>
          <a:p>
            <a:pPr lvl="0" marR="0" rtl="0" algn="l">
              <a:spcBef>
                <a:spcPts val="0"/>
              </a:spcBef>
              <a:buNone/>
            </a:pPr>
            <a:r>
              <a:t/>
            </a:r>
            <a:endParaRPr>
              <a:solidFill>
                <a:srgbClr val="595959"/>
              </a:solidFill>
              <a:latin typeface="Calibri"/>
              <a:ea typeface="Calibri"/>
              <a:cs typeface="Calibri"/>
              <a:sym typeface="Calibri"/>
            </a:endParaRPr>
          </a:p>
          <a:p>
            <a:pPr indent="0" lvl="0" marL="0" marR="0" rtl="0" algn="l">
              <a:spcBef>
                <a:spcPts val="0"/>
              </a:spcBef>
              <a:buClr>
                <a:srgbClr val="595959"/>
              </a:buClr>
              <a:buSzPct val="100000"/>
              <a:buFont typeface="Calibri"/>
              <a:buChar char="•"/>
            </a:pPr>
            <a:r>
              <a:rPr b="0" i="0" lang="en-US" sz="1400" u="none" cap="none" strike="noStrike">
                <a:solidFill>
                  <a:srgbClr val="595959"/>
                </a:solidFill>
                <a:latin typeface="Calibri"/>
                <a:ea typeface="Calibri"/>
                <a:cs typeface="Calibri"/>
                <a:sym typeface="Calibri"/>
              </a:rPr>
              <a:t> </a:t>
            </a:r>
            <a:r>
              <a:rPr lang="en-US">
                <a:solidFill>
                  <a:srgbClr val="595959"/>
                </a:solidFill>
                <a:latin typeface="Calibri"/>
                <a:ea typeface="Calibri"/>
                <a:cs typeface="Calibri"/>
                <a:sym typeface="Calibri"/>
              </a:rPr>
              <a:t> Worst case scenario:</a:t>
            </a:r>
          </a:p>
          <a:p>
            <a:pPr indent="-228600" lvl="1" marL="914400" marR="0" rtl="0" algn="l">
              <a:spcBef>
                <a:spcPts val="0"/>
              </a:spcBef>
              <a:buClr>
                <a:srgbClr val="595959"/>
              </a:buClr>
              <a:buFont typeface="Calibri"/>
            </a:pPr>
            <a:r>
              <a:rPr lang="en-US">
                <a:solidFill>
                  <a:srgbClr val="595959"/>
                </a:solidFill>
                <a:latin typeface="Calibri"/>
                <a:ea typeface="Calibri"/>
                <a:cs typeface="Calibri"/>
                <a:sym typeface="Calibri"/>
              </a:rPr>
              <a:t>Pressure</a:t>
            </a:r>
          </a:p>
          <a:p>
            <a:pPr indent="-228600" lvl="1" marL="914400" marR="0" rtl="0" algn="l">
              <a:spcBef>
                <a:spcPts val="0"/>
              </a:spcBef>
              <a:buClr>
                <a:srgbClr val="595959"/>
              </a:buClr>
              <a:buFont typeface="Calibri"/>
            </a:pPr>
            <a:r>
              <a:rPr lang="en-US">
                <a:solidFill>
                  <a:srgbClr val="595959"/>
                </a:solidFill>
                <a:latin typeface="Calibri"/>
                <a:ea typeface="Calibri"/>
                <a:cs typeface="Calibri"/>
                <a:sym typeface="Calibri"/>
              </a:rPr>
              <a:t>Material</a:t>
            </a:r>
          </a:p>
          <a:p>
            <a:pPr indent="-228600" lvl="1" marL="914400" marR="0" rtl="0" algn="l">
              <a:spcBef>
                <a:spcPts val="0"/>
              </a:spcBef>
              <a:buClr>
                <a:srgbClr val="595959"/>
              </a:buClr>
              <a:buFont typeface="Calibri"/>
            </a:pPr>
            <a:r>
              <a:rPr lang="en-US">
                <a:solidFill>
                  <a:srgbClr val="595959"/>
                </a:solidFill>
                <a:latin typeface="Calibri"/>
                <a:ea typeface="Calibri"/>
                <a:cs typeface="Calibri"/>
                <a:sym typeface="Calibri"/>
              </a:rPr>
              <a:t>Shape of PVC sheets</a:t>
            </a:r>
          </a:p>
        </p:txBody>
      </p:sp>
      <p:sp>
        <p:nvSpPr>
          <p:cNvPr id="214" name="Shape 214"/>
          <p:cNvSpPr txBox="1"/>
          <p:nvPr/>
        </p:nvSpPr>
        <p:spPr>
          <a:xfrm>
            <a:off x="108723" y="261825"/>
            <a:ext cx="6520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Structural Analysis</a:t>
            </a:r>
          </a:p>
        </p:txBody>
      </p:sp>
      <p:sp>
        <p:nvSpPr>
          <p:cNvPr id="215" name="Shape 21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216" name="Shape 216"/>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17" name="Shape 217"/>
          <p:cNvPicPr preferRelativeResize="0"/>
          <p:nvPr/>
        </p:nvPicPr>
        <p:blipFill>
          <a:blip r:embed="rId4">
            <a:alphaModFix/>
          </a:blip>
          <a:stretch>
            <a:fillRect/>
          </a:stretch>
        </p:blipFill>
        <p:spPr>
          <a:xfrm>
            <a:off x="4484175" y="671959"/>
            <a:ext cx="3793425" cy="3622190"/>
          </a:xfrm>
          <a:prstGeom prst="rect">
            <a:avLst/>
          </a:prstGeom>
          <a:noFill/>
          <a:ln>
            <a:noFill/>
          </a:ln>
        </p:spPr>
      </p:pic>
      <p:sp>
        <p:nvSpPr>
          <p:cNvPr id="218" name="Shape 218"/>
          <p:cNvSpPr txBox="1"/>
          <p:nvPr/>
        </p:nvSpPr>
        <p:spPr>
          <a:xfrm>
            <a:off x="5388700" y="4184550"/>
            <a:ext cx="4113300" cy="214500"/>
          </a:xfrm>
          <a:prstGeom prst="rect">
            <a:avLst/>
          </a:prstGeom>
          <a:noFill/>
          <a:ln>
            <a:noFill/>
          </a:ln>
        </p:spPr>
        <p:txBody>
          <a:bodyPr anchorCtr="0" anchor="t" bIns="91425" lIns="91425" rIns="91425" tIns="91425">
            <a:noAutofit/>
          </a:bodyPr>
          <a:lstStyle/>
          <a:p>
            <a:pPr lvl="0">
              <a:spcBef>
                <a:spcPts val="0"/>
              </a:spcBef>
              <a:buNone/>
            </a:pPr>
            <a:r>
              <a:rPr lang="en-US" sz="1000"/>
              <a:t>Base plates with supports</a:t>
            </a:r>
            <a:r>
              <a:rPr lang="en-US"/>
              <a:t> </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2" name="Shape 222"/>
        <p:cNvGrpSpPr/>
        <p:nvPr/>
      </p:nvGrpSpPr>
      <p:grpSpPr>
        <a:xfrm>
          <a:off x="0" y="0"/>
          <a:ext cx="0" cy="0"/>
          <a:chOff x="0" y="0"/>
          <a:chExt cx="0" cy="0"/>
        </a:xfrm>
      </p:grpSpPr>
      <p:pic>
        <p:nvPicPr>
          <p:cNvPr id="223" name="Shape 223"/>
          <p:cNvPicPr preferRelativeResize="0"/>
          <p:nvPr/>
        </p:nvPicPr>
        <p:blipFill/>
        <p:spPr>
          <a:xfrm>
            <a:off x="7514490" y="45563"/>
            <a:ext cx="718200" cy="718200"/>
          </a:xfrm>
          <a:prstGeom prst="rect">
            <a:avLst/>
          </a:prstGeom>
          <a:solidFill>
            <a:srgbClr val="FFFFFF"/>
          </a:solidFill>
          <a:ln>
            <a:noFill/>
          </a:ln>
        </p:spPr>
      </p:pic>
      <p:sp>
        <p:nvSpPr>
          <p:cNvPr id="224" name="Shape 224"/>
          <p:cNvSpPr txBox="1"/>
          <p:nvPr/>
        </p:nvSpPr>
        <p:spPr>
          <a:xfrm>
            <a:off x="281550" y="1100671"/>
            <a:ext cx="3204900" cy="22167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Analysis performed using open software Mastan®.</a:t>
            </a:r>
          </a:p>
          <a:p>
            <a:pPr lvl="0" marR="0" rtl="0" algn="l">
              <a:spcBef>
                <a:spcPts val="0"/>
              </a:spcBef>
              <a:buNone/>
            </a:pPr>
            <a:r>
              <a:t/>
            </a:r>
            <a:endParaRPr>
              <a:solidFill>
                <a:srgbClr val="595959"/>
              </a:solidFill>
              <a:latin typeface="Calibri"/>
              <a:ea typeface="Calibri"/>
              <a:cs typeface="Calibri"/>
              <a:sym typeface="Calibri"/>
            </a:endParaRPr>
          </a:p>
          <a:p>
            <a:pPr indent="0" lvl="0" marL="0" marR="0" rtl="0" algn="l">
              <a:spcBef>
                <a:spcPts val="0"/>
              </a:spcBef>
              <a:buClr>
                <a:srgbClr val="595959"/>
              </a:buClr>
              <a:buSzPct val="100000"/>
              <a:buFont typeface="Calibri"/>
              <a:buChar char="•"/>
            </a:pPr>
            <a:r>
              <a:rPr b="0" i="0" lang="en-US" sz="1400" u="none" cap="none" strike="noStrike">
                <a:solidFill>
                  <a:srgbClr val="595959"/>
                </a:solidFill>
                <a:latin typeface="Calibri"/>
                <a:ea typeface="Calibri"/>
                <a:cs typeface="Calibri"/>
                <a:sym typeface="Calibri"/>
              </a:rPr>
              <a:t> </a:t>
            </a:r>
            <a:r>
              <a:rPr lang="en-US">
                <a:solidFill>
                  <a:srgbClr val="595959"/>
                </a:solidFill>
                <a:latin typeface="Calibri"/>
                <a:ea typeface="Calibri"/>
                <a:cs typeface="Calibri"/>
                <a:sym typeface="Calibri"/>
              </a:rPr>
              <a:t> Considers a elastic regime as strains are much smaller than 0.001. </a:t>
            </a:r>
          </a:p>
          <a:p>
            <a:pPr lvl="0" marR="0" rtl="0" algn="l">
              <a:spcBef>
                <a:spcPts val="0"/>
              </a:spcBef>
              <a:buNone/>
            </a:pPr>
            <a:r>
              <a:t/>
            </a:r>
            <a:endParaRPr>
              <a:solidFill>
                <a:srgbClr val="595959"/>
              </a:solidFill>
              <a:latin typeface="Calibri"/>
              <a:ea typeface="Calibri"/>
              <a:cs typeface="Calibri"/>
              <a:sym typeface="Calibri"/>
            </a:endParaRPr>
          </a:p>
          <a:p>
            <a:pPr indent="0" lvl="0" marL="0" marR="0" rtl="0" algn="l">
              <a:spcBef>
                <a:spcPts val="0"/>
              </a:spcBef>
              <a:buClr>
                <a:srgbClr val="595959"/>
              </a:buClr>
              <a:buSzPct val="100000"/>
              <a:buFont typeface="Calibri"/>
              <a:buChar char="•"/>
            </a:pPr>
            <a:r>
              <a:rPr b="0" i="0" lang="en-US" sz="1400" u="none" cap="none" strike="noStrike">
                <a:solidFill>
                  <a:srgbClr val="595959"/>
                </a:solidFill>
                <a:latin typeface="Calibri"/>
                <a:ea typeface="Calibri"/>
                <a:cs typeface="Calibri"/>
                <a:sym typeface="Calibri"/>
              </a:rPr>
              <a:t> All </a:t>
            </a:r>
            <a:r>
              <a:rPr lang="en-US">
                <a:solidFill>
                  <a:srgbClr val="595959"/>
                </a:solidFill>
                <a:latin typeface="Calibri"/>
                <a:ea typeface="Calibri"/>
                <a:cs typeface="Calibri"/>
                <a:sym typeface="Calibri"/>
              </a:rPr>
              <a:t>necessary</a:t>
            </a:r>
            <a:r>
              <a:rPr b="0" i="0" lang="en-US" sz="1400" u="none" cap="none" strike="noStrike">
                <a:solidFill>
                  <a:srgbClr val="595959"/>
                </a:solidFill>
                <a:latin typeface="Calibri"/>
                <a:ea typeface="Calibri"/>
                <a:cs typeface="Calibri"/>
                <a:sym typeface="Calibri"/>
              </a:rPr>
              <a:t> parameters </a:t>
            </a:r>
            <a:r>
              <a:rPr lang="en-US">
                <a:solidFill>
                  <a:srgbClr val="595959"/>
                </a:solidFill>
                <a:latin typeface="Calibri"/>
                <a:ea typeface="Calibri"/>
                <a:cs typeface="Calibri"/>
                <a:sym typeface="Calibri"/>
              </a:rPr>
              <a:t>have been obtained to lay on the safety side (dimensions, inertia, load)</a:t>
            </a:r>
          </a:p>
        </p:txBody>
      </p:sp>
      <p:sp>
        <p:nvSpPr>
          <p:cNvPr id="225" name="Shape 225"/>
          <p:cNvSpPr/>
          <p:nvPr/>
        </p:nvSpPr>
        <p:spPr>
          <a:xfrm>
            <a:off x="3863978" y="1100662"/>
            <a:ext cx="4870500" cy="35154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SzPct val="25000"/>
              <a:buNone/>
            </a:pPr>
            <a:r>
              <a:rPr b="0" i="0" lang="en-US" sz="1600" u="none" cap="none" strike="noStrike">
                <a:solidFill>
                  <a:schemeClr val="dk1"/>
                </a:solidFill>
                <a:latin typeface="Calibri"/>
                <a:ea typeface="Calibri"/>
                <a:cs typeface="Calibri"/>
                <a:sym typeface="Calibri"/>
              </a:rPr>
              <a:t>Picture, chart, or graphic </a:t>
            </a:r>
          </a:p>
          <a:p>
            <a:pPr indent="0" lvl="0" marL="0" marR="0" rtl="0" algn="ctr">
              <a:spcBef>
                <a:spcPts val="0"/>
              </a:spcBef>
              <a:buSzPct val="25000"/>
              <a:buNone/>
            </a:pPr>
            <a:r>
              <a:rPr b="0" i="0" lang="en-US" sz="1600" u="none" cap="none" strike="noStrike">
                <a:solidFill>
                  <a:schemeClr val="dk1"/>
                </a:solidFill>
                <a:latin typeface="Calibri"/>
                <a:ea typeface="Calibri"/>
                <a:cs typeface="Calibri"/>
                <a:sym typeface="Calibri"/>
              </a:rPr>
              <a:t>(</a:t>
            </a:r>
            <a:r>
              <a:rPr b="1" i="1" lang="en-US" sz="1600" u="none" cap="none" strike="noStrike">
                <a:solidFill>
                  <a:schemeClr val="dk1"/>
                </a:solidFill>
                <a:latin typeface="Calibri"/>
                <a:ea typeface="Calibri"/>
                <a:cs typeface="Calibri"/>
                <a:sym typeface="Calibri"/>
              </a:rPr>
              <a:t>without</a:t>
            </a:r>
            <a:r>
              <a:rPr b="0" i="0" lang="en-US" sz="1600" u="none" cap="none" strike="noStrike">
                <a:solidFill>
                  <a:schemeClr val="dk1"/>
                </a:solidFill>
                <a:latin typeface="Calibri"/>
                <a:ea typeface="Calibri"/>
                <a:cs typeface="Calibri"/>
                <a:sym typeface="Calibri"/>
              </a:rPr>
              <a:t> the box around it) </a:t>
            </a:r>
          </a:p>
        </p:txBody>
      </p:sp>
      <p:sp>
        <p:nvSpPr>
          <p:cNvPr id="226" name="Shape 226"/>
          <p:cNvSpPr txBox="1"/>
          <p:nvPr/>
        </p:nvSpPr>
        <p:spPr>
          <a:xfrm>
            <a:off x="108723" y="261825"/>
            <a:ext cx="6520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Structural Analysis</a:t>
            </a:r>
          </a:p>
        </p:txBody>
      </p:sp>
      <p:sp>
        <p:nvSpPr>
          <p:cNvPr id="227" name="Shape 227"/>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228" name="Shape 22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29" name="Shape 229"/>
          <p:cNvPicPr preferRelativeResize="0"/>
          <p:nvPr/>
        </p:nvPicPr>
        <p:blipFill rotWithShape="1">
          <a:blip r:embed="rId4">
            <a:alphaModFix/>
          </a:blip>
          <a:srcRect b="0" l="0" r="0" t="4970"/>
          <a:stretch/>
        </p:blipFill>
        <p:spPr>
          <a:xfrm>
            <a:off x="3799949" y="958975"/>
            <a:ext cx="5000424" cy="3711775"/>
          </a:xfrm>
          <a:prstGeom prst="rect">
            <a:avLst/>
          </a:prstGeom>
          <a:noFill/>
          <a:ln>
            <a:noFill/>
          </a:ln>
        </p:spPr>
      </p:pic>
      <p:sp>
        <p:nvSpPr>
          <p:cNvPr id="230" name="Shape 230"/>
          <p:cNvSpPr txBox="1"/>
          <p:nvPr/>
        </p:nvSpPr>
        <p:spPr>
          <a:xfrm>
            <a:off x="5080000" y="4401575"/>
            <a:ext cx="4113300" cy="214500"/>
          </a:xfrm>
          <a:prstGeom prst="rect">
            <a:avLst/>
          </a:prstGeom>
          <a:noFill/>
          <a:ln>
            <a:noFill/>
          </a:ln>
        </p:spPr>
        <p:txBody>
          <a:bodyPr anchorCtr="0" anchor="t" bIns="91425" lIns="91425" rIns="91425" tIns="91425">
            <a:noAutofit/>
          </a:bodyPr>
          <a:lstStyle/>
          <a:p>
            <a:pPr lvl="0" rtl="0">
              <a:spcBef>
                <a:spcPts val="0"/>
              </a:spcBef>
              <a:buNone/>
            </a:pPr>
            <a:r>
              <a:rPr lang="en-US" sz="1000"/>
              <a:t>Bending moment diagram</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4" name="Shape 234"/>
        <p:cNvGrpSpPr/>
        <p:nvPr/>
      </p:nvGrpSpPr>
      <p:grpSpPr>
        <a:xfrm>
          <a:off x="0" y="0"/>
          <a:ext cx="0" cy="0"/>
          <a:chOff x="0" y="0"/>
          <a:chExt cx="0" cy="0"/>
        </a:xfrm>
      </p:grpSpPr>
      <p:pic>
        <p:nvPicPr>
          <p:cNvPr id="235" name="Shape 235"/>
          <p:cNvPicPr preferRelativeResize="0"/>
          <p:nvPr/>
        </p:nvPicPr>
        <p:blipFill/>
        <p:spPr>
          <a:xfrm>
            <a:off x="7514490" y="45563"/>
            <a:ext cx="718200" cy="718200"/>
          </a:xfrm>
          <a:prstGeom prst="rect">
            <a:avLst/>
          </a:prstGeom>
          <a:solidFill>
            <a:srgbClr val="FFFFFF"/>
          </a:solidFill>
          <a:ln>
            <a:noFill/>
          </a:ln>
        </p:spPr>
      </p:pic>
      <p:sp>
        <p:nvSpPr>
          <p:cNvPr id="236" name="Shape 236"/>
          <p:cNvSpPr/>
          <p:nvPr/>
        </p:nvSpPr>
        <p:spPr>
          <a:xfrm>
            <a:off x="3863978" y="1100662"/>
            <a:ext cx="4870500" cy="35154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SzPct val="25000"/>
              <a:buNone/>
            </a:pPr>
            <a:r>
              <a:rPr b="0" i="0" lang="en-US" sz="1600" u="none" cap="none" strike="noStrike">
                <a:solidFill>
                  <a:schemeClr val="dk1"/>
                </a:solidFill>
                <a:latin typeface="Calibri"/>
                <a:ea typeface="Calibri"/>
                <a:cs typeface="Calibri"/>
                <a:sym typeface="Calibri"/>
              </a:rPr>
              <a:t>Picture, chart, or graphic </a:t>
            </a:r>
          </a:p>
          <a:p>
            <a:pPr indent="0" lvl="0" marL="0" marR="0" rtl="0" algn="ctr">
              <a:spcBef>
                <a:spcPts val="0"/>
              </a:spcBef>
              <a:buSzPct val="25000"/>
              <a:buNone/>
            </a:pPr>
            <a:r>
              <a:rPr b="0" i="0" lang="en-US" sz="1600" u="none" cap="none" strike="noStrike">
                <a:solidFill>
                  <a:schemeClr val="dk1"/>
                </a:solidFill>
                <a:latin typeface="Calibri"/>
                <a:ea typeface="Calibri"/>
                <a:cs typeface="Calibri"/>
                <a:sym typeface="Calibri"/>
              </a:rPr>
              <a:t>(</a:t>
            </a:r>
            <a:r>
              <a:rPr b="1" i="1" lang="en-US" sz="1600" u="none" cap="none" strike="noStrike">
                <a:solidFill>
                  <a:schemeClr val="dk1"/>
                </a:solidFill>
                <a:latin typeface="Calibri"/>
                <a:ea typeface="Calibri"/>
                <a:cs typeface="Calibri"/>
                <a:sym typeface="Calibri"/>
              </a:rPr>
              <a:t>without</a:t>
            </a:r>
            <a:r>
              <a:rPr b="0" i="0" lang="en-US" sz="1600" u="none" cap="none" strike="noStrike">
                <a:solidFill>
                  <a:schemeClr val="dk1"/>
                </a:solidFill>
                <a:latin typeface="Calibri"/>
                <a:ea typeface="Calibri"/>
                <a:cs typeface="Calibri"/>
                <a:sym typeface="Calibri"/>
              </a:rPr>
              <a:t> the box around it) </a:t>
            </a:r>
          </a:p>
        </p:txBody>
      </p:sp>
      <p:sp>
        <p:nvSpPr>
          <p:cNvPr id="237" name="Shape 237"/>
          <p:cNvSpPr txBox="1"/>
          <p:nvPr/>
        </p:nvSpPr>
        <p:spPr>
          <a:xfrm>
            <a:off x="108723" y="261825"/>
            <a:ext cx="6520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Structural Analysis</a:t>
            </a:r>
          </a:p>
        </p:txBody>
      </p:sp>
      <p:sp>
        <p:nvSpPr>
          <p:cNvPr id="238" name="Shape 23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a:t>
            </a:r>
            <a:r>
              <a:rPr b="1" lang="en-US" sz="1000">
                <a:solidFill>
                  <a:srgbClr val="7700C7"/>
                </a:solidFill>
              </a:rPr>
              <a:t>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239" name="Shape 239"/>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40" name="Shape 240"/>
          <p:cNvPicPr preferRelativeResize="0"/>
          <p:nvPr/>
        </p:nvPicPr>
        <p:blipFill rotWithShape="1">
          <a:blip r:embed="rId4">
            <a:alphaModFix/>
          </a:blip>
          <a:srcRect b="0" l="0" r="0" t="3288"/>
          <a:stretch/>
        </p:blipFill>
        <p:spPr>
          <a:xfrm>
            <a:off x="3825975" y="763775"/>
            <a:ext cx="4980249" cy="3994349"/>
          </a:xfrm>
          <a:prstGeom prst="rect">
            <a:avLst/>
          </a:prstGeom>
          <a:noFill/>
          <a:ln>
            <a:noFill/>
          </a:ln>
        </p:spPr>
      </p:pic>
      <p:sp>
        <p:nvSpPr>
          <p:cNvPr id="241" name="Shape 241"/>
          <p:cNvSpPr txBox="1"/>
          <p:nvPr/>
        </p:nvSpPr>
        <p:spPr>
          <a:xfrm>
            <a:off x="281550" y="1100671"/>
            <a:ext cx="3204900" cy="22167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Analysis performed using open software Mastan®.</a:t>
            </a:r>
          </a:p>
          <a:p>
            <a:pPr lvl="0" marR="0" rtl="0" algn="l">
              <a:spcBef>
                <a:spcPts val="0"/>
              </a:spcBef>
              <a:buNone/>
            </a:pPr>
            <a:r>
              <a:t/>
            </a:r>
            <a:endParaRPr>
              <a:solidFill>
                <a:srgbClr val="595959"/>
              </a:solidFill>
              <a:latin typeface="Calibri"/>
              <a:ea typeface="Calibri"/>
              <a:cs typeface="Calibri"/>
              <a:sym typeface="Calibri"/>
            </a:endParaRPr>
          </a:p>
          <a:p>
            <a:pPr indent="0" lvl="0" marL="0" marR="0" rtl="0" algn="l">
              <a:spcBef>
                <a:spcPts val="0"/>
              </a:spcBef>
              <a:buClr>
                <a:srgbClr val="595959"/>
              </a:buClr>
              <a:buSzPct val="100000"/>
              <a:buFont typeface="Calibri"/>
              <a:buChar char="•"/>
            </a:pPr>
            <a:r>
              <a:rPr b="0" i="0" lang="en-US" sz="1400" u="none" cap="none" strike="noStrike">
                <a:solidFill>
                  <a:srgbClr val="595959"/>
                </a:solidFill>
                <a:latin typeface="Calibri"/>
                <a:ea typeface="Calibri"/>
                <a:cs typeface="Calibri"/>
                <a:sym typeface="Calibri"/>
              </a:rPr>
              <a:t> </a:t>
            </a:r>
            <a:r>
              <a:rPr lang="en-US">
                <a:solidFill>
                  <a:srgbClr val="595959"/>
                </a:solidFill>
                <a:latin typeface="Calibri"/>
                <a:ea typeface="Calibri"/>
                <a:cs typeface="Calibri"/>
                <a:sym typeface="Calibri"/>
              </a:rPr>
              <a:t> Considers a elastic regime as strains are much smaller than 0.001. </a:t>
            </a:r>
          </a:p>
          <a:p>
            <a:pPr lvl="0" marR="0" rtl="0" algn="l">
              <a:spcBef>
                <a:spcPts val="0"/>
              </a:spcBef>
              <a:buNone/>
            </a:pPr>
            <a:r>
              <a:t/>
            </a:r>
            <a:endParaRPr>
              <a:solidFill>
                <a:srgbClr val="595959"/>
              </a:solidFill>
              <a:latin typeface="Calibri"/>
              <a:ea typeface="Calibri"/>
              <a:cs typeface="Calibri"/>
              <a:sym typeface="Calibri"/>
            </a:endParaRPr>
          </a:p>
          <a:p>
            <a:pPr indent="0" lvl="0" marL="0" marR="0" rtl="0" algn="l">
              <a:spcBef>
                <a:spcPts val="0"/>
              </a:spcBef>
              <a:buClr>
                <a:srgbClr val="595959"/>
              </a:buClr>
              <a:buSzPct val="100000"/>
              <a:buFont typeface="Calibri"/>
              <a:buChar char="•"/>
            </a:pPr>
            <a:r>
              <a:rPr b="0" i="0" lang="en-US" sz="1400" u="none" cap="none" strike="noStrike">
                <a:solidFill>
                  <a:srgbClr val="595959"/>
                </a:solidFill>
                <a:latin typeface="Calibri"/>
                <a:ea typeface="Calibri"/>
                <a:cs typeface="Calibri"/>
                <a:sym typeface="Calibri"/>
              </a:rPr>
              <a:t> All </a:t>
            </a:r>
            <a:r>
              <a:rPr lang="en-US">
                <a:solidFill>
                  <a:srgbClr val="595959"/>
                </a:solidFill>
                <a:latin typeface="Calibri"/>
                <a:ea typeface="Calibri"/>
                <a:cs typeface="Calibri"/>
                <a:sym typeface="Calibri"/>
              </a:rPr>
              <a:t>necessary</a:t>
            </a:r>
            <a:r>
              <a:rPr b="0" i="0" lang="en-US" sz="1400" u="none" cap="none" strike="noStrike">
                <a:solidFill>
                  <a:srgbClr val="595959"/>
                </a:solidFill>
                <a:latin typeface="Calibri"/>
                <a:ea typeface="Calibri"/>
                <a:cs typeface="Calibri"/>
                <a:sym typeface="Calibri"/>
              </a:rPr>
              <a:t> parameters </a:t>
            </a:r>
            <a:r>
              <a:rPr lang="en-US">
                <a:solidFill>
                  <a:srgbClr val="595959"/>
                </a:solidFill>
                <a:latin typeface="Calibri"/>
                <a:ea typeface="Calibri"/>
                <a:cs typeface="Calibri"/>
                <a:sym typeface="Calibri"/>
              </a:rPr>
              <a:t>have been obtained to lay on the safety side (dimensions, inertia, load)</a:t>
            </a:r>
          </a:p>
        </p:txBody>
      </p:sp>
      <p:sp>
        <p:nvSpPr>
          <p:cNvPr id="242" name="Shape 242"/>
          <p:cNvSpPr txBox="1"/>
          <p:nvPr/>
        </p:nvSpPr>
        <p:spPr>
          <a:xfrm>
            <a:off x="5080000" y="4401575"/>
            <a:ext cx="4113300" cy="214500"/>
          </a:xfrm>
          <a:prstGeom prst="rect">
            <a:avLst/>
          </a:prstGeom>
          <a:noFill/>
          <a:ln>
            <a:noFill/>
          </a:ln>
        </p:spPr>
        <p:txBody>
          <a:bodyPr anchorCtr="0" anchor="t" bIns="91425" lIns="91425" rIns="91425" tIns="91425">
            <a:noAutofit/>
          </a:bodyPr>
          <a:lstStyle/>
          <a:p>
            <a:pPr lvl="0" rtl="0">
              <a:spcBef>
                <a:spcPts val="0"/>
              </a:spcBef>
              <a:buNone/>
            </a:pPr>
            <a:r>
              <a:rPr lang="en-US" sz="1000"/>
              <a:t>Deflection with no scale applied</a:t>
            </a:r>
            <a:r>
              <a:rPr lang="en-US"/>
              <a:t> </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6" name="Shape 246"/>
        <p:cNvGrpSpPr/>
        <p:nvPr/>
      </p:nvGrpSpPr>
      <p:grpSpPr>
        <a:xfrm>
          <a:off x="0" y="0"/>
          <a:ext cx="0" cy="0"/>
          <a:chOff x="0" y="0"/>
          <a:chExt cx="0" cy="0"/>
        </a:xfrm>
      </p:grpSpPr>
      <p:pic>
        <p:nvPicPr>
          <p:cNvPr id="247" name="Shape 247"/>
          <p:cNvPicPr preferRelativeResize="0"/>
          <p:nvPr/>
        </p:nvPicPr>
        <p:blipFill/>
        <p:spPr>
          <a:xfrm>
            <a:off x="7514490" y="45563"/>
            <a:ext cx="718200" cy="718200"/>
          </a:xfrm>
          <a:prstGeom prst="rect">
            <a:avLst/>
          </a:prstGeom>
          <a:solidFill>
            <a:srgbClr val="FFFFFF"/>
          </a:solidFill>
          <a:ln>
            <a:noFill/>
          </a:ln>
        </p:spPr>
      </p:pic>
      <p:sp>
        <p:nvSpPr>
          <p:cNvPr id="248" name="Shape 248"/>
          <p:cNvSpPr txBox="1"/>
          <p:nvPr/>
        </p:nvSpPr>
        <p:spPr>
          <a:xfrm>
            <a:off x="108723" y="261825"/>
            <a:ext cx="6520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Structural Analysis</a:t>
            </a:r>
          </a:p>
        </p:txBody>
      </p:sp>
      <p:sp>
        <p:nvSpPr>
          <p:cNvPr id="249" name="Shape 249"/>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250" name="Shape 25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51" name="Shape 251"/>
          <p:cNvSpPr txBox="1"/>
          <p:nvPr/>
        </p:nvSpPr>
        <p:spPr>
          <a:xfrm>
            <a:off x="281550" y="1100671"/>
            <a:ext cx="3204900" cy="22167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Analysis performed using open software Mastan®.</a:t>
            </a:r>
          </a:p>
          <a:p>
            <a:pPr lvl="0" marR="0" rtl="0" algn="l">
              <a:spcBef>
                <a:spcPts val="0"/>
              </a:spcBef>
              <a:buNone/>
            </a:pPr>
            <a:r>
              <a:t/>
            </a:r>
            <a:endParaRPr>
              <a:solidFill>
                <a:srgbClr val="595959"/>
              </a:solidFill>
              <a:latin typeface="Calibri"/>
              <a:ea typeface="Calibri"/>
              <a:cs typeface="Calibri"/>
              <a:sym typeface="Calibri"/>
            </a:endParaRPr>
          </a:p>
          <a:p>
            <a:pPr indent="0" lvl="0" marL="0" marR="0" rtl="0" algn="l">
              <a:spcBef>
                <a:spcPts val="0"/>
              </a:spcBef>
              <a:buClr>
                <a:srgbClr val="595959"/>
              </a:buClr>
              <a:buSzPct val="100000"/>
              <a:buFont typeface="Calibri"/>
              <a:buChar char="•"/>
            </a:pPr>
            <a:r>
              <a:rPr b="0" i="0" lang="en-US" sz="1400" u="none" cap="none" strike="noStrike">
                <a:solidFill>
                  <a:srgbClr val="595959"/>
                </a:solidFill>
                <a:latin typeface="Calibri"/>
                <a:ea typeface="Calibri"/>
                <a:cs typeface="Calibri"/>
                <a:sym typeface="Calibri"/>
              </a:rPr>
              <a:t> </a:t>
            </a:r>
            <a:r>
              <a:rPr lang="en-US">
                <a:solidFill>
                  <a:srgbClr val="595959"/>
                </a:solidFill>
                <a:latin typeface="Calibri"/>
                <a:ea typeface="Calibri"/>
                <a:cs typeface="Calibri"/>
                <a:sym typeface="Calibri"/>
              </a:rPr>
              <a:t> Considers a elastic regime as strains are much smaller than 0.001. </a:t>
            </a:r>
          </a:p>
          <a:p>
            <a:pPr lvl="0" marR="0" rtl="0" algn="l">
              <a:spcBef>
                <a:spcPts val="0"/>
              </a:spcBef>
              <a:buNone/>
            </a:pPr>
            <a:r>
              <a:t/>
            </a:r>
            <a:endParaRPr>
              <a:solidFill>
                <a:srgbClr val="595959"/>
              </a:solidFill>
              <a:latin typeface="Calibri"/>
              <a:ea typeface="Calibri"/>
              <a:cs typeface="Calibri"/>
              <a:sym typeface="Calibri"/>
            </a:endParaRPr>
          </a:p>
          <a:p>
            <a:pPr indent="0" lvl="0" marL="0" marR="0" rtl="0" algn="l">
              <a:spcBef>
                <a:spcPts val="0"/>
              </a:spcBef>
              <a:buClr>
                <a:srgbClr val="595959"/>
              </a:buClr>
              <a:buSzPct val="100000"/>
              <a:buFont typeface="Calibri"/>
              <a:buChar char="•"/>
            </a:pPr>
            <a:r>
              <a:rPr b="0" i="0" lang="en-US" sz="1400" u="none" cap="none" strike="noStrike">
                <a:solidFill>
                  <a:srgbClr val="595959"/>
                </a:solidFill>
                <a:latin typeface="Calibri"/>
                <a:ea typeface="Calibri"/>
                <a:cs typeface="Calibri"/>
                <a:sym typeface="Calibri"/>
              </a:rPr>
              <a:t> All </a:t>
            </a:r>
            <a:r>
              <a:rPr lang="en-US">
                <a:solidFill>
                  <a:srgbClr val="595959"/>
                </a:solidFill>
                <a:latin typeface="Calibri"/>
                <a:ea typeface="Calibri"/>
                <a:cs typeface="Calibri"/>
                <a:sym typeface="Calibri"/>
              </a:rPr>
              <a:t>necessary</a:t>
            </a:r>
            <a:r>
              <a:rPr b="0" i="0" lang="en-US" sz="1400" u="none" cap="none" strike="noStrike">
                <a:solidFill>
                  <a:srgbClr val="595959"/>
                </a:solidFill>
                <a:latin typeface="Calibri"/>
                <a:ea typeface="Calibri"/>
                <a:cs typeface="Calibri"/>
                <a:sym typeface="Calibri"/>
              </a:rPr>
              <a:t> parameters </a:t>
            </a:r>
            <a:r>
              <a:rPr lang="en-US">
                <a:solidFill>
                  <a:srgbClr val="595959"/>
                </a:solidFill>
                <a:latin typeface="Calibri"/>
                <a:ea typeface="Calibri"/>
                <a:cs typeface="Calibri"/>
                <a:sym typeface="Calibri"/>
              </a:rPr>
              <a:t>have been obtained to lay on the safety side (dimensions, inertia, load)</a:t>
            </a:r>
          </a:p>
        </p:txBody>
      </p:sp>
      <p:pic>
        <p:nvPicPr>
          <p:cNvPr id="252" name="Shape 252"/>
          <p:cNvPicPr preferRelativeResize="0"/>
          <p:nvPr/>
        </p:nvPicPr>
        <p:blipFill>
          <a:blip r:embed="rId4">
            <a:alphaModFix/>
          </a:blip>
          <a:stretch>
            <a:fillRect/>
          </a:stretch>
        </p:blipFill>
        <p:spPr>
          <a:xfrm>
            <a:off x="3000375" y="944550"/>
            <a:ext cx="3143250" cy="2990850"/>
          </a:xfrm>
          <a:prstGeom prst="rect">
            <a:avLst/>
          </a:prstGeom>
          <a:noFill/>
          <a:ln>
            <a:noFill/>
          </a:ln>
        </p:spPr>
      </p:pic>
      <p:pic>
        <p:nvPicPr>
          <p:cNvPr id="253" name="Shape 253"/>
          <p:cNvPicPr preferRelativeResize="0"/>
          <p:nvPr/>
        </p:nvPicPr>
        <p:blipFill>
          <a:blip r:embed="rId5">
            <a:alphaModFix/>
          </a:blip>
          <a:stretch>
            <a:fillRect/>
          </a:stretch>
        </p:blipFill>
        <p:spPr>
          <a:xfrm>
            <a:off x="5883275" y="1788800"/>
            <a:ext cx="3009900" cy="2819400"/>
          </a:xfrm>
          <a:prstGeom prst="rect">
            <a:avLst/>
          </a:prstGeom>
          <a:noFill/>
          <a:ln>
            <a:noFill/>
          </a:ln>
        </p:spPr>
      </p:pic>
      <p:sp>
        <p:nvSpPr>
          <p:cNvPr id="254" name="Shape 254"/>
          <p:cNvSpPr txBox="1"/>
          <p:nvPr/>
        </p:nvSpPr>
        <p:spPr>
          <a:xfrm>
            <a:off x="6596300" y="4393700"/>
            <a:ext cx="4113300" cy="214500"/>
          </a:xfrm>
          <a:prstGeom prst="rect">
            <a:avLst/>
          </a:prstGeom>
          <a:noFill/>
          <a:ln>
            <a:noFill/>
          </a:ln>
        </p:spPr>
        <p:txBody>
          <a:bodyPr anchorCtr="0" anchor="t" bIns="91425" lIns="91425" rIns="91425" tIns="91425">
            <a:noAutofit/>
          </a:bodyPr>
          <a:lstStyle/>
          <a:p>
            <a:pPr lvl="0" rtl="0">
              <a:spcBef>
                <a:spcPts val="0"/>
              </a:spcBef>
              <a:buNone/>
            </a:pPr>
            <a:r>
              <a:rPr lang="en-US" sz="1000"/>
              <a:t>Axial force diagram</a:t>
            </a:r>
            <a:r>
              <a:rPr lang="en-US"/>
              <a:t> </a:t>
            </a:r>
          </a:p>
        </p:txBody>
      </p:sp>
      <p:sp>
        <p:nvSpPr>
          <p:cNvPr id="255" name="Shape 255"/>
          <p:cNvSpPr txBox="1"/>
          <p:nvPr/>
        </p:nvSpPr>
        <p:spPr>
          <a:xfrm>
            <a:off x="3784650" y="3696450"/>
            <a:ext cx="4113300" cy="214500"/>
          </a:xfrm>
          <a:prstGeom prst="rect">
            <a:avLst/>
          </a:prstGeom>
          <a:noFill/>
          <a:ln>
            <a:noFill/>
          </a:ln>
        </p:spPr>
        <p:txBody>
          <a:bodyPr anchorCtr="0" anchor="t" bIns="91425" lIns="91425" rIns="91425" tIns="91425">
            <a:noAutofit/>
          </a:bodyPr>
          <a:lstStyle/>
          <a:p>
            <a:pPr lvl="0" rtl="0">
              <a:spcBef>
                <a:spcPts val="0"/>
              </a:spcBef>
              <a:buNone/>
            </a:pPr>
            <a:r>
              <a:rPr lang="en-US" sz="1000"/>
              <a:t>Shear force diagram</a:t>
            </a:r>
            <a:r>
              <a:rPr lang="en-US"/>
              <a:t> </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9" name="Shape 259"/>
        <p:cNvGrpSpPr/>
        <p:nvPr/>
      </p:nvGrpSpPr>
      <p:grpSpPr>
        <a:xfrm>
          <a:off x="0" y="0"/>
          <a:ext cx="0" cy="0"/>
          <a:chOff x="0" y="0"/>
          <a:chExt cx="0" cy="0"/>
        </a:xfrm>
      </p:grpSpPr>
      <p:pic>
        <p:nvPicPr>
          <p:cNvPr id="260" name="Shape 260"/>
          <p:cNvPicPr preferRelativeResize="0"/>
          <p:nvPr/>
        </p:nvPicPr>
        <p:blipFill/>
        <p:spPr>
          <a:xfrm>
            <a:off x="7514490" y="45563"/>
            <a:ext cx="718200" cy="718200"/>
          </a:xfrm>
          <a:prstGeom prst="rect">
            <a:avLst/>
          </a:prstGeom>
          <a:solidFill>
            <a:srgbClr val="FFFFFF"/>
          </a:solidFill>
          <a:ln>
            <a:noFill/>
          </a:ln>
        </p:spPr>
      </p:pic>
      <p:sp>
        <p:nvSpPr>
          <p:cNvPr id="261" name="Shape 261"/>
          <p:cNvSpPr txBox="1"/>
          <p:nvPr/>
        </p:nvSpPr>
        <p:spPr>
          <a:xfrm>
            <a:off x="108723" y="261825"/>
            <a:ext cx="6520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Structural Analysis</a:t>
            </a:r>
          </a:p>
        </p:txBody>
      </p:sp>
      <p:sp>
        <p:nvSpPr>
          <p:cNvPr id="262" name="Shape 26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263" name="Shape 263"/>
          <p:cNvPicPr preferRelativeResize="0"/>
          <p:nvPr/>
        </p:nvPicPr>
        <p:blipFill>
          <a:blip r:embed="rId3">
            <a:alphaModFix/>
          </a:blip>
          <a:stretch>
            <a:fillRect/>
          </a:stretch>
        </p:blipFill>
        <p:spPr>
          <a:xfrm>
            <a:off x="7318450" y="45562"/>
            <a:ext cx="1764899" cy="513500"/>
          </a:xfrm>
          <a:prstGeom prst="rect">
            <a:avLst/>
          </a:prstGeom>
          <a:noFill/>
          <a:ln>
            <a:noFill/>
          </a:ln>
        </p:spPr>
      </p:pic>
      <p:graphicFrame>
        <p:nvGraphicFramePr>
          <p:cNvPr id="264" name="Shape 264"/>
          <p:cNvGraphicFramePr/>
          <p:nvPr/>
        </p:nvGraphicFramePr>
        <p:xfrm>
          <a:off x="375150" y="1408625"/>
          <a:ext cx="3000000" cy="3000000"/>
        </p:xfrm>
        <a:graphic>
          <a:graphicData uri="http://schemas.openxmlformats.org/drawingml/2006/table">
            <a:tbl>
              <a:tblPr>
                <a:noFill/>
                <a:tableStyleId>{F5559437-8D10-431E-94FD-C9386C3C9C43}</a:tableStyleId>
              </a:tblPr>
              <a:tblGrid>
                <a:gridCol w="1629200"/>
                <a:gridCol w="977550"/>
                <a:gridCol w="1785600"/>
                <a:gridCol w="1994150"/>
                <a:gridCol w="2007200"/>
              </a:tblGrid>
              <a:tr h="290500">
                <a:tc>
                  <a:txBody>
                    <a:bodyPr>
                      <a:noAutofit/>
                    </a:bodyPr>
                    <a:lstStyle/>
                    <a:p>
                      <a:pPr lvl="0" rtl="0" algn="just">
                        <a:lnSpc>
                          <a:spcPct val="115000"/>
                        </a:lnSpc>
                        <a:spcBef>
                          <a:spcPts val="0"/>
                        </a:spcBef>
                        <a:buNone/>
                      </a:pPr>
                      <a:r>
                        <a:rPr b="1" lang="en-US" sz="900">
                          <a:solidFill>
                            <a:srgbClr val="FFFFFF"/>
                          </a:solidFill>
                          <a:latin typeface="Cambria"/>
                          <a:ea typeface="Cambria"/>
                          <a:cs typeface="Cambria"/>
                          <a:sym typeface="Cambria"/>
                        </a:rPr>
                        <a:t> </a:t>
                      </a:r>
                    </a:p>
                  </a:txBody>
                  <a:tcPr marT="91425" marB="91425" marR="68575" marL="68575">
                    <a:lnL cap="flat" cmpd="sng" w="12700">
                      <a:solidFill>
                        <a:srgbClr val="FFFFFF"/>
                      </a:solidFill>
                      <a:prstDash val="solid"/>
                      <a:round/>
                      <a:headEnd len="med" w="med" type="none"/>
                      <a:tailEnd len="med" w="med" type="none"/>
                    </a:lnL>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tcPr>
                </a:tc>
                <a:tc>
                  <a:txBody>
                    <a:bodyPr>
                      <a:noAutofit/>
                    </a:bodyPr>
                    <a:lstStyle/>
                    <a:p>
                      <a:pPr lvl="0" rtl="0" algn="just">
                        <a:lnSpc>
                          <a:spcPct val="115000"/>
                        </a:lnSpc>
                        <a:spcBef>
                          <a:spcPts val="0"/>
                        </a:spcBef>
                        <a:buNone/>
                      </a:pPr>
                      <a:r>
                        <a:rPr b="1" lang="en-US" sz="900">
                          <a:solidFill>
                            <a:srgbClr val="FFFFFF"/>
                          </a:solidFill>
                          <a:latin typeface="Cambria"/>
                          <a:ea typeface="Cambria"/>
                          <a:cs typeface="Cambria"/>
                          <a:sym typeface="Cambria"/>
                        </a:rPr>
                        <a:t> </a:t>
                      </a:r>
                    </a:p>
                  </a:txBody>
                  <a:tcPr marT="91425" marB="91425" marR="68575" marL="68575">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tcPr>
                </a:tc>
                <a:tc>
                  <a:txBody>
                    <a:bodyPr>
                      <a:noAutofit/>
                    </a:bodyPr>
                    <a:lstStyle/>
                    <a:p>
                      <a:pPr lvl="0" rtl="0" algn="just">
                        <a:lnSpc>
                          <a:spcPct val="115000"/>
                        </a:lnSpc>
                        <a:spcBef>
                          <a:spcPts val="0"/>
                        </a:spcBef>
                        <a:buNone/>
                      </a:pPr>
                      <a:r>
                        <a:rPr b="1" lang="en-US" sz="1100">
                          <a:solidFill>
                            <a:srgbClr val="FFFFFF"/>
                          </a:solidFill>
                          <a:latin typeface="Cambria"/>
                          <a:ea typeface="Cambria"/>
                          <a:cs typeface="Cambria"/>
                          <a:sym typeface="Cambria"/>
                        </a:rPr>
                        <a:t>Three supports</a:t>
                      </a:r>
                    </a:p>
                  </a:txBody>
                  <a:tcPr marT="91425" marB="91425" marR="68575" marL="68575">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4472C4"/>
                    </a:solidFill>
                  </a:tcPr>
                </a:tc>
                <a:tc>
                  <a:txBody>
                    <a:bodyPr>
                      <a:noAutofit/>
                    </a:bodyPr>
                    <a:lstStyle/>
                    <a:p>
                      <a:pPr lvl="0" rtl="0" algn="just">
                        <a:lnSpc>
                          <a:spcPct val="115000"/>
                        </a:lnSpc>
                        <a:spcBef>
                          <a:spcPts val="0"/>
                        </a:spcBef>
                        <a:buNone/>
                      </a:pPr>
                      <a:r>
                        <a:rPr b="1" lang="en-US" sz="900">
                          <a:solidFill>
                            <a:srgbClr val="FFFFFF"/>
                          </a:solidFill>
                          <a:latin typeface="Cambria"/>
                          <a:ea typeface="Cambria"/>
                          <a:cs typeface="Cambria"/>
                          <a:sym typeface="Cambria"/>
                        </a:rPr>
                        <a:t>Two supports</a:t>
                      </a:r>
                    </a:p>
                  </a:txBody>
                  <a:tcPr marT="91425" marB="91425" marR="68575" marL="68575">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4472C4"/>
                    </a:solidFill>
                  </a:tcPr>
                </a:tc>
                <a:tc>
                  <a:txBody>
                    <a:bodyPr>
                      <a:noAutofit/>
                    </a:bodyPr>
                    <a:lstStyle/>
                    <a:p>
                      <a:pPr lvl="0" rtl="0" algn="just">
                        <a:lnSpc>
                          <a:spcPct val="115000"/>
                        </a:lnSpc>
                        <a:spcBef>
                          <a:spcPts val="0"/>
                        </a:spcBef>
                        <a:buNone/>
                      </a:pPr>
                      <a:r>
                        <a:rPr b="1" lang="en-US" sz="900">
                          <a:solidFill>
                            <a:srgbClr val="FFFFFF"/>
                          </a:solidFill>
                          <a:latin typeface="Cambria"/>
                          <a:ea typeface="Cambria"/>
                          <a:cs typeface="Cambria"/>
                          <a:sym typeface="Cambria"/>
                        </a:rPr>
                        <a:t>One support</a:t>
                      </a:r>
                    </a:p>
                  </a:txBody>
                  <a:tcPr marT="91425" marB="91425" marR="68575" marL="68575">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4472C4"/>
                    </a:solidFill>
                  </a:tcPr>
                </a:tc>
              </a:tr>
              <a:tr h="426950">
                <a:tc gridSpan="2">
                  <a:txBody>
                    <a:bodyPr>
                      <a:noAutofit/>
                    </a:bodyPr>
                    <a:lstStyle/>
                    <a:p>
                      <a:pPr lvl="0" rtl="0" algn="just">
                        <a:lnSpc>
                          <a:spcPct val="115000"/>
                        </a:lnSpc>
                        <a:spcBef>
                          <a:spcPts val="0"/>
                        </a:spcBef>
                        <a:buNone/>
                      </a:pPr>
                      <a:r>
                        <a:rPr b="1" lang="en-US" sz="1200">
                          <a:solidFill>
                            <a:srgbClr val="FFFFFF"/>
                          </a:solidFill>
                          <a:latin typeface="Cambria"/>
                          <a:ea typeface="Cambria"/>
                          <a:cs typeface="Cambria"/>
                          <a:sym typeface="Cambria"/>
                        </a:rPr>
                        <a:t>Maximum deflection</a:t>
                      </a:r>
                    </a:p>
                    <a:p>
                      <a:pPr lvl="0" rtl="0" algn="just">
                        <a:lnSpc>
                          <a:spcPct val="115000"/>
                        </a:lnSpc>
                        <a:spcBef>
                          <a:spcPts val="0"/>
                        </a:spcBef>
                        <a:buNone/>
                      </a:pPr>
                      <a:r>
                        <a:rPr b="1" lang="en-US" sz="1200">
                          <a:solidFill>
                            <a:srgbClr val="FFFFFF"/>
                          </a:solidFill>
                          <a:latin typeface="Cambria"/>
                          <a:ea typeface="Cambria"/>
                          <a:cs typeface="Cambria"/>
                          <a:sym typeface="Cambria"/>
                        </a:rPr>
                        <a:t>(mm)</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4472C4"/>
                    </a:solidFill>
                  </a:tcPr>
                </a:tc>
                <a:tc hMerge="1"/>
                <a:tc>
                  <a:txBody>
                    <a:bodyPr>
                      <a:noAutofit/>
                    </a:bodyPr>
                    <a:lstStyle/>
                    <a:p>
                      <a:pPr lvl="0" rtl="0" algn="ctr">
                        <a:lnSpc>
                          <a:spcPct val="115000"/>
                        </a:lnSpc>
                        <a:spcBef>
                          <a:spcPts val="0"/>
                        </a:spcBef>
                        <a:buNone/>
                      </a:pPr>
                      <a:r>
                        <a:rPr b="1" lang="en-US" sz="1200">
                          <a:latin typeface="Cambria"/>
                          <a:ea typeface="Cambria"/>
                          <a:cs typeface="Cambria"/>
                          <a:sym typeface="Cambria"/>
                        </a:rPr>
                        <a:t>6.5</a:t>
                      </a:r>
                    </a:p>
                    <a:p>
                      <a:pPr lvl="0" rtl="0" algn="ctr">
                        <a:lnSpc>
                          <a:spcPct val="115000"/>
                        </a:lnSpc>
                        <a:spcBef>
                          <a:spcPts val="0"/>
                        </a:spcBef>
                        <a:buNone/>
                      </a:pPr>
                      <a:r>
                        <a:rPr b="1" lang="en-US" sz="1200">
                          <a:latin typeface="Cambria"/>
                          <a:ea typeface="Cambria"/>
                          <a:cs typeface="Cambria"/>
                          <a:sym typeface="Cambria"/>
                        </a:rPr>
                        <a:t>(¼ in)</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B4C6E7"/>
                    </a:solidFill>
                  </a:tcPr>
                </a:tc>
                <a:tc>
                  <a:txBody>
                    <a:bodyPr>
                      <a:noAutofit/>
                    </a:bodyPr>
                    <a:lstStyle/>
                    <a:p>
                      <a:pPr lvl="0" rtl="0" algn="ctr">
                        <a:lnSpc>
                          <a:spcPct val="115000"/>
                        </a:lnSpc>
                        <a:spcBef>
                          <a:spcPts val="0"/>
                        </a:spcBef>
                        <a:buNone/>
                      </a:pPr>
                      <a:r>
                        <a:rPr lang="en-US" sz="1200">
                          <a:latin typeface="Cambria"/>
                          <a:ea typeface="Cambria"/>
                          <a:cs typeface="Cambria"/>
                          <a:sym typeface="Cambria"/>
                        </a:rPr>
                        <a:t>50</a:t>
                      </a:r>
                    </a:p>
                    <a:p>
                      <a:pPr lvl="0" rtl="0" algn="ctr">
                        <a:lnSpc>
                          <a:spcPct val="115000"/>
                        </a:lnSpc>
                        <a:spcBef>
                          <a:spcPts val="0"/>
                        </a:spcBef>
                        <a:buNone/>
                      </a:pPr>
                      <a:r>
                        <a:rPr lang="en-US" sz="1200">
                          <a:latin typeface="Cambria"/>
                          <a:ea typeface="Cambria"/>
                          <a:cs typeface="Cambria"/>
                          <a:sym typeface="Cambria"/>
                        </a:rPr>
                        <a:t>(2 in)</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B4C6E7"/>
                    </a:solidFill>
                  </a:tcPr>
                </a:tc>
                <a:tc>
                  <a:txBody>
                    <a:bodyPr>
                      <a:noAutofit/>
                    </a:bodyPr>
                    <a:lstStyle/>
                    <a:p>
                      <a:pPr lvl="0" rtl="0" algn="ctr">
                        <a:lnSpc>
                          <a:spcPct val="115000"/>
                        </a:lnSpc>
                        <a:spcBef>
                          <a:spcPts val="0"/>
                        </a:spcBef>
                        <a:buNone/>
                      </a:pPr>
                      <a:r>
                        <a:rPr lang="en-US" sz="1200">
                          <a:latin typeface="Cambria"/>
                          <a:ea typeface="Cambria"/>
                          <a:cs typeface="Cambria"/>
                          <a:sym typeface="Cambria"/>
                        </a:rPr>
                        <a:t>100</a:t>
                      </a:r>
                    </a:p>
                    <a:p>
                      <a:pPr lvl="0" rtl="0" algn="ctr">
                        <a:lnSpc>
                          <a:spcPct val="115000"/>
                        </a:lnSpc>
                        <a:spcBef>
                          <a:spcPts val="0"/>
                        </a:spcBef>
                        <a:buNone/>
                      </a:pPr>
                      <a:r>
                        <a:rPr lang="en-US" sz="1200">
                          <a:latin typeface="Cambria"/>
                          <a:ea typeface="Cambria"/>
                          <a:cs typeface="Cambria"/>
                          <a:sym typeface="Cambria"/>
                        </a:rPr>
                        <a:t>(4 in)</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B4C6E7"/>
                    </a:solidFill>
                  </a:tcPr>
                </a:tc>
              </a:tr>
              <a:tr h="426950">
                <a:tc gridSpan="2">
                  <a:txBody>
                    <a:bodyPr>
                      <a:noAutofit/>
                    </a:bodyPr>
                    <a:lstStyle/>
                    <a:p>
                      <a:pPr lvl="0" rtl="0" algn="just">
                        <a:lnSpc>
                          <a:spcPct val="115000"/>
                        </a:lnSpc>
                        <a:spcBef>
                          <a:spcPts val="0"/>
                        </a:spcBef>
                        <a:buNone/>
                      </a:pPr>
                      <a:r>
                        <a:rPr b="1" lang="en-US" sz="900">
                          <a:solidFill>
                            <a:srgbClr val="FFFFFF"/>
                          </a:solidFill>
                          <a:latin typeface="Cambria"/>
                          <a:ea typeface="Cambria"/>
                          <a:cs typeface="Cambria"/>
                          <a:sym typeface="Cambria"/>
                        </a:rPr>
                        <a:t>Maximum positive bending moment</a:t>
                      </a:r>
                    </a:p>
                    <a:p>
                      <a:pPr lvl="0" rtl="0" algn="just">
                        <a:lnSpc>
                          <a:spcPct val="115000"/>
                        </a:lnSpc>
                        <a:spcBef>
                          <a:spcPts val="0"/>
                        </a:spcBef>
                        <a:buNone/>
                      </a:pPr>
                      <a:r>
                        <a:rPr b="1" lang="en-US" sz="900">
                          <a:solidFill>
                            <a:srgbClr val="FFFFFF"/>
                          </a:solidFill>
                          <a:latin typeface="Cambria"/>
                          <a:ea typeface="Cambria"/>
                          <a:cs typeface="Cambria"/>
                          <a:sym typeface="Cambria"/>
                        </a:rPr>
                        <a:t>(Nm)</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4472C4"/>
                    </a:solidFill>
                  </a:tcPr>
                </a:tc>
                <a:tc hMerge="1"/>
                <a:tc>
                  <a:txBody>
                    <a:bodyPr>
                      <a:noAutofit/>
                    </a:bodyPr>
                    <a:lstStyle/>
                    <a:p>
                      <a:pPr lvl="0" rtl="0" algn="ctr">
                        <a:lnSpc>
                          <a:spcPct val="115000"/>
                        </a:lnSpc>
                        <a:spcBef>
                          <a:spcPts val="0"/>
                        </a:spcBef>
                        <a:buNone/>
                      </a:pPr>
                      <a:r>
                        <a:rPr lang="en-US" sz="900">
                          <a:latin typeface="Cambria"/>
                          <a:ea typeface="Cambria"/>
                          <a:cs typeface="Cambria"/>
                          <a:sym typeface="Cambria"/>
                        </a:rPr>
                        <a:t>75</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D9E2F3"/>
                    </a:solidFill>
                  </a:tcPr>
                </a:tc>
                <a:tc>
                  <a:txBody>
                    <a:bodyPr>
                      <a:noAutofit/>
                    </a:bodyPr>
                    <a:lstStyle/>
                    <a:p>
                      <a:pPr lvl="0" rtl="0" algn="ctr">
                        <a:lnSpc>
                          <a:spcPct val="115000"/>
                        </a:lnSpc>
                        <a:spcBef>
                          <a:spcPts val="0"/>
                        </a:spcBef>
                        <a:buNone/>
                      </a:pPr>
                      <a:r>
                        <a:rPr lang="en-US" sz="900">
                          <a:latin typeface="Cambria"/>
                          <a:ea typeface="Cambria"/>
                          <a:cs typeface="Cambria"/>
                          <a:sym typeface="Cambria"/>
                        </a:rPr>
                        <a:t>180</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D9E2F3"/>
                    </a:solidFill>
                  </a:tcPr>
                </a:tc>
                <a:tc>
                  <a:txBody>
                    <a:bodyPr>
                      <a:noAutofit/>
                    </a:bodyPr>
                    <a:lstStyle/>
                    <a:p>
                      <a:pPr lvl="0" rtl="0" algn="ctr">
                        <a:lnSpc>
                          <a:spcPct val="115000"/>
                        </a:lnSpc>
                        <a:spcBef>
                          <a:spcPts val="0"/>
                        </a:spcBef>
                        <a:buNone/>
                      </a:pPr>
                      <a:r>
                        <a:rPr lang="en-US" sz="900">
                          <a:latin typeface="Cambria"/>
                          <a:ea typeface="Cambria"/>
                          <a:cs typeface="Cambria"/>
                          <a:sym typeface="Cambria"/>
                        </a:rPr>
                        <a:t>270</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D9E2F3"/>
                    </a:solidFill>
                  </a:tcPr>
                </a:tc>
              </a:tr>
              <a:tr h="426950">
                <a:tc gridSpan="2">
                  <a:txBody>
                    <a:bodyPr>
                      <a:noAutofit/>
                    </a:bodyPr>
                    <a:lstStyle/>
                    <a:p>
                      <a:pPr lvl="0" rtl="0" algn="just">
                        <a:lnSpc>
                          <a:spcPct val="115000"/>
                        </a:lnSpc>
                        <a:spcBef>
                          <a:spcPts val="0"/>
                        </a:spcBef>
                        <a:buNone/>
                      </a:pPr>
                      <a:r>
                        <a:rPr b="1" lang="en-US" sz="900">
                          <a:solidFill>
                            <a:srgbClr val="FFFFFF"/>
                          </a:solidFill>
                          <a:latin typeface="Cambria"/>
                          <a:ea typeface="Cambria"/>
                          <a:cs typeface="Cambria"/>
                          <a:sym typeface="Cambria"/>
                        </a:rPr>
                        <a:t>Maximum negative bending moment</a:t>
                      </a:r>
                    </a:p>
                    <a:p>
                      <a:pPr lvl="0" rtl="0" algn="just">
                        <a:lnSpc>
                          <a:spcPct val="115000"/>
                        </a:lnSpc>
                        <a:spcBef>
                          <a:spcPts val="0"/>
                        </a:spcBef>
                        <a:buNone/>
                      </a:pPr>
                      <a:r>
                        <a:rPr b="1" lang="en-US" sz="900">
                          <a:solidFill>
                            <a:srgbClr val="FFFFFF"/>
                          </a:solidFill>
                          <a:latin typeface="Cambria"/>
                          <a:ea typeface="Cambria"/>
                          <a:cs typeface="Cambria"/>
                          <a:sym typeface="Cambria"/>
                        </a:rPr>
                        <a:t>(Nm)</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4472C4"/>
                    </a:solidFill>
                  </a:tcPr>
                </a:tc>
                <a:tc hMerge="1"/>
                <a:tc>
                  <a:txBody>
                    <a:bodyPr>
                      <a:noAutofit/>
                    </a:bodyPr>
                    <a:lstStyle/>
                    <a:p>
                      <a:pPr lvl="0" rtl="0" algn="ctr">
                        <a:lnSpc>
                          <a:spcPct val="115000"/>
                        </a:lnSpc>
                        <a:spcBef>
                          <a:spcPts val="0"/>
                        </a:spcBef>
                        <a:buNone/>
                      </a:pPr>
                      <a:r>
                        <a:rPr lang="en-US" sz="900">
                          <a:latin typeface="Cambria"/>
                          <a:ea typeface="Cambria"/>
                          <a:cs typeface="Cambria"/>
                          <a:sym typeface="Cambria"/>
                        </a:rPr>
                        <a:t>130</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B4C6E7"/>
                    </a:solidFill>
                  </a:tcPr>
                </a:tc>
                <a:tc>
                  <a:txBody>
                    <a:bodyPr>
                      <a:noAutofit/>
                    </a:bodyPr>
                    <a:lstStyle/>
                    <a:p>
                      <a:pPr lvl="0" rtl="0" algn="ctr">
                        <a:lnSpc>
                          <a:spcPct val="115000"/>
                        </a:lnSpc>
                        <a:spcBef>
                          <a:spcPts val="0"/>
                        </a:spcBef>
                        <a:buNone/>
                      </a:pPr>
                      <a:r>
                        <a:rPr lang="en-US" sz="900">
                          <a:latin typeface="Cambria"/>
                          <a:ea typeface="Cambria"/>
                          <a:cs typeface="Cambria"/>
                          <a:sym typeface="Cambria"/>
                        </a:rPr>
                        <a:t>350</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B4C6E7"/>
                    </a:solidFill>
                  </a:tcPr>
                </a:tc>
                <a:tc>
                  <a:txBody>
                    <a:bodyPr>
                      <a:noAutofit/>
                    </a:bodyPr>
                    <a:lstStyle/>
                    <a:p>
                      <a:pPr lvl="0" rtl="0" algn="ctr">
                        <a:lnSpc>
                          <a:spcPct val="115000"/>
                        </a:lnSpc>
                        <a:spcBef>
                          <a:spcPts val="0"/>
                        </a:spcBef>
                        <a:buNone/>
                      </a:pPr>
                      <a:r>
                        <a:rPr lang="en-US" sz="900">
                          <a:latin typeface="Cambria"/>
                          <a:ea typeface="Cambria"/>
                          <a:cs typeface="Cambria"/>
                          <a:sym typeface="Cambria"/>
                        </a:rPr>
                        <a:t>530</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B4C6E7"/>
                    </a:solidFill>
                  </a:tcPr>
                </a:tc>
              </a:tr>
              <a:tr h="426950">
                <a:tc gridSpan="2">
                  <a:txBody>
                    <a:bodyPr>
                      <a:noAutofit/>
                    </a:bodyPr>
                    <a:lstStyle/>
                    <a:p>
                      <a:pPr lvl="0" rtl="0" algn="just">
                        <a:lnSpc>
                          <a:spcPct val="115000"/>
                        </a:lnSpc>
                        <a:spcBef>
                          <a:spcPts val="0"/>
                        </a:spcBef>
                        <a:buNone/>
                      </a:pPr>
                      <a:r>
                        <a:rPr b="1" lang="en-US" sz="900">
                          <a:solidFill>
                            <a:srgbClr val="FFFFFF"/>
                          </a:solidFill>
                          <a:latin typeface="Cambria"/>
                          <a:ea typeface="Cambria"/>
                          <a:cs typeface="Cambria"/>
                          <a:sym typeface="Cambria"/>
                        </a:rPr>
                        <a:t>Maximum shear force</a:t>
                      </a:r>
                    </a:p>
                    <a:p>
                      <a:pPr lvl="0" rtl="0" algn="just">
                        <a:lnSpc>
                          <a:spcPct val="115000"/>
                        </a:lnSpc>
                        <a:spcBef>
                          <a:spcPts val="0"/>
                        </a:spcBef>
                        <a:buNone/>
                      </a:pPr>
                      <a:r>
                        <a:rPr b="1" lang="en-US" sz="900">
                          <a:solidFill>
                            <a:srgbClr val="FFFFFF"/>
                          </a:solidFill>
                          <a:latin typeface="Cambria"/>
                          <a:ea typeface="Cambria"/>
                          <a:cs typeface="Cambria"/>
                          <a:sym typeface="Cambria"/>
                        </a:rPr>
                        <a:t>(N)</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4472C4"/>
                    </a:solidFill>
                  </a:tcPr>
                </a:tc>
                <a:tc hMerge="1"/>
                <a:tc>
                  <a:txBody>
                    <a:bodyPr>
                      <a:noAutofit/>
                    </a:bodyPr>
                    <a:lstStyle/>
                    <a:p>
                      <a:pPr lvl="0" rtl="0" algn="ctr">
                        <a:lnSpc>
                          <a:spcPct val="115000"/>
                        </a:lnSpc>
                        <a:spcBef>
                          <a:spcPts val="0"/>
                        </a:spcBef>
                        <a:buNone/>
                      </a:pPr>
                      <a:r>
                        <a:rPr lang="en-US" sz="900">
                          <a:latin typeface="Cambria"/>
                          <a:ea typeface="Cambria"/>
                          <a:cs typeface="Cambria"/>
                          <a:sym typeface="Cambria"/>
                        </a:rPr>
                        <a:t>2100</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D9E2F3"/>
                    </a:solidFill>
                  </a:tcPr>
                </a:tc>
                <a:tc>
                  <a:txBody>
                    <a:bodyPr>
                      <a:noAutofit/>
                    </a:bodyPr>
                    <a:lstStyle/>
                    <a:p>
                      <a:pPr lvl="0" rtl="0" algn="ctr">
                        <a:lnSpc>
                          <a:spcPct val="115000"/>
                        </a:lnSpc>
                        <a:spcBef>
                          <a:spcPts val="0"/>
                        </a:spcBef>
                        <a:buNone/>
                      </a:pPr>
                      <a:r>
                        <a:rPr lang="en-US" sz="900">
                          <a:latin typeface="Cambria"/>
                          <a:ea typeface="Cambria"/>
                          <a:cs typeface="Cambria"/>
                          <a:sym typeface="Cambria"/>
                        </a:rPr>
                        <a:t>4300</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D9E2F3"/>
                    </a:solidFill>
                  </a:tcPr>
                </a:tc>
                <a:tc>
                  <a:txBody>
                    <a:bodyPr>
                      <a:noAutofit/>
                    </a:bodyPr>
                    <a:lstStyle/>
                    <a:p>
                      <a:pPr lvl="0" rtl="0" algn="ctr">
                        <a:lnSpc>
                          <a:spcPct val="115000"/>
                        </a:lnSpc>
                        <a:spcBef>
                          <a:spcPts val="0"/>
                        </a:spcBef>
                        <a:buNone/>
                      </a:pPr>
                      <a:r>
                        <a:rPr lang="en-US" sz="900">
                          <a:latin typeface="Cambria"/>
                          <a:ea typeface="Cambria"/>
                          <a:cs typeface="Cambria"/>
                          <a:sym typeface="Cambria"/>
                        </a:rPr>
                        <a:t>5300</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D9E2F3"/>
                    </a:solidFill>
                  </a:tcPr>
                </a:tc>
              </a:tr>
              <a:tr h="426950">
                <a:tc gridSpan="2">
                  <a:txBody>
                    <a:bodyPr>
                      <a:noAutofit/>
                    </a:bodyPr>
                    <a:lstStyle/>
                    <a:p>
                      <a:pPr lvl="0" rtl="0" algn="just">
                        <a:lnSpc>
                          <a:spcPct val="115000"/>
                        </a:lnSpc>
                        <a:spcBef>
                          <a:spcPts val="0"/>
                        </a:spcBef>
                        <a:buNone/>
                      </a:pPr>
                      <a:r>
                        <a:rPr b="1" lang="en-US" sz="900">
                          <a:solidFill>
                            <a:srgbClr val="FFFFFF"/>
                          </a:solidFill>
                          <a:latin typeface="Cambria"/>
                          <a:ea typeface="Cambria"/>
                          <a:cs typeface="Cambria"/>
                          <a:sym typeface="Cambria"/>
                        </a:rPr>
                        <a:t>Maximum axial force</a:t>
                      </a:r>
                    </a:p>
                    <a:p>
                      <a:pPr lvl="0" rtl="0" algn="just">
                        <a:lnSpc>
                          <a:spcPct val="115000"/>
                        </a:lnSpc>
                        <a:spcBef>
                          <a:spcPts val="0"/>
                        </a:spcBef>
                        <a:buNone/>
                      </a:pPr>
                      <a:r>
                        <a:rPr b="1" lang="en-US" sz="900">
                          <a:solidFill>
                            <a:srgbClr val="FFFFFF"/>
                          </a:solidFill>
                          <a:latin typeface="Cambria"/>
                          <a:ea typeface="Cambria"/>
                          <a:cs typeface="Cambria"/>
                          <a:sym typeface="Cambria"/>
                        </a:rPr>
                        <a:t>(N)</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4472C4"/>
                    </a:solidFill>
                  </a:tcPr>
                </a:tc>
                <a:tc hMerge="1"/>
                <a:tc>
                  <a:txBody>
                    <a:bodyPr>
                      <a:noAutofit/>
                    </a:bodyPr>
                    <a:lstStyle/>
                    <a:p>
                      <a:pPr lvl="0" rtl="0" algn="ctr">
                        <a:lnSpc>
                          <a:spcPct val="115000"/>
                        </a:lnSpc>
                        <a:spcBef>
                          <a:spcPts val="0"/>
                        </a:spcBef>
                        <a:buNone/>
                      </a:pPr>
                      <a:r>
                        <a:rPr lang="en-US" sz="900">
                          <a:latin typeface="Cambria"/>
                          <a:ea typeface="Cambria"/>
                          <a:cs typeface="Cambria"/>
                          <a:sym typeface="Cambria"/>
                        </a:rPr>
                        <a:t>4800</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B4C6E7"/>
                    </a:solidFill>
                  </a:tcPr>
                </a:tc>
                <a:tc>
                  <a:txBody>
                    <a:bodyPr>
                      <a:noAutofit/>
                    </a:bodyPr>
                    <a:lstStyle/>
                    <a:p>
                      <a:pPr lvl="0" rtl="0" algn="ctr">
                        <a:lnSpc>
                          <a:spcPct val="115000"/>
                        </a:lnSpc>
                        <a:spcBef>
                          <a:spcPts val="0"/>
                        </a:spcBef>
                        <a:buNone/>
                      </a:pPr>
                      <a:r>
                        <a:rPr lang="en-US" sz="900">
                          <a:latin typeface="Cambria"/>
                          <a:ea typeface="Cambria"/>
                          <a:cs typeface="Cambria"/>
                          <a:sym typeface="Cambria"/>
                        </a:rPr>
                        <a:t>7000</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B4C6E7"/>
                    </a:solidFill>
                  </a:tcPr>
                </a:tc>
                <a:tc>
                  <a:txBody>
                    <a:bodyPr>
                      <a:noAutofit/>
                    </a:bodyPr>
                    <a:lstStyle/>
                    <a:p>
                      <a:pPr lvl="0" rtl="0" algn="ctr">
                        <a:lnSpc>
                          <a:spcPct val="115000"/>
                        </a:lnSpc>
                        <a:spcBef>
                          <a:spcPts val="0"/>
                        </a:spcBef>
                        <a:buNone/>
                      </a:pPr>
                      <a:r>
                        <a:rPr lang="en-US" sz="900">
                          <a:latin typeface="Cambria"/>
                          <a:ea typeface="Cambria"/>
                          <a:cs typeface="Cambria"/>
                          <a:sym typeface="Cambria"/>
                        </a:rPr>
                        <a:t>10000</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solidFill>
                      <a:srgbClr val="B4C6E7"/>
                    </a:solidFill>
                  </a:tcPr>
                </a:tc>
              </a:tr>
              <a:tr h="290500">
                <a:tc gridSpan="2">
                  <a:txBody>
                    <a:bodyPr>
                      <a:noAutofit/>
                    </a:bodyPr>
                    <a:lstStyle/>
                    <a:p>
                      <a:pPr lvl="0" rtl="0" algn="just">
                        <a:lnSpc>
                          <a:spcPct val="115000"/>
                        </a:lnSpc>
                        <a:spcBef>
                          <a:spcPts val="0"/>
                        </a:spcBef>
                        <a:buNone/>
                      </a:pPr>
                      <a:r>
                        <a:rPr b="1" lang="en-US" sz="900">
                          <a:solidFill>
                            <a:srgbClr val="FFFFFF"/>
                          </a:solidFill>
                          <a:latin typeface="Cambria"/>
                          <a:ea typeface="Cambria"/>
                          <a:cs typeface="Cambria"/>
                          <a:sym typeface="Cambria"/>
                        </a:rPr>
                        <a:t> </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tcPr>
                </a:tc>
                <a:tc hMerge="1"/>
                <a:tc>
                  <a:txBody>
                    <a:bodyPr>
                      <a:noAutofit/>
                    </a:bodyPr>
                    <a:lstStyle/>
                    <a:p>
                      <a:pPr lvl="0" rtl="0" algn="ctr">
                        <a:lnSpc>
                          <a:spcPct val="115000"/>
                        </a:lnSpc>
                        <a:spcBef>
                          <a:spcPts val="0"/>
                        </a:spcBef>
                        <a:buNone/>
                      </a:pPr>
                      <a:r>
                        <a:rPr lang="en-US" sz="900">
                          <a:latin typeface="Cambria"/>
                          <a:ea typeface="Cambria"/>
                          <a:cs typeface="Cambria"/>
                          <a:sym typeface="Cambria"/>
                        </a:rPr>
                        <a:t> </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tcPr>
                </a:tc>
                <a:tc>
                  <a:txBody>
                    <a:bodyPr>
                      <a:noAutofit/>
                    </a:bodyPr>
                    <a:lstStyle/>
                    <a:p>
                      <a:pPr lvl="0" rtl="0" algn="ctr">
                        <a:lnSpc>
                          <a:spcPct val="115000"/>
                        </a:lnSpc>
                        <a:spcBef>
                          <a:spcPts val="0"/>
                        </a:spcBef>
                        <a:buNone/>
                      </a:pPr>
                      <a:r>
                        <a:rPr lang="en-US" sz="900">
                          <a:latin typeface="Cambria"/>
                          <a:ea typeface="Cambria"/>
                          <a:cs typeface="Cambria"/>
                          <a:sym typeface="Cambria"/>
                        </a:rPr>
                        <a:t> </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tcPr>
                </a:tc>
                <a:tc>
                  <a:txBody>
                    <a:bodyPr>
                      <a:noAutofit/>
                    </a:bodyPr>
                    <a:lstStyle/>
                    <a:p>
                      <a:pPr lvl="0" rtl="0" algn="ctr">
                        <a:lnSpc>
                          <a:spcPct val="115000"/>
                        </a:lnSpc>
                        <a:spcBef>
                          <a:spcPts val="0"/>
                        </a:spcBef>
                        <a:buNone/>
                      </a:pPr>
                      <a:r>
                        <a:rPr lang="en-US" sz="900">
                          <a:latin typeface="Cambria"/>
                          <a:ea typeface="Cambria"/>
                          <a:cs typeface="Cambria"/>
                          <a:sym typeface="Cambria"/>
                        </a:rPr>
                        <a:t> </a:t>
                      </a:r>
                    </a:p>
                  </a:txBody>
                  <a:tcPr marT="91425" marB="91425" marR="68575" marL="68575">
                    <a:lnL cap="flat" cmpd="sng" w="12700">
                      <a:solidFill>
                        <a:srgbClr val="FFFFFF"/>
                      </a:solidFill>
                      <a:prstDash val="solid"/>
                      <a:round/>
                      <a:headEnd len="med" w="med" type="none"/>
                      <a:tailEnd len="med" w="med" type="none"/>
                    </a:lnL>
                    <a:lnR cap="flat" cmpd="sng" w="12700">
                      <a:solidFill>
                        <a:srgbClr val="FFFFFF"/>
                      </a:solidFill>
                      <a:prstDash val="solid"/>
                      <a:round/>
                      <a:headEnd len="med" w="med" type="none"/>
                      <a:tailEnd len="med" w="med" type="none"/>
                    </a:lnR>
                    <a:lnT cap="flat" cmpd="sng" w="12700">
                      <a:solidFill>
                        <a:srgbClr val="FFFFFF"/>
                      </a:solidFill>
                      <a:prstDash val="solid"/>
                      <a:round/>
                      <a:headEnd len="med" w="med" type="none"/>
                      <a:tailEnd len="med" w="med" type="none"/>
                    </a:lnT>
                    <a:lnB cap="flat" cmpd="sng" w="12700">
                      <a:solidFill>
                        <a:srgbClr val="FFFFFF"/>
                      </a:solidFill>
                      <a:prstDash val="solid"/>
                      <a:round/>
                      <a:headEnd len="med" w="med" type="none"/>
                      <a:tailEnd len="med" w="med" type="none"/>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8" name="Shape 268"/>
        <p:cNvGrpSpPr/>
        <p:nvPr/>
      </p:nvGrpSpPr>
      <p:grpSpPr>
        <a:xfrm>
          <a:off x="0" y="0"/>
          <a:ext cx="0" cy="0"/>
          <a:chOff x="0" y="0"/>
          <a:chExt cx="0" cy="0"/>
        </a:xfrm>
      </p:grpSpPr>
      <p:pic>
        <p:nvPicPr>
          <p:cNvPr id="269" name="Shape 269"/>
          <p:cNvPicPr preferRelativeResize="0"/>
          <p:nvPr/>
        </p:nvPicPr>
        <p:blipFill/>
        <p:spPr>
          <a:xfrm>
            <a:off x="7514490" y="45563"/>
            <a:ext cx="718200" cy="718200"/>
          </a:xfrm>
          <a:prstGeom prst="rect">
            <a:avLst/>
          </a:prstGeom>
          <a:solidFill>
            <a:srgbClr val="FFFFFF"/>
          </a:solidFill>
          <a:ln>
            <a:noFill/>
          </a:ln>
        </p:spPr>
      </p:pic>
      <p:sp>
        <p:nvSpPr>
          <p:cNvPr id="270" name="Shape 270"/>
          <p:cNvSpPr txBox="1"/>
          <p:nvPr/>
        </p:nvSpPr>
        <p:spPr>
          <a:xfrm>
            <a:off x="281550" y="1100680"/>
            <a:ext cx="3204900" cy="13680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Assembling model</a:t>
            </a:r>
          </a:p>
        </p:txBody>
      </p:sp>
      <p:sp>
        <p:nvSpPr>
          <p:cNvPr id="271" name="Shape 271"/>
          <p:cNvSpPr txBox="1"/>
          <p:nvPr/>
        </p:nvSpPr>
        <p:spPr>
          <a:xfrm>
            <a:off x="108723" y="261825"/>
            <a:ext cx="6520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Structural Analysis</a:t>
            </a:r>
          </a:p>
        </p:txBody>
      </p:sp>
      <p:sp>
        <p:nvSpPr>
          <p:cNvPr id="272" name="Shape 27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273" name="Shape 273"/>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74" name="Shape 274"/>
          <p:cNvPicPr preferRelativeResize="0"/>
          <p:nvPr/>
        </p:nvPicPr>
        <p:blipFill rotWithShape="1">
          <a:blip r:embed="rId4">
            <a:alphaModFix/>
          </a:blip>
          <a:srcRect b="4774" l="0" r="0" t="4964"/>
          <a:stretch/>
        </p:blipFill>
        <p:spPr>
          <a:xfrm>
            <a:off x="4534275" y="797925"/>
            <a:ext cx="2857500" cy="37999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8" name="Shape 278"/>
        <p:cNvGrpSpPr/>
        <p:nvPr/>
      </p:nvGrpSpPr>
      <p:grpSpPr>
        <a:xfrm>
          <a:off x="0" y="0"/>
          <a:ext cx="0" cy="0"/>
          <a:chOff x="0" y="0"/>
          <a:chExt cx="0" cy="0"/>
        </a:xfrm>
      </p:grpSpPr>
      <p:pic>
        <p:nvPicPr>
          <p:cNvPr id="279" name="Shape 279"/>
          <p:cNvPicPr preferRelativeResize="0"/>
          <p:nvPr/>
        </p:nvPicPr>
        <p:blipFill/>
        <p:spPr>
          <a:xfrm>
            <a:off x="7514490" y="45563"/>
            <a:ext cx="718200" cy="718200"/>
          </a:xfrm>
          <a:prstGeom prst="rect">
            <a:avLst/>
          </a:prstGeom>
          <a:solidFill>
            <a:srgbClr val="FFFFFF"/>
          </a:solidFill>
          <a:ln>
            <a:noFill/>
          </a:ln>
        </p:spPr>
      </p:pic>
      <p:sp>
        <p:nvSpPr>
          <p:cNvPr id="280" name="Shape 280"/>
          <p:cNvSpPr txBox="1"/>
          <p:nvPr/>
        </p:nvSpPr>
        <p:spPr>
          <a:xfrm>
            <a:off x="281550" y="1100680"/>
            <a:ext cx="3204900" cy="13680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Cutting models:</a:t>
            </a:r>
          </a:p>
        </p:txBody>
      </p:sp>
      <p:sp>
        <p:nvSpPr>
          <p:cNvPr id="281" name="Shape 281"/>
          <p:cNvSpPr txBox="1"/>
          <p:nvPr/>
        </p:nvSpPr>
        <p:spPr>
          <a:xfrm>
            <a:off x="108723" y="261825"/>
            <a:ext cx="6520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Structural Analysis</a:t>
            </a:r>
          </a:p>
        </p:txBody>
      </p:sp>
      <p:sp>
        <p:nvSpPr>
          <p:cNvPr id="282" name="Shape 28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a:t>
            </a:r>
            <a:r>
              <a:rPr b="1" lang="en-US" sz="1000">
                <a:solidFill>
                  <a:srgbClr val="7700C7"/>
                </a:solidFill>
              </a:rPr>
              <a:t>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283" name="Shape 283"/>
          <p:cNvPicPr preferRelativeResize="0"/>
          <p:nvPr/>
        </p:nvPicPr>
        <p:blipFill>
          <a:blip r:embed="rId3">
            <a:alphaModFix/>
          </a:blip>
          <a:stretch>
            <a:fillRect/>
          </a:stretch>
        </p:blipFill>
        <p:spPr>
          <a:xfrm>
            <a:off x="7318450" y="45562"/>
            <a:ext cx="1764899" cy="513500"/>
          </a:xfrm>
          <a:prstGeom prst="rect">
            <a:avLst/>
          </a:prstGeom>
          <a:noFill/>
          <a:ln>
            <a:noFill/>
          </a:ln>
        </p:spPr>
      </p:pic>
      <p:cxnSp>
        <p:nvCxnSpPr>
          <p:cNvPr id="284" name="Shape 284"/>
          <p:cNvCxnSpPr/>
          <p:nvPr/>
        </p:nvCxnSpPr>
        <p:spPr>
          <a:xfrm>
            <a:off x="305175" y="3626350"/>
            <a:ext cx="508800" cy="416400"/>
          </a:xfrm>
          <a:prstGeom prst="straightConnector1">
            <a:avLst/>
          </a:prstGeom>
          <a:noFill/>
          <a:ln cap="flat" cmpd="sng" w="9525">
            <a:solidFill>
              <a:srgbClr val="FF0000"/>
            </a:solidFill>
            <a:prstDash val="solid"/>
            <a:round/>
            <a:headEnd len="lg" w="lg" type="none"/>
            <a:tailEnd len="lg" w="lg" type="triangle"/>
          </a:ln>
        </p:spPr>
      </p:cxnSp>
      <p:pic>
        <p:nvPicPr>
          <p:cNvPr id="285" name="Shape 285"/>
          <p:cNvPicPr preferRelativeResize="0"/>
          <p:nvPr/>
        </p:nvPicPr>
        <p:blipFill>
          <a:blip r:embed="rId4">
            <a:alphaModFix/>
          </a:blip>
          <a:stretch>
            <a:fillRect/>
          </a:stretch>
        </p:blipFill>
        <p:spPr>
          <a:xfrm>
            <a:off x="305175" y="1419600"/>
            <a:ext cx="4184750" cy="2899075"/>
          </a:xfrm>
          <a:prstGeom prst="rect">
            <a:avLst/>
          </a:prstGeom>
          <a:noFill/>
          <a:ln>
            <a:noFill/>
          </a:ln>
        </p:spPr>
      </p:pic>
      <p:pic>
        <p:nvPicPr>
          <p:cNvPr id="286" name="Shape 286"/>
          <p:cNvPicPr preferRelativeResize="0"/>
          <p:nvPr/>
        </p:nvPicPr>
        <p:blipFill>
          <a:blip r:embed="rId5">
            <a:alphaModFix/>
          </a:blip>
          <a:stretch>
            <a:fillRect/>
          </a:stretch>
        </p:blipFill>
        <p:spPr>
          <a:xfrm>
            <a:off x="4503750" y="1419600"/>
            <a:ext cx="4184750" cy="286757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0" name="Shape 290"/>
        <p:cNvGrpSpPr/>
        <p:nvPr/>
      </p:nvGrpSpPr>
      <p:grpSpPr>
        <a:xfrm>
          <a:off x="0" y="0"/>
          <a:ext cx="0" cy="0"/>
          <a:chOff x="0" y="0"/>
          <a:chExt cx="0" cy="0"/>
        </a:xfrm>
      </p:grpSpPr>
      <p:pic>
        <p:nvPicPr>
          <p:cNvPr id="291" name="Shape 291"/>
          <p:cNvPicPr preferRelativeResize="0"/>
          <p:nvPr/>
        </p:nvPicPr>
        <p:blipFill/>
        <p:spPr>
          <a:xfrm>
            <a:off x="7514490" y="45563"/>
            <a:ext cx="718200" cy="718200"/>
          </a:xfrm>
          <a:prstGeom prst="rect">
            <a:avLst/>
          </a:prstGeom>
          <a:solidFill>
            <a:srgbClr val="FFFFFF"/>
          </a:solidFill>
          <a:ln>
            <a:noFill/>
          </a:ln>
        </p:spPr>
      </p:pic>
      <p:sp>
        <p:nvSpPr>
          <p:cNvPr id="292" name="Shape 292"/>
          <p:cNvSpPr txBox="1"/>
          <p:nvPr/>
        </p:nvSpPr>
        <p:spPr>
          <a:xfrm>
            <a:off x="1878149" y="559075"/>
            <a:ext cx="5387700" cy="2125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0" i="0" lang="en-US" sz="4800" u="none" cap="none" strike="noStrike">
                <a:solidFill>
                  <a:srgbClr val="7700C7"/>
                </a:solidFill>
                <a:latin typeface="Arial"/>
                <a:ea typeface="Arial"/>
                <a:cs typeface="Arial"/>
                <a:sym typeface="Arial"/>
              </a:rPr>
              <a:t>Q</a:t>
            </a:r>
            <a:r>
              <a:rPr lang="en-US" sz="4800">
                <a:solidFill>
                  <a:srgbClr val="7700C7"/>
                </a:solidFill>
              </a:rPr>
              <a:t>uestions</a:t>
            </a:r>
          </a:p>
          <a:p>
            <a:pPr indent="0" lvl="0" marL="0" marR="0" rtl="0" algn="ctr">
              <a:spcBef>
                <a:spcPts val="0"/>
              </a:spcBef>
              <a:buSzPct val="25000"/>
              <a:buNone/>
            </a:pPr>
            <a:r>
              <a:rPr lang="en-US" sz="4800">
                <a:solidFill>
                  <a:srgbClr val="7700C7"/>
                </a:solidFill>
              </a:rPr>
              <a:t>and</a:t>
            </a:r>
          </a:p>
          <a:p>
            <a:pPr indent="0" lvl="0" marL="0" marR="0" rtl="0" algn="ctr">
              <a:spcBef>
                <a:spcPts val="0"/>
              </a:spcBef>
              <a:buSzPct val="25000"/>
              <a:buNone/>
            </a:pPr>
            <a:r>
              <a:rPr lang="en-US" sz="4800">
                <a:solidFill>
                  <a:srgbClr val="7700C7"/>
                </a:solidFill>
              </a:rPr>
              <a:t>Recommendations</a:t>
            </a:r>
          </a:p>
        </p:txBody>
      </p:sp>
      <p:pic>
        <p:nvPicPr>
          <p:cNvPr descr="AClogotype (1).png" id="293" name="Shape 293"/>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94" name="Shape 294"/>
          <p:cNvSpPr txBox="1"/>
          <p:nvPr/>
        </p:nvSpPr>
        <p:spPr>
          <a:xfrm>
            <a:off x="2319600" y="3802925"/>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Yinghan Hua</a:t>
            </a:r>
          </a:p>
          <a:p>
            <a:pPr indent="0" lvl="0" marL="0" marR="0" rtl="0" algn="ctr">
              <a:spcBef>
                <a:spcPts val="0"/>
              </a:spcBef>
              <a:buSzPct val="25000"/>
              <a:buNone/>
            </a:pPr>
            <a:r>
              <a:rPr lang="en-US" sz="1200"/>
              <a:t>Environmental Engineering</a:t>
            </a:r>
          </a:p>
          <a:p>
            <a:pPr indent="0" lvl="0" marL="0" marR="0" rtl="0" algn="ctr">
              <a:spcBef>
                <a:spcPts val="0"/>
              </a:spcBef>
              <a:buSzPct val="25000"/>
              <a:buNone/>
            </a:pPr>
            <a:r>
              <a:rPr lang="en-US" sz="1200"/>
              <a:t>yh696@cornell.edu</a:t>
            </a:r>
          </a:p>
        </p:txBody>
      </p:sp>
      <p:sp>
        <p:nvSpPr>
          <p:cNvPr id="295" name="Shape 295"/>
          <p:cNvSpPr txBox="1"/>
          <p:nvPr/>
        </p:nvSpPr>
        <p:spPr>
          <a:xfrm>
            <a:off x="4639200" y="2937150"/>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Felix Yang</a:t>
            </a:r>
          </a:p>
          <a:p>
            <a:pPr indent="0" lvl="0" marL="0" marR="0" rtl="0" algn="ctr">
              <a:spcBef>
                <a:spcPts val="0"/>
              </a:spcBef>
              <a:buSzPct val="25000"/>
              <a:buNone/>
            </a:pPr>
            <a:r>
              <a:rPr lang="en-US" sz="1200"/>
              <a:t>Mechanical Engineering</a:t>
            </a:r>
          </a:p>
          <a:p>
            <a:pPr indent="0" lvl="0" marL="0" marR="0" rtl="0" algn="ctr">
              <a:spcBef>
                <a:spcPts val="0"/>
              </a:spcBef>
              <a:buSzPct val="25000"/>
              <a:buNone/>
            </a:pPr>
            <a:r>
              <a:rPr lang="en-US" sz="1200"/>
              <a:t>fyy2@cornell.edu</a:t>
            </a:r>
          </a:p>
        </p:txBody>
      </p:sp>
      <p:sp>
        <p:nvSpPr>
          <p:cNvPr id="296" name="Shape 296"/>
          <p:cNvSpPr txBox="1"/>
          <p:nvPr/>
        </p:nvSpPr>
        <p:spPr>
          <a:xfrm>
            <a:off x="2168400" y="2937150"/>
            <a:ext cx="24876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Sean King</a:t>
            </a:r>
          </a:p>
          <a:p>
            <a:pPr indent="0" lvl="0" marL="0" marR="0" rtl="0" algn="ctr">
              <a:spcBef>
                <a:spcPts val="0"/>
              </a:spcBef>
              <a:buSzPct val="25000"/>
              <a:buNone/>
            </a:pPr>
            <a:r>
              <a:rPr lang="en-US" sz="1200"/>
              <a:t>Materials Science &amp; Engineering</a:t>
            </a:r>
          </a:p>
          <a:p>
            <a:pPr indent="0" lvl="0" marL="0" marR="0" rtl="0" algn="ctr">
              <a:spcBef>
                <a:spcPts val="0"/>
              </a:spcBef>
              <a:buSzPct val="25000"/>
              <a:buNone/>
            </a:pPr>
            <a:r>
              <a:rPr lang="en-US" sz="1200"/>
              <a:t>spk52@cornell.edu</a:t>
            </a:r>
          </a:p>
        </p:txBody>
      </p:sp>
      <p:pic>
        <p:nvPicPr>
          <p:cNvPr descr="AClogotype (1).png" id="297" name="Shape 297"/>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98" name="Shape 298"/>
          <p:cNvSpPr txBox="1"/>
          <p:nvPr/>
        </p:nvSpPr>
        <p:spPr>
          <a:xfrm>
            <a:off x="4639200" y="3802925"/>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Sung Min Kim</a:t>
            </a:r>
          </a:p>
          <a:p>
            <a:pPr indent="0" lvl="0" marL="0" marR="0" rtl="0" algn="ctr">
              <a:spcBef>
                <a:spcPts val="0"/>
              </a:spcBef>
              <a:buSzPct val="25000"/>
              <a:buNone/>
            </a:pPr>
            <a:r>
              <a:rPr lang="en-US" sz="1200"/>
              <a:t>Environmental Engineering</a:t>
            </a:r>
          </a:p>
          <a:p>
            <a:pPr indent="0" lvl="0" marL="0" marR="0" rtl="0" algn="ctr">
              <a:spcBef>
                <a:spcPts val="0"/>
              </a:spcBef>
              <a:buSzPct val="25000"/>
              <a:buNone/>
            </a:pPr>
            <a:r>
              <a:rPr lang="en-US" sz="1200"/>
              <a:t>sk2795@cornell.edu</a:t>
            </a:r>
          </a:p>
        </p:txBody>
      </p:sp>
      <p:sp>
        <p:nvSpPr>
          <p:cNvPr id="299" name="Shape 299"/>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a:t>
            </a:r>
            <a:r>
              <a:rPr b="1" i="0" lang="en-US" sz="1000" u="none" cap="none" strike="noStrike">
                <a:solidFill>
                  <a:srgbClr val="7700C7"/>
                </a:solidFill>
                <a:latin typeface="Arial"/>
                <a:ea typeface="Arial"/>
                <a:cs typeface="Arial"/>
                <a:sym typeface="Arial"/>
              </a:rPr>
              <a:t> | </a:t>
            </a:r>
            <a:r>
              <a:rPr b="1" lang="en-US" sz="1000">
                <a:solidFill>
                  <a:srgbClr val="7700C7"/>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
        <p:nvSpPr>
          <p:cNvPr id="300" name="Shape 300"/>
          <p:cNvSpPr txBox="1"/>
          <p:nvPr/>
        </p:nvSpPr>
        <p:spPr>
          <a:xfrm>
            <a:off x="7060375" y="2937137"/>
            <a:ext cx="1936500" cy="718200"/>
          </a:xfrm>
          <a:prstGeom prst="rect">
            <a:avLst/>
          </a:prstGeom>
          <a:noFill/>
          <a:ln>
            <a:noFill/>
          </a:ln>
        </p:spPr>
        <p:txBody>
          <a:bodyPr anchorCtr="0" anchor="t" bIns="91425" lIns="91425" rIns="91425" tIns="91425">
            <a:noAutofit/>
          </a:bodyPr>
          <a:lstStyle/>
          <a:p>
            <a:pPr lvl="0" rtl="0" algn="ctr">
              <a:spcBef>
                <a:spcPts val="0"/>
              </a:spcBef>
              <a:buNone/>
            </a:pPr>
            <a:r>
              <a:rPr lang="en-US" sz="1200"/>
              <a:t>David Herrera</a:t>
            </a:r>
          </a:p>
          <a:p>
            <a:pPr lvl="0" rtl="0" algn="ctr">
              <a:spcBef>
                <a:spcPts val="0"/>
              </a:spcBef>
              <a:buNone/>
            </a:pPr>
            <a:r>
              <a:rPr lang="en-US" sz="1200"/>
              <a:t>Civil Engineering</a:t>
            </a:r>
          </a:p>
          <a:p>
            <a:pPr lvl="0" rtl="0" algn="ctr">
              <a:spcBef>
                <a:spcPts val="0"/>
              </a:spcBef>
              <a:buNone/>
            </a:pPr>
            <a:r>
              <a:rPr lang="en-US" sz="1200">
                <a:solidFill>
                  <a:srgbClr val="555555"/>
                </a:solidFill>
                <a:highlight>
                  <a:srgbClr val="FFFFFF"/>
                </a:highlight>
              </a:rPr>
              <a:t>dh644@cornell.edu</a:t>
            </a:r>
          </a:p>
          <a:p>
            <a:pPr lvl="0" algn="ctr">
              <a:spcBef>
                <a:spcPts val="0"/>
              </a:spcBef>
              <a:buNone/>
            </a:pPr>
            <a:r>
              <a:t/>
            </a:r>
            <a:endParaRPr b="1" sz="12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pic>
        <p:nvPicPr>
          <p:cNvPr id="93" name="Shape 93"/>
          <p:cNvPicPr preferRelativeResize="0"/>
          <p:nvPr/>
        </p:nvPicPr>
        <p:blipFill/>
        <p:spPr>
          <a:xfrm>
            <a:off x="7514490" y="45563"/>
            <a:ext cx="718110" cy="718110"/>
          </a:xfrm>
          <a:prstGeom prst="rect">
            <a:avLst/>
          </a:prstGeom>
          <a:solidFill>
            <a:srgbClr val="FFFFFF"/>
          </a:solidFill>
          <a:ln>
            <a:noFill/>
          </a:ln>
        </p:spPr>
      </p:pic>
      <p:sp>
        <p:nvSpPr>
          <p:cNvPr id="94" name="Shape 94"/>
          <p:cNvSpPr txBox="1"/>
          <p:nvPr/>
        </p:nvSpPr>
        <p:spPr>
          <a:xfrm>
            <a:off x="281550" y="1100675"/>
            <a:ext cx="2925000" cy="13680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In order to cut the pipe, a wooden jig consisting of a board with an ellipse cut in its center was fit over the pipe. </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The jig was fixed using 80/20 bars and joints, screwed directly to the pipe</a:t>
            </a:r>
          </a:p>
          <a:p>
            <a:pPr lvl="0" marR="0" rtl="0" algn="l">
              <a:spcBef>
                <a:spcPts val="0"/>
              </a:spcBef>
              <a:buNone/>
            </a:pPr>
            <a:r>
              <a:t/>
            </a:r>
            <a:endParaRPr b="0" i="0" sz="1400" u="none" cap="none" strike="noStrike">
              <a:solidFill>
                <a:srgbClr val="595959"/>
              </a:solidFill>
              <a:latin typeface="Calibri"/>
              <a:ea typeface="Calibri"/>
              <a:cs typeface="Calibri"/>
              <a:sym typeface="Calibri"/>
            </a:endParaRPr>
          </a:p>
        </p:txBody>
      </p:sp>
      <p:sp>
        <p:nvSpPr>
          <p:cNvPr id="95" name="Shape 95"/>
          <p:cNvSpPr txBox="1"/>
          <p:nvPr/>
        </p:nvSpPr>
        <p:spPr>
          <a:xfrm>
            <a:off x="108722" y="261825"/>
            <a:ext cx="7509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Sedimentation Tank Fabrication</a:t>
            </a:r>
          </a:p>
        </p:txBody>
      </p:sp>
      <p:sp>
        <p:nvSpPr>
          <p:cNvPr id="96" name="Shape 96"/>
          <p:cNvSpPr txBox="1"/>
          <p:nvPr/>
        </p:nvSpPr>
        <p:spPr>
          <a:xfrm>
            <a:off x="4593771" y="4763421"/>
            <a:ext cx="4403022" cy="24622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97" name="Shape 9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IMG_1401.JPG" id="98" name="Shape 98"/>
          <p:cNvPicPr preferRelativeResize="0"/>
          <p:nvPr/>
        </p:nvPicPr>
        <p:blipFill>
          <a:blip r:embed="rId4">
            <a:alphaModFix/>
          </a:blip>
          <a:stretch>
            <a:fillRect/>
          </a:stretch>
        </p:blipFill>
        <p:spPr>
          <a:xfrm>
            <a:off x="6292973" y="626725"/>
            <a:ext cx="2633700" cy="3511590"/>
          </a:xfrm>
          <a:prstGeom prst="rect">
            <a:avLst/>
          </a:prstGeom>
          <a:noFill/>
          <a:ln>
            <a:noFill/>
          </a:ln>
        </p:spPr>
      </p:pic>
      <p:pic>
        <p:nvPicPr>
          <p:cNvPr descr="IMG_1404.JPG" id="99" name="Shape 99"/>
          <p:cNvPicPr preferRelativeResize="0"/>
          <p:nvPr/>
        </p:nvPicPr>
        <p:blipFill>
          <a:blip r:embed="rId5">
            <a:alphaModFix/>
          </a:blip>
          <a:stretch>
            <a:fillRect/>
          </a:stretch>
        </p:blipFill>
        <p:spPr>
          <a:xfrm>
            <a:off x="1486250" y="2504600"/>
            <a:ext cx="3430875" cy="2573150"/>
          </a:xfrm>
          <a:prstGeom prst="rect">
            <a:avLst/>
          </a:prstGeom>
          <a:noFill/>
          <a:ln>
            <a:noFill/>
          </a:ln>
        </p:spPr>
      </p:pic>
      <p:sp>
        <p:nvSpPr>
          <p:cNvPr id="100" name="Shape 100"/>
          <p:cNvSpPr txBox="1"/>
          <p:nvPr/>
        </p:nvSpPr>
        <p:spPr>
          <a:xfrm>
            <a:off x="108725" y="4565425"/>
            <a:ext cx="1482300" cy="198000"/>
          </a:xfrm>
          <a:prstGeom prst="rect">
            <a:avLst/>
          </a:prstGeom>
          <a:noFill/>
          <a:ln>
            <a:noFill/>
          </a:ln>
        </p:spPr>
        <p:txBody>
          <a:bodyPr anchorCtr="0" anchor="t" bIns="91425" lIns="91425" rIns="91425" tIns="91425">
            <a:noAutofit/>
          </a:bodyPr>
          <a:lstStyle/>
          <a:p>
            <a:pPr lvl="0">
              <a:spcBef>
                <a:spcPts val="0"/>
              </a:spcBef>
              <a:buNone/>
            </a:pPr>
            <a:r>
              <a:rPr lang="en-US"/>
              <a:t>Pipe before it was cut </a:t>
            </a:r>
          </a:p>
        </p:txBody>
      </p:sp>
      <p:sp>
        <p:nvSpPr>
          <p:cNvPr id="101" name="Shape 101"/>
          <p:cNvSpPr txBox="1"/>
          <p:nvPr/>
        </p:nvSpPr>
        <p:spPr>
          <a:xfrm>
            <a:off x="6690975" y="4050650"/>
            <a:ext cx="1966800" cy="198000"/>
          </a:xfrm>
          <a:prstGeom prst="rect">
            <a:avLst/>
          </a:prstGeom>
          <a:noFill/>
          <a:ln>
            <a:noFill/>
          </a:ln>
        </p:spPr>
        <p:txBody>
          <a:bodyPr anchorCtr="0" anchor="t" bIns="91425" lIns="91425" rIns="91425" tIns="91425">
            <a:noAutofit/>
          </a:bodyPr>
          <a:lstStyle/>
          <a:p>
            <a:pPr lvl="0" rtl="0" algn="ctr">
              <a:spcBef>
                <a:spcPts val="0"/>
              </a:spcBef>
              <a:buNone/>
            </a:pPr>
            <a:r>
              <a:rPr lang="en-US"/>
              <a:t>Pipe from other side</a:t>
            </a: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4" name="Shape 304"/>
        <p:cNvGrpSpPr/>
        <p:nvPr/>
      </p:nvGrpSpPr>
      <p:grpSpPr>
        <a:xfrm>
          <a:off x="0" y="0"/>
          <a:ext cx="0" cy="0"/>
          <a:chOff x="0" y="0"/>
          <a:chExt cx="0" cy="0"/>
        </a:xfrm>
      </p:grpSpPr>
      <p:pic>
        <p:nvPicPr>
          <p:cNvPr id="305" name="Shape 305"/>
          <p:cNvPicPr preferRelativeResize="0"/>
          <p:nvPr/>
        </p:nvPicPr>
        <p:blipFill/>
        <p:spPr>
          <a:xfrm>
            <a:off x="7514490" y="45563"/>
            <a:ext cx="718110" cy="718110"/>
          </a:xfrm>
          <a:prstGeom prst="rect">
            <a:avLst/>
          </a:prstGeom>
          <a:solidFill>
            <a:srgbClr val="FFFFFF"/>
          </a:solidFill>
          <a:ln>
            <a:noFill/>
          </a:ln>
        </p:spPr>
      </p:pic>
      <p:sp>
        <p:nvSpPr>
          <p:cNvPr id="306" name="Shape 306"/>
          <p:cNvSpPr txBox="1"/>
          <p:nvPr/>
        </p:nvSpPr>
        <p:spPr>
          <a:xfrm>
            <a:off x="1293600" y="1667775"/>
            <a:ext cx="6556800" cy="14598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lang="en-US" sz="6000">
                <a:solidFill>
                  <a:srgbClr val="9900FF"/>
                </a:solidFill>
              </a:rPr>
              <a:t>Appendix</a:t>
            </a:r>
          </a:p>
          <a:p>
            <a:pPr indent="0" lvl="0" marL="0" marR="0" rtl="0" algn="ctr">
              <a:spcBef>
                <a:spcPts val="0"/>
              </a:spcBef>
              <a:buSzPct val="25000"/>
              <a:buNone/>
            </a:pPr>
            <a:r>
              <a:rPr lang="en-US" sz="6000">
                <a:solidFill>
                  <a:srgbClr val="9900FF"/>
                </a:solidFill>
              </a:rPr>
              <a:t>Slides</a:t>
            </a:r>
          </a:p>
        </p:txBody>
      </p:sp>
      <p:pic>
        <p:nvPicPr>
          <p:cNvPr descr="AClogotype (1).png" id="307" name="Shape 30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AClogotype (1).png" id="308" name="Shape 308"/>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309" name="Shape 309"/>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9900FF"/>
                </a:solidFill>
              </a:rPr>
              <a:t>Prefab 1L/s</a:t>
            </a:r>
            <a:r>
              <a:rPr b="1" i="0" lang="en-US" sz="1000" u="none" cap="none" strike="noStrike">
                <a:solidFill>
                  <a:srgbClr val="9900FF"/>
                </a:solidFill>
                <a:latin typeface="Arial"/>
                <a:ea typeface="Arial"/>
                <a:cs typeface="Arial"/>
                <a:sym typeface="Arial"/>
              </a:rPr>
              <a:t> | </a:t>
            </a:r>
            <a:r>
              <a:rPr b="1" lang="en-US" sz="1000">
                <a:solidFill>
                  <a:srgbClr val="9900FF"/>
                </a:solidFill>
              </a:rPr>
              <a:t>Research</a:t>
            </a:r>
            <a:r>
              <a:rPr b="1" i="0" lang="en-US" sz="1000" u="none" cap="none" strike="noStrike">
                <a:solidFill>
                  <a:srgbClr val="9900FF"/>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3" name="Shape 313"/>
        <p:cNvGrpSpPr/>
        <p:nvPr/>
      </p:nvGrpSpPr>
      <p:grpSpPr>
        <a:xfrm>
          <a:off x="0" y="0"/>
          <a:ext cx="0" cy="0"/>
          <a:chOff x="0" y="0"/>
          <a:chExt cx="0" cy="0"/>
        </a:xfrm>
      </p:grpSpPr>
      <p:pic>
        <p:nvPicPr>
          <p:cNvPr id="314" name="Shape 314"/>
          <p:cNvPicPr preferRelativeResize="0"/>
          <p:nvPr/>
        </p:nvPicPr>
        <p:blipFill/>
        <p:spPr>
          <a:xfrm>
            <a:off x="7514490" y="45563"/>
            <a:ext cx="718200" cy="718200"/>
          </a:xfrm>
          <a:prstGeom prst="rect">
            <a:avLst/>
          </a:prstGeom>
          <a:solidFill>
            <a:srgbClr val="FFFFFF"/>
          </a:solidFill>
          <a:ln>
            <a:noFill/>
          </a:ln>
        </p:spPr>
      </p:pic>
      <p:sp>
        <p:nvSpPr>
          <p:cNvPr id="315" name="Shape 315"/>
          <p:cNvSpPr txBox="1"/>
          <p:nvPr/>
        </p:nvSpPr>
        <p:spPr>
          <a:xfrm>
            <a:off x="281550" y="1100675"/>
            <a:ext cx="8635500" cy="13680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The angles for the Sed Tank geometry were chosen because the optimal angle for the plate settlers was 30 degrees from horizontal. This angle ensures adequate settling but also ensures there won’t be too much buildup in the settlers.</a:t>
            </a:r>
          </a:p>
          <a:p>
            <a:pPr indent="0" lvl="0" marL="0" marR="0" rtl="0" algn="l">
              <a:spcBef>
                <a:spcPts val="0"/>
              </a:spcBef>
              <a:buClr>
                <a:srgbClr val="595959"/>
              </a:buClr>
              <a:buSzPct val="100000"/>
              <a:buFont typeface="Calibri"/>
              <a:buChar char="•"/>
            </a:pPr>
            <a:r>
              <a:rPr b="0" i="0" lang="en-US" sz="1400" u="none" cap="none" strike="noStrike">
                <a:solidFill>
                  <a:srgbClr val="595959"/>
                </a:solidFill>
                <a:latin typeface="Calibri"/>
                <a:ea typeface="Calibri"/>
                <a:cs typeface="Calibri"/>
                <a:sym typeface="Calibri"/>
              </a:rPr>
              <a:t> </a:t>
            </a:r>
            <a:r>
              <a:rPr lang="en-US">
                <a:solidFill>
                  <a:srgbClr val="595959"/>
                </a:solidFill>
                <a:latin typeface="Calibri"/>
                <a:ea typeface="Calibri"/>
                <a:cs typeface="Calibri"/>
                <a:sym typeface="Calibri"/>
              </a:rPr>
              <a:t> Thus, the main cut for the Sed tank was chosen to be 15 degrees, so that when the pieces were rotated for the correct shape, the total bend angle would add to 30 degrees.</a:t>
            </a:r>
          </a:p>
          <a:p>
            <a:pPr lvl="0" marR="0" rtl="0" algn="l">
              <a:spcBef>
                <a:spcPts val="0"/>
              </a:spcBef>
              <a:buNone/>
            </a:pPr>
            <a:r>
              <a:rPr b="0" i="0" lang="en-US" sz="1400" u="none" cap="none" strike="noStrike">
                <a:solidFill>
                  <a:srgbClr val="595959"/>
                </a:solidFill>
                <a:latin typeface="Calibri"/>
                <a:ea typeface="Calibri"/>
                <a:cs typeface="Calibri"/>
                <a:sym typeface="Calibri"/>
              </a:rPr>
              <a:t> </a:t>
            </a:r>
          </a:p>
        </p:txBody>
      </p:sp>
      <p:sp>
        <p:nvSpPr>
          <p:cNvPr id="316" name="Shape 316"/>
          <p:cNvSpPr txBox="1"/>
          <p:nvPr/>
        </p:nvSpPr>
        <p:spPr>
          <a:xfrm>
            <a:off x="108723" y="261825"/>
            <a:ext cx="72096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Sedimentation Tank Geometry</a:t>
            </a:r>
          </a:p>
        </p:txBody>
      </p:sp>
      <p:sp>
        <p:nvSpPr>
          <p:cNvPr id="317" name="Shape 317"/>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1L/s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318" name="Shape 31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Sed tank.jpg" id="319" name="Shape 319"/>
          <p:cNvPicPr preferRelativeResize="0"/>
          <p:nvPr/>
        </p:nvPicPr>
        <p:blipFill rotWithShape="1">
          <a:blip r:embed="rId4">
            <a:alphaModFix/>
          </a:blip>
          <a:srcRect b="15441" l="8667" r="18184" t="54493"/>
          <a:stretch/>
        </p:blipFill>
        <p:spPr>
          <a:xfrm>
            <a:off x="1116200" y="2468676"/>
            <a:ext cx="7270143" cy="23089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3" name="Shape 323"/>
        <p:cNvGrpSpPr/>
        <p:nvPr/>
      </p:nvGrpSpPr>
      <p:grpSpPr>
        <a:xfrm>
          <a:off x="0" y="0"/>
          <a:ext cx="0" cy="0"/>
          <a:chOff x="0" y="0"/>
          <a:chExt cx="0" cy="0"/>
        </a:xfrm>
      </p:grpSpPr>
      <p:sp>
        <p:nvSpPr>
          <p:cNvPr id="324" name="Shape 324"/>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1L/s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325" name="Shape 32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26" name="Shape 326"/>
          <p:cNvSpPr txBox="1"/>
          <p:nvPr/>
        </p:nvSpPr>
        <p:spPr>
          <a:xfrm>
            <a:off x="108723" y="261825"/>
            <a:ext cx="72096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Plate Settlers</a:t>
            </a:r>
            <a:r>
              <a:rPr lang="en-US" sz="4000">
                <a:solidFill>
                  <a:srgbClr val="7700C7"/>
                </a:solidFill>
              </a:rPr>
              <a:t> Geometry</a:t>
            </a:r>
          </a:p>
        </p:txBody>
      </p:sp>
      <p:pic>
        <p:nvPicPr>
          <p:cNvPr id="327" name="Shape 327"/>
          <p:cNvPicPr preferRelativeResize="0"/>
          <p:nvPr/>
        </p:nvPicPr>
        <p:blipFill>
          <a:blip r:embed="rId4">
            <a:alphaModFix/>
          </a:blip>
          <a:stretch>
            <a:fillRect/>
          </a:stretch>
        </p:blipFill>
        <p:spPr>
          <a:xfrm>
            <a:off x="227794" y="2167050"/>
            <a:ext cx="3579049" cy="2842674"/>
          </a:xfrm>
          <a:prstGeom prst="rect">
            <a:avLst/>
          </a:prstGeom>
          <a:noFill/>
          <a:ln>
            <a:noFill/>
          </a:ln>
        </p:spPr>
      </p:pic>
      <p:pic>
        <p:nvPicPr>
          <p:cNvPr id="328" name="Shape 328"/>
          <p:cNvPicPr preferRelativeResize="0"/>
          <p:nvPr/>
        </p:nvPicPr>
        <p:blipFill>
          <a:blip r:embed="rId5">
            <a:alphaModFix/>
          </a:blip>
          <a:stretch>
            <a:fillRect/>
          </a:stretch>
        </p:blipFill>
        <p:spPr>
          <a:xfrm>
            <a:off x="4274625" y="2306699"/>
            <a:ext cx="4403099" cy="2456724"/>
          </a:xfrm>
          <a:prstGeom prst="rect">
            <a:avLst/>
          </a:prstGeom>
          <a:noFill/>
          <a:ln>
            <a:noFill/>
          </a:ln>
        </p:spPr>
      </p:pic>
      <p:sp>
        <p:nvSpPr>
          <p:cNvPr id="329" name="Shape 329"/>
          <p:cNvSpPr txBox="1"/>
          <p:nvPr/>
        </p:nvSpPr>
        <p:spPr>
          <a:xfrm>
            <a:off x="0" y="794487"/>
            <a:ext cx="9144000" cy="1276800"/>
          </a:xfrm>
          <a:prstGeom prst="rect">
            <a:avLst/>
          </a:prstGeom>
          <a:noFill/>
          <a:ln>
            <a:noFill/>
          </a:ln>
        </p:spPr>
        <p:txBody>
          <a:bodyPr anchorCtr="0" anchor="ctr" bIns="91425" lIns="91425" rIns="91425" tIns="91425">
            <a:noAutofit/>
          </a:bodyPr>
          <a:lstStyle/>
          <a:p>
            <a:pPr indent="-228600" lvl="0" marL="457200" rtl="0">
              <a:spcBef>
                <a:spcPts val="0"/>
              </a:spcBef>
              <a:buClr>
                <a:schemeClr val="dk1"/>
              </a:buClr>
              <a:buFont typeface="Calibri"/>
              <a:buChar char="●"/>
            </a:pPr>
            <a:r>
              <a:rPr lang="en-US">
                <a:solidFill>
                  <a:schemeClr val="dk1"/>
                </a:solidFill>
                <a:latin typeface="Calibri"/>
                <a:ea typeface="Calibri"/>
                <a:cs typeface="Calibri"/>
                <a:sym typeface="Calibri"/>
              </a:rPr>
              <a:t>The plate settlers are angled 60 degrees from the horizontal because it is the critical angle for the plate settlers to be so the flocs do not roll up the plates and settle at the bottom. </a:t>
            </a:r>
          </a:p>
          <a:p>
            <a:pPr indent="-228600" lvl="0" marL="457200" rtl="0">
              <a:spcBef>
                <a:spcPts val="0"/>
              </a:spcBef>
              <a:buClr>
                <a:schemeClr val="dk1"/>
              </a:buClr>
              <a:buFont typeface="Calibri"/>
              <a:buChar char="●"/>
            </a:pPr>
            <a:r>
              <a:rPr lang="en-US">
                <a:solidFill>
                  <a:schemeClr val="dk1"/>
                </a:solidFill>
                <a:latin typeface="Calibri"/>
                <a:ea typeface="Calibri"/>
                <a:cs typeface="Calibri"/>
                <a:sym typeface="Calibri"/>
              </a:rPr>
              <a:t>The number of plate settlers were chosen to maximize trapping the flocs.</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5" name="Shape 105"/>
        <p:cNvGrpSpPr/>
        <p:nvPr/>
      </p:nvGrpSpPr>
      <p:grpSpPr>
        <a:xfrm>
          <a:off x="0" y="0"/>
          <a:ext cx="0" cy="0"/>
          <a:chOff x="0" y="0"/>
          <a:chExt cx="0" cy="0"/>
        </a:xfrm>
      </p:grpSpPr>
      <p:pic>
        <p:nvPicPr>
          <p:cNvPr id="106" name="Shape 106"/>
          <p:cNvPicPr preferRelativeResize="0"/>
          <p:nvPr/>
        </p:nvPicPr>
        <p:blipFill/>
        <p:spPr>
          <a:xfrm>
            <a:off x="7514490" y="45563"/>
            <a:ext cx="718200" cy="718200"/>
          </a:xfrm>
          <a:prstGeom prst="rect">
            <a:avLst/>
          </a:prstGeom>
          <a:solidFill>
            <a:srgbClr val="FFFFFF"/>
          </a:solidFill>
          <a:ln>
            <a:noFill/>
          </a:ln>
        </p:spPr>
      </p:pic>
      <p:sp>
        <p:nvSpPr>
          <p:cNvPr id="107" name="Shape 107"/>
          <p:cNvSpPr txBox="1"/>
          <p:nvPr/>
        </p:nvSpPr>
        <p:spPr>
          <a:xfrm>
            <a:off x="281550" y="1100680"/>
            <a:ext cx="3204900" cy="13680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In order to actually make the cut, a reciprocating saw was fit into a cradle and brought around the circumference of the pipe.</a:t>
            </a:r>
            <a:r>
              <a:rPr b="0" i="0" lang="en-US" sz="1400" u="none" cap="none" strike="noStrike">
                <a:solidFill>
                  <a:srgbClr val="595959"/>
                </a:solidFill>
                <a:latin typeface="Calibri"/>
                <a:ea typeface="Calibri"/>
                <a:cs typeface="Calibri"/>
                <a:sym typeface="Calibri"/>
              </a:rPr>
              <a:t> </a:t>
            </a:r>
          </a:p>
        </p:txBody>
      </p:sp>
      <p:sp>
        <p:nvSpPr>
          <p:cNvPr id="108" name="Shape 108"/>
          <p:cNvSpPr txBox="1"/>
          <p:nvPr/>
        </p:nvSpPr>
        <p:spPr>
          <a:xfrm>
            <a:off x="108722" y="261825"/>
            <a:ext cx="76332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Sedimentation Tank cont.</a:t>
            </a:r>
          </a:p>
        </p:txBody>
      </p:sp>
      <p:sp>
        <p:nvSpPr>
          <p:cNvPr id="109" name="Shape 109"/>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a:t>
            </a:r>
            <a:r>
              <a:rPr b="1" lang="en-US" sz="1000">
                <a:solidFill>
                  <a:srgbClr val="7700C7"/>
                </a:solidFill>
              </a:rPr>
              <a:t>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110" name="Shape 110"/>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IMG_0497.JPG" id="111" name="Shape 111"/>
          <p:cNvPicPr preferRelativeResize="0"/>
          <p:nvPr/>
        </p:nvPicPr>
        <p:blipFill>
          <a:blip r:embed="rId4">
            <a:alphaModFix/>
          </a:blip>
          <a:stretch>
            <a:fillRect/>
          </a:stretch>
        </p:blipFill>
        <p:spPr>
          <a:xfrm>
            <a:off x="3746649" y="784523"/>
            <a:ext cx="2984160" cy="3978900"/>
          </a:xfrm>
          <a:prstGeom prst="rect">
            <a:avLst/>
          </a:prstGeom>
          <a:noFill/>
          <a:ln>
            <a:noFill/>
          </a:ln>
        </p:spPr>
      </p:pic>
      <p:sp>
        <p:nvSpPr>
          <p:cNvPr id="112" name="Shape 112"/>
          <p:cNvSpPr txBox="1"/>
          <p:nvPr/>
        </p:nvSpPr>
        <p:spPr>
          <a:xfrm>
            <a:off x="6765425" y="2595600"/>
            <a:ext cx="2349300" cy="336000"/>
          </a:xfrm>
          <a:prstGeom prst="rect">
            <a:avLst/>
          </a:prstGeom>
          <a:noFill/>
          <a:ln>
            <a:noFill/>
          </a:ln>
        </p:spPr>
        <p:txBody>
          <a:bodyPr anchorCtr="0" anchor="t" bIns="91425" lIns="91425" rIns="91425" tIns="91425">
            <a:noAutofit/>
          </a:bodyPr>
          <a:lstStyle/>
          <a:p>
            <a:pPr lvl="0">
              <a:spcBef>
                <a:spcPts val="0"/>
              </a:spcBef>
              <a:buNone/>
            </a:pPr>
            <a:r>
              <a:rPr lang="en-US"/>
              <a:t>Sean cutting the pipe</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6" name="Shape 116"/>
        <p:cNvGrpSpPr/>
        <p:nvPr/>
      </p:nvGrpSpPr>
      <p:grpSpPr>
        <a:xfrm>
          <a:off x="0" y="0"/>
          <a:ext cx="0" cy="0"/>
          <a:chOff x="0" y="0"/>
          <a:chExt cx="0" cy="0"/>
        </a:xfrm>
      </p:grpSpPr>
      <p:pic>
        <p:nvPicPr>
          <p:cNvPr id="117" name="Shape 117"/>
          <p:cNvPicPr preferRelativeResize="0"/>
          <p:nvPr/>
        </p:nvPicPr>
        <p:blipFill/>
        <p:spPr>
          <a:xfrm>
            <a:off x="7514490" y="45563"/>
            <a:ext cx="718200" cy="718200"/>
          </a:xfrm>
          <a:prstGeom prst="rect">
            <a:avLst/>
          </a:prstGeom>
          <a:solidFill>
            <a:srgbClr val="FFFFFF"/>
          </a:solidFill>
          <a:ln>
            <a:noFill/>
          </a:ln>
        </p:spPr>
      </p:pic>
      <p:sp>
        <p:nvSpPr>
          <p:cNvPr id="118" name="Shape 118"/>
          <p:cNvSpPr txBox="1"/>
          <p:nvPr/>
        </p:nvSpPr>
        <p:spPr>
          <a:xfrm>
            <a:off x="281550" y="1742772"/>
            <a:ext cx="4312200" cy="19689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Initial cut was not satisfactory. Had to cut again.</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Jig was constructed to make it more accurate.</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This new system accomplished its goal.</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Even more accurate methods of cutting should be explored.</a:t>
            </a:r>
          </a:p>
        </p:txBody>
      </p:sp>
      <p:sp>
        <p:nvSpPr>
          <p:cNvPr id="119" name="Shape 119"/>
          <p:cNvSpPr txBox="1"/>
          <p:nvPr/>
        </p:nvSpPr>
        <p:spPr>
          <a:xfrm>
            <a:off x="108725" y="270650"/>
            <a:ext cx="7138200" cy="12810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Recutting the Sed Tank, </a:t>
            </a:r>
            <a:r>
              <a:rPr lang="en-US" sz="4000">
                <a:solidFill>
                  <a:srgbClr val="7700C7"/>
                </a:solidFill>
              </a:rPr>
              <a:t>Marker Jig</a:t>
            </a:r>
          </a:p>
        </p:txBody>
      </p:sp>
      <p:sp>
        <p:nvSpPr>
          <p:cNvPr id="120" name="Shape 120"/>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121" name="Shape 121"/>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IMAG0309.jpg" id="122" name="Shape 122"/>
          <p:cNvPicPr preferRelativeResize="0"/>
          <p:nvPr/>
        </p:nvPicPr>
        <p:blipFill>
          <a:blip r:embed="rId4">
            <a:alphaModFix/>
          </a:blip>
          <a:stretch>
            <a:fillRect/>
          </a:stretch>
        </p:blipFill>
        <p:spPr>
          <a:xfrm>
            <a:off x="5613323" y="574311"/>
            <a:ext cx="2247096" cy="3994878"/>
          </a:xfrm>
          <a:prstGeom prst="rect">
            <a:avLst/>
          </a:prstGeom>
          <a:noFill/>
          <a:ln>
            <a:noFill/>
          </a:ln>
        </p:spPr>
      </p:pic>
      <p:sp>
        <p:nvSpPr>
          <p:cNvPr id="123" name="Shape 123"/>
          <p:cNvSpPr txBox="1"/>
          <p:nvPr/>
        </p:nvSpPr>
        <p:spPr>
          <a:xfrm>
            <a:off x="7883300" y="2009175"/>
            <a:ext cx="1260600" cy="657600"/>
          </a:xfrm>
          <a:prstGeom prst="rect">
            <a:avLst/>
          </a:prstGeom>
          <a:noFill/>
          <a:ln>
            <a:noFill/>
          </a:ln>
        </p:spPr>
        <p:txBody>
          <a:bodyPr anchorCtr="0" anchor="t" bIns="91425" lIns="91425" rIns="91425" tIns="91425">
            <a:noAutofit/>
          </a:bodyPr>
          <a:lstStyle/>
          <a:p>
            <a:pPr lvl="0">
              <a:spcBef>
                <a:spcPts val="0"/>
              </a:spcBef>
              <a:buNone/>
            </a:pPr>
            <a:r>
              <a:rPr lang="en-US"/>
              <a:t>Using the jig</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7" name="Shape 127"/>
        <p:cNvGrpSpPr/>
        <p:nvPr/>
      </p:nvGrpSpPr>
      <p:grpSpPr>
        <a:xfrm>
          <a:off x="0" y="0"/>
          <a:ext cx="0" cy="0"/>
          <a:chOff x="0" y="0"/>
          <a:chExt cx="0" cy="0"/>
        </a:xfrm>
      </p:grpSpPr>
      <p:pic>
        <p:nvPicPr>
          <p:cNvPr id="128" name="Shape 128"/>
          <p:cNvPicPr preferRelativeResize="0"/>
          <p:nvPr/>
        </p:nvPicPr>
        <p:blipFill/>
        <p:spPr>
          <a:xfrm>
            <a:off x="7514490" y="45563"/>
            <a:ext cx="718200" cy="718200"/>
          </a:xfrm>
          <a:prstGeom prst="rect">
            <a:avLst/>
          </a:prstGeom>
          <a:solidFill>
            <a:srgbClr val="FFFFFF"/>
          </a:solidFill>
          <a:ln>
            <a:noFill/>
          </a:ln>
        </p:spPr>
      </p:pic>
      <p:sp>
        <p:nvSpPr>
          <p:cNvPr id="129" name="Shape 129"/>
          <p:cNvSpPr txBox="1"/>
          <p:nvPr/>
        </p:nvSpPr>
        <p:spPr>
          <a:xfrm>
            <a:off x="358950" y="763780"/>
            <a:ext cx="3204900" cy="13680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Plate settlers spacers were cut longer than they needed to be</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Resulted in the loss of 3 plates.</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Though the plant still worked, it was not ideal. </a:t>
            </a:r>
          </a:p>
        </p:txBody>
      </p:sp>
      <p:sp>
        <p:nvSpPr>
          <p:cNvPr id="130" name="Shape 130"/>
          <p:cNvSpPr txBox="1"/>
          <p:nvPr/>
        </p:nvSpPr>
        <p:spPr>
          <a:xfrm>
            <a:off x="108723" y="261825"/>
            <a:ext cx="6520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Plate Settlers</a:t>
            </a:r>
          </a:p>
        </p:txBody>
      </p:sp>
      <p:sp>
        <p:nvSpPr>
          <p:cNvPr id="131" name="Shape 13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132" name="Shape 132"/>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33" name="Shape 133"/>
          <p:cNvPicPr preferRelativeResize="0"/>
          <p:nvPr/>
        </p:nvPicPr>
        <p:blipFill>
          <a:blip r:embed="rId4">
            <a:alphaModFix/>
          </a:blip>
          <a:stretch>
            <a:fillRect/>
          </a:stretch>
        </p:blipFill>
        <p:spPr>
          <a:xfrm>
            <a:off x="255750" y="2072150"/>
            <a:ext cx="3725450" cy="2567750"/>
          </a:xfrm>
          <a:prstGeom prst="rect">
            <a:avLst/>
          </a:prstGeom>
          <a:noFill/>
          <a:ln>
            <a:noFill/>
          </a:ln>
        </p:spPr>
      </p:pic>
      <p:pic>
        <p:nvPicPr>
          <p:cNvPr id="134" name="Shape 134"/>
          <p:cNvPicPr preferRelativeResize="0"/>
          <p:nvPr/>
        </p:nvPicPr>
        <p:blipFill>
          <a:blip r:embed="rId5">
            <a:alphaModFix/>
          </a:blip>
          <a:stretch>
            <a:fillRect/>
          </a:stretch>
        </p:blipFill>
        <p:spPr>
          <a:xfrm>
            <a:off x="5844999" y="691625"/>
            <a:ext cx="2821175" cy="3760249"/>
          </a:xfrm>
          <a:prstGeom prst="rect">
            <a:avLst/>
          </a:prstGeom>
          <a:noFill/>
          <a:ln>
            <a:noFill/>
          </a:ln>
        </p:spPr>
      </p:pic>
      <p:sp>
        <p:nvSpPr>
          <p:cNvPr id="135" name="Shape 135"/>
          <p:cNvSpPr txBox="1"/>
          <p:nvPr/>
        </p:nvSpPr>
        <p:spPr>
          <a:xfrm>
            <a:off x="381025" y="4639900"/>
            <a:ext cx="3474900" cy="116700"/>
          </a:xfrm>
          <a:prstGeom prst="rect">
            <a:avLst/>
          </a:prstGeom>
          <a:noFill/>
          <a:ln>
            <a:noFill/>
          </a:ln>
        </p:spPr>
        <p:txBody>
          <a:bodyPr anchorCtr="0" anchor="t" bIns="91425" lIns="91425" rIns="91425" tIns="91425">
            <a:noAutofit/>
          </a:bodyPr>
          <a:lstStyle/>
          <a:p>
            <a:pPr lvl="0">
              <a:spcBef>
                <a:spcPts val="0"/>
              </a:spcBef>
              <a:buNone/>
            </a:pPr>
            <a:r>
              <a:rPr lang="en-US">
                <a:latin typeface="Calibri"/>
                <a:ea typeface="Calibri"/>
                <a:cs typeface="Calibri"/>
                <a:sym typeface="Calibri"/>
              </a:rPr>
              <a:t>Assembled Plate Settlers Side View</a:t>
            </a:r>
          </a:p>
        </p:txBody>
      </p:sp>
      <p:sp>
        <p:nvSpPr>
          <p:cNvPr id="136" name="Shape 136"/>
          <p:cNvSpPr txBox="1"/>
          <p:nvPr/>
        </p:nvSpPr>
        <p:spPr>
          <a:xfrm>
            <a:off x="5982587" y="4374475"/>
            <a:ext cx="3474900" cy="116700"/>
          </a:xfrm>
          <a:prstGeom prst="rect">
            <a:avLst/>
          </a:prstGeom>
          <a:noFill/>
          <a:ln>
            <a:noFill/>
          </a:ln>
        </p:spPr>
        <p:txBody>
          <a:bodyPr anchorCtr="0" anchor="t" bIns="91425" lIns="91425" rIns="91425" tIns="91425">
            <a:noAutofit/>
          </a:bodyPr>
          <a:lstStyle/>
          <a:p>
            <a:pPr lvl="0" rtl="0">
              <a:spcBef>
                <a:spcPts val="0"/>
              </a:spcBef>
              <a:buNone/>
            </a:pPr>
            <a:r>
              <a:rPr lang="en-US">
                <a:latin typeface="Calibri"/>
                <a:ea typeface="Calibri"/>
                <a:cs typeface="Calibri"/>
                <a:sym typeface="Calibri"/>
              </a:rPr>
              <a:t>Assembled Plate Settlers Top View</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0" name="Shape 140"/>
        <p:cNvGrpSpPr/>
        <p:nvPr/>
      </p:nvGrpSpPr>
      <p:grpSpPr>
        <a:xfrm>
          <a:off x="0" y="0"/>
          <a:ext cx="0" cy="0"/>
          <a:chOff x="0" y="0"/>
          <a:chExt cx="0" cy="0"/>
        </a:xfrm>
      </p:grpSpPr>
      <p:pic>
        <p:nvPicPr>
          <p:cNvPr id="141" name="Shape 141"/>
          <p:cNvPicPr preferRelativeResize="0"/>
          <p:nvPr/>
        </p:nvPicPr>
        <p:blipFill rotWithShape="1">
          <a:blip r:embed="rId3">
            <a:alphaModFix/>
          </a:blip>
          <a:srcRect b="28765" l="13807" r="0" t="22069"/>
          <a:stretch/>
        </p:blipFill>
        <p:spPr>
          <a:xfrm>
            <a:off x="240075" y="1015698"/>
            <a:ext cx="3621300" cy="3672224"/>
          </a:xfrm>
          <a:prstGeom prst="rect">
            <a:avLst/>
          </a:prstGeom>
          <a:noFill/>
          <a:ln>
            <a:noFill/>
          </a:ln>
        </p:spPr>
      </p:pic>
      <p:pic>
        <p:nvPicPr>
          <p:cNvPr descr="AClogotype (1).png" id="142" name="Shape 142"/>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143" name="Shape 143"/>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
        <p:nvSpPr>
          <p:cNvPr id="144" name="Shape 144"/>
          <p:cNvSpPr txBox="1"/>
          <p:nvPr/>
        </p:nvSpPr>
        <p:spPr>
          <a:xfrm>
            <a:off x="108723" y="261825"/>
            <a:ext cx="6520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Plate Settlers cont.</a:t>
            </a:r>
          </a:p>
        </p:txBody>
      </p:sp>
      <p:pic>
        <p:nvPicPr>
          <p:cNvPr descr="IMAG0323.jpg" id="145" name="Shape 145"/>
          <p:cNvPicPr preferRelativeResize="0"/>
          <p:nvPr/>
        </p:nvPicPr>
        <p:blipFill rotWithShape="1">
          <a:blip r:embed="rId5">
            <a:alphaModFix/>
          </a:blip>
          <a:srcRect b="22221" l="0" r="0" t="34580"/>
          <a:stretch/>
        </p:blipFill>
        <p:spPr>
          <a:xfrm>
            <a:off x="4279325" y="1127999"/>
            <a:ext cx="4235849" cy="3253022"/>
          </a:xfrm>
          <a:prstGeom prst="rect">
            <a:avLst/>
          </a:prstGeom>
          <a:noFill/>
          <a:ln>
            <a:noFill/>
          </a:ln>
        </p:spPr>
      </p:pic>
      <p:sp>
        <p:nvSpPr>
          <p:cNvPr id="146" name="Shape 146"/>
          <p:cNvSpPr txBox="1"/>
          <p:nvPr/>
        </p:nvSpPr>
        <p:spPr>
          <a:xfrm>
            <a:off x="362825" y="4687925"/>
            <a:ext cx="2493600" cy="246300"/>
          </a:xfrm>
          <a:prstGeom prst="rect">
            <a:avLst/>
          </a:prstGeom>
          <a:noFill/>
          <a:ln>
            <a:noFill/>
          </a:ln>
        </p:spPr>
        <p:txBody>
          <a:bodyPr anchorCtr="0" anchor="t" bIns="91425" lIns="91425" rIns="91425" tIns="91425">
            <a:noAutofit/>
          </a:bodyPr>
          <a:lstStyle/>
          <a:p>
            <a:pPr lvl="0">
              <a:spcBef>
                <a:spcPts val="0"/>
              </a:spcBef>
              <a:buNone/>
            </a:pPr>
            <a:r>
              <a:rPr lang="en-US"/>
              <a:t>Correct spacer orientation</a:t>
            </a:r>
          </a:p>
        </p:txBody>
      </p:sp>
      <p:sp>
        <p:nvSpPr>
          <p:cNvPr id="147" name="Shape 147"/>
          <p:cNvSpPr txBox="1"/>
          <p:nvPr/>
        </p:nvSpPr>
        <p:spPr>
          <a:xfrm>
            <a:off x="5366350" y="4449075"/>
            <a:ext cx="2493600" cy="246300"/>
          </a:xfrm>
          <a:prstGeom prst="rect">
            <a:avLst/>
          </a:prstGeom>
          <a:noFill/>
          <a:ln>
            <a:noFill/>
          </a:ln>
        </p:spPr>
        <p:txBody>
          <a:bodyPr anchorCtr="0" anchor="t" bIns="91425" lIns="91425" rIns="91425" tIns="91425">
            <a:noAutofit/>
          </a:bodyPr>
          <a:lstStyle/>
          <a:p>
            <a:pPr lvl="0" rtl="0">
              <a:spcBef>
                <a:spcPts val="0"/>
              </a:spcBef>
              <a:buNone/>
            </a:pPr>
            <a:r>
              <a:rPr lang="en-US"/>
              <a:t>Incorrect spacer orientation</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1" name="Shape 151"/>
        <p:cNvGrpSpPr/>
        <p:nvPr/>
      </p:nvGrpSpPr>
      <p:grpSpPr>
        <a:xfrm>
          <a:off x="0" y="0"/>
          <a:ext cx="0" cy="0"/>
          <a:chOff x="0" y="0"/>
          <a:chExt cx="0" cy="0"/>
        </a:xfrm>
      </p:grpSpPr>
      <p:pic>
        <p:nvPicPr>
          <p:cNvPr id="152" name="Shape 152"/>
          <p:cNvPicPr preferRelativeResize="0"/>
          <p:nvPr/>
        </p:nvPicPr>
        <p:blipFill/>
        <p:spPr>
          <a:xfrm>
            <a:off x="7514490" y="45563"/>
            <a:ext cx="718200" cy="718200"/>
          </a:xfrm>
          <a:prstGeom prst="rect">
            <a:avLst/>
          </a:prstGeom>
          <a:solidFill>
            <a:srgbClr val="FFFFFF"/>
          </a:solidFill>
          <a:ln>
            <a:noFill/>
          </a:ln>
        </p:spPr>
      </p:pic>
      <p:sp>
        <p:nvSpPr>
          <p:cNvPr id="153" name="Shape 153"/>
          <p:cNvSpPr txBox="1"/>
          <p:nvPr/>
        </p:nvSpPr>
        <p:spPr>
          <a:xfrm>
            <a:off x="281550" y="1100680"/>
            <a:ext cx="3204900" cy="13680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Allows for the shear to cut plate settlers more accurately. </a:t>
            </a:r>
          </a:p>
          <a:p>
            <a:pPr indent="0" lvl="0" marL="0" marR="0" rtl="0" algn="l">
              <a:spcBef>
                <a:spcPts val="0"/>
              </a:spcBef>
              <a:buClr>
                <a:srgbClr val="595959"/>
              </a:buClr>
              <a:buSzPct val="100000"/>
              <a:buFont typeface="Calibri"/>
              <a:buChar char="•"/>
            </a:pPr>
            <a:r>
              <a:rPr b="0" i="0" lang="en-US" sz="1400" u="none" cap="none" strike="noStrike">
                <a:solidFill>
                  <a:srgbClr val="595959"/>
                </a:solidFill>
                <a:latin typeface="Calibri"/>
                <a:ea typeface="Calibri"/>
                <a:cs typeface="Calibri"/>
                <a:sym typeface="Calibri"/>
              </a:rPr>
              <a:t> </a:t>
            </a:r>
            <a:r>
              <a:rPr lang="en-US">
                <a:solidFill>
                  <a:srgbClr val="595959"/>
                </a:solidFill>
                <a:latin typeface="Calibri"/>
                <a:ea typeface="Calibri"/>
                <a:cs typeface="Calibri"/>
                <a:sym typeface="Calibri"/>
              </a:rPr>
              <a:t> Does this by having a surface to lay against.</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Is easily reproduced and only requires 80/20</a:t>
            </a:r>
            <a:r>
              <a:rPr b="0" i="0" lang="en-US" sz="1400" u="none" cap="none" strike="noStrike">
                <a:solidFill>
                  <a:srgbClr val="595959"/>
                </a:solidFill>
                <a:latin typeface="Calibri"/>
                <a:ea typeface="Calibri"/>
                <a:cs typeface="Calibri"/>
                <a:sym typeface="Calibri"/>
              </a:rPr>
              <a:t> </a:t>
            </a:r>
          </a:p>
        </p:txBody>
      </p:sp>
      <p:sp>
        <p:nvSpPr>
          <p:cNvPr id="154" name="Shape 154"/>
          <p:cNvSpPr txBox="1"/>
          <p:nvPr/>
        </p:nvSpPr>
        <p:spPr>
          <a:xfrm>
            <a:off x="108723" y="261825"/>
            <a:ext cx="6520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Plate Settler Shear-</a:t>
            </a:r>
            <a:r>
              <a:rPr lang="en-US" sz="4000">
                <a:solidFill>
                  <a:srgbClr val="7700C7"/>
                </a:solidFill>
              </a:rPr>
              <a:t>Jig</a:t>
            </a:r>
          </a:p>
        </p:txBody>
      </p:sp>
      <p:sp>
        <p:nvSpPr>
          <p:cNvPr id="155" name="Shape 15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 </a:t>
            </a:r>
            <a:r>
              <a:rPr b="1" lang="en-US" sz="1000">
                <a:solidFill>
                  <a:srgbClr val="7700C7"/>
                </a:solidFill>
              </a:rPr>
              <a:t>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156" name="Shape 156"/>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IMAG0315.jpg" id="157" name="Shape 157"/>
          <p:cNvPicPr preferRelativeResize="0"/>
          <p:nvPr/>
        </p:nvPicPr>
        <p:blipFill>
          <a:blip r:embed="rId4">
            <a:alphaModFix/>
          </a:blip>
          <a:stretch>
            <a:fillRect/>
          </a:stretch>
        </p:blipFill>
        <p:spPr>
          <a:xfrm>
            <a:off x="3298402" y="884324"/>
            <a:ext cx="5698472" cy="3205399"/>
          </a:xfrm>
          <a:prstGeom prst="rect">
            <a:avLst/>
          </a:prstGeom>
          <a:noFill/>
          <a:ln>
            <a:noFill/>
          </a:ln>
        </p:spPr>
      </p:pic>
      <p:sp>
        <p:nvSpPr>
          <p:cNvPr id="158" name="Shape 158"/>
          <p:cNvSpPr txBox="1"/>
          <p:nvPr/>
        </p:nvSpPr>
        <p:spPr>
          <a:xfrm>
            <a:off x="5307925" y="4089712"/>
            <a:ext cx="2974800" cy="196500"/>
          </a:xfrm>
          <a:prstGeom prst="rect">
            <a:avLst/>
          </a:prstGeom>
          <a:noFill/>
          <a:ln>
            <a:noFill/>
          </a:ln>
        </p:spPr>
        <p:txBody>
          <a:bodyPr anchorCtr="0" anchor="t" bIns="91425" lIns="91425" rIns="91425" tIns="91425">
            <a:noAutofit/>
          </a:bodyPr>
          <a:lstStyle/>
          <a:p>
            <a:pPr lvl="0">
              <a:spcBef>
                <a:spcPts val="0"/>
              </a:spcBef>
              <a:buNone/>
            </a:pPr>
            <a:r>
              <a:rPr lang="en-US"/>
              <a:t>Plant Settler Shear- Jig Top View</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2" name="Shape 162"/>
        <p:cNvGrpSpPr/>
        <p:nvPr/>
      </p:nvGrpSpPr>
      <p:grpSpPr>
        <a:xfrm>
          <a:off x="0" y="0"/>
          <a:ext cx="0" cy="0"/>
          <a:chOff x="0" y="0"/>
          <a:chExt cx="0" cy="0"/>
        </a:xfrm>
      </p:grpSpPr>
      <p:pic>
        <p:nvPicPr>
          <p:cNvPr id="163" name="Shape 163"/>
          <p:cNvPicPr preferRelativeResize="0"/>
          <p:nvPr/>
        </p:nvPicPr>
        <p:blipFill/>
        <p:spPr>
          <a:xfrm>
            <a:off x="7514490" y="45563"/>
            <a:ext cx="718200" cy="718200"/>
          </a:xfrm>
          <a:prstGeom prst="rect">
            <a:avLst/>
          </a:prstGeom>
          <a:solidFill>
            <a:srgbClr val="FFFFFF"/>
          </a:solidFill>
          <a:ln>
            <a:noFill/>
          </a:ln>
        </p:spPr>
      </p:pic>
      <p:sp>
        <p:nvSpPr>
          <p:cNvPr id="164" name="Shape 164"/>
          <p:cNvSpPr txBox="1"/>
          <p:nvPr/>
        </p:nvSpPr>
        <p:spPr>
          <a:xfrm>
            <a:off x="281550" y="1100680"/>
            <a:ext cx="3204900" cy="1368000"/>
          </a:xfrm>
          <a:prstGeom prst="rect">
            <a:avLst/>
          </a:prstGeom>
          <a:noFill/>
          <a:ln>
            <a:noFill/>
          </a:ln>
        </p:spPr>
        <p:txBody>
          <a:bodyPr anchorCtr="0" anchor="t" bIns="45700" lIns="91425" rIns="91425" tIns="45700">
            <a:noAutofit/>
          </a:bodyPr>
          <a:lstStyle/>
          <a:p>
            <a:pPr indent="0" lvl="0" rtl="0">
              <a:spcBef>
                <a:spcPts val="0"/>
              </a:spcBef>
              <a:buClr>
                <a:srgbClr val="595959"/>
              </a:buClr>
              <a:buFont typeface="Calibri"/>
              <a:buChar char="•"/>
            </a:pPr>
            <a:r>
              <a:rPr lang="en-US">
                <a:solidFill>
                  <a:srgbClr val="595959"/>
                </a:solidFill>
                <a:latin typeface="Calibri"/>
                <a:ea typeface="Calibri"/>
                <a:cs typeface="Calibri"/>
                <a:sym typeface="Calibri"/>
              </a:rPr>
              <a:t>Flocculators now are designed for spacial efficiency. </a:t>
            </a:r>
          </a:p>
          <a:p>
            <a:pPr indent="0" lvl="0" rtl="0">
              <a:spcBef>
                <a:spcPts val="0"/>
              </a:spcBef>
              <a:buClr>
                <a:srgbClr val="595959"/>
              </a:buClr>
              <a:buFont typeface="Calibri"/>
              <a:buChar char="•"/>
            </a:pPr>
            <a:r>
              <a:rPr lang="en-US">
                <a:solidFill>
                  <a:srgbClr val="595959"/>
                </a:solidFill>
                <a:latin typeface="Calibri"/>
                <a:ea typeface="Calibri"/>
                <a:cs typeface="Calibri"/>
                <a:sym typeface="Calibri"/>
              </a:rPr>
              <a:t>Works the same as traditional flocculators.</a:t>
            </a:r>
          </a:p>
          <a:p>
            <a:pPr indent="0" lvl="0" rtl="0">
              <a:spcBef>
                <a:spcPts val="0"/>
              </a:spcBef>
              <a:buClr>
                <a:srgbClr val="595959"/>
              </a:buClr>
              <a:buFont typeface="Calibri"/>
              <a:buChar char="•"/>
            </a:pPr>
            <a:r>
              <a:rPr lang="en-US">
                <a:solidFill>
                  <a:srgbClr val="595959"/>
                </a:solidFill>
                <a:latin typeface="Calibri"/>
                <a:ea typeface="Calibri"/>
                <a:cs typeface="Calibri"/>
                <a:sym typeface="Calibri"/>
              </a:rPr>
              <a:t>First time produced at such a scale </a:t>
            </a:r>
          </a:p>
          <a:p>
            <a:pPr indent="0" lvl="0" rtl="0">
              <a:spcBef>
                <a:spcPts val="0"/>
              </a:spcBef>
              <a:buClr>
                <a:srgbClr val="595959"/>
              </a:buClr>
              <a:buFont typeface="Calibri"/>
              <a:buChar char="•"/>
            </a:pPr>
            <a:r>
              <a:rPr lang="en-US">
                <a:solidFill>
                  <a:srgbClr val="595959"/>
                </a:solidFill>
                <a:latin typeface="Calibri"/>
                <a:ea typeface="Calibri"/>
                <a:cs typeface="Calibri"/>
                <a:sym typeface="Calibri"/>
              </a:rPr>
              <a:t>Pipe needs contractions to get target headloss. </a:t>
            </a:r>
          </a:p>
          <a:p>
            <a:pPr lvl="0" rtl="0">
              <a:spcBef>
                <a:spcPts val="0"/>
              </a:spcBef>
              <a:buNone/>
            </a:pPr>
            <a:r>
              <a:t/>
            </a:r>
            <a:endParaRPr>
              <a:solidFill>
                <a:srgbClr val="595959"/>
              </a:solidFill>
              <a:latin typeface="Calibri"/>
              <a:ea typeface="Calibri"/>
              <a:cs typeface="Calibri"/>
              <a:sym typeface="Calibri"/>
            </a:endParaRPr>
          </a:p>
        </p:txBody>
      </p:sp>
      <p:sp>
        <p:nvSpPr>
          <p:cNvPr id="165" name="Shape 165"/>
          <p:cNvSpPr txBox="1"/>
          <p:nvPr/>
        </p:nvSpPr>
        <p:spPr>
          <a:xfrm>
            <a:off x="108723" y="261825"/>
            <a:ext cx="6520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Flocculator </a:t>
            </a:r>
          </a:p>
        </p:txBody>
      </p:sp>
      <p:sp>
        <p:nvSpPr>
          <p:cNvPr id="166" name="Shape 16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167" name="Shape 16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IMAG0324.jpg" id="168" name="Shape 168"/>
          <p:cNvPicPr preferRelativeResize="0"/>
          <p:nvPr/>
        </p:nvPicPr>
        <p:blipFill>
          <a:blip r:embed="rId4">
            <a:alphaModFix/>
          </a:blip>
          <a:stretch>
            <a:fillRect/>
          </a:stretch>
        </p:blipFill>
        <p:spPr>
          <a:xfrm>
            <a:off x="4389349" y="197274"/>
            <a:ext cx="2543875" cy="4522475"/>
          </a:xfrm>
          <a:prstGeom prst="rect">
            <a:avLst/>
          </a:prstGeom>
          <a:noFill/>
          <a:ln>
            <a:noFill/>
          </a:ln>
        </p:spPr>
      </p:pic>
      <p:sp>
        <p:nvSpPr>
          <p:cNvPr id="169" name="Shape 169"/>
          <p:cNvSpPr txBox="1"/>
          <p:nvPr/>
        </p:nvSpPr>
        <p:spPr>
          <a:xfrm>
            <a:off x="7021175" y="1819225"/>
            <a:ext cx="1975800" cy="622500"/>
          </a:xfrm>
          <a:prstGeom prst="rect">
            <a:avLst/>
          </a:prstGeom>
          <a:noFill/>
          <a:ln>
            <a:noFill/>
          </a:ln>
        </p:spPr>
        <p:txBody>
          <a:bodyPr anchorCtr="0" anchor="t" bIns="91425" lIns="91425" rIns="91425" tIns="91425">
            <a:noAutofit/>
          </a:bodyPr>
          <a:lstStyle/>
          <a:p>
            <a:pPr lvl="0">
              <a:spcBef>
                <a:spcPts val="0"/>
              </a:spcBef>
              <a:buNone/>
            </a:pPr>
            <a:r>
              <a:rPr lang="en-US"/>
              <a:t>Current Flocculator</a:t>
            </a:r>
          </a:p>
          <a:p>
            <a:pPr lvl="0">
              <a:spcBef>
                <a:spcPts val="0"/>
              </a:spcBef>
              <a:buNone/>
            </a:pPr>
            <a:r>
              <a:rPr lang="en-US"/>
              <a:t>16.8m</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3" name="Shape 173"/>
        <p:cNvGrpSpPr/>
        <p:nvPr/>
      </p:nvGrpSpPr>
      <p:grpSpPr>
        <a:xfrm>
          <a:off x="0" y="0"/>
          <a:ext cx="0" cy="0"/>
          <a:chOff x="0" y="0"/>
          <a:chExt cx="0" cy="0"/>
        </a:xfrm>
      </p:grpSpPr>
      <p:pic>
        <p:nvPicPr>
          <p:cNvPr id="174" name="Shape 174"/>
          <p:cNvPicPr preferRelativeResize="0"/>
          <p:nvPr/>
        </p:nvPicPr>
        <p:blipFill/>
        <p:spPr>
          <a:xfrm>
            <a:off x="7514490" y="45563"/>
            <a:ext cx="718200" cy="718200"/>
          </a:xfrm>
          <a:prstGeom prst="rect">
            <a:avLst/>
          </a:prstGeom>
          <a:solidFill>
            <a:srgbClr val="FFFFFF"/>
          </a:solidFill>
          <a:ln>
            <a:noFill/>
          </a:ln>
        </p:spPr>
      </p:pic>
      <p:sp>
        <p:nvSpPr>
          <p:cNvPr id="175" name="Shape 175"/>
          <p:cNvSpPr txBox="1"/>
          <p:nvPr/>
        </p:nvSpPr>
        <p:spPr>
          <a:xfrm>
            <a:off x="281550" y="1100680"/>
            <a:ext cx="3204900" cy="13680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Summer 2016 crimping method worked on paper</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However calculations were done for circles and not ellipsoids</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Shapes had same area but results were not ideal</a:t>
            </a:r>
          </a:p>
        </p:txBody>
      </p:sp>
      <p:sp>
        <p:nvSpPr>
          <p:cNvPr id="176" name="Shape 176"/>
          <p:cNvSpPr txBox="1"/>
          <p:nvPr/>
        </p:nvSpPr>
        <p:spPr>
          <a:xfrm>
            <a:off x="137923" y="261825"/>
            <a:ext cx="6520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Flocculator Cont. </a:t>
            </a:r>
          </a:p>
        </p:txBody>
      </p:sp>
      <p:sp>
        <p:nvSpPr>
          <p:cNvPr id="177" name="Shape 177"/>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1 L/s  </a:t>
            </a:r>
            <a:r>
              <a:rPr b="1" i="0" lang="en-US" sz="1000" u="none" cap="none" strike="noStrike">
                <a:solidFill>
                  <a:srgbClr val="7700C7"/>
                </a:solidFill>
                <a:latin typeface="Arial"/>
                <a:ea typeface="Arial"/>
                <a:cs typeface="Arial"/>
                <a:sym typeface="Arial"/>
              </a:rPr>
              <a:t>| </a:t>
            </a:r>
            <a:r>
              <a:rPr b="1" lang="en-US" sz="1000">
                <a:solidFill>
                  <a:srgbClr val="7700C7"/>
                </a:solidFill>
              </a:rPr>
              <a:t>Research</a:t>
            </a:r>
            <a:r>
              <a:rPr b="1" i="0" lang="en-US" sz="1000" u="none" cap="none" strike="noStrike">
                <a:solidFill>
                  <a:srgbClr val="7700C7"/>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178" name="Shape 17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20160610_114101.jpg" id="179" name="Shape 179"/>
          <p:cNvPicPr preferRelativeResize="0"/>
          <p:nvPr/>
        </p:nvPicPr>
        <p:blipFill>
          <a:blip r:embed="rId4">
            <a:alphaModFix/>
          </a:blip>
          <a:stretch>
            <a:fillRect/>
          </a:stretch>
        </p:blipFill>
        <p:spPr>
          <a:xfrm>
            <a:off x="4394325" y="806750"/>
            <a:ext cx="4457200" cy="2507175"/>
          </a:xfrm>
          <a:prstGeom prst="rect">
            <a:avLst/>
          </a:prstGeom>
          <a:noFill/>
          <a:ln>
            <a:noFill/>
          </a:ln>
        </p:spPr>
      </p:pic>
      <p:pic>
        <p:nvPicPr>
          <p:cNvPr id="180" name="Shape 180"/>
          <p:cNvPicPr preferRelativeResize="0"/>
          <p:nvPr/>
        </p:nvPicPr>
        <p:blipFill>
          <a:blip r:embed="rId5">
            <a:alphaModFix/>
          </a:blip>
          <a:stretch>
            <a:fillRect/>
          </a:stretch>
        </p:blipFill>
        <p:spPr>
          <a:xfrm>
            <a:off x="281550" y="2685025"/>
            <a:ext cx="3614525" cy="1995574"/>
          </a:xfrm>
          <a:prstGeom prst="rect">
            <a:avLst/>
          </a:prstGeom>
          <a:noFill/>
          <a:ln>
            <a:noFill/>
          </a:ln>
        </p:spPr>
      </p:pic>
      <p:sp>
        <p:nvSpPr>
          <p:cNvPr id="181" name="Shape 181"/>
          <p:cNvSpPr txBox="1"/>
          <p:nvPr/>
        </p:nvSpPr>
        <p:spPr>
          <a:xfrm>
            <a:off x="5187325" y="3441175"/>
            <a:ext cx="3126900" cy="246300"/>
          </a:xfrm>
          <a:prstGeom prst="rect">
            <a:avLst/>
          </a:prstGeom>
          <a:noFill/>
          <a:ln>
            <a:noFill/>
          </a:ln>
        </p:spPr>
        <p:txBody>
          <a:bodyPr anchorCtr="0" anchor="t" bIns="91425" lIns="91425" rIns="91425" tIns="91425">
            <a:noAutofit/>
          </a:bodyPr>
          <a:lstStyle/>
          <a:p>
            <a:pPr lvl="0">
              <a:spcBef>
                <a:spcPts val="0"/>
              </a:spcBef>
              <a:buNone/>
            </a:pPr>
            <a:r>
              <a:rPr lang="en-US"/>
              <a:t>“The oven” was created to heat desired section</a:t>
            </a:r>
          </a:p>
        </p:txBody>
      </p:sp>
      <p:sp>
        <p:nvSpPr>
          <p:cNvPr id="182" name="Shape 182"/>
          <p:cNvSpPr txBox="1"/>
          <p:nvPr/>
        </p:nvSpPr>
        <p:spPr>
          <a:xfrm>
            <a:off x="233800" y="4792800"/>
            <a:ext cx="3799200" cy="246300"/>
          </a:xfrm>
          <a:prstGeom prst="rect">
            <a:avLst/>
          </a:prstGeom>
          <a:noFill/>
          <a:ln>
            <a:noFill/>
          </a:ln>
        </p:spPr>
        <p:txBody>
          <a:bodyPr anchorCtr="0" anchor="t" bIns="91425" lIns="91425" rIns="91425" tIns="91425">
            <a:noAutofit/>
          </a:bodyPr>
          <a:lstStyle/>
          <a:p>
            <a:pPr lvl="0">
              <a:spcBef>
                <a:spcPts val="0"/>
              </a:spcBef>
              <a:buNone/>
            </a:pPr>
            <a:r>
              <a:rPr lang="en-US"/>
              <a:t>After heating an 80/20 jig was used to “crimp”</a:t>
            </a: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