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6858000" cx="9144000"/>
  <p:notesSz cx="6858000" cy="9144000"/>
  <p:embeddedFontLst>
    <p:embeddedFont>
      <p:font typeface="Galdeano"/>
      <p:regular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Galdeano-regular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Shape 7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8" name="Shape 158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5" name="Shape 165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3" name="Shape 173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1" name="Shape 181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Shape 1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6" name="Shape 196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Shape 20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4" name="Shape 204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8" name="Shape 7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/>
              <a:t>Highlight differences</a:t>
            </a:r>
          </a:p>
          <a:p>
            <a:pPr lvl="0" rtl="0">
              <a:spcBef>
                <a:spcPts val="0"/>
              </a:spcBef>
              <a:buNone/>
            </a:pPr>
            <a:r>
              <a:rPr lang="es-HN"/>
              <a:t>HRT</a:t>
            </a:r>
          </a:p>
          <a:p>
            <a:pPr lvl="0" rtl="0">
              <a:spcBef>
                <a:spcPts val="0"/>
              </a:spcBef>
              <a:buNone/>
            </a:pPr>
            <a:r>
              <a:rPr lang="es-HN"/>
              <a:t>Upflow velocity</a:t>
            </a:r>
          </a:p>
          <a:p>
            <a:pPr lvl="0" rtl="0">
              <a:spcBef>
                <a:spcPts val="0"/>
              </a:spcBef>
              <a:buNone/>
            </a:pPr>
            <a:r>
              <a:rPr lang="es-HN"/>
              <a:t>Effluent recycle</a:t>
            </a:r>
          </a:p>
          <a:p>
            <a:pPr lvl="0" rtl="0">
              <a:spcBef>
                <a:spcPts val="0"/>
              </a:spcBef>
              <a:buNone/>
            </a:pPr>
            <a:r>
              <a:rPr lang="es-HN"/>
              <a:t>Expansion of bed vs. empty space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s-HN"/>
              <a:t>Motivation for team creation</a:t>
            </a:r>
          </a:p>
        </p:txBody>
      </p:sp>
      <p:sp>
        <p:nvSpPr>
          <p:cNvPr id="86" name="Shape 86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/>
              <a:t>Reviews of the EGSB and UASB technology from 1998 published by Argentinian and Dutch Universities find that 4 m/h to 8 m/h (1.1-2.2 mm/s) is a typical upflow velocity at which a reactor is classified as an EGSB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s-HN"/>
              <a:t>Any slower and it is a UASB, any faster and suspended solids either wash out or accumulate in the recycle flow and overload the granules with VFAs which inhibit anaerobic degradation and lead to reactor failure</a:t>
            </a:r>
          </a:p>
        </p:txBody>
      </p:sp>
      <p:sp>
        <p:nvSpPr>
          <p:cNvPr id="96" name="Shape 96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/>
              <a:t>Successfully treats waste at 25 C, as a polishing step after traditional anaerobic reactor using artificial sewage substrate</a:t>
            </a:r>
          </a:p>
        </p:txBody>
      </p:sp>
      <p:sp>
        <p:nvSpPr>
          <p:cNvPr id="106" name="Shape 106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/>
              <a:t>Compare new design to old</a:t>
            </a:r>
          </a:p>
        </p:txBody>
      </p:sp>
      <p:sp>
        <p:nvSpPr>
          <p:cNvPr id="115" name="Shape 115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0" name="Shape 130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0" name="Shape 140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9" name="Shape 149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5.jpg"/><Relationship Id="rId3" Type="http://schemas.openxmlformats.org/officeDocument/2006/relationships/image" Target="../media/image01.jpg"/><Relationship Id="rId4" Type="http://schemas.openxmlformats.org/officeDocument/2006/relationships/image" Target="../media/image02.jpg"/><Relationship Id="rId5" Type="http://schemas.openxmlformats.org/officeDocument/2006/relationships/image" Target="../media/image04.jpg"/><Relationship Id="rId6" Type="http://schemas.openxmlformats.org/officeDocument/2006/relationships/image" Target="../media/image0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Shape 18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9" name="Shape 1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Shape 22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0" type="dt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Shape 25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defRPr b="1" i="0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pic>
        <p:nvPicPr>
          <p:cNvPr id="26" name="Shape 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lvl="5"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lvl="6"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lvl="7"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lvl="8"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lvl="5"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lvl="6"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lvl="7"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lvl="8"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 sz="2800"/>
            </a:lvl1pPr>
            <a:lvl2pPr lvl="1" rtl="0">
              <a:spcBef>
                <a:spcPts val="0"/>
              </a:spcBef>
              <a:defRPr sz="2400"/>
            </a:lvl2pPr>
            <a:lvl3pPr lvl="2" rtl="0">
              <a:spcBef>
                <a:spcPts val="0"/>
              </a:spcBef>
              <a:defRPr sz="2000"/>
            </a:lvl3pPr>
            <a:lvl4pPr lvl="3" rtl="0">
              <a:spcBef>
                <a:spcPts val="0"/>
              </a:spcBef>
              <a:defRPr sz="1800"/>
            </a:lvl4pPr>
            <a:lvl5pPr lvl="4" rtl="0">
              <a:spcBef>
                <a:spcPts val="0"/>
              </a:spcBef>
              <a:defRPr sz="1800"/>
            </a:lvl5pPr>
            <a:lvl6pPr lvl="5" rtl="0">
              <a:spcBef>
                <a:spcPts val="0"/>
              </a:spcBef>
              <a:defRPr sz="1800"/>
            </a:lvl6pPr>
            <a:lvl7pPr lvl="6" rtl="0">
              <a:spcBef>
                <a:spcPts val="0"/>
              </a:spcBef>
              <a:defRPr sz="1800"/>
            </a:lvl7pPr>
            <a:lvl8pPr lvl="7" rtl="0">
              <a:spcBef>
                <a:spcPts val="0"/>
              </a:spcBef>
              <a:defRPr sz="1800"/>
            </a:lvl8pPr>
            <a:lvl9pPr lvl="8"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37" name="Shape 37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 sz="2800"/>
            </a:lvl1pPr>
            <a:lvl2pPr lvl="1" rtl="0">
              <a:spcBef>
                <a:spcPts val="0"/>
              </a:spcBef>
              <a:defRPr sz="2400"/>
            </a:lvl2pPr>
            <a:lvl3pPr lvl="2" rtl="0">
              <a:spcBef>
                <a:spcPts val="0"/>
              </a:spcBef>
              <a:defRPr sz="2000"/>
            </a:lvl3pPr>
            <a:lvl4pPr lvl="3" rtl="0">
              <a:spcBef>
                <a:spcPts val="0"/>
              </a:spcBef>
              <a:defRPr sz="1800"/>
            </a:lvl4pPr>
            <a:lvl5pPr lvl="4" rtl="0">
              <a:spcBef>
                <a:spcPts val="0"/>
              </a:spcBef>
              <a:defRPr sz="1800"/>
            </a:lvl5pPr>
            <a:lvl6pPr lvl="5" rtl="0">
              <a:spcBef>
                <a:spcPts val="0"/>
              </a:spcBef>
              <a:defRPr sz="1800"/>
            </a:lvl6pPr>
            <a:lvl7pPr lvl="6" rtl="0">
              <a:spcBef>
                <a:spcPts val="0"/>
              </a:spcBef>
              <a:defRPr sz="1800"/>
            </a:lvl7pPr>
            <a:lvl8pPr lvl="7" rtl="0">
              <a:spcBef>
                <a:spcPts val="0"/>
              </a:spcBef>
              <a:defRPr sz="1800"/>
            </a:lvl8pPr>
            <a:lvl9pPr lvl="8"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38" name="Shape 38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41" name="Shape 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lvl="5"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lvl="6"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lvl="7"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lvl="8"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47" name="Shape 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lvl="5"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lvl="6"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lvl="7"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lvl="8"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lvl="2"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lvl="3"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lvl="4"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lvl="5"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lvl="6"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lvl="7"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lvl="8"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lvl="1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lvl="2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lvl="3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lvl="4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lvl="5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lvl="6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lvl="7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lvl="8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56" name="Shape 56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 sz="2400"/>
            </a:lvl1pPr>
            <a:lvl2pPr lvl="1" rtl="0">
              <a:spcBef>
                <a:spcPts val="0"/>
              </a:spcBef>
              <a:defRPr sz="2000"/>
            </a:lvl2pPr>
            <a:lvl3pPr lvl="2" rtl="0">
              <a:spcBef>
                <a:spcPts val="0"/>
              </a:spcBef>
              <a:defRPr sz="1800"/>
            </a:lvl3pPr>
            <a:lvl4pPr lvl="3" rtl="0">
              <a:spcBef>
                <a:spcPts val="0"/>
              </a:spcBef>
              <a:defRPr sz="1600"/>
            </a:lvl4pPr>
            <a:lvl5pPr lvl="4" rtl="0">
              <a:spcBef>
                <a:spcPts val="0"/>
              </a:spcBef>
              <a:defRPr sz="1600"/>
            </a:lvl5pPr>
            <a:lvl6pPr lvl="5" rtl="0">
              <a:spcBef>
                <a:spcPts val="0"/>
              </a:spcBef>
              <a:defRPr sz="1600"/>
            </a:lvl6pPr>
            <a:lvl7pPr lvl="6" rtl="0">
              <a:spcBef>
                <a:spcPts val="0"/>
              </a:spcBef>
              <a:defRPr sz="1600"/>
            </a:lvl7pPr>
            <a:lvl8pPr lvl="7" rtl="0">
              <a:spcBef>
                <a:spcPts val="0"/>
              </a:spcBef>
              <a:defRPr sz="1600"/>
            </a:lvl8pPr>
            <a:lvl9pPr lvl="8" rtl="0">
              <a:spcBef>
                <a:spcPts val="0"/>
              </a:spcBef>
              <a:defRPr sz="1600"/>
            </a:lvl9pPr>
          </a:lstStyle>
          <a:p/>
        </p:txBody>
      </p:sp>
      <p:sp>
        <p:nvSpPr>
          <p:cNvPr id="57" name="Shape 57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lvl="1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lvl="2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lvl="3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lvl="4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lvl="5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lvl="6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lvl="7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lvl="8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58" name="Shape 58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 sz="2400"/>
            </a:lvl1pPr>
            <a:lvl2pPr lvl="1" rtl="0">
              <a:spcBef>
                <a:spcPts val="0"/>
              </a:spcBef>
              <a:defRPr sz="2000"/>
            </a:lvl2pPr>
            <a:lvl3pPr lvl="2" rtl="0">
              <a:spcBef>
                <a:spcPts val="0"/>
              </a:spcBef>
              <a:defRPr sz="1800"/>
            </a:lvl3pPr>
            <a:lvl4pPr lvl="3" rtl="0">
              <a:spcBef>
                <a:spcPts val="0"/>
              </a:spcBef>
              <a:defRPr sz="1600"/>
            </a:lvl4pPr>
            <a:lvl5pPr lvl="4" rtl="0">
              <a:spcBef>
                <a:spcPts val="0"/>
              </a:spcBef>
              <a:defRPr sz="1600"/>
            </a:lvl5pPr>
            <a:lvl6pPr lvl="5" rtl="0">
              <a:spcBef>
                <a:spcPts val="0"/>
              </a:spcBef>
              <a:defRPr sz="1600"/>
            </a:lvl6pPr>
            <a:lvl7pPr lvl="6" rtl="0">
              <a:spcBef>
                <a:spcPts val="0"/>
              </a:spcBef>
              <a:defRPr sz="1600"/>
            </a:lvl7pPr>
            <a:lvl8pPr lvl="7" rtl="0">
              <a:spcBef>
                <a:spcPts val="0"/>
              </a:spcBef>
              <a:defRPr sz="1600"/>
            </a:lvl8pPr>
            <a:lvl9pPr lvl="8" rtl="0">
              <a:spcBef>
                <a:spcPts val="0"/>
              </a:spcBef>
              <a:defRPr sz="1600"/>
            </a:lvl9pPr>
          </a:lstStyle>
          <a:p/>
        </p:txBody>
      </p:sp>
      <p:sp>
        <p:nvSpPr>
          <p:cNvPr id="59" name="Shape 5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67" name="Shape 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0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cxnSp>
        <p:nvCxnSpPr>
          <p:cNvPr id="15" name="Shape 15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cmpd="tri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6" name="Shape 1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8.pn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9.png"/><Relationship Id="rId4" Type="http://schemas.openxmlformats.org/officeDocument/2006/relationships/image" Target="../media/image18.jpg"/><Relationship Id="rId5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idx="1" type="subTitle"/>
          </p:nvPr>
        </p:nvSpPr>
        <p:spPr>
          <a:xfrm>
            <a:off x="4724400" y="3962400"/>
            <a:ext cx="3962399" cy="6246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b="0" i="0" lang="es-HN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Zoe Maisel, </a:t>
            </a:r>
            <a:r>
              <a:rPr lang="es-HN" sz="2800">
                <a:solidFill>
                  <a:schemeClr val="lt1"/>
                </a:solidFill>
              </a:rPr>
              <a:t>Cho Shen, and Stephen Galdi</a:t>
            </a:r>
          </a:p>
        </p:txBody>
      </p:sp>
      <p:sp>
        <p:nvSpPr>
          <p:cNvPr id="74" name="Shape 74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/>
              <a:t>Expanded Granular</a:t>
            </a:r>
            <a:r>
              <a:rPr b="1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Sludge B</a:t>
            </a:r>
            <a:r>
              <a:rPr lang="es-HN"/>
              <a:t>ed</a:t>
            </a:r>
            <a:r>
              <a:rPr b="1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Reactors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/>
              <a:t>Reactor Parameters</a:t>
            </a:r>
          </a:p>
        </p:txBody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x="457200" y="1524000"/>
            <a:ext cx="8153400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s-HN"/>
              <a:t>HRT = 1 hour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s-HN"/>
              <a:t>Upflow velocity = 1.79 mm/s</a:t>
            </a:r>
          </a:p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/>
              <a:t>Biogas collection 1</a:t>
            </a:r>
          </a:p>
        </p:txBody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457200" y="1524000"/>
            <a:ext cx="8153400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69" name="Shape 1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7774" y="1626861"/>
            <a:ext cx="6388450" cy="4518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/>
              <a:t>Biogas collection 2</a:t>
            </a:r>
          </a:p>
        </p:txBody>
      </p:sp>
      <p:sp>
        <p:nvSpPr>
          <p:cNvPr id="176" name="Shape 176"/>
          <p:cNvSpPr txBox="1"/>
          <p:nvPr>
            <p:ph idx="1" type="body"/>
          </p:nvPr>
        </p:nvSpPr>
        <p:spPr>
          <a:xfrm>
            <a:off x="457200" y="1524000"/>
            <a:ext cx="8153400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77" name="Shape 1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2680" y="1601100"/>
            <a:ext cx="6462444" cy="457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type="title"/>
          </p:nvPr>
        </p:nvSpPr>
        <p:spPr>
          <a:xfrm>
            <a:off x="-1210625" y="1640125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/>
              <a:t>Construction</a:t>
            </a:r>
          </a:p>
        </p:txBody>
      </p:sp>
      <p:pic>
        <p:nvPicPr>
          <p:cNvPr id="184" name="Shape 1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8200" y="-79924"/>
            <a:ext cx="5265801" cy="7021051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Shape 185"/>
          <p:cNvSpPr/>
          <p:nvPr/>
        </p:nvSpPr>
        <p:spPr>
          <a:xfrm>
            <a:off x="6355485" y="160772"/>
            <a:ext cx="818650" cy="6389400"/>
          </a:xfrm>
          <a:custGeom>
            <a:pathLst>
              <a:path extrusionOk="0" h="255576" w="32746">
                <a:moveTo>
                  <a:pt x="1854" y="34379"/>
                </a:moveTo>
                <a:cubicBezTo>
                  <a:pt x="1568" y="31052"/>
                  <a:pt x="-142" y="19931"/>
                  <a:pt x="143" y="14418"/>
                </a:cubicBezTo>
                <a:cubicBezTo>
                  <a:pt x="428" y="8905"/>
                  <a:pt x="1949" y="3107"/>
                  <a:pt x="3565" y="1301"/>
                </a:cubicBezTo>
                <a:cubicBezTo>
                  <a:pt x="5181" y="-505"/>
                  <a:pt x="8223" y="-790"/>
                  <a:pt x="9839" y="3582"/>
                </a:cubicBezTo>
                <a:cubicBezTo>
                  <a:pt x="11454" y="7954"/>
                  <a:pt x="12309" y="19835"/>
                  <a:pt x="13260" y="27535"/>
                </a:cubicBezTo>
                <a:cubicBezTo>
                  <a:pt x="14210" y="35234"/>
                  <a:pt x="13640" y="43503"/>
                  <a:pt x="15542" y="49777"/>
                </a:cubicBezTo>
                <a:cubicBezTo>
                  <a:pt x="17443" y="56050"/>
                  <a:pt x="21910" y="61469"/>
                  <a:pt x="24667" y="65176"/>
                </a:cubicBezTo>
                <a:cubicBezTo>
                  <a:pt x="27423" y="68883"/>
                  <a:pt x="30845" y="69262"/>
                  <a:pt x="32081" y="72019"/>
                </a:cubicBezTo>
                <a:cubicBezTo>
                  <a:pt x="33316" y="74775"/>
                  <a:pt x="32271" y="74110"/>
                  <a:pt x="32081" y="81715"/>
                </a:cubicBezTo>
                <a:cubicBezTo>
                  <a:pt x="31890" y="89319"/>
                  <a:pt x="31415" y="101010"/>
                  <a:pt x="30940" y="117644"/>
                </a:cubicBezTo>
                <a:cubicBezTo>
                  <a:pt x="30464" y="134278"/>
                  <a:pt x="29704" y="164124"/>
                  <a:pt x="29229" y="181519"/>
                </a:cubicBezTo>
                <a:cubicBezTo>
                  <a:pt x="28753" y="198913"/>
                  <a:pt x="28374" y="211745"/>
                  <a:pt x="28089" y="222011"/>
                </a:cubicBezTo>
                <a:cubicBezTo>
                  <a:pt x="27803" y="232276"/>
                  <a:pt x="27708" y="237695"/>
                  <a:pt x="27518" y="243113"/>
                </a:cubicBezTo>
                <a:cubicBezTo>
                  <a:pt x="27327" y="248531"/>
                  <a:pt x="27993" y="252523"/>
                  <a:pt x="26948" y="254519"/>
                </a:cubicBezTo>
                <a:cubicBezTo>
                  <a:pt x="25902" y="256515"/>
                  <a:pt x="22195" y="254994"/>
                  <a:pt x="21245" y="255089"/>
                </a:cubicBezTo>
              </a:path>
            </a:pathLst>
          </a:custGeom>
          <a:noFill/>
          <a:ln cap="flat" cmpd="sng" w="28575">
            <a:solidFill>
              <a:srgbClr val="00FFFF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186" name="Shape 186"/>
          <p:cNvSpPr/>
          <p:nvPr/>
        </p:nvSpPr>
        <p:spPr>
          <a:xfrm>
            <a:off x="5507746" y="812308"/>
            <a:ext cx="1365800" cy="5668675"/>
          </a:xfrm>
          <a:custGeom>
            <a:pathLst>
              <a:path extrusionOk="0" h="226747" w="54632">
                <a:moveTo>
                  <a:pt x="36334" y="8888"/>
                </a:moveTo>
                <a:cubicBezTo>
                  <a:pt x="36334" y="10218"/>
                  <a:pt x="38900" y="17157"/>
                  <a:pt x="36334" y="16872"/>
                </a:cubicBezTo>
                <a:cubicBezTo>
                  <a:pt x="33767" y="16586"/>
                  <a:pt x="25212" y="9933"/>
                  <a:pt x="20935" y="7177"/>
                </a:cubicBezTo>
                <a:cubicBezTo>
                  <a:pt x="16657" y="4420"/>
                  <a:pt x="13996" y="998"/>
                  <a:pt x="10670" y="333"/>
                </a:cubicBezTo>
                <a:cubicBezTo>
                  <a:pt x="7343" y="-332"/>
                  <a:pt x="2494" y="1283"/>
                  <a:pt x="974" y="3185"/>
                </a:cubicBezTo>
                <a:cubicBezTo>
                  <a:pt x="-546" y="5086"/>
                  <a:pt x="119" y="9363"/>
                  <a:pt x="1545" y="11740"/>
                </a:cubicBezTo>
                <a:cubicBezTo>
                  <a:pt x="2970" y="14116"/>
                  <a:pt x="5061" y="13736"/>
                  <a:pt x="9529" y="17443"/>
                </a:cubicBezTo>
                <a:cubicBezTo>
                  <a:pt x="13996" y="21150"/>
                  <a:pt x="23121" y="29324"/>
                  <a:pt x="28349" y="33982"/>
                </a:cubicBezTo>
                <a:cubicBezTo>
                  <a:pt x="33576" y="38639"/>
                  <a:pt x="37093" y="41490"/>
                  <a:pt x="40896" y="45388"/>
                </a:cubicBezTo>
                <a:cubicBezTo>
                  <a:pt x="44698" y="49285"/>
                  <a:pt x="48880" y="49665"/>
                  <a:pt x="51162" y="57365"/>
                </a:cubicBezTo>
                <a:cubicBezTo>
                  <a:pt x="53443" y="65064"/>
                  <a:pt x="54679" y="69911"/>
                  <a:pt x="54584" y="91583"/>
                </a:cubicBezTo>
                <a:cubicBezTo>
                  <a:pt x="54488" y="113254"/>
                  <a:pt x="51351" y="164868"/>
                  <a:pt x="50591" y="187396"/>
                </a:cubicBezTo>
                <a:cubicBezTo>
                  <a:pt x="49830" y="209923"/>
                  <a:pt x="50116" y="220188"/>
                  <a:pt x="50021" y="226747"/>
                </a:cubicBezTo>
              </a:path>
            </a:pathLst>
          </a:custGeom>
          <a:noFill/>
          <a:ln cap="flat" cmpd="sng" w="28575">
            <a:solidFill>
              <a:srgbClr val="00FFFF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187" name="Shape 187"/>
          <p:cNvSpPr/>
          <p:nvPr/>
        </p:nvSpPr>
        <p:spPr>
          <a:xfrm>
            <a:off x="5175650" y="879450"/>
            <a:ext cx="570325" cy="112275"/>
          </a:xfrm>
          <a:custGeom>
            <a:pathLst>
              <a:path extrusionOk="0" h="4491" w="22813">
                <a:moveTo>
                  <a:pt x="22813" y="4491"/>
                </a:moveTo>
                <a:cubicBezTo>
                  <a:pt x="22052" y="3825"/>
                  <a:pt x="20816" y="1164"/>
                  <a:pt x="18250" y="499"/>
                </a:cubicBezTo>
                <a:cubicBezTo>
                  <a:pt x="15683" y="-166"/>
                  <a:pt x="10455" y="-166"/>
                  <a:pt x="7414" y="499"/>
                </a:cubicBezTo>
                <a:cubicBezTo>
                  <a:pt x="4372" y="1164"/>
                  <a:pt x="1235" y="3825"/>
                  <a:pt x="0" y="4491"/>
                </a:cubicBezTo>
              </a:path>
            </a:pathLst>
          </a:custGeom>
          <a:noFill/>
          <a:ln cap="flat" cmpd="sng" w="19050">
            <a:solidFill>
              <a:srgbClr val="00FFFF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188" name="Shape 188"/>
          <p:cNvSpPr/>
          <p:nvPr/>
        </p:nvSpPr>
        <p:spPr>
          <a:xfrm>
            <a:off x="4890500" y="1091525"/>
            <a:ext cx="85550" cy="142575"/>
          </a:xfrm>
          <a:custGeom>
            <a:pathLst>
              <a:path extrusionOk="0" h="5703" w="3422">
                <a:moveTo>
                  <a:pt x="3422" y="0"/>
                </a:moveTo>
                <a:cubicBezTo>
                  <a:pt x="2322" y="1924"/>
                  <a:pt x="1569" y="4136"/>
                  <a:pt x="0" y="5703"/>
                </a:cubicBezTo>
              </a:path>
            </a:pathLst>
          </a:custGeom>
          <a:noFill/>
          <a:ln cap="flat" cmpd="sng" w="19050">
            <a:solidFill>
              <a:srgbClr val="00FFFF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189" name="Shape 189"/>
          <p:cNvSpPr/>
          <p:nvPr/>
        </p:nvSpPr>
        <p:spPr>
          <a:xfrm>
            <a:off x="5090125" y="1148575"/>
            <a:ext cx="28500" cy="114050"/>
          </a:xfrm>
          <a:custGeom>
            <a:pathLst>
              <a:path extrusionOk="0" h="4562" w="1140">
                <a:moveTo>
                  <a:pt x="1140" y="0"/>
                </a:moveTo>
                <a:cubicBezTo>
                  <a:pt x="882" y="1546"/>
                  <a:pt x="700" y="3159"/>
                  <a:pt x="0" y="4562"/>
                </a:cubicBezTo>
              </a:path>
            </a:pathLst>
          </a:custGeom>
          <a:noFill/>
          <a:ln cap="flat" cmpd="sng" w="19050">
            <a:solidFill>
              <a:srgbClr val="00FFFF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190" name="Shape 190"/>
          <p:cNvSpPr/>
          <p:nvPr/>
        </p:nvSpPr>
        <p:spPr>
          <a:xfrm>
            <a:off x="5289725" y="1134300"/>
            <a:ext cx="42775" cy="142575"/>
          </a:xfrm>
          <a:custGeom>
            <a:pathLst>
              <a:path extrusionOk="0" h="5703" w="1711">
                <a:moveTo>
                  <a:pt x="0" y="0"/>
                </a:moveTo>
                <a:cubicBezTo>
                  <a:pt x="545" y="1908"/>
                  <a:pt x="1711" y="3718"/>
                  <a:pt x="1711" y="5703"/>
                </a:cubicBezTo>
              </a:path>
            </a:pathLst>
          </a:custGeom>
          <a:noFill/>
          <a:ln cap="flat" cmpd="sng" w="19050">
            <a:solidFill>
              <a:srgbClr val="00FFFF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191" name="Shape 191"/>
          <p:cNvSpPr/>
          <p:nvPr/>
        </p:nvSpPr>
        <p:spPr>
          <a:xfrm>
            <a:off x="5389525" y="1105800"/>
            <a:ext cx="165525" cy="171075"/>
          </a:xfrm>
          <a:custGeom>
            <a:pathLst>
              <a:path extrusionOk="0" h="6843" w="6621">
                <a:moveTo>
                  <a:pt x="0" y="0"/>
                </a:moveTo>
                <a:cubicBezTo>
                  <a:pt x="2578" y="1473"/>
                  <a:pt x="8672" y="6843"/>
                  <a:pt x="5703" y="6843"/>
                </a:cubicBezTo>
              </a:path>
            </a:pathLst>
          </a:custGeom>
          <a:noFill/>
          <a:ln cap="flat" cmpd="sng" w="19050">
            <a:solidFill>
              <a:srgbClr val="00FFFF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192" name="Shape 192"/>
          <p:cNvSpPr/>
          <p:nvPr/>
        </p:nvSpPr>
        <p:spPr>
          <a:xfrm>
            <a:off x="4819225" y="1005975"/>
            <a:ext cx="156825" cy="14275"/>
          </a:xfrm>
          <a:custGeom>
            <a:pathLst>
              <a:path extrusionOk="0" h="571" w="6273">
                <a:moveTo>
                  <a:pt x="6273" y="0"/>
                </a:moveTo>
                <a:cubicBezTo>
                  <a:pt x="4173" y="0"/>
                  <a:pt x="2099" y="571"/>
                  <a:pt x="0" y="571"/>
                </a:cubicBezTo>
              </a:path>
            </a:pathLst>
          </a:custGeom>
          <a:noFill/>
          <a:ln cap="flat" cmpd="sng" w="19050">
            <a:solidFill>
              <a:srgbClr val="00FFFF"/>
            </a:solidFill>
            <a:prstDash val="solid"/>
            <a:round/>
            <a:headEnd len="lg" w="lg" type="none"/>
            <a:tailEnd len="lg" w="lg" type="none"/>
          </a:ln>
        </p:spPr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/>
              <a:t>Future Work</a:t>
            </a:r>
          </a:p>
        </p:txBody>
      </p:sp>
      <p:pic>
        <p:nvPicPr>
          <p:cNvPr id="199" name="Shape 1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825" y="1759662"/>
            <a:ext cx="8153400" cy="484822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Shape 200"/>
          <p:cNvSpPr txBox="1"/>
          <p:nvPr>
            <p:ph idx="1" type="body"/>
          </p:nvPr>
        </p:nvSpPr>
        <p:spPr>
          <a:xfrm>
            <a:off x="6341125" y="1654375"/>
            <a:ext cx="2109600" cy="951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/>
              <a:t>Task Map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/>
              <a:t>Questions?</a:t>
            </a:r>
          </a:p>
        </p:txBody>
      </p:sp>
      <p:sp>
        <p:nvSpPr>
          <p:cNvPr id="207" name="Shape 207"/>
          <p:cNvSpPr txBox="1"/>
          <p:nvPr>
            <p:ph idx="1" type="body"/>
          </p:nvPr>
        </p:nvSpPr>
        <p:spPr>
          <a:xfrm>
            <a:off x="457200" y="1524000"/>
            <a:ext cx="8153400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type="title"/>
          </p:nvPr>
        </p:nvSpPr>
        <p:spPr>
          <a:xfrm>
            <a:off x="2810475" y="214825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/>
              <a:t>Proposed Treatment</a:t>
            </a:r>
          </a:p>
          <a:p>
            <a:pPr lvl="0">
              <a:spcBef>
                <a:spcPts val="0"/>
              </a:spcBef>
              <a:buNone/>
            </a:pPr>
            <a:r>
              <a:rPr lang="es-HN"/>
              <a:t>Process Flow</a:t>
            </a:r>
          </a:p>
        </p:txBody>
      </p:sp>
      <p:pic>
        <p:nvPicPr>
          <p:cNvPr id="81" name="Shape 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001" y="1794425"/>
            <a:ext cx="7379575" cy="36004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Shape 82"/>
          <p:cNvSpPr txBox="1"/>
          <p:nvPr>
            <p:ph idx="1" type="body"/>
          </p:nvPr>
        </p:nvSpPr>
        <p:spPr>
          <a:xfrm>
            <a:off x="185525" y="5483075"/>
            <a:ext cx="88989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/>
              <a:t>Combining anaerobic and aerobic treatment can reduce the need for downstream processing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/>
              <a:t>UASB vs. EGSB design</a:t>
            </a:r>
          </a:p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457200" y="1524000"/>
            <a:ext cx="8153400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 b="7986" l="0" r="0" t="0"/>
          <a:stretch/>
        </p:blipFill>
        <p:spPr>
          <a:xfrm>
            <a:off x="504050" y="1633087"/>
            <a:ext cx="3839700" cy="4506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Shape 91"/>
          <p:cNvPicPr preferRelativeResize="0"/>
          <p:nvPr/>
        </p:nvPicPr>
        <p:blipFill rotWithShape="1">
          <a:blip r:embed="rId4">
            <a:alphaModFix/>
          </a:blip>
          <a:srcRect b="0" l="0" r="55478" t="0"/>
          <a:stretch/>
        </p:blipFill>
        <p:spPr>
          <a:xfrm>
            <a:off x="5537025" y="1643062"/>
            <a:ext cx="2646150" cy="44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Shape 92"/>
          <p:cNvSpPr txBox="1"/>
          <p:nvPr/>
        </p:nvSpPr>
        <p:spPr>
          <a:xfrm>
            <a:off x="7922000" y="3404825"/>
            <a:ext cx="474000" cy="2795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/>
              <a:t>Literature Review</a:t>
            </a:r>
          </a:p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457200" y="1524000"/>
            <a:ext cx="8153400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/>
              <a:t>Conventional Parameter: Upward Velocity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es-HN"/>
              <a:t>						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es-HN"/>
              <a:t>						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00" name="Shape 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87" y="2192150"/>
            <a:ext cx="5019675" cy="4552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Shape 101"/>
          <p:cNvSpPr txBox="1"/>
          <p:nvPr/>
        </p:nvSpPr>
        <p:spPr>
          <a:xfrm>
            <a:off x="5633400" y="5342300"/>
            <a:ext cx="2977200" cy="83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 sz="2000"/>
              <a:t>-Figure Taken from Liu      et al. 2006</a:t>
            </a:r>
          </a:p>
        </p:txBody>
      </p:sp>
      <p:sp>
        <p:nvSpPr>
          <p:cNvPr id="102" name="Shape 102"/>
          <p:cNvSpPr/>
          <p:nvPr/>
        </p:nvSpPr>
        <p:spPr>
          <a:xfrm>
            <a:off x="2706800" y="3580475"/>
            <a:ext cx="1485000" cy="1907700"/>
          </a:xfrm>
          <a:prstGeom prst="rect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/>
              <a:t>Literature Review</a:t>
            </a:r>
          </a:p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457200" y="1524000"/>
            <a:ext cx="8153400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/>
              <a:t>Potential Solution: Improved Solids Capture</a:t>
            </a:r>
          </a:p>
          <a:p>
            <a:pPr indent="0" lvl="0" marL="20320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10" name="Shape 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260600"/>
            <a:ext cx="7625000" cy="436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 txBox="1"/>
          <p:nvPr/>
        </p:nvSpPr>
        <p:spPr>
          <a:xfrm>
            <a:off x="5256275" y="6400800"/>
            <a:ext cx="42663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 sz="2000"/>
              <a:t>-Figure from McCarty et. al 2014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/>
              <a:t>UASB vs. EGSB design</a:t>
            </a:r>
          </a:p>
        </p:txBody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457200" y="1524000"/>
            <a:ext cx="8153400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s-HN"/>
              <a:t>UASB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19" name="Shape 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389" y="1695875"/>
            <a:ext cx="3479473" cy="438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Shape 1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0874" y="2148024"/>
            <a:ext cx="5345749" cy="37811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1" name="Shape 121"/>
          <p:cNvCxnSpPr/>
          <p:nvPr/>
        </p:nvCxnSpPr>
        <p:spPr>
          <a:xfrm>
            <a:off x="3617625" y="1576675"/>
            <a:ext cx="38700" cy="4923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dash"/>
            <a:round/>
            <a:headEnd len="lg" w="lg" type="none"/>
            <a:tailEnd len="lg" w="lg" type="none"/>
          </a:ln>
        </p:spPr>
      </p:cxnSp>
      <p:sp>
        <p:nvSpPr>
          <p:cNvPr id="122" name="Shape 122"/>
          <p:cNvSpPr txBox="1"/>
          <p:nvPr/>
        </p:nvSpPr>
        <p:spPr>
          <a:xfrm>
            <a:off x="2699100" y="1576675"/>
            <a:ext cx="918900" cy="7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s-HN" sz="1800"/>
              <a:t>UASB</a:t>
            </a:r>
          </a:p>
        </p:txBody>
      </p:sp>
      <p:sp>
        <p:nvSpPr>
          <p:cNvPr id="123" name="Shape 123"/>
          <p:cNvSpPr txBox="1"/>
          <p:nvPr/>
        </p:nvSpPr>
        <p:spPr>
          <a:xfrm>
            <a:off x="3693825" y="1576675"/>
            <a:ext cx="918900" cy="7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1800"/>
              <a:t>EGSB</a:t>
            </a:r>
          </a:p>
        </p:txBody>
      </p:sp>
      <p:sp>
        <p:nvSpPr>
          <p:cNvPr id="124" name="Shape 124"/>
          <p:cNvSpPr/>
          <p:nvPr/>
        </p:nvSpPr>
        <p:spPr>
          <a:xfrm>
            <a:off x="1479875" y="3015900"/>
            <a:ext cx="384900" cy="274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5" name="Shape 125"/>
          <p:cNvSpPr/>
          <p:nvPr/>
        </p:nvSpPr>
        <p:spPr>
          <a:xfrm>
            <a:off x="1636300" y="4054650"/>
            <a:ext cx="661800" cy="55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6" name="Shape 126"/>
          <p:cNvSpPr/>
          <p:nvPr/>
        </p:nvSpPr>
        <p:spPr>
          <a:xfrm rot="-4986333">
            <a:off x="1355538" y="2637089"/>
            <a:ext cx="462343" cy="377762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/>
              <a:t>Pretests</a:t>
            </a:r>
          </a:p>
        </p:txBody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457200" y="1524000"/>
            <a:ext cx="8153400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/>
              <a:t>Settling Velocity</a:t>
            </a:r>
          </a:p>
        </p:txBody>
      </p:sp>
      <p:pic>
        <p:nvPicPr>
          <p:cNvPr id="134" name="Shape 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975" y="2261062"/>
            <a:ext cx="6438900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Shape 1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975" y="2820424"/>
            <a:ext cx="3028174" cy="403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Shape 1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33699" y="2820425"/>
            <a:ext cx="3028174" cy="403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/>
              <a:t>Pretests</a:t>
            </a:r>
          </a:p>
        </p:txBody>
      </p:sp>
      <p:sp>
        <p:nvSpPr>
          <p:cNvPr id="143" name="Shape 143"/>
          <p:cNvSpPr txBox="1"/>
          <p:nvPr>
            <p:ph idx="1" type="body"/>
          </p:nvPr>
        </p:nvSpPr>
        <p:spPr>
          <a:xfrm>
            <a:off x="457200" y="1524000"/>
            <a:ext cx="8153400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/>
              <a:t>Fluidization</a:t>
            </a:r>
          </a:p>
        </p:txBody>
      </p:sp>
      <p:pic>
        <p:nvPicPr>
          <p:cNvPr id="144" name="Shape 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7750" y="2224087"/>
            <a:ext cx="7048500" cy="24098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pic>
      <p:pic>
        <p:nvPicPr>
          <p:cNvPr id="145" name="Shape 1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81400" y="3592712"/>
            <a:ext cx="4572000" cy="275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/>
              <a:t>Pretests</a:t>
            </a:r>
          </a:p>
        </p:txBody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457200" y="1524000"/>
            <a:ext cx="8153400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/>
              <a:t>Granule Characterization</a:t>
            </a:r>
          </a:p>
        </p:txBody>
      </p:sp>
      <p:pic>
        <p:nvPicPr>
          <p:cNvPr id="153" name="Shape 1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2512263" y="1523262"/>
            <a:ext cx="4345574" cy="5794099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Shape 154"/>
          <p:cNvSpPr txBox="1"/>
          <p:nvPr/>
        </p:nvSpPr>
        <p:spPr>
          <a:xfrm>
            <a:off x="5120575" y="6200000"/>
            <a:ext cx="7581900" cy="8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HN"/>
              <a:t>average diameter : 2.05 mm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