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44" d="100"/>
          <a:sy n="144" d="100"/>
        </p:scale>
        <p:origin x="-168" y="-104"/>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interSettings" Target="printerSettings/printerSettings1.bin"/><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3215342247"/>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 Id="rId3" Type="http://schemas.openxmlformats.org/officeDocument/2006/relationships/hyperlink" Target="http://www.slideshare.net/sakiliubat/uasb-water-treatment-process"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100"/>
              <a:t>[[Insert your abstract here.]]</a:t>
            </a:r>
          </a:p>
          <a:p>
            <a:pPr lvl="0" rtl="0">
              <a:spcBef>
                <a:spcPts val="0"/>
              </a:spcBef>
              <a:buNone/>
            </a:pPr>
            <a:endParaRPr sz="1100"/>
          </a:p>
          <a:p>
            <a:pPr lvl="0" rtl="0">
              <a:spcBef>
                <a:spcPts val="0"/>
              </a:spcBef>
              <a:buNone/>
            </a:pPr>
            <a:r>
              <a:rPr lang="en-US" sz="1100"/>
              <a:t>[[Add a link to your full report here. ]]</a:t>
            </a:r>
          </a:p>
        </p:txBody>
      </p:sp>
      <p:sp>
        <p:nvSpPr>
          <p:cNvPr id="82" name="Shape 82"/>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Shape 212"/>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sz="1000"/>
          </a:p>
        </p:txBody>
      </p:sp>
      <p:sp>
        <p:nvSpPr>
          <p:cNvPr id="213" name="Shape 21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Shape 225"/>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000"/>
              <a:t>Original COD tests data seen in Appendix.</a:t>
            </a:r>
          </a:p>
          <a:p>
            <a:pPr lvl="0" rtl="0">
              <a:spcBef>
                <a:spcPts val="0"/>
              </a:spcBef>
              <a:buNone/>
            </a:pP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p:txBody>
      </p:sp>
      <p:sp>
        <p:nvSpPr>
          <p:cNvPr id="226" name="Shape 226"/>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Shape 23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000"/>
              <a:t>Cite your sources here. </a:t>
            </a:r>
          </a:p>
          <a:p>
            <a:pPr lvl="0" rtl="0">
              <a:spcBef>
                <a:spcPts val="0"/>
              </a:spcBef>
              <a:buNone/>
            </a:pP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a:p>
            <a:pPr lvl="0" rtl="0">
              <a:spcBef>
                <a:spcPts val="0"/>
              </a:spcBef>
              <a:buClr>
                <a:schemeClr val="dk1"/>
              </a:buClr>
              <a:buFont typeface="Arial"/>
              <a:buNone/>
            </a:pPr>
            <a:endParaRPr sz="1000">
              <a:solidFill>
                <a:schemeClr val="dk1"/>
              </a:solidFill>
            </a:endParaRPr>
          </a:p>
          <a:p>
            <a:pPr lvl="0" rtl="0">
              <a:spcBef>
                <a:spcPts val="0"/>
              </a:spcBef>
              <a:buClr>
                <a:schemeClr val="dk1"/>
              </a:buClr>
              <a:buSzPct val="110000"/>
              <a:buFont typeface="Arial"/>
              <a:buNone/>
            </a:pPr>
            <a:r>
              <a:rPr lang="en-US" sz="1000">
                <a:solidFill>
                  <a:schemeClr val="dk1"/>
                </a:solidFill>
              </a:rPr>
              <a:t>If there are any appendix slides that are relevant to this slide, mention it in your notes. </a:t>
            </a:r>
          </a:p>
        </p:txBody>
      </p:sp>
      <p:sp>
        <p:nvSpPr>
          <p:cNvPr id="237" name="Shape 237"/>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Shape 24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000"/>
              <a:t>Cite your sources here. </a:t>
            </a:r>
          </a:p>
          <a:p>
            <a:pPr lvl="0" rtl="0">
              <a:spcBef>
                <a:spcPts val="0"/>
              </a:spcBef>
              <a:buNone/>
            </a:pP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a:p>
            <a:pPr lvl="0" rtl="0">
              <a:spcBef>
                <a:spcPts val="0"/>
              </a:spcBef>
              <a:buNone/>
            </a:pPr>
            <a:endParaRPr sz="1000"/>
          </a:p>
          <a:p>
            <a:pPr lvl="0" rtl="0">
              <a:spcBef>
                <a:spcPts val="0"/>
              </a:spcBef>
              <a:buNone/>
            </a:pPr>
            <a:r>
              <a:rPr lang="en-US" sz="1000"/>
              <a:t>If there are any appendix slides that are relevant to this slide, mention it in your notes. </a:t>
            </a:r>
          </a:p>
        </p:txBody>
      </p:sp>
      <p:sp>
        <p:nvSpPr>
          <p:cNvPr id="247" name="Shape 247"/>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Shape 25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000"/>
              <a:t>Cite your sources here. </a:t>
            </a:r>
          </a:p>
          <a:p>
            <a:pPr lvl="0" rtl="0">
              <a:spcBef>
                <a:spcPts val="0"/>
              </a:spcBef>
              <a:buNone/>
            </a:pP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a:p>
            <a:pPr lvl="0" rtl="0">
              <a:spcBef>
                <a:spcPts val="0"/>
              </a:spcBef>
              <a:buNone/>
            </a:pPr>
            <a:endParaRPr sz="1000"/>
          </a:p>
          <a:p>
            <a:pPr lvl="0" rtl="0">
              <a:spcBef>
                <a:spcPts val="0"/>
              </a:spcBef>
              <a:buNone/>
            </a:pPr>
            <a:r>
              <a:rPr lang="en-US" sz="1000"/>
              <a:t>If there are any appendix slides that are relevant to this slide, mention it in your notes. </a:t>
            </a:r>
          </a:p>
        </p:txBody>
      </p:sp>
      <p:sp>
        <p:nvSpPr>
          <p:cNvPr id="257" name="Shape 257"/>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Shape 269"/>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000"/>
              <a:t>Cite your sources here. </a:t>
            </a:r>
          </a:p>
          <a:p>
            <a:pPr lvl="0" rtl="0">
              <a:spcBef>
                <a:spcPts val="0"/>
              </a:spcBef>
              <a:buNone/>
            </a:pP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a:p>
            <a:pPr lvl="0" rtl="0">
              <a:spcBef>
                <a:spcPts val="0"/>
              </a:spcBef>
              <a:buNone/>
            </a:pPr>
            <a:endParaRPr sz="1000"/>
          </a:p>
          <a:p>
            <a:pPr lvl="0" rtl="0">
              <a:spcBef>
                <a:spcPts val="0"/>
              </a:spcBef>
              <a:buNone/>
            </a:pPr>
            <a:r>
              <a:rPr lang="en-US" sz="1000"/>
              <a:t>If there are any appendix slides that are relevant to this slide, mention it in your notes. </a:t>
            </a:r>
          </a:p>
        </p:txBody>
      </p:sp>
      <p:sp>
        <p:nvSpPr>
          <p:cNvPr id="270" name="Shape 270"/>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Shape 279"/>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000"/>
              <a:t>Cite your sources here. </a:t>
            </a:r>
          </a:p>
          <a:p>
            <a:pPr lvl="0" rtl="0">
              <a:spcBef>
                <a:spcPts val="0"/>
              </a:spcBef>
              <a:buNone/>
            </a:pP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a:p>
            <a:pPr lvl="0" rtl="0">
              <a:spcBef>
                <a:spcPts val="0"/>
              </a:spcBef>
              <a:buNone/>
            </a:pPr>
            <a:endParaRPr sz="1000"/>
          </a:p>
          <a:p>
            <a:pPr lvl="0" rtl="0">
              <a:spcBef>
                <a:spcPts val="0"/>
              </a:spcBef>
              <a:buNone/>
            </a:pPr>
            <a:r>
              <a:rPr lang="en-US" sz="1000"/>
              <a:t>If there are any appendix slides that are relevant to this slide, mention it in your notes. </a:t>
            </a:r>
          </a:p>
        </p:txBody>
      </p:sp>
      <p:sp>
        <p:nvSpPr>
          <p:cNvPr id="280" name="Shape 280"/>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Shape 290"/>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a:p>
        </p:txBody>
      </p:sp>
      <p:sp>
        <p:nvSpPr>
          <p:cNvPr id="291" name="Shape 29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Shape 30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a:t>From this point on, add any slides with figures that will help support your thesis. You might pull these figures from your Final Report. </a:t>
            </a:r>
          </a:p>
        </p:txBody>
      </p:sp>
      <p:sp>
        <p:nvSpPr>
          <p:cNvPr id="303" name="Shape 30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Shape 31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000"/>
              <a:t>Cite your sources here. </a:t>
            </a:r>
          </a:p>
          <a:p>
            <a:pPr lvl="0" rtl="0">
              <a:spcBef>
                <a:spcPts val="0"/>
              </a:spcBef>
              <a:buNone/>
            </a:pP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p:txBody>
      </p:sp>
      <p:sp>
        <p:nvSpPr>
          <p:cNvPr id="312" name="Shape 312"/>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000"/>
              <a:t>Cite your sources here. </a:t>
            </a:r>
          </a:p>
          <a:p>
            <a:pPr lvl="0" rtl="0">
              <a:spcBef>
                <a:spcPts val="0"/>
              </a:spcBef>
              <a:buNone/>
            </a:pP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a:p>
            <a:pPr lvl="0" rtl="0">
              <a:spcBef>
                <a:spcPts val="0"/>
              </a:spcBef>
              <a:buNone/>
            </a:pPr>
            <a:endParaRPr sz="1000"/>
          </a:p>
          <a:p>
            <a:pPr lvl="0" rtl="0">
              <a:spcBef>
                <a:spcPts val="0"/>
              </a:spcBef>
              <a:buNone/>
            </a:pPr>
            <a:r>
              <a:rPr lang="en-US" sz="1000"/>
              <a:t>If there are any appendix slides that are relevant to this slide, mention it in your notes. </a:t>
            </a:r>
          </a:p>
        </p:txBody>
      </p:sp>
      <p:sp>
        <p:nvSpPr>
          <p:cNvPr id="91" name="Shape 9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Shape 323"/>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000"/>
              <a:t>Cite your sources here. </a:t>
            </a:r>
          </a:p>
          <a:p>
            <a:pPr lvl="0" rtl="0">
              <a:spcBef>
                <a:spcPts val="0"/>
              </a:spcBef>
              <a:buNone/>
            </a:pP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p:txBody>
      </p:sp>
      <p:sp>
        <p:nvSpPr>
          <p:cNvPr id="324" name="Shape 324"/>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Shape 332"/>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000"/>
              <a:t>Cite your sources here. </a:t>
            </a:r>
          </a:p>
          <a:p>
            <a:pPr lvl="0" rtl="0">
              <a:spcBef>
                <a:spcPts val="0"/>
              </a:spcBef>
              <a:buNone/>
            </a:pP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p:txBody>
      </p:sp>
      <p:sp>
        <p:nvSpPr>
          <p:cNvPr id="333" name="Shape 33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Shape 34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000"/>
              <a:t>Cite your sources here. </a:t>
            </a:r>
          </a:p>
          <a:p>
            <a:pPr lvl="0" rtl="0">
              <a:spcBef>
                <a:spcPts val="0"/>
              </a:spcBef>
              <a:buNone/>
            </a:pP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p:txBody>
      </p:sp>
      <p:sp>
        <p:nvSpPr>
          <p:cNvPr id="342" name="Shape 342"/>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Shape 35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000"/>
              <a:t>Cite your sources here. </a:t>
            </a:r>
          </a:p>
          <a:p>
            <a:pPr lvl="0" rtl="0">
              <a:spcBef>
                <a:spcPts val="0"/>
              </a:spcBef>
              <a:buNone/>
            </a:pP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p:txBody>
      </p:sp>
      <p:sp>
        <p:nvSpPr>
          <p:cNvPr id="352" name="Shape 352"/>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000"/>
              <a:t>Cite your sources here. </a:t>
            </a:r>
          </a:p>
          <a:p>
            <a:pPr lvl="0" rtl="0">
              <a:spcBef>
                <a:spcPts val="0"/>
              </a:spcBef>
              <a:buNone/>
            </a:pP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a:p>
            <a:pPr lvl="0" rtl="0">
              <a:spcBef>
                <a:spcPts val="0"/>
              </a:spcBef>
              <a:buNone/>
            </a:pPr>
            <a:endParaRPr sz="1000"/>
          </a:p>
          <a:p>
            <a:pPr lvl="0" rtl="0">
              <a:spcBef>
                <a:spcPts val="0"/>
              </a:spcBef>
              <a:buNone/>
            </a:pPr>
            <a:r>
              <a:rPr lang="en-US" sz="1000"/>
              <a:t>If there are any appendix slides that are relevant to this slide, mention it in your notes. </a:t>
            </a:r>
          </a:p>
        </p:txBody>
      </p:sp>
      <p:sp>
        <p:nvSpPr>
          <p:cNvPr id="100" name="Shape 100"/>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Shape 11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sz="1000"/>
              <a:t>Left Figure: Jewell, William. “Anaerobic Sewage Treatment.” </a:t>
            </a:r>
            <a:r>
              <a:rPr lang="en-US" sz="1000" i="1"/>
              <a:t>Environmental Science Technology </a:t>
            </a:r>
            <a:r>
              <a:rPr lang="en-US" sz="1000"/>
              <a:t>21 No. 1, 1987, 16.</a:t>
            </a:r>
          </a:p>
          <a:p>
            <a:pPr lvl="0">
              <a:spcBef>
                <a:spcPts val="0"/>
              </a:spcBef>
              <a:buNone/>
            </a:pPr>
            <a:r>
              <a:rPr lang="en-US" sz="1000"/>
              <a:t>Right Figure: Taken from Sakil Ahmed, at URL: </a:t>
            </a:r>
            <a:r>
              <a:rPr lang="en-US" sz="1000" u="sng">
                <a:solidFill>
                  <a:schemeClr val="hlink"/>
                </a:solidFill>
                <a:hlinkClick r:id="rId3"/>
              </a:rPr>
              <a:t>http://www.slideshare.net/sakiliubat/uasb-water-treatment-process</a:t>
            </a:r>
            <a:r>
              <a:rPr lang="en-US" sz="1000"/>
              <a:t>: accessed 5/19/16</a:t>
            </a:r>
            <a:br>
              <a:rPr lang="en-US" sz="1000"/>
            </a:br>
            <a:endParaRPr lang="en-US" sz="1000"/>
          </a:p>
          <a:p>
            <a:pPr lvl="0">
              <a:spcBef>
                <a:spcPts val="0"/>
              </a:spcBef>
              <a:buNone/>
            </a:pPr>
            <a:r>
              <a:rPr lang="en-US" sz="1000"/>
              <a:t>Upflow Anaerobic Sludge Blanket (Left Figure): typical anaerobic reactor configuration with a wide sludge bed in contact with influent water flowing up the reactor for an hydraulic residence time (HRT) of a few hours to a few days depending on influent flow rate. Produced methane and carbon dioxide escape out the top of the reactor.</a:t>
            </a:r>
          </a:p>
          <a:p>
            <a:pPr lvl="0">
              <a:spcBef>
                <a:spcPts val="0"/>
              </a:spcBef>
              <a:buNone/>
            </a:pPr>
            <a:endParaRPr sz="1000"/>
          </a:p>
          <a:p>
            <a:pPr lvl="0">
              <a:spcBef>
                <a:spcPts val="0"/>
              </a:spcBef>
              <a:buNone/>
            </a:pPr>
            <a:r>
              <a:rPr lang="en-US" sz="1000"/>
              <a:t>Expanded Granular Sludge Bed (Right Figure): a modified upflow anaerobic sludge blanket that uses recycle to fluidize the granular bed without overloading the methanogens, which in turn can allow for a smaller reactor size and shorter HRT with the proper waste characteristics.</a:t>
            </a:r>
          </a:p>
          <a:p>
            <a:pPr lvl="0">
              <a:spcBef>
                <a:spcPts val="0"/>
              </a:spcBef>
              <a:buNone/>
            </a:pPr>
            <a:endParaRPr sz="1000"/>
          </a:p>
          <a:p>
            <a:pPr lvl="0">
              <a:spcBef>
                <a:spcPts val="0"/>
              </a:spcBef>
              <a:buNone/>
            </a:pPr>
            <a:r>
              <a:rPr lang="en-US" sz="1000"/>
              <a:t>The advantages of an EGSB are that the granule </a:t>
            </a:r>
          </a:p>
          <a:p>
            <a:pPr lvl="0">
              <a:spcBef>
                <a:spcPts val="0"/>
              </a:spcBef>
              <a:buNone/>
            </a:pPr>
            <a:endParaRPr sz="1000"/>
          </a:p>
          <a:p>
            <a:pPr lvl="0">
              <a:spcBef>
                <a:spcPts val="0"/>
              </a:spcBef>
              <a:buNone/>
            </a:pPr>
            <a:r>
              <a:rPr lang="en-US" sz="1000"/>
              <a:t>If there are any appendix slides that are relevant to this slide, mention it in your notes. </a:t>
            </a:r>
          </a:p>
        </p:txBody>
      </p:sp>
      <p:sp>
        <p:nvSpPr>
          <p:cNvPr id="112" name="Shape 112"/>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Shape 125"/>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200"/>
              <a:t>Stock recipe and upflow velocity pre-tests data seen in Appendix.</a:t>
            </a:r>
          </a:p>
          <a:p>
            <a:pPr lvl="0" rtl="0">
              <a:spcBef>
                <a:spcPts val="0"/>
              </a:spcBef>
              <a:buNone/>
            </a:pP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a:p>
            <a:pPr lvl="0" rtl="0">
              <a:spcBef>
                <a:spcPts val="0"/>
              </a:spcBef>
              <a:buNone/>
            </a:pPr>
            <a:endParaRPr sz="1000"/>
          </a:p>
          <a:p>
            <a:pPr lvl="0" rtl="0">
              <a:spcBef>
                <a:spcPts val="0"/>
              </a:spcBef>
              <a:buNone/>
            </a:pPr>
            <a:r>
              <a:rPr lang="en-US" sz="1000"/>
              <a:t>If there are any appendix slides that are relevant to this slide, mention it in your notes. </a:t>
            </a:r>
          </a:p>
        </p:txBody>
      </p:sp>
      <p:sp>
        <p:nvSpPr>
          <p:cNvPr id="126" name="Shape 126"/>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Shape 135"/>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000"/>
              <a:t>Cite your sources here. </a:t>
            </a:r>
          </a:p>
          <a:p>
            <a:pPr lvl="0" rtl="0">
              <a:spcBef>
                <a:spcPts val="0"/>
              </a:spcBef>
              <a:buNone/>
            </a:pP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a:p>
            <a:pPr lvl="0" rtl="0">
              <a:spcBef>
                <a:spcPts val="0"/>
              </a:spcBef>
              <a:buNone/>
            </a:pPr>
            <a:endParaRPr sz="1000"/>
          </a:p>
          <a:p>
            <a:pPr lvl="0" rtl="0">
              <a:spcBef>
                <a:spcPts val="0"/>
              </a:spcBef>
              <a:buNone/>
            </a:pPr>
            <a:r>
              <a:rPr lang="en-US" sz="1000"/>
              <a:t>If there are any appendix slides that are relevant to this slide, mention it in your notes. </a:t>
            </a:r>
          </a:p>
        </p:txBody>
      </p:sp>
      <p:sp>
        <p:nvSpPr>
          <p:cNvPr id="136" name="Shape 136"/>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Shape 153"/>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Clr>
                <a:schemeClr val="dk1"/>
              </a:buClr>
              <a:buFont typeface="Arial"/>
              <a:buNone/>
            </a:pPr>
            <a:r>
              <a:rPr lang="en-US">
                <a:solidFill>
                  <a:schemeClr val="dk1"/>
                </a:solidFill>
              </a:rPr>
              <a:t>Sensor Fabrication Detail seen in Appendix.</a:t>
            </a:r>
          </a:p>
          <a:p>
            <a:pPr lvl="0" rtl="0">
              <a:spcBef>
                <a:spcPts val="0"/>
              </a:spcBef>
              <a:buNone/>
            </a:pP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a:p>
            <a:pPr lvl="0" rtl="0">
              <a:spcBef>
                <a:spcPts val="0"/>
              </a:spcBef>
              <a:buNone/>
            </a:pPr>
            <a:endParaRPr sz="1000"/>
          </a:p>
          <a:p>
            <a:pPr lvl="0" rtl="0">
              <a:spcBef>
                <a:spcPts val="0"/>
              </a:spcBef>
              <a:buNone/>
            </a:pPr>
            <a:r>
              <a:rPr lang="en-US" sz="1000"/>
              <a:t>If there are any appendix slides that are relevant to this slide, mention it in your notes. </a:t>
            </a:r>
          </a:p>
        </p:txBody>
      </p:sp>
      <p:sp>
        <p:nvSpPr>
          <p:cNvPr id="154" name="Shape 154"/>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Shape 190"/>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a:t>The image on the left shows headloss with the new effluent exit. The chart on the right shows comparisons of headloss between reactors at different flow rates and shows that higher flow rates lead to higher headloss. </a:t>
            </a:r>
          </a:p>
          <a:p>
            <a:pPr lvl="0">
              <a:spcBef>
                <a:spcPts val="0"/>
              </a:spcBef>
              <a:buNone/>
            </a:pPr>
            <a:endParaRPr sz="1000"/>
          </a:p>
          <a:p>
            <a:pPr lvl="0" rtl="0">
              <a:spcBef>
                <a:spcPts val="0"/>
              </a:spcBef>
              <a:buNone/>
            </a:pPr>
            <a:r>
              <a:rPr lang="en-US" sz="1000"/>
              <a:t>Initial headloss calculations suggested that headloss between reactors would be negligible, at 0.397 mm. However, after inoculation and fluidization attempts, it was clear that actual headloss was much greater. Headloss was an issue because it lead to reactor overflows if the headloss was too high, and negatively impacted fluidization. The team observed that flow rate, tubing size, line clogging and granule plug presence all contributed to different levels of headloss. Greater flow rate, smaller tubing sizes, line clogs and granule plugs all  increased headloss. These variables were experimented with in an attempt to find a reactor design that minimized headloss but still allowed for fluidization. </a:t>
            </a:r>
          </a:p>
          <a:p>
            <a:pPr lvl="0" rtl="0">
              <a:spcBef>
                <a:spcPts val="0"/>
              </a:spcBef>
              <a:buNone/>
            </a:pPr>
            <a:endParaRPr sz="1000"/>
          </a:p>
          <a:p>
            <a:pPr lvl="0" rtl="0">
              <a:spcBef>
                <a:spcPts val="0"/>
              </a:spcBef>
              <a:buNone/>
            </a:pPr>
            <a:endParaRPr sz="1000"/>
          </a:p>
        </p:txBody>
      </p:sp>
      <p:sp>
        <p:nvSpPr>
          <p:cNvPr id="191" name="Shape 19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Shape 20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a:t>The image on the left shows what granule plugs looked like in the reactor. The image on the right shows our pump head set up, with water lines, stock lines, and waste evacuation lines. The stock line repeated clogged and required detachment and reattachment of parts to try to dislodge clogged areas. </a:t>
            </a:r>
          </a:p>
          <a:p>
            <a:pPr lvl="0">
              <a:spcBef>
                <a:spcPts val="0"/>
              </a:spcBef>
              <a:buNone/>
            </a:pPr>
            <a:endParaRPr sz="1000"/>
          </a:p>
          <a:p>
            <a:pPr lvl="0" rtl="0">
              <a:spcBef>
                <a:spcPts val="0"/>
              </a:spcBef>
              <a:buNone/>
            </a:pPr>
            <a:r>
              <a:rPr lang="en-US" sz="1000"/>
              <a:t>Clogging in the form of granule plugs and stock delivery line clogs continued to be an issue throughout the entire semester. The granule plugs increased headloss, decreased fluidization, and led to washout from rising granules. Different methods were attempted to address the reactor clogging issue. The stock delivery line issue was addressed by changing the tubing from ¼” size to microbore tubing, in an attempt to push the stock through at higher velocities and limit clogging. However, clogging was still experienced in the stock container to microbore tubing connection, which required constant monitoring. The stock was later dyed red to make it easier to see when there was a stock failure event, but the extent to which the granules were not fed is not well known.</a:t>
            </a:r>
          </a:p>
        </p:txBody>
      </p:sp>
      <p:sp>
        <p:nvSpPr>
          <p:cNvPr id="202" name="Shape 202"/>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11"/>
        <p:cNvGrpSpPr/>
        <p:nvPr/>
      </p:nvGrpSpPr>
      <p:grpSpPr>
        <a:xfrm>
          <a:off x="0" y="0"/>
          <a:ext cx="0" cy="0"/>
          <a:chOff x="0" y="0"/>
          <a:chExt cx="0" cy="0"/>
        </a:xfrm>
      </p:grpSpPr>
      <p:sp>
        <p:nvSpPr>
          <p:cNvPr id="12" name="Shape 12"/>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13" name="Shape 13"/>
          <p:cNvSpPr txBox="1">
            <a:spLocks noGrp="1"/>
          </p:cNvSpPr>
          <p:nvPr>
            <p:ph type="body" idx="1"/>
          </p:nvPr>
        </p:nvSpPr>
        <p:spPr>
          <a:xfrm>
            <a:off x="457200" y="1200150"/>
            <a:ext cx="8229600" cy="3394472"/>
          </a:xfrm>
          <a:prstGeom prst="rect">
            <a:avLst/>
          </a:prstGeom>
          <a:noFill/>
          <a:ln>
            <a:noFill/>
          </a:ln>
        </p:spPr>
        <p:txBody>
          <a:bodyPr lIns="91425" tIns="91425" rIns="91425" bIns="91425" anchor="t" anchorCtr="0"/>
          <a:lstStyle>
            <a:lvl1pPr marL="306134" lvl="0" indent="-121984" algn="l" rtl="0">
              <a:spcBef>
                <a:spcPts val="580"/>
              </a:spcBef>
              <a:buClr>
                <a:schemeClr val="dk1"/>
              </a:buClr>
              <a:buFont typeface="Arial"/>
              <a:buChar char="•"/>
              <a:defRPr/>
            </a:lvl1pPr>
            <a:lvl2pPr marL="663291" lvl="1" indent="-98141" algn="l" rtl="0">
              <a:spcBef>
                <a:spcPts val="500"/>
              </a:spcBef>
              <a:buClr>
                <a:schemeClr val="dk1"/>
              </a:buClr>
              <a:buFont typeface="Arial"/>
              <a:buChar char="–"/>
              <a:defRPr/>
            </a:lvl2pPr>
            <a:lvl3pPr marL="1020448" lvl="2" indent="-67947" algn="l" rtl="0">
              <a:spcBef>
                <a:spcPts val="440"/>
              </a:spcBef>
              <a:buClr>
                <a:schemeClr val="dk1"/>
              </a:buClr>
              <a:buFont typeface="Arial"/>
              <a:buChar char="•"/>
              <a:defRPr/>
            </a:lvl3pPr>
            <a:lvl4pPr marL="1428627" lvl="3" indent="-95127" algn="l" rtl="0">
              <a:spcBef>
                <a:spcPts val="360"/>
              </a:spcBef>
              <a:buClr>
                <a:schemeClr val="dk1"/>
              </a:buClr>
              <a:buFont typeface="Arial"/>
              <a:buChar char="–"/>
              <a:defRPr/>
            </a:lvl4pPr>
            <a:lvl5pPr marL="1836805" lvl="4" indent="-96905" algn="l" rtl="0">
              <a:spcBef>
                <a:spcPts val="360"/>
              </a:spcBef>
              <a:buClr>
                <a:schemeClr val="dk1"/>
              </a:buClr>
              <a:buFont typeface="Arial"/>
              <a:buChar char="»"/>
              <a:defRPr/>
            </a:lvl5pPr>
            <a:lvl6pPr marL="2244985" lvl="5" indent="-98685" algn="l" rtl="0">
              <a:spcBef>
                <a:spcPts val="360"/>
              </a:spcBef>
              <a:buClr>
                <a:schemeClr val="dk1"/>
              </a:buClr>
              <a:buFont typeface="Arial"/>
              <a:buChar char="•"/>
              <a:defRPr/>
            </a:lvl6pPr>
            <a:lvl7pPr marL="2653164" lvl="6" indent="-100464" algn="l" rtl="0">
              <a:spcBef>
                <a:spcPts val="360"/>
              </a:spcBef>
              <a:buClr>
                <a:schemeClr val="dk1"/>
              </a:buClr>
              <a:buFont typeface="Arial"/>
              <a:buChar char="•"/>
              <a:defRPr/>
            </a:lvl7pPr>
            <a:lvl8pPr marL="3061343" lvl="7" indent="-102242" algn="l" rtl="0">
              <a:spcBef>
                <a:spcPts val="360"/>
              </a:spcBef>
              <a:buClr>
                <a:schemeClr val="dk1"/>
              </a:buClr>
              <a:buFont typeface="Arial"/>
              <a:buChar char="•"/>
              <a:defRPr/>
            </a:lvl8pPr>
            <a:lvl9pPr marL="3469522" lvl="8" indent="-91321" algn="l" rtl="0">
              <a:spcBef>
                <a:spcPts val="360"/>
              </a:spcBef>
              <a:buClr>
                <a:schemeClr val="dk1"/>
              </a:buClr>
              <a:buFont typeface="Arial"/>
              <a:buChar char="•"/>
              <a:defRPr/>
            </a:lvl9pPr>
          </a:lstStyle>
          <a:p>
            <a:endParaRPr/>
          </a:p>
        </p:txBody>
      </p:sp>
      <p:sp>
        <p:nvSpPr>
          <p:cNvPr id="14" name="Shape 14"/>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15" name="Shape 15"/>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16" name="Shape 16"/>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0" name="Shape 70"/>
          <p:cNvSpPr txBox="1">
            <a:spLocks noGrp="1"/>
          </p:cNvSpPr>
          <p:nvPr>
            <p:ph type="body" idx="1"/>
          </p:nvPr>
        </p:nvSpPr>
        <p:spPr>
          <a:xfrm rot="5400000">
            <a:off x="2874763" y="-1217413"/>
            <a:ext cx="3394472" cy="8229600"/>
          </a:xfrm>
          <a:prstGeom prst="rect">
            <a:avLst/>
          </a:prstGeom>
          <a:noFill/>
          <a:ln>
            <a:noFill/>
          </a:ln>
        </p:spPr>
        <p:txBody>
          <a:bodyPr lIns="91425" tIns="91425" rIns="91425" bIns="91425" anchor="t" anchorCtr="0"/>
          <a:lstStyle>
            <a:lvl1pPr marL="306134" lvl="0" indent="-121984" algn="l" rtl="0">
              <a:spcBef>
                <a:spcPts val="580"/>
              </a:spcBef>
              <a:buClr>
                <a:schemeClr val="dk1"/>
              </a:buClr>
              <a:buFont typeface="Arial"/>
              <a:buChar char="•"/>
              <a:defRPr/>
            </a:lvl1pPr>
            <a:lvl2pPr marL="663291" lvl="1" indent="-98141" algn="l" rtl="0">
              <a:spcBef>
                <a:spcPts val="500"/>
              </a:spcBef>
              <a:buClr>
                <a:schemeClr val="dk1"/>
              </a:buClr>
              <a:buFont typeface="Arial"/>
              <a:buChar char="–"/>
              <a:defRPr/>
            </a:lvl2pPr>
            <a:lvl3pPr marL="1020448" lvl="2" indent="-67947" algn="l" rtl="0">
              <a:spcBef>
                <a:spcPts val="440"/>
              </a:spcBef>
              <a:buClr>
                <a:schemeClr val="dk1"/>
              </a:buClr>
              <a:buFont typeface="Arial"/>
              <a:buChar char="•"/>
              <a:defRPr/>
            </a:lvl3pPr>
            <a:lvl4pPr marL="1428627" lvl="3" indent="-95127" algn="l" rtl="0">
              <a:spcBef>
                <a:spcPts val="360"/>
              </a:spcBef>
              <a:buClr>
                <a:schemeClr val="dk1"/>
              </a:buClr>
              <a:buFont typeface="Arial"/>
              <a:buChar char="–"/>
              <a:defRPr/>
            </a:lvl4pPr>
            <a:lvl5pPr marL="1836805" lvl="4" indent="-96905" algn="l" rtl="0">
              <a:spcBef>
                <a:spcPts val="360"/>
              </a:spcBef>
              <a:buClr>
                <a:schemeClr val="dk1"/>
              </a:buClr>
              <a:buFont typeface="Arial"/>
              <a:buChar char="»"/>
              <a:defRPr/>
            </a:lvl5pPr>
            <a:lvl6pPr marL="2244985" lvl="5" indent="-98685" algn="l" rtl="0">
              <a:spcBef>
                <a:spcPts val="360"/>
              </a:spcBef>
              <a:buClr>
                <a:schemeClr val="dk1"/>
              </a:buClr>
              <a:buFont typeface="Arial"/>
              <a:buChar char="•"/>
              <a:defRPr/>
            </a:lvl6pPr>
            <a:lvl7pPr marL="2653164" lvl="6" indent="-100464" algn="l" rtl="0">
              <a:spcBef>
                <a:spcPts val="360"/>
              </a:spcBef>
              <a:buClr>
                <a:schemeClr val="dk1"/>
              </a:buClr>
              <a:buFont typeface="Arial"/>
              <a:buChar char="•"/>
              <a:defRPr/>
            </a:lvl7pPr>
            <a:lvl8pPr marL="3061343" lvl="7" indent="-102242" algn="l" rtl="0">
              <a:spcBef>
                <a:spcPts val="360"/>
              </a:spcBef>
              <a:buClr>
                <a:schemeClr val="dk1"/>
              </a:buClr>
              <a:buFont typeface="Arial"/>
              <a:buChar char="•"/>
              <a:defRPr/>
            </a:lvl8pPr>
            <a:lvl9pPr marL="3469522" lvl="8" indent="-91321" algn="l" rtl="0">
              <a:spcBef>
                <a:spcPts val="360"/>
              </a:spcBef>
              <a:buClr>
                <a:schemeClr val="dk1"/>
              </a:buClr>
              <a:buFont typeface="Arial"/>
              <a:buChar char="•"/>
              <a:defRPr/>
            </a:lvl9pPr>
          </a:lstStyle>
          <a:p>
            <a:endParaRPr/>
          </a:p>
        </p:txBody>
      </p:sp>
      <p:sp>
        <p:nvSpPr>
          <p:cNvPr id="71" name="Shape 71"/>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2" name="Shape 72"/>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3" name="Shape 73"/>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4"/>
        <p:cNvGrpSpPr/>
        <p:nvPr/>
      </p:nvGrpSpPr>
      <p:grpSpPr>
        <a:xfrm>
          <a:off x="0" y="0"/>
          <a:ext cx="0" cy="0"/>
          <a:chOff x="0" y="0"/>
          <a:chExt cx="0" cy="0"/>
        </a:xfrm>
      </p:grpSpPr>
      <p:sp>
        <p:nvSpPr>
          <p:cNvPr id="75" name="Shape 75"/>
          <p:cNvSpPr txBox="1">
            <a:spLocks noGrp="1"/>
          </p:cNvSpPr>
          <p:nvPr>
            <p:ph type="title"/>
          </p:nvPr>
        </p:nvSpPr>
        <p:spPr>
          <a:xfrm rot="5400000">
            <a:off x="7649568" y="1920676"/>
            <a:ext cx="6144815" cy="2879724"/>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6" name="Shape 76"/>
          <p:cNvSpPr txBox="1">
            <a:spLocks noGrp="1"/>
          </p:cNvSpPr>
          <p:nvPr>
            <p:ph type="body" idx="1"/>
          </p:nvPr>
        </p:nvSpPr>
        <p:spPr>
          <a:xfrm rot="5400000">
            <a:off x="1812330" y="-884436"/>
            <a:ext cx="6144815" cy="8489949"/>
          </a:xfrm>
          <a:prstGeom prst="rect">
            <a:avLst/>
          </a:prstGeom>
          <a:noFill/>
          <a:ln>
            <a:noFill/>
          </a:ln>
        </p:spPr>
        <p:txBody>
          <a:bodyPr lIns="91425" tIns="91425" rIns="91425" bIns="91425" anchor="t" anchorCtr="0"/>
          <a:lstStyle>
            <a:lvl1pPr marL="306134" lvl="0" indent="-121984" algn="l" rtl="0">
              <a:spcBef>
                <a:spcPts val="580"/>
              </a:spcBef>
              <a:buClr>
                <a:schemeClr val="dk1"/>
              </a:buClr>
              <a:buFont typeface="Arial"/>
              <a:buChar char="•"/>
              <a:defRPr/>
            </a:lvl1pPr>
            <a:lvl2pPr marL="663291" lvl="1" indent="-98141" algn="l" rtl="0">
              <a:spcBef>
                <a:spcPts val="500"/>
              </a:spcBef>
              <a:buClr>
                <a:schemeClr val="dk1"/>
              </a:buClr>
              <a:buFont typeface="Arial"/>
              <a:buChar char="–"/>
              <a:defRPr/>
            </a:lvl2pPr>
            <a:lvl3pPr marL="1020448" lvl="2" indent="-67947" algn="l" rtl="0">
              <a:spcBef>
                <a:spcPts val="440"/>
              </a:spcBef>
              <a:buClr>
                <a:schemeClr val="dk1"/>
              </a:buClr>
              <a:buFont typeface="Arial"/>
              <a:buChar char="•"/>
              <a:defRPr/>
            </a:lvl3pPr>
            <a:lvl4pPr marL="1428627" lvl="3" indent="-95127" algn="l" rtl="0">
              <a:spcBef>
                <a:spcPts val="360"/>
              </a:spcBef>
              <a:buClr>
                <a:schemeClr val="dk1"/>
              </a:buClr>
              <a:buFont typeface="Arial"/>
              <a:buChar char="–"/>
              <a:defRPr/>
            </a:lvl4pPr>
            <a:lvl5pPr marL="1836805" lvl="4" indent="-96905" algn="l" rtl="0">
              <a:spcBef>
                <a:spcPts val="360"/>
              </a:spcBef>
              <a:buClr>
                <a:schemeClr val="dk1"/>
              </a:buClr>
              <a:buFont typeface="Arial"/>
              <a:buChar char="»"/>
              <a:defRPr/>
            </a:lvl5pPr>
            <a:lvl6pPr marL="2244985" lvl="5" indent="-98685" algn="l" rtl="0">
              <a:spcBef>
                <a:spcPts val="360"/>
              </a:spcBef>
              <a:buClr>
                <a:schemeClr val="dk1"/>
              </a:buClr>
              <a:buFont typeface="Arial"/>
              <a:buChar char="•"/>
              <a:defRPr/>
            </a:lvl6pPr>
            <a:lvl7pPr marL="2653164" lvl="6" indent="-100464" algn="l" rtl="0">
              <a:spcBef>
                <a:spcPts val="360"/>
              </a:spcBef>
              <a:buClr>
                <a:schemeClr val="dk1"/>
              </a:buClr>
              <a:buFont typeface="Arial"/>
              <a:buChar char="•"/>
              <a:defRPr/>
            </a:lvl7pPr>
            <a:lvl8pPr marL="3061343" lvl="7" indent="-102242" algn="l" rtl="0">
              <a:spcBef>
                <a:spcPts val="360"/>
              </a:spcBef>
              <a:buClr>
                <a:schemeClr val="dk1"/>
              </a:buClr>
              <a:buFont typeface="Arial"/>
              <a:buChar char="•"/>
              <a:defRPr/>
            </a:lvl8pPr>
            <a:lvl9pPr marL="3469522" lvl="8" indent="-91321" algn="l" rtl="0">
              <a:spcBef>
                <a:spcPts val="360"/>
              </a:spcBef>
              <a:buClr>
                <a:schemeClr val="dk1"/>
              </a:buClr>
              <a:buFont typeface="Arial"/>
              <a:buChar char="•"/>
              <a:defRPr/>
            </a:lvl9pPr>
          </a:lstStyle>
          <a:p>
            <a:endParaRPr/>
          </a:p>
        </p:txBody>
      </p:sp>
      <p:sp>
        <p:nvSpPr>
          <p:cNvPr id="77" name="Shape 77"/>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8" name="Shape 78"/>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9" name="Shape 79"/>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7"/>
        <p:cNvGrpSpPr/>
        <p:nvPr/>
      </p:nvGrpSpPr>
      <p:grpSpPr>
        <a:xfrm>
          <a:off x="0" y="0"/>
          <a:ext cx="0" cy="0"/>
          <a:chOff x="0" y="0"/>
          <a:chExt cx="0" cy="0"/>
        </a:xfrm>
      </p:grpSpPr>
      <p:sp>
        <p:nvSpPr>
          <p:cNvPr id="18" name="Shape 18"/>
          <p:cNvSpPr txBox="1">
            <a:spLocks noGrp="1"/>
          </p:cNvSpPr>
          <p:nvPr>
            <p:ph type="ctrTitle"/>
          </p:nvPr>
        </p:nvSpPr>
        <p:spPr>
          <a:xfrm>
            <a:off x="685800" y="1597819"/>
            <a:ext cx="7772400" cy="1102518"/>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a:lvl1pPr>
            <a:lvl2pPr marL="0" marR="0" lvl="1" indent="0" algn="l" rtl="0">
              <a:spcBef>
                <a:spcPts val="0"/>
              </a:spcBef>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endParaRPr/>
          </a:p>
        </p:txBody>
      </p:sp>
      <p:sp>
        <p:nvSpPr>
          <p:cNvPr id="19" name="Shape 19"/>
          <p:cNvSpPr txBox="1">
            <a:spLocks noGrp="1"/>
          </p:cNvSpPr>
          <p:nvPr>
            <p:ph type="subTitle" idx="1"/>
          </p:nvPr>
        </p:nvSpPr>
        <p:spPr>
          <a:xfrm>
            <a:off x="1371600" y="2914650"/>
            <a:ext cx="6400799" cy="1314449"/>
          </a:xfrm>
          <a:prstGeom prst="rect">
            <a:avLst/>
          </a:prstGeom>
          <a:noFill/>
          <a:ln>
            <a:noFill/>
          </a:ln>
        </p:spPr>
        <p:txBody>
          <a:bodyPr lIns="91425" tIns="91425" rIns="91425" bIns="91425" anchor="t" anchorCtr="0"/>
          <a:lstStyle>
            <a:lvl1pPr marL="0" marR="0" lvl="0" indent="0" algn="ctr" rtl="0">
              <a:spcBef>
                <a:spcPts val="580"/>
              </a:spcBef>
              <a:buClr>
                <a:srgbClr val="888888"/>
              </a:buClr>
              <a:buFont typeface="Arial"/>
              <a:buNone/>
              <a:defRPr/>
            </a:lvl1pPr>
            <a:lvl2pPr marL="408179" marR="0" lvl="1" indent="-1779" algn="ctr" rtl="0">
              <a:spcBef>
                <a:spcPts val="500"/>
              </a:spcBef>
              <a:buClr>
                <a:srgbClr val="888888"/>
              </a:buClr>
              <a:buFont typeface="Arial"/>
              <a:buNone/>
              <a:defRPr/>
            </a:lvl2pPr>
            <a:lvl3pPr marL="816358" marR="0" lvl="2" indent="-3558" algn="ctr" rtl="0">
              <a:spcBef>
                <a:spcPts val="440"/>
              </a:spcBef>
              <a:buClr>
                <a:srgbClr val="888888"/>
              </a:buClr>
              <a:buFont typeface="Arial"/>
              <a:buNone/>
              <a:defRPr/>
            </a:lvl3pPr>
            <a:lvl4pPr marL="1224537" marR="0" lvl="3" indent="-5336" algn="ctr" rtl="0">
              <a:spcBef>
                <a:spcPts val="360"/>
              </a:spcBef>
              <a:buClr>
                <a:srgbClr val="888888"/>
              </a:buClr>
              <a:buFont typeface="Arial"/>
              <a:buNone/>
              <a:defRPr/>
            </a:lvl4pPr>
            <a:lvl5pPr marL="1632716" marR="0" lvl="4" indent="-7116" algn="ctr" rtl="0">
              <a:spcBef>
                <a:spcPts val="360"/>
              </a:spcBef>
              <a:buClr>
                <a:srgbClr val="888888"/>
              </a:buClr>
              <a:buFont typeface="Arial"/>
              <a:buNone/>
              <a:defRPr/>
            </a:lvl5pPr>
            <a:lvl6pPr marL="2040895" marR="0" lvl="5" indent="-8895" algn="ctr" rtl="0">
              <a:spcBef>
                <a:spcPts val="360"/>
              </a:spcBef>
              <a:buClr>
                <a:srgbClr val="888888"/>
              </a:buClr>
              <a:buFont typeface="Arial"/>
              <a:buNone/>
              <a:defRPr/>
            </a:lvl6pPr>
            <a:lvl7pPr marL="2449074" marR="0" lvl="6" indent="-10673" algn="ctr" rtl="0">
              <a:spcBef>
                <a:spcPts val="360"/>
              </a:spcBef>
              <a:buClr>
                <a:srgbClr val="888888"/>
              </a:buClr>
              <a:buFont typeface="Arial"/>
              <a:buNone/>
              <a:defRPr/>
            </a:lvl7pPr>
            <a:lvl8pPr marL="2857253" marR="0" lvl="7" indent="-12452" algn="ctr" rtl="0">
              <a:spcBef>
                <a:spcPts val="360"/>
              </a:spcBef>
              <a:buClr>
                <a:srgbClr val="888888"/>
              </a:buClr>
              <a:buFont typeface="Arial"/>
              <a:buNone/>
              <a:defRPr/>
            </a:lvl8pPr>
            <a:lvl9pPr marL="3265432" marR="0" lvl="8" indent="-1532" algn="ctr" rtl="0">
              <a:spcBef>
                <a:spcPts val="360"/>
              </a:spcBef>
              <a:buClr>
                <a:srgbClr val="888888"/>
              </a:buClr>
              <a:buFont typeface="Arial"/>
              <a:buNone/>
              <a:defRPr/>
            </a:lvl9pPr>
          </a:lstStyle>
          <a:p>
            <a:endParaRPr/>
          </a:p>
        </p:txBody>
      </p:sp>
      <p:sp>
        <p:nvSpPr>
          <p:cNvPr id="20" name="Shape 20"/>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1" name="Shape 21"/>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2" name="Shape 22"/>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722312" y="3305176"/>
            <a:ext cx="7772400" cy="1021555"/>
          </a:xfrm>
          <a:prstGeom prst="rect">
            <a:avLst/>
          </a:prstGeom>
          <a:noFill/>
          <a:ln>
            <a:noFill/>
          </a:ln>
        </p:spPr>
        <p:txBody>
          <a:bodyPr lIns="91425" tIns="91425" rIns="91425" bIns="91425" anchor="t"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25" name="Shape 25"/>
          <p:cNvSpPr txBox="1">
            <a:spLocks noGrp="1"/>
          </p:cNvSpPr>
          <p:nvPr>
            <p:ph type="body" idx="1"/>
          </p:nvPr>
        </p:nvSpPr>
        <p:spPr>
          <a:xfrm>
            <a:off x="722312" y="2180034"/>
            <a:ext cx="7772400" cy="1125140"/>
          </a:xfrm>
          <a:prstGeom prst="rect">
            <a:avLst/>
          </a:prstGeom>
          <a:noFill/>
          <a:ln>
            <a:noFill/>
          </a:ln>
        </p:spPr>
        <p:txBody>
          <a:bodyPr lIns="91425" tIns="91425" rIns="91425" bIns="91425" anchor="b" anchorCtr="0"/>
          <a:lstStyle>
            <a:lvl1pPr marL="0" lvl="0" indent="0" rtl="0">
              <a:spcBef>
                <a:spcPts val="0"/>
              </a:spcBef>
              <a:buClr>
                <a:srgbClr val="888888"/>
              </a:buClr>
              <a:buFont typeface="Calibri"/>
              <a:buNone/>
              <a:defRPr/>
            </a:lvl1pPr>
            <a:lvl2pPr marL="408179" lvl="1" indent="-1779" rtl="0">
              <a:spcBef>
                <a:spcPts val="0"/>
              </a:spcBef>
              <a:buClr>
                <a:srgbClr val="888888"/>
              </a:buClr>
              <a:buFont typeface="Calibri"/>
              <a:buNone/>
              <a:defRPr/>
            </a:lvl2pPr>
            <a:lvl3pPr marL="816358" lvl="2" indent="-3558" rtl="0">
              <a:spcBef>
                <a:spcPts val="0"/>
              </a:spcBef>
              <a:buClr>
                <a:srgbClr val="888888"/>
              </a:buClr>
              <a:buFont typeface="Calibri"/>
              <a:buNone/>
              <a:defRPr/>
            </a:lvl3pPr>
            <a:lvl4pPr marL="1224537" lvl="3" indent="-5336" rtl="0">
              <a:spcBef>
                <a:spcPts val="0"/>
              </a:spcBef>
              <a:buClr>
                <a:srgbClr val="888888"/>
              </a:buClr>
              <a:buFont typeface="Calibri"/>
              <a:buNone/>
              <a:defRPr/>
            </a:lvl4pPr>
            <a:lvl5pPr marL="1632716" lvl="4" indent="-7116" rtl="0">
              <a:spcBef>
                <a:spcPts val="0"/>
              </a:spcBef>
              <a:buClr>
                <a:srgbClr val="888888"/>
              </a:buClr>
              <a:buFont typeface="Calibri"/>
              <a:buNone/>
              <a:defRPr/>
            </a:lvl5pPr>
            <a:lvl6pPr marL="2040895" lvl="5" indent="-8895" rtl="0">
              <a:spcBef>
                <a:spcPts val="0"/>
              </a:spcBef>
              <a:buClr>
                <a:srgbClr val="888888"/>
              </a:buClr>
              <a:buFont typeface="Calibri"/>
              <a:buNone/>
              <a:defRPr/>
            </a:lvl6pPr>
            <a:lvl7pPr marL="2449074" lvl="6" indent="-10673" rtl="0">
              <a:spcBef>
                <a:spcPts val="0"/>
              </a:spcBef>
              <a:buClr>
                <a:srgbClr val="888888"/>
              </a:buClr>
              <a:buFont typeface="Calibri"/>
              <a:buNone/>
              <a:defRPr/>
            </a:lvl7pPr>
            <a:lvl8pPr marL="2857253" lvl="7" indent="-12452" rtl="0">
              <a:spcBef>
                <a:spcPts val="0"/>
              </a:spcBef>
              <a:buClr>
                <a:srgbClr val="888888"/>
              </a:buClr>
              <a:buFont typeface="Calibri"/>
              <a:buNone/>
              <a:defRPr/>
            </a:lvl8pPr>
            <a:lvl9pPr marL="3265432" lvl="8" indent="-1532" rtl="0">
              <a:spcBef>
                <a:spcPts val="0"/>
              </a:spcBef>
              <a:buClr>
                <a:srgbClr val="888888"/>
              </a:buClr>
              <a:buFont typeface="Calibri"/>
              <a:buNone/>
              <a:defRPr/>
            </a:lvl9pPr>
          </a:lstStyle>
          <a:p>
            <a:endParaRPr/>
          </a:p>
        </p:txBody>
      </p:sp>
      <p:sp>
        <p:nvSpPr>
          <p:cNvPr id="26" name="Shape 26"/>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7" name="Shape 27"/>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8" name="Shape 28"/>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1" name="Shape 31"/>
          <p:cNvSpPr txBox="1">
            <a:spLocks noGrp="1"/>
          </p:cNvSpPr>
          <p:nvPr>
            <p:ph type="body" idx="1"/>
          </p:nvPr>
        </p:nvSpPr>
        <p:spPr>
          <a:xfrm>
            <a:off x="639764" y="1679972"/>
            <a:ext cx="5684836" cy="4752974"/>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2" name="Shape 32"/>
          <p:cNvSpPr txBox="1">
            <a:spLocks noGrp="1"/>
          </p:cNvSpPr>
          <p:nvPr>
            <p:ph type="body" idx="2"/>
          </p:nvPr>
        </p:nvSpPr>
        <p:spPr>
          <a:xfrm>
            <a:off x="6477000" y="1679972"/>
            <a:ext cx="5684837" cy="4752974"/>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3" name="Shape 33"/>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34" name="Shape 34"/>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35" name="Shape 35"/>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36"/>
        <p:cNvGrpSpPr/>
        <p:nvPr/>
      </p:nvGrpSpPr>
      <p:grpSpPr>
        <a:xfrm>
          <a:off x="0" y="0"/>
          <a:ext cx="0" cy="0"/>
          <a:chOff x="0" y="0"/>
          <a:chExt cx="0" cy="0"/>
        </a:xfrm>
      </p:grpSpPr>
      <p:sp>
        <p:nvSpPr>
          <p:cNvPr id="37" name="Shape 37"/>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8" name="Shape 38"/>
          <p:cNvSpPr txBox="1">
            <a:spLocks noGrp="1"/>
          </p:cNvSpPr>
          <p:nvPr>
            <p:ph type="body" idx="1"/>
          </p:nvPr>
        </p:nvSpPr>
        <p:spPr>
          <a:xfrm>
            <a:off x="457200" y="1151334"/>
            <a:ext cx="4040187" cy="479821"/>
          </a:xfrm>
          <a:prstGeom prst="rect">
            <a:avLst/>
          </a:prstGeom>
          <a:noFill/>
          <a:ln>
            <a:noFill/>
          </a:ln>
        </p:spPr>
        <p:txBody>
          <a:bodyPr lIns="91425" tIns="91425" rIns="91425" bIns="91425" anchor="b"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39" name="Shape 39"/>
          <p:cNvSpPr txBox="1">
            <a:spLocks noGrp="1"/>
          </p:cNvSpPr>
          <p:nvPr>
            <p:ph type="body" idx="2"/>
          </p:nvPr>
        </p:nvSpPr>
        <p:spPr>
          <a:xfrm>
            <a:off x="457200" y="1631155"/>
            <a:ext cx="4040187" cy="2963465"/>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0" name="Shape 40"/>
          <p:cNvSpPr txBox="1">
            <a:spLocks noGrp="1"/>
          </p:cNvSpPr>
          <p:nvPr>
            <p:ph type="body" idx="3"/>
          </p:nvPr>
        </p:nvSpPr>
        <p:spPr>
          <a:xfrm>
            <a:off x="4645026" y="1151334"/>
            <a:ext cx="4041774" cy="479821"/>
          </a:xfrm>
          <a:prstGeom prst="rect">
            <a:avLst/>
          </a:prstGeom>
          <a:noFill/>
          <a:ln>
            <a:noFill/>
          </a:ln>
        </p:spPr>
        <p:txBody>
          <a:bodyPr lIns="91425" tIns="91425" rIns="91425" bIns="91425" anchor="b"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41" name="Shape 41"/>
          <p:cNvSpPr txBox="1">
            <a:spLocks noGrp="1"/>
          </p:cNvSpPr>
          <p:nvPr>
            <p:ph type="body" idx="4"/>
          </p:nvPr>
        </p:nvSpPr>
        <p:spPr>
          <a:xfrm>
            <a:off x="4645026" y="1631155"/>
            <a:ext cx="4041774" cy="2963465"/>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2" name="Shape 42"/>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3" name="Shape 43"/>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4" name="Shape 44"/>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5"/>
        <p:cNvGrpSpPr/>
        <p:nvPr/>
      </p:nvGrpSpPr>
      <p:grpSpPr>
        <a:xfrm>
          <a:off x="0" y="0"/>
          <a:ext cx="0" cy="0"/>
          <a:chOff x="0" y="0"/>
          <a:chExt cx="0" cy="0"/>
        </a:xfrm>
      </p:grpSpPr>
      <p:sp>
        <p:nvSpPr>
          <p:cNvPr id="46" name="Shape 46"/>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7" name="Shape 47"/>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8" name="Shape 48"/>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9" name="Shape 49"/>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0"/>
        <p:cNvGrpSpPr/>
        <p:nvPr/>
      </p:nvGrpSpPr>
      <p:grpSpPr>
        <a:xfrm>
          <a:off x="0" y="0"/>
          <a:ext cx="0" cy="0"/>
          <a:chOff x="0" y="0"/>
          <a:chExt cx="0" cy="0"/>
        </a:xfrm>
      </p:grpSpPr>
      <p:sp>
        <p:nvSpPr>
          <p:cNvPr id="51" name="Shape 51"/>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52" name="Shape 52"/>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53" name="Shape 53"/>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457200" y="204786"/>
            <a:ext cx="3008313" cy="871538"/>
          </a:xfrm>
          <a:prstGeom prst="rect">
            <a:avLst/>
          </a:prstGeom>
          <a:noFill/>
          <a:ln>
            <a:noFill/>
          </a:ln>
        </p:spPr>
        <p:txBody>
          <a:bodyPr lIns="91425" tIns="91425" rIns="91425" bIns="91425" anchor="b"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56" name="Shape 56"/>
          <p:cNvSpPr txBox="1">
            <a:spLocks noGrp="1"/>
          </p:cNvSpPr>
          <p:nvPr>
            <p:ph type="body" idx="1"/>
          </p:nvPr>
        </p:nvSpPr>
        <p:spPr>
          <a:xfrm>
            <a:off x="3575050" y="204788"/>
            <a:ext cx="5111750" cy="4389834"/>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57" name="Shape 57"/>
          <p:cNvSpPr txBox="1">
            <a:spLocks noGrp="1"/>
          </p:cNvSpPr>
          <p:nvPr>
            <p:ph type="body" idx="2"/>
          </p:nvPr>
        </p:nvSpPr>
        <p:spPr>
          <a:xfrm>
            <a:off x="457200" y="1076325"/>
            <a:ext cx="3008313" cy="3518296"/>
          </a:xfrm>
          <a:prstGeom prst="rect">
            <a:avLst/>
          </a:prstGeom>
          <a:noFill/>
          <a:ln>
            <a:noFill/>
          </a:ln>
        </p:spPr>
        <p:txBody>
          <a:bodyPr lIns="91425" tIns="91425" rIns="91425" bIns="91425" anchor="t"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58" name="Shape 58"/>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59" name="Shape 59"/>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60" name="Shape 60"/>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1792288" y="3600450"/>
            <a:ext cx="5486399" cy="425053"/>
          </a:xfrm>
          <a:prstGeom prst="rect">
            <a:avLst/>
          </a:prstGeom>
          <a:noFill/>
          <a:ln>
            <a:noFill/>
          </a:ln>
        </p:spPr>
        <p:txBody>
          <a:bodyPr lIns="91425" tIns="91425" rIns="91425" bIns="91425" anchor="b"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3" name="Shape 63"/>
          <p:cNvSpPr>
            <a:spLocks noGrp="1"/>
          </p:cNvSpPr>
          <p:nvPr>
            <p:ph type="pic" idx="2"/>
          </p:nvPr>
        </p:nvSpPr>
        <p:spPr>
          <a:xfrm>
            <a:off x="1792288" y="459581"/>
            <a:ext cx="5486399" cy="3086099"/>
          </a:xfrm>
          <a:prstGeom prst="rect">
            <a:avLst/>
          </a:prstGeom>
          <a:noFill/>
          <a:ln>
            <a:noFill/>
          </a:ln>
        </p:spPr>
      </p:sp>
      <p:sp>
        <p:nvSpPr>
          <p:cNvPr id="64" name="Shape 64"/>
          <p:cNvSpPr txBox="1">
            <a:spLocks noGrp="1"/>
          </p:cNvSpPr>
          <p:nvPr>
            <p:ph type="body" idx="1"/>
          </p:nvPr>
        </p:nvSpPr>
        <p:spPr>
          <a:xfrm>
            <a:off x="1792288" y="4025503"/>
            <a:ext cx="5486399" cy="603647"/>
          </a:xfrm>
          <a:prstGeom prst="rect">
            <a:avLst/>
          </a:prstGeom>
          <a:noFill/>
          <a:ln>
            <a:noFill/>
          </a:ln>
        </p:spPr>
        <p:txBody>
          <a:bodyPr lIns="91425" tIns="91425" rIns="91425" bIns="91425" anchor="t"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65" name="Shape 65"/>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66" name="Shape 66"/>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67" name="Shape 67"/>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a:lvl1pPr>
            <a:lvl2pPr marL="0" marR="0" lvl="1" indent="0" algn="l" rtl="0">
              <a:spcBef>
                <a:spcPts val="0"/>
              </a:spcBef>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endParaRPr/>
          </a:p>
        </p:txBody>
      </p:sp>
      <p:sp>
        <p:nvSpPr>
          <p:cNvPr id="7" name="Shape 7"/>
          <p:cNvSpPr txBox="1">
            <a:spLocks noGrp="1"/>
          </p:cNvSpPr>
          <p:nvPr>
            <p:ph type="body" idx="1"/>
          </p:nvPr>
        </p:nvSpPr>
        <p:spPr>
          <a:xfrm>
            <a:off x="457200" y="1200150"/>
            <a:ext cx="8229600" cy="3394472"/>
          </a:xfrm>
          <a:prstGeom prst="rect">
            <a:avLst/>
          </a:prstGeom>
          <a:noFill/>
          <a:ln>
            <a:noFill/>
          </a:ln>
        </p:spPr>
        <p:txBody>
          <a:bodyPr lIns="91425" tIns="91425" rIns="91425" bIns="91425" anchor="t" anchorCtr="0"/>
          <a:lstStyle>
            <a:lvl1pPr marL="306134" marR="0" lvl="0" indent="-121984" algn="l" rtl="0">
              <a:spcBef>
                <a:spcPts val="580"/>
              </a:spcBef>
              <a:buClr>
                <a:schemeClr val="dk1"/>
              </a:buClr>
              <a:buFont typeface="Arial"/>
              <a:buChar char="•"/>
              <a:defRPr/>
            </a:lvl1pPr>
            <a:lvl2pPr marL="663291" marR="0" lvl="1" indent="-98141" algn="l" rtl="0">
              <a:spcBef>
                <a:spcPts val="500"/>
              </a:spcBef>
              <a:buClr>
                <a:schemeClr val="dk1"/>
              </a:buClr>
              <a:buFont typeface="Arial"/>
              <a:buChar char="–"/>
              <a:defRPr/>
            </a:lvl2pPr>
            <a:lvl3pPr marL="1020448" marR="0" lvl="2" indent="-67947" algn="l" rtl="0">
              <a:spcBef>
                <a:spcPts val="440"/>
              </a:spcBef>
              <a:buClr>
                <a:schemeClr val="dk1"/>
              </a:buClr>
              <a:buFont typeface="Arial"/>
              <a:buChar char="•"/>
              <a:defRPr/>
            </a:lvl3pPr>
            <a:lvl4pPr marL="1428627" marR="0" lvl="3" indent="-95127" algn="l" rtl="0">
              <a:spcBef>
                <a:spcPts val="360"/>
              </a:spcBef>
              <a:buClr>
                <a:schemeClr val="dk1"/>
              </a:buClr>
              <a:buFont typeface="Arial"/>
              <a:buChar char="–"/>
              <a:defRPr/>
            </a:lvl4pPr>
            <a:lvl5pPr marL="1836805" marR="0" lvl="4" indent="-96905" algn="l" rtl="0">
              <a:spcBef>
                <a:spcPts val="360"/>
              </a:spcBef>
              <a:buClr>
                <a:schemeClr val="dk1"/>
              </a:buClr>
              <a:buFont typeface="Arial"/>
              <a:buChar char="»"/>
              <a:defRPr/>
            </a:lvl5pPr>
            <a:lvl6pPr marL="2244985" marR="0" lvl="5" indent="-98685" algn="l" rtl="0">
              <a:spcBef>
                <a:spcPts val="360"/>
              </a:spcBef>
              <a:buClr>
                <a:schemeClr val="dk1"/>
              </a:buClr>
              <a:buFont typeface="Arial"/>
              <a:buChar char="•"/>
              <a:defRPr/>
            </a:lvl6pPr>
            <a:lvl7pPr marL="2653164" marR="0" lvl="6" indent="-100464" algn="l" rtl="0">
              <a:spcBef>
                <a:spcPts val="360"/>
              </a:spcBef>
              <a:buClr>
                <a:schemeClr val="dk1"/>
              </a:buClr>
              <a:buFont typeface="Arial"/>
              <a:buChar char="•"/>
              <a:defRPr/>
            </a:lvl7pPr>
            <a:lvl8pPr marL="3061343" marR="0" lvl="7" indent="-102242" algn="l" rtl="0">
              <a:spcBef>
                <a:spcPts val="360"/>
              </a:spcBef>
              <a:buClr>
                <a:schemeClr val="dk1"/>
              </a:buClr>
              <a:buFont typeface="Arial"/>
              <a:buChar char="•"/>
              <a:defRPr/>
            </a:lvl8pPr>
            <a:lvl9pPr marL="3469522" marR="0" lvl="8" indent="-91321" algn="l" rtl="0">
              <a:spcBef>
                <a:spcPts val="360"/>
              </a:spcBef>
              <a:buClr>
                <a:schemeClr val="dk1"/>
              </a:buClr>
              <a:buFont typeface="Arial"/>
              <a:buChar char="•"/>
              <a:defRPr/>
            </a:lvl9pPr>
          </a:lstStyle>
          <a:p>
            <a:endParaRPr/>
          </a:p>
        </p:txBody>
      </p:sp>
      <p:sp>
        <p:nvSpPr>
          <p:cNvPr id="8" name="Shape 8"/>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9" name="Shape 9"/>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10" name="Shape 10"/>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18.png"/><Relationship Id="rId7"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1.png"/><Relationship Id="rId5"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3.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4.png"/><Relationship Id="rId5" Type="http://schemas.openxmlformats.org/officeDocument/2006/relationships/image" Target="../media/image25.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6.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7.gif"/><Relationship Id="rId5" Type="http://schemas.openxmlformats.org/officeDocument/2006/relationships/image" Target="../media/image28.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9.png"/><Relationship Id="rId5" Type="http://schemas.openxmlformats.org/officeDocument/2006/relationships/image" Target="../media/image30.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1.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2.pn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3.pn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4.pn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1.png"/><Relationship Id="rId5" Type="http://schemas.openxmlformats.org/officeDocument/2006/relationships/image" Target="../media/image7.png"/><Relationship Id="rId6"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12.png"/><Relationship Id="rId5"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14.png"/><Relationship Id="rId5"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Shape 84"/>
          <p:cNvSpPr txBox="1"/>
          <p:nvPr/>
        </p:nvSpPr>
        <p:spPr>
          <a:xfrm>
            <a:off x="1897900" y="3473200"/>
            <a:ext cx="5564100" cy="513600"/>
          </a:xfrm>
          <a:prstGeom prst="rect">
            <a:avLst/>
          </a:prstGeom>
          <a:noFill/>
          <a:ln>
            <a:noFill/>
          </a:ln>
        </p:spPr>
        <p:txBody>
          <a:bodyPr lIns="91425" tIns="45700" rIns="91425" bIns="45700" anchor="t" anchorCtr="0">
            <a:noAutofit/>
          </a:bodyPr>
          <a:lstStyle/>
          <a:p>
            <a:pPr marL="0" marR="0" lvl="0" indent="0" algn="ctr" rtl="0">
              <a:spcBef>
                <a:spcPts val="0"/>
              </a:spcBef>
              <a:buNone/>
            </a:pPr>
            <a:r>
              <a:rPr lang="en-US">
                <a:solidFill>
                  <a:srgbClr val="7F7F7F"/>
                </a:solidFill>
              </a:rPr>
              <a:t>To share the results and analyses from AguaClara EGSB Spring 2016 team. More research can be found on AguaClara wiki page. </a:t>
            </a:r>
          </a:p>
        </p:txBody>
      </p:sp>
      <p:sp>
        <p:nvSpPr>
          <p:cNvPr id="85" name="Shape 85"/>
          <p:cNvSpPr txBox="1"/>
          <p:nvPr/>
        </p:nvSpPr>
        <p:spPr>
          <a:xfrm>
            <a:off x="5429132" y="4763421"/>
            <a:ext cx="35676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86" name="Shape 86"/>
          <p:cNvPicPr preferRelativeResize="0"/>
          <p:nvPr/>
        </p:nvPicPr>
        <p:blipFill>
          <a:blip r:embed="rId3">
            <a:alphaModFix/>
          </a:blip>
          <a:stretch>
            <a:fillRect/>
          </a:stretch>
        </p:blipFill>
        <p:spPr>
          <a:xfrm>
            <a:off x="7294200" y="65800"/>
            <a:ext cx="1764899" cy="513500"/>
          </a:xfrm>
          <a:prstGeom prst="rect">
            <a:avLst/>
          </a:prstGeom>
          <a:noFill/>
          <a:ln>
            <a:noFill/>
          </a:ln>
        </p:spPr>
      </p:pic>
      <p:pic>
        <p:nvPicPr>
          <p:cNvPr id="87" name="Shape 87"/>
          <p:cNvPicPr preferRelativeResize="0"/>
          <p:nvPr/>
        </p:nvPicPr>
        <p:blipFill rotWithShape="1">
          <a:blip r:embed="rId3">
            <a:alphaModFix/>
          </a:blip>
          <a:srcRect l="4313" r="75452"/>
          <a:stretch/>
        </p:blipFill>
        <p:spPr>
          <a:xfrm>
            <a:off x="0" y="1739425"/>
            <a:ext cx="2275725" cy="3270224"/>
          </a:xfrm>
          <a:prstGeom prst="rect">
            <a:avLst/>
          </a:prstGeom>
          <a:noFill/>
          <a:ln>
            <a:noFill/>
          </a:ln>
        </p:spPr>
      </p:pic>
      <p:sp>
        <p:nvSpPr>
          <p:cNvPr id="88" name="Shape 88"/>
          <p:cNvSpPr txBox="1"/>
          <p:nvPr/>
        </p:nvSpPr>
        <p:spPr>
          <a:xfrm>
            <a:off x="805750" y="231800"/>
            <a:ext cx="7748400" cy="3373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6800">
                <a:solidFill>
                  <a:srgbClr val="595959"/>
                </a:solidFill>
              </a:rPr>
              <a:t>Expanded </a:t>
            </a:r>
          </a:p>
          <a:p>
            <a:pPr marL="0" marR="0" lvl="0" indent="0" algn="ctr" rtl="0">
              <a:spcBef>
                <a:spcPts val="0"/>
              </a:spcBef>
              <a:buSzPct val="25000"/>
              <a:buNone/>
            </a:pPr>
            <a:r>
              <a:rPr lang="en-US" sz="6800">
                <a:solidFill>
                  <a:srgbClr val="595959"/>
                </a:solidFill>
              </a:rPr>
              <a:t>Granular Sludge Bed (EGSB)</a:t>
            </a:r>
          </a:p>
        </p:txBody>
      </p:sp>
    </p:spTree>
  </p:cSld>
  <p:clrMapOvr>
    <a:masterClrMapping/>
  </p:clrMapOvr>
  <p:transition xmlns:p14="http://schemas.microsoft.com/office/powerpoint/2010/mai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pic>
        <p:nvPicPr>
          <p:cNvPr id="215" name="Shape 215"/>
          <p:cNvPicPr preferRelativeResize="0"/>
          <p:nvPr/>
        </p:nvPicPr>
        <p:blipFill/>
        <p:spPr>
          <a:xfrm>
            <a:off x="7514490" y="45563"/>
            <a:ext cx="718200" cy="718200"/>
          </a:xfrm>
          <a:prstGeom prst="rect">
            <a:avLst/>
          </a:prstGeom>
          <a:solidFill>
            <a:srgbClr val="FFFFFF"/>
          </a:solidFill>
          <a:ln>
            <a:noFill/>
          </a:ln>
        </p:spPr>
      </p:pic>
      <p:sp>
        <p:nvSpPr>
          <p:cNvPr id="216" name="Shape 216"/>
          <p:cNvSpPr txBox="1"/>
          <p:nvPr/>
        </p:nvSpPr>
        <p:spPr>
          <a:xfrm>
            <a:off x="108725" y="261825"/>
            <a:ext cx="75366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500">
                <a:solidFill>
                  <a:srgbClr val="0B68FF"/>
                </a:solidFill>
              </a:rPr>
              <a:t>Different solutions were attempted</a:t>
            </a:r>
          </a:p>
        </p:txBody>
      </p:sp>
      <p:sp>
        <p:nvSpPr>
          <p:cNvPr id="217" name="Shape 217"/>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218" name="Shape 218"/>
          <p:cNvSpPr txBox="1"/>
          <p:nvPr/>
        </p:nvSpPr>
        <p:spPr>
          <a:xfrm>
            <a:off x="554250" y="4292575"/>
            <a:ext cx="8035500" cy="513600"/>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1800"/>
              <a:t>Agitation was needed to dislodged granule clogs and prevent failure events.</a:t>
            </a:r>
          </a:p>
        </p:txBody>
      </p:sp>
      <p:pic>
        <p:nvPicPr>
          <p:cNvPr id="219" name="Shape 219"/>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20" name="Shape 220"/>
          <p:cNvPicPr preferRelativeResize="0"/>
          <p:nvPr/>
        </p:nvPicPr>
        <p:blipFill rotWithShape="1">
          <a:blip r:embed="rId4">
            <a:alphaModFix/>
          </a:blip>
          <a:srcRect l="7278" r="24639" b="14551"/>
          <a:stretch/>
        </p:blipFill>
        <p:spPr>
          <a:xfrm>
            <a:off x="2642726" y="890012"/>
            <a:ext cx="2084699" cy="3467774"/>
          </a:xfrm>
          <a:prstGeom prst="rect">
            <a:avLst/>
          </a:prstGeom>
          <a:noFill/>
          <a:ln>
            <a:noFill/>
          </a:ln>
        </p:spPr>
      </p:pic>
      <p:pic>
        <p:nvPicPr>
          <p:cNvPr id="221" name="Shape 221"/>
          <p:cNvPicPr preferRelativeResize="0"/>
          <p:nvPr/>
        </p:nvPicPr>
        <p:blipFill>
          <a:blip r:embed="rId5">
            <a:alphaModFix/>
          </a:blip>
          <a:stretch>
            <a:fillRect/>
          </a:stretch>
        </p:blipFill>
        <p:spPr>
          <a:xfrm>
            <a:off x="7165372" y="911849"/>
            <a:ext cx="1687949" cy="3380724"/>
          </a:xfrm>
          <a:prstGeom prst="rect">
            <a:avLst/>
          </a:prstGeom>
          <a:noFill/>
          <a:ln>
            <a:noFill/>
          </a:ln>
        </p:spPr>
      </p:pic>
      <p:pic>
        <p:nvPicPr>
          <p:cNvPr id="222" name="Shape 222"/>
          <p:cNvPicPr preferRelativeResize="0"/>
          <p:nvPr/>
        </p:nvPicPr>
        <p:blipFill>
          <a:blip r:embed="rId6">
            <a:alphaModFix/>
          </a:blip>
          <a:stretch>
            <a:fillRect/>
          </a:stretch>
        </p:blipFill>
        <p:spPr>
          <a:xfrm>
            <a:off x="4988624" y="911852"/>
            <a:ext cx="2010562" cy="3424100"/>
          </a:xfrm>
          <a:prstGeom prst="rect">
            <a:avLst/>
          </a:prstGeom>
          <a:noFill/>
          <a:ln>
            <a:noFill/>
          </a:ln>
        </p:spPr>
      </p:pic>
      <p:pic>
        <p:nvPicPr>
          <p:cNvPr id="223" name="Shape 223"/>
          <p:cNvPicPr preferRelativeResize="0"/>
          <p:nvPr/>
        </p:nvPicPr>
        <p:blipFill rotWithShape="1">
          <a:blip r:embed="rId7">
            <a:alphaModFix/>
          </a:blip>
          <a:srcRect l="14522" r="18367"/>
          <a:stretch/>
        </p:blipFill>
        <p:spPr>
          <a:xfrm>
            <a:off x="714305" y="890012"/>
            <a:ext cx="1599444" cy="3467775"/>
          </a:xfrm>
          <a:prstGeom prst="rect">
            <a:avLst/>
          </a:prstGeom>
          <a:noFill/>
          <a:ln>
            <a:noFill/>
          </a:ln>
        </p:spPr>
      </p:pic>
    </p:spTree>
  </p:cSld>
  <p:clrMapOvr>
    <a:masterClrMapping/>
  </p:clrMapOvr>
  <p:transition xmlns:p14="http://schemas.microsoft.com/office/powerpoint/2010/mai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pic>
        <p:nvPicPr>
          <p:cNvPr id="228" name="Shape 228"/>
          <p:cNvPicPr preferRelativeResize="0"/>
          <p:nvPr/>
        </p:nvPicPr>
        <p:blipFill/>
        <p:spPr>
          <a:xfrm>
            <a:off x="7514490" y="45563"/>
            <a:ext cx="718200" cy="718200"/>
          </a:xfrm>
          <a:prstGeom prst="rect">
            <a:avLst/>
          </a:prstGeom>
          <a:solidFill>
            <a:srgbClr val="FFFFFF"/>
          </a:solidFill>
          <a:ln>
            <a:noFill/>
          </a:ln>
        </p:spPr>
      </p:pic>
      <p:sp>
        <p:nvSpPr>
          <p:cNvPr id="229" name="Shape 229"/>
          <p:cNvSpPr txBox="1"/>
          <p:nvPr/>
        </p:nvSpPr>
        <p:spPr>
          <a:xfrm>
            <a:off x="1163700" y="4325125"/>
            <a:ext cx="6816600" cy="718200"/>
          </a:xfrm>
          <a:prstGeom prst="rect">
            <a:avLst/>
          </a:prstGeom>
          <a:noFill/>
          <a:ln>
            <a:noFill/>
          </a:ln>
        </p:spPr>
        <p:txBody>
          <a:bodyPr lIns="91425" tIns="45700" rIns="91425" bIns="45700" anchor="t" anchorCtr="0">
            <a:noAutofit/>
          </a:bodyPr>
          <a:lstStyle/>
          <a:p>
            <a:pPr lvl="0" algn="ctr" rtl="0">
              <a:spcBef>
                <a:spcPts val="0"/>
              </a:spcBef>
              <a:buClr>
                <a:schemeClr val="dk1"/>
              </a:buClr>
              <a:buSzPct val="25000"/>
              <a:buFont typeface="Arial"/>
              <a:buNone/>
            </a:pPr>
            <a:r>
              <a:rPr lang="en-US" sz="1800">
                <a:solidFill>
                  <a:schemeClr val="dk1"/>
                </a:solidFill>
              </a:rPr>
              <a:t>Need more COD tests to better understand treatment efficacy. </a:t>
            </a:r>
          </a:p>
        </p:txBody>
      </p:sp>
      <p:pic>
        <p:nvPicPr>
          <p:cNvPr id="230" name="Shape 230"/>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31" name="Shape 231"/>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232" name="Shape 232"/>
          <p:cNvSpPr txBox="1"/>
          <p:nvPr/>
        </p:nvSpPr>
        <p:spPr>
          <a:xfrm>
            <a:off x="108723" y="261825"/>
            <a:ext cx="69861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Tests showed COD removal</a:t>
            </a:r>
          </a:p>
        </p:txBody>
      </p:sp>
      <p:pic>
        <p:nvPicPr>
          <p:cNvPr id="233" name="Shape 233"/>
          <p:cNvPicPr preferRelativeResize="0"/>
          <p:nvPr/>
        </p:nvPicPr>
        <p:blipFill>
          <a:blip r:embed="rId4">
            <a:alphaModFix/>
          </a:blip>
          <a:stretch>
            <a:fillRect/>
          </a:stretch>
        </p:blipFill>
        <p:spPr>
          <a:xfrm>
            <a:off x="2302845" y="1021964"/>
            <a:ext cx="4538316" cy="3165524"/>
          </a:xfrm>
          <a:prstGeom prst="rect">
            <a:avLst/>
          </a:prstGeom>
          <a:noFill/>
          <a:ln>
            <a:noFill/>
          </a:ln>
        </p:spPr>
      </p:pic>
      <p:sp>
        <p:nvSpPr>
          <p:cNvPr id="234" name="Shape 234"/>
          <p:cNvSpPr txBox="1"/>
          <p:nvPr/>
        </p:nvSpPr>
        <p:spPr>
          <a:xfrm>
            <a:off x="3112825" y="2567075"/>
            <a:ext cx="3122100" cy="513600"/>
          </a:xfrm>
          <a:prstGeom prst="rect">
            <a:avLst/>
          </a:prstGeom>
          <a:noFill/>
          <a:ln>
            <a:noFill/>
          </a:ln>
        </p:spPr>
        <p:txBody>
          <a:bodyPr lIns="91425" tIns="91425" rIns="91425" bIns="91425" anchor="ctr" anchorCtr="0">
            <a:noAutofit/>
          </a:bodyPr>
          <a:lstStyle/>
          <a:p>
            <a:pPr lvl="0" rtl="0">
              <a:spcBef>
                <a:spcPts val="0"/>
              </a:spcBef>
              <a:buNone/>
            </a:pPr>
            <a:r>
              <a:rPr lang="en-US">
                <a:solidFill>
                  <a:srgbClr val="595959"/>
                </a:solidFill>
                <a:latin typeface="Calibri"/>
                <a:ea typeface="Calibri"/>
                <a:cs typeface="Calibri"/>
                <a:sym typeface="Calibri"/>
              </a:rPr>
              <a:t>38% average COD removal on May 7th</a:t>
            </a:r>
          </a:p>
        </p:txBody>
      </p:sp>
    </p:spTree>
  </p:cSld>
  <p:clrMapOvr>
    <a:masterClrMapping/>
  </p:clrMapOvr>
  <p:transition xmlns:p14="http://schemas.microsoft.com/office/powerpoint/2010/mai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239" name="Shape 239"/>
          <p:cNvPicPr preferRelativeResize="0"/>
          <p:nvPr/>
        </p:nvPicPr>
        <p:blipFill/>
        <p:spPr>
          <a:xfrm>
            <a:off x="7514490" y="45563"/>
            <a:ext cx="718200" cy="718200"/>
          </a:xfrm>
          <a:prstGeom prst="rect">
            <a:avLst/>
          </a:prstGeom>
          <a:solidFill>
            <a:srgbClr val="FFFFFF"/>
          </a:solidFill>
          <a:ln>
            <a:noFill/>
          </a:ln>
        </p:spPr>
      </p:pic>
      <p:pic>
        <p:nvPicPr>
          <p:cNvPr id="240" name="Shape 240"/>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41" name="Shape 241"/>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242" name="Shape 242"/>
          <p:cNvSpPr txBox="1"/>
          <p:nvPr/>
        </p:nvSpPr>
        <p:spPr>
          <a:xfrm>
            <a:off x="108724" y="261825"/>
            <a:ext cx="80046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500">
                <a:solidFill>
                  <a:srgbClr val="0B68FF"/>
                </a:solidFill>
              </a:rPr>
              <a:t>Methane production was recorded</a:t>
            </a:r>
          </a:p>
        </p:txBody>
      </p:sp>
      <p:pic>
        <p:nvPicPr>
          <p:cNvPr id="243" name="Shape 243"/>
          <p:cNvPicPr preferRelativeResize="0"/>
          <p:nvPr/>
        </p:nvPicPr>
        <p:blipFill>
          <a:blip r:embed="rId4">
            <a:alphaModFix/>
          </a:blip>
          <a:stretch>
            <a:fillRect/>
          </a:stretch>
        </p:blipFill>
        <p:spPr>
          <a:xfrm>
            <a:off x="0" y="969281"/>
            <a:ext cx="9144001" cy="2800006"/>
          </a:xfrm>
          <a:prstGeom prst="rect">
            <a:avLst/>
          </a:prstGeom>
          <a:noFill/>
          <a:ln>
            <a:noFill/>
          </a:ln>
        </p:spPr>
      </p:pic>
      <p:pic>
        <p:nvPicPr>
          <p:cNvPr id="244" name="Shape 244"/>
          <p:cNvPicPr preferRelativeResize="0"/>
          <p:nvPr/>
        </p:nvPicPr>
        <p:blipFill>
          <a:blip r:embed="rId5">
            <a:alphaModFix/>
          </a:blip>
          <a:stretch>
            <a:fillRect/>
          </a:stretch>
        </p:blipFill>
        <p:spPr>
          <a:xfrm>
            <a:off x="858326" y="3854250"/>
            <a:ext cx="7427358" cy="622500"/>
          </a:xfrm>
          <a:prstGeom prst="rect">
            <a:avLst/>
          </a:prstGeom>
          <a:noFill/>
          <a:ln>
            <a:noFill/>
          </a:ln>
        </p:spPr>
      </p:pic>
    </p:spTree>
  </p:cSld>
  <p:clrMapOvr>
    <a:masterClrMapping/>
  </p:clrMapOvr>
  <p:transition xmlns:p14="http://schemas.microsoft.com/office/powerpoint/2010/mai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pic>
        <p:nvPicPr>
          <p:cNvPr id="249" name="Shape 249"/>
          <p:cNvPicPr preferRelativeResize="0"/>
          <p:nvPr/>
        </p:nvPicPr>
        <p:blipFill/>
        <p:spPr>
          <a:xfrm>
            <a:off x="7514490" y="45563"/>
            <a:ext cx="718200" cy="718200"/>
          </a:xfrm>
          <a:prstGeom prst="rect">
            <a:avLst/>
          </a:prstGeom>
          <a:solidFill>
            <a:srgbClr val="FFFFFF"/>
          </a:solidFill>
          <a:ln>
            <a:noFill/>
          </a:ln>
        </p:spPr>
      </p:pic>
      <p:sp>
        <p:nvSpPr>
          <p:cNvPr id="250" name="Shape 250"/>
          <p:cNvSpPr txBox="1"/>
          <p:nvPr/>
        </p:nvSpPr>
        <p:spPr>
          <a:xfrm>
            <a:off x="108724" y="261825"/>
            <a:ext cx="70062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Acidification extent is unclear</a:t>
            </a:r>
          </a:p>
        </p:txBody>
      </p:sp>
      <p:sp>
        <p:nvSpPr>
          <p:cNvPr id="251" name="Shape 251"/>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252" name="Shape 252"/>
          <p:cNvSpPr txBox="1"/>
          <p:nvPr/>
        </p:nvSpPr>
        <p:spPr>
          <a:xfrm>
            <a:off x="1745100" y="4137250"/>
            <a:ext cx="5653800" cy="9234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800"/>
              <a:t>3 pH tests from reactor 1 showed different results.</a:t>
            </a:r>
          </a:p>
        </p:txBody>
      </p:sp>
      <p:pic>
        <p:nvPicPr>
          <p:cNvPr id="253" name="Shape 253"/>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54" name="Shape 254"/>
          <p:cNvPicPr preferRelativeResize="0"/>
          <p:nvPr/>
        </p:nvPicPr>
        <p:blipFill>
          <a:blip r:embed="rId4">
            <a:alphaModFix/>
          </a:blip>
          <a:stretch>
            <a:fillRect/>
          </a:stretch>
        </p:blipFill>
        <p:spPr>
          <a:xfrm>
            <a:off x="2733824" y="925299"/>
            <a:ext cx="3676349" cy="3030875"/>
          </a:xfrm>
          <a:prstGeom prst="rect">
            <a:avLst/>
          </a:prstGeom>
          <a:noFill/>
          <a:ln>
            <a:noFill/>
          </a:ln>
        </p:spPr>
      </p:pic>
    </p:spTree>
  </p:cSld>
  <p:clrMapOvr>
    <a:masterClrMapping/>
  </p:clrMapOvr>
  <p:transition xmlns:p14="http://schemas.microsoft.com/office/powerpoint/2010/mai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pic>
        <p:nvPicPr>
          <p:cNvPr id="259" name="Shape 259"/>
          <p:cNvPicPr preferRelativeResize="0"/>
          <p:nvPr/>
        </p:nvPicPr>
        <p:blipFill/>
        <p:spPr>
          <a:xfrm>
            <a:off x="7514490" y="45563"/>
            <a:ext cx="718200" cy="718200"/>
          </a:xfrm>
          <a:prstGeom prst="rect">
            <a:avLst/>
          </a:prstGeom>
          <a:solidFill>
            <a:srgbClr val="FFFFFF"/>
          </a:solidFill>
          <a:ln>
            <a:noFill/>
          </a:ln>
        </p:spPr>
      </p:pic>
      <p:sp>
        <p:nvSpPr>
          <p:cNvPr id="260" name="Shape 260"/>
          <p:cNvSpPr txBox="1"/>
          <p:nvPr/>
        </p:nvSpPr>
        <p:spPr>
          <a:xfrm>
            <a:off x="120848" y="475100"/>
            <a:ext cx="69372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000">
                <a:solidFill>
                  <a:srgbClr val="0B68FF"/>
                </a:solidFill>
              </a:rPr>
              <a:t>Granule characterization showed changes in diameters</a:t>
            </a:r>
          </a:p>
        </p:txBody>
      </p:sp>
      <p:sp>
        <p:nvSpPr>
          <p:cNvPr id="261" name="Shape 261"/>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262" name="Shape 262"/>
          <p:cNvSpPr txBox="1"/>
          <p:nvPr/>
        </p:nvSpPr>
        <p:spPr>
          <a:xfrm>
            <a:off x="242125" y="4291525"/>
            <a:ext cx="5530500" cy="7182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a:t>Size decreased from pre-inoculation 2 mm diameter to post-inoculation between 1.3 mm and 2 mm.</a:t>
            </a:r>
          </a:p>
        </p:txBody>
      </p:sp>
      <p:pic>
        <p:nvPicPr>
          <p:cNvPr id="263" name="Shape 263"/>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64" name="Shape 264"/>
          <p:cNvPicPr preferRelativeResize="0"/>
          <p:nvPr/>
        </p:nvPicPr>
        <p:blipFill>
          <a:blip r:embed="rId4">
            <a:alphaModFix/>
          </a:blip>
          <a:stretch>
            <a:fillRect/>
          </a:stretch>
        </p:blipFill>
        <p:spPr>
          <a:xfrm>
            <a:off x="3949895" y="1234725"/>
            <a:ext cx="4988029" cy="3023475"/>
          </a:xfrm>
          <a:prstGeom prst="rect">
            <a:avLst/>
          </a:prstGeom>
          <a:noFill/>
          <a:ln>
            <a:noFill/>
          </a:ln>
        </p:spPr>
      </p:pic>
      <p:pic>
        <p:nvPicPr>
          <p:cNvPr id="265" name="Shape 265"/>
          <p:cNvPicPr preferRelativeResize="0"/>
          <p:nvPr/>
        </p:nvPicPr>
        <p:blipFill>
          <a:blip r:embed="rId5">
            <a:alphaModFix/>
          </a:blip>
          <a:stretch>
            <a:fillRect/>
          </a:stretch>
        </p:blipFill>
        <p:spPr>
          <a:xfrm>
            <a:off x="476520" y="1234737"/>
            <a:ext cx="3043079" cy="2990163"/>
          </a:xfrm>
          <a:prstGeom prst="rect">
            <a:avLst/>
          </a:prstGeom>
          <a:noFill/>
          <a:ln>
            <a:noFill/>
          </a:ln>
        </p:spPr>
      </p:pic>
      <p:sp>
        <p:nvSpPr>
          <p:cNvPr id="266" name="Shape 266"/>
          <p:cNvSpPr txBox="1"/>
          <p:nvPr/>
        </p:nvSpPr>
        <p:spPr>
          <a:xfrm>
            <a:off x="476525" y="1039575"/>
            <a:ext cx="1494600" cy="246300"/>
          </a:xfrm>
          <a:prstGeom prst="rect">
            <a:avLst/>
          </a:prstGeom>
          <a:noFill/>
          <a:ln>
            <a:noFill/>
          </a:ln>
        </p:spPr>
        <p:txBody>
          <a:bodyPr lIns="91425" tIns="91425" rIns="91425" bIns="91425" anchor="ctr" anchorCtr="0">
            <a:noAutofit/>
          </a:bodyPr>
          <a:lstStyle/>
          <a:p>
            <a:pPr lvl="0">
              <a:spcBef>
                <a:spcPts val="0"/>
              </a:spcBef>
              <a:buNone/>
            </a:pPr>
            <a:r>
              <a:rPr lang="en-US"/>
              <a:t>pre-inoculation</a:t>
            </a:r>
          </a:p>
        </p:txBody>
      </p:sp>
      <p:sp>
        <p:nvSpPr>
          <p:cNvPr id="267" name="Shape 267"/>
          <p:cNvSpPr txBox="1"/>
          <p:nvPr/>
        </p:nvSpPr>
        <p:spPr>
          <a:xfrm>
            <a:off x="3949900" y="1039575"/>
            <a:ext cx="1494600" cy="246300"/>
          </a:xfrm>
          <a:prstGeom prst="rect">
            <a:avLst/>
          </a:prstGeom>
          <a:noFill/>
          <a:ln>
            <a:noFill/>
          </a:ln>
        </p:spPr>
        <p:txBody>
          <a:bodyPr lIns="91425" tIns="91425" rIns="91425" bIns="91425" anchor="ctr" anchorCtr="0">
            <a:noAutofit/>
          </a:bodyPr>
          <a:lstStyle/>
          <a:p>
            <a:pPr lvl="0" rtl="0">
              <a:spcBef>
                <a:spcPts val="0"/>
              </a:spcBef>
              <a:buNone/>
            </a:pPr>
            <a:r>
              <a:rPr lang="en-US"/>
              <a:t>post-inoculation</a:t>
            </a:r>
          </a:p>
        </p:txBody>
      </p:sp>
    </p:spTree>
  </p:cSld>
  <p:clrMapOvr>
    <a:masterClrMapping/>
  </p:clrMapOvr>
  <p:transition xmlns:p14="http://schemas.microsoft.com/office/powerpoint/2010/mai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pic>
        <p:nvPicPr>
          <p:cNvPr id="272" name="Shape 272"/>
          <p:cNvPicPr preferRelativeResize="0"/>
          <p:nvPr/>
        </p:nvPicPr>
        <p:blipFill/>
        <p:spPr>
          <a:xfrm>
            <a:off x="7514490" y="45563"/>
            <a:ext cx="718200" cy="718200"/>
          </a:xfrm>
          <a:prstGeom prst="rect">
            <a:avLst/>
          </a:prstGeom>
          <a:solidFill>
            <a:srgbClr val="FFFFFF"/>
          </a:solidFill>
          <a:ln>
            <a:noFill/>
          </a:ln>
        </p:spPr>
      </p:pic>
      <p:sp>
        <p:nvSpPr>
          <p:cNvPr id="273" name="Shape 273"/>
          <p:cNvSpPr txBox="1"/>
          <p:nvPr/>
        </p:nvSpPr>
        <p:spPr>
          <a:xfrm>
            <a:off x="281550" y="1100676"/>
            <a:ext cx="4312200" cy="2987400"/>
          </a:xfrm>
          <a:prstGeom prst="rect">
            <a:avLst/>
          </a:prstGeom>
          <a:noFill/>
          <a:ln>
            <a:noFill/>
          </a:ln>
        </p:spPr>
        <p:txBody>
          <a:bodyPr lIns="91425" tIns="45700" rIns="91425" bIns="45700" anchor="t" anchorCtr="0">
            <a:noAutofit/>
          </a:bodyPr>
          <a:lstStyle/>
          <a:p>
            <a:pPr marL="0"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Methane Calibrations</a:t>
            </a:r>
          </a:p>
          <a:p>
            <a:pPr marL="914400" marR="0" lvl="1" indent="-342900" algn="l" rtl="0">
              <a:spcBef>
                <a:spcPts val="0"/>
              </a:spcBef>
              <a:buClr>
                <a:srgbClr val="595959"/>
              </a:buClr>
              <a:buSzPct val="100000"/>
              <a:buFont typeface="Calibri"/>
            </a:pPr>
            <a:r>
              <a:rPr lang="en-US" sz="1800">
                <a:solidFill>
                  <a:srgbClr val="595959"/>
                </a:solidFill>
                <a:latin typeface="Calibri"/>
                <a:ea typeface="Calibri"/>
                <a:cs typeface="Calibri"/>
                <a:sym typeface="Calibri"/>
              </a:rPr>
              <a:t>Controlled Dilution Pump</a:t>
            </a:r>
          </a:p>
          <a:p>
            <a:pPr lvl="0" indent="-2540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pH Monitoring  </a:t>
            </a:r>
          </a:p>
          <a:p>
            <a:pPr marL="0"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COD Removal Efficiency</a:t>
            </a:r>
          </a:p>
        </p:txBody>
      </p:sp>
      <p:sp>
        <p:nvSpPr>
          <p:cNvPr id="274" name="Shape 274"/>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Future Work: Data</a:t>
            </a:r>
          </a:p>
        </p:txBody>
      </p:sp>
      <p:sp>
        <p:nvSpPr>
          <p:cNvPr id="275" name="Shape 275"/>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276" name="Shape 276"/>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77" name="Shape 277"/>
          <p:cNvPicPr preferRelativeResize="0"/>
          <p:nvPr/>
        </p:nvPicPr>
        <p:blipFill>
          <a:blip r:embed="rId4">
            <a:alphaModFix/>
          </a:blip>
          <a:stretch>
            <a:fillRect/>
          </a:stretch>
        </p:blipFill>
        <p:spPr>
          <a:xfrm>
            <a:off x="4593769" y="759849"/>
            <a:ext cx="3237806" cy="3802825"/>
          </a:xfrm>
          <a:prstGeom prst="rect">
            <a:avLst/>
          </a:prstGeom>
          <a:noFill/>
          <a:ln>
            <a:noFill/>
          </a:ln>
        </p:spPr>
      </p:pic>
    </p:spTree>
  </p:cSld>
  <p:clrMapOvr>
    <a:masterClrMapping/>
  </p:clrMapOvr>
  <p:transition xmlns:p14="http://schemas.microsoft.com/office/powerpoint/2010/mai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pic>
        <p:nvPicPr>
          <p:cNvPr id="282" name="Shape 282"/>
          <p:cNvPicPr preferRelativeResize="0"/>
          <p:nvPr/>
        </p:nvPicPr>
        <p:blipFill/>
        <p:spPr>
          <a:xfrm>
            <a:off x="7514490" y="45563"/>
            <a:ext cx="718200" cy="718200"/>
          </a:xfrm>
          <a:prstGeom prst="rect">
            <a:avLst/>
          </a:prstGeom>
          <a:solidFill>
            <a:srgbClr val="FFFFFF"/>
          </a:solidFill>
          <a:ln>
            <a:noFill/>
          </a:ln>
        </p:spPr>
      </p:pic>
      <p:sp>
        <p:nvSpPr>
          <p:cNvPr id="283" name="Shape 283"/>
          <p:cNvSpPr txBox="1"/>
          <p:nvPr/>
        </p:nvSpPr>
        <p:spPr>
          <a:xfrm>
            <a:off x="281550" y="1696380"/>
            <a:ext cx="3204900" cy="1368000"/>
          </a:xfrm>
          <a:prstGeom prst="rect">
            <a:avLst/>
          </a:prstGeom>
          <a:noFill/>
          <a:ln>
            <a:noFill/>
          </a:ln>
        </p:spPr>
        <p:txBody>
          <a:bodyPr lIns="91425" tIns="45700" rIns="91425" bIns="45700" anchor="t" anchorCtr="0">
            <a:noAutofit/>
          </a:bodyPr>
          <a:lstStyle/>
          <a:p>
            <a:pPr lvl="0" indent="-2540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Better Settler</a:t>
            </a:r>
          </a:p>
          <a:p>
            <a:pPr lvl="0" indent="-2540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Barbed Rod Agitation</a:t>
            </a:r>
          </a:p>
          <a:p>
            <a:pPr lvl="0" indent="-2540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Reactor Maintenance Ports</a:t>
            </a:r>
          </a:p>
          <a:p>
            <a:pPr lvl="0" indent="-2540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Stock Concentration</a:t>
            </a:r>
          </a:p>
          <a:p>
            <a:pPr lvl="0" rtl="0">
              <a:spcBef>
                <a:spcPts val="0"/>
              </a:spcBef>
              <a:buNone/>
            </a:pPr>
            <a:endParaRPr sz="1800">
              <a:solidFill>
                <a:srgbClr val="595959"/>
              </a:solidFill>
              <a:latin typeface="Calibri"/>
              <a:ea typeface="Calibri"/>
              <a:cs typeface="Calibri"/>
              <a:sym typeface="Calibri"/>
            </a:endParaRPr>
          </a:p>
        </p:txBody>
      </p:sp>
      <p:sp>
        <p:nvSpPr>
          <p:cNvPr id="284" name="Shape 284"/>
          <p:cNvSpPr txBox="1"/>
          <p:nvPr/>
        </p:nvSpPr>
        <p:spPr>
          <a:xfrm>
            <a:off x="126401" y="951150"/>
            <a:ext cx="33600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Future Work: </a:t>
            </a:r>
          </a:p>
          <a:p>
            <a:pPr marL="0" marR="0" lvl="0" indent="0" algn="l" rtl="0">
              <a:lnSpc>
                <a:spcPct val="90000"/>
              </a:lnSpc>
              <a:spcBef>
                <a:spcPts val="0"/>
              </a:spcBef>
              <a:buSzPct val="25000"/>
              <a:buNone/>
            </a:pPr>
            <a:r>
              <a:rPr lang="en-US" sz="4000">
                <a:solidFill>
                  <a:srgbClr val="0B68FF"/>
                </a:solidFill>
              </a:rPr>
              <a:t>Operation</a:t>
            </a:r>
          </a:p>
        </p:txBody>
      </p:sp>
      <p:sp>
        <p:nvSpPr>
          <p:cNvPr id="285" name="Shape 285"/>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286" name="Shape 286"/>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87" name="Shape 287"/>
          <p:cNvPicPr preferRelativeResize="0"/>
          <p:nvPr/>
        </p:nvPicPr>
        <p:blipFill>
          <a:blip r:embed="rId4">
            <a:alphaModFix/>
          </a:blip>
          <a:stretch>
            <a:fillRect/>
          </a:stretch>
        </p:blipFill>
        <p:spPr>
          <a:xfrm>
            <a:off x="3615425" y="261825"/>
            <a:ext cx="2383375" cy="4237100"/>
          </a:xfrm>
          <a:prstGeom prst="rect">
            <a:avLst/>
          </a:prstGeom>
          <a:noFill/>
          <a:ln>
            <a:noFill/>
          </a:ln>
        </p:spPr>
      </p:pic>
      <p:pic>
        <p:nvPicPr>
          <p:cNvPr id="288" name="Shape 288"/>
          <p:cNvPicPr preferRelativeResize="0"/>
          <p:nvPr/>
        </p:nvPicPr>
        <p:blipFill>
          <a:blip r:embed="rId5">
            <a:alphaModFix/>
          </a:blip>
          <a:stretch>
            <a:fillRect/>
          </a:stretch>
        </p:blipFill>
        <p:spPr>
          <a:xfrm>
            <a:off x="6594624" y="601825"/>
            <a:ext cx="2162038" cy="3939850"/>
          </a:xfrm>
          <a:prstGeom prst="rect">
            <a:avLst/>
          </a:prstGeom>
          <a:noFill/>
          <a:ln>
            <a:noFill/>
          </a:ln>
        </p:spPr>
      </p:pic>
    </p:spTree>
  </p:cSld>
  <p:clrMapOvr>
    <a:masterClrMapping/>
  </p:clrMapOvr>
  <p:transition xmlns:p14="http://schemas.microsoft.com/office/powerpoint/2010/mai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pic>
        <p:nvPicPr>
          <p:cNvPr id="293" name="Shape 293"/>
          <p:cNvPicPr preferRelativeResize="0"/>
          <p:nvPr/>
        </p:nvPicPr>
        <p:blipFill/>
        <p:spPr>
          <a:xfrm>
            <a:off x="7514490" y="45563"/>
            <a:ext cx="718200" cy="718200"/>
          </a:xfrm>
          <a:prstGeom prst="rect">
            <a:avLst/>
          </a:prstGeom>
          <a:solidFill>
            <a:srgbClr val="FFFFFF"/>
          </a:solidFill>
          <a:ln>
            <a:noFill/>
          </a:ln>
        </p:spPr>
      </p:pic>
      <p:sp>
        <p:nvSpPr>
          <p:cNvPr id="294" name="Shape 294"/>
          <p:cNvSpPr txBox="1"/>
          <p:nvPr/>
        </p:nvSpPr>
        <p:spPr>
          <a:xfrm>
            <a:off x="1878149" y="559075"/>
            <a:ext cx="5387700" cy="21252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4800" b="0" i="0" u="none" strike="noStrike" cap="none">
                <a:solidFill>
                  <a:srgbClr val="0B68FF"/>
                </a:solidFill>
                <a:latin typeface="Arial"/>
                <a:ea typeface="Arial"/>
                <a:cs typeface="Arial"/>
                <a:sym typeface="Arial"/>
              </a:rPr>
              <a:t>Q</a:t>
            </a:r>
            <a:r>
              <a:rPr lang="en-US" sz="4800">
                <a:solidFill>
                  <a:srgbClr val="0B68FF"/>
                </a:solidFill>
              </a:rPr>
              <a:t>uestions</a:t>
            </a:r>
          </a:p>
          <a:p>
            <a:pPr marL="0" marR="0" lvl="0" indent="0" algn="ctr" rtl="0">
              <a:spcBef>
                <a:spcPts val="0"/>
              </a:spcBef>
              <a:buSzPct val="25000"/>
              <a:buNone/>
            </a:pPr>
            <a:r>
              <a:rPr lang="en-US" sz="4800">
                <a:solidFill>
                  <a:srgbClr val="0B68FF"/>
                </a:solidFill>
              </a:rPr>
              <a:t>and</a:t>
            </a:r>
          </a:p>
          <a:p>
            <a:pPr marL="0" marR="0" lvl="0" indent="0" algn="ctr" rtl="0">
              <a:spcBef>
                <a:spcPts val="0"/>
              </a:spcBef>
              <a:buSzPct val="25000"/>
              <a:buNone/>
            </a:pPr>
            <a:r>
              <a:rPr lang="en-US" sz="4800">
                <a:solidFill>
                  <a:srgbClr val="0B68FF"/>
                </a:solidFill>
              </a:rPr>
              <a:t>Recommendations</a:t>
            </a:r>
          </a:p>
        </p:txBody>
      </p:sp>
      <p:pic>
        <p:nvPicPr>
          <p:cNvPr id="295" name="Shape 29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96" name="Shape 296"/>
          <p:cNvSpPr txBox="1"/>
          <p:nvPr/>
        </p:nvSpPr>
        <p:spPr>
          <a:xfrm>
            <a:off x="2083175" y="3811950"/>
            <a:ext cx="3044100" cy="874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200"/>
              <a:t>Stephen Galdi</a:t>
            </a:r>
          </a:p>
          <a:p>
            <a:pPr marL="0" marR="0" lvl="0" indent="0" algn="ctr" rtl="0">
              <a:spcBef>
                <a:spcPts val="0"/>
              </a:spcBef>
              <a:buSzPct val="25000"/>
              <a:buNone/>
            </a:pPr>
            <a:r>
              <a:rPr lang="en-US" sz="1200"/>
              <a:t>B.S. Environmental Engineering</a:t>
            </a:r>
          </a:p>
          <a:p>
            <a:pPr marL="0" marR="0" lvl="0" indent="0" algn="ctr" rtl="0">
              <a:spcBef>
                <a:spcPts val="0"/>
              </a:spcBef>
              <a:buSzPct val="25000"/>
              <a:buNone/>
            </a:pPr>
            <a:r>
              <a:rPr lang="en-US" sz="1200"/>
              <a:t>smg296@cornell.edu</a:t>
            </a:r>
          </a:p>
        </p:txBody>
      </p:sp>
      <p:sp>
        <p:nvSpPr>
          <p:cNvPr id="297" name="Shape 297"/>
          <p:cNvSpPr txBox="1"/>
          <p:nvPr/>
        </p:nvSpPr>
        <p:spPr>
          <a:xfrm>
            <a:off x="4680150" y="2937150"/>
            <a:ext cx="2585700" cy="874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200"/>
              <a:t>Cho Shen</a:t>
            </a:r>
          </a:p>
          <a:p>
            <a:pPr marL="0" marR="0" lvl="0" indent="0" algn="ctr" rtl="0">
              <a:spcBef>
                <a:spcPts val="0"/>
              </a:spcBef>
              <a:buSzPct val="25000"/>
              <a:buNone/>
            </a:pPr>
            <a:r>
              <a:rPr lang="en-US" sz="1200"/>
              <a:t>M.Eng in Environmental Water Resource Engineering</a:t>
            </a:r>
          </a:p>
          <a:p>
            <a:pPr marL="0" marR="0" lvl="0" indent="0" algn="ctr" rtl="0">
              <a:spcBef>
                <a:spcPts val="0"/>
              </a:spcBef>
              <a:buSzPct val="25000"/>
              <a:buNone/>
            </a:pPr>
            <a:r>
              <a:rPr lang="en-US" sz="1200"/>
              <a:t>qs62@cornell.edu</a:t>
            </a:r>
          </a:p>
        </p:txBody>
      </p:sp>
      <p:sp>
        <p:nvSpPr>
          <p:cNvPr id="298" name="Shape 298"/>
          <p:cNvSpPr txBox="1"/>
          <p:nvPr/>
        </p:nvSpPr>
        <p:spPr>
          <a:xfrm>
            <a:off x="2228375" y="2937150"/>
            <a:ext cx="2753700" cy="874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200"/>
              <a:t>Zoe Maisel</a:t>
            </a:r>
          </a:p>
          <a:p>
            <a:pPr marL="0" marR="0" lvl="0" indent="0" algn="ctr" rtl="0">
              <a:spcBef>
                <a:spcPts val="0"/>
              </a:spcBef>
              <a:buSzPct val="25000"/>
              <a:buNone/>
            </a:pPr>
            <a:r>
              <a:rPr lang="en-US" sz="1200"/>
              <a:t>B.S. Environmental Engineering</a:t>
            </a:r>
          </a:p>
          <a:p>
            <a:pPr marL="0" marR="0" lvl="0" indent="0" algn="ctr" rtl="0">
              <a:spcBef>
                <a:spcPts val="0"/>
              </a:spcBef>
              <a:buSzPct val="25000"/>
              <a:buNone/>
            </a:pPr>
            <a:r>
              <a:rPr lang="en-US" sz="1200"/>
              <a:t>zam7@cornell.edu</a:t>
            </a:r>
          </a:p>
        </p:txBody>
      </p:sp>
      <p:pic>
        <p:nvPicPr>
          <p:cNvPr id="299" name="Shape 299"/>
          <p:cNvPicPr preferRelativeResize="0"/>
          <p:nvPr/>
        </p:nvPicPr>
        <p:blipFill rotWithShape="1">
          <a:blip r:embed="rId3">
            <a:alphaModFix/>
          </a:blip>
          <a:srcRect l="4313" r="75452"/>
          <a:stretch/>
        </p:blipFill>
        <p:spPr>
          <a:xfrm>
            <a:off x="-1" y="1739425"/>
            <a:ext cx="2274172" cy="3270224"/>
          </a:xfrm>
          <a:prstGeom prst="rect">
            <a:avLst/>
          </a:prstGeom>
          <a:noFill/>
          <a:ln>
            <a:noFill/>
          </a:ln>
        </p:spPr>
      </p:pic>
      <p:sp>
        <p:nvSpPr>
          <p:cNvPr id="300" name="Shape 300"/>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Tree>
  </p:cSld>
  <p:clrMapOvr>
    <a:masterClrMapping/>
  </p:clrMapOvr>
  <p:transition xmlns:p14="http://schemas.microsoft.com/office/powerpoint/2010/mai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pic>
        <p:nvPicPr>
          <p:cNvPr id="305" name="Shape 305"/>
          <p:cNvPicPr preferRelativeResize="0"/>
          <p:nvPr/>
        </p:nvPicPr>
        <p:blipFill/>
        <p:spPr>
          <a:xfrm>
            <a:off x="7514490" y="45563"/>
            <a:ext cx="718110" cy="718110"/>
          </a:xfrm>
          <a:prstGeom prst="rect">
            <a:avLst/>
          </a:prstGeom>
          <a:solidFill>
            <a:srgbClr val="FFFFFF"/>
          </a:solidFill>
          <a:ln>
            <a:noFill/>
          </a:ln>
        </p:spPr>
      </p:pic>
      <p:sp>
        <p:nvSpPr>
          <p:cNvPr id="306" name="Shape 306"/>
          <p:cNvSpPr txBox="1"/>
          <p:nvPr/>
        </p:nvSpPr>
        <p:spPr>
          <a:xfrm>
            <a:off x="1293600" y="1667775"/>
            <a:ext cx="6556800" cy="1459800"/>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6000">
                <a:solidFill>
                  <a:srgbClr val="0B68FF"/>
                </a:solidFill>
              </a:rPr>
              <a:t>Appendix</a:t>
            </a:r>
          </a:p>
          <a:p>
            <a:pPr marL="0" marR="0" lvl="0" indent="0" algn="ctr" rtl="0">
              <a:spcBef>
                <a:spcPts val="0"/>
              </a:spcBef>
              <a:buSzPct val="25000"/>
              <a:buNone/>
            </a:pPr>
            <a:r>
              <a:rPr lang="en-US" sz="6000">
                <a:solidFill>
                  <a:srgbClr val="0B68FF"/>
                </a:solidFill>
              </a:rPr>
              <a:t>Slides</a:t>
            </a:r>
          </a:p>
        </p:txBody>
      </p:sp>
      <p:pic>
        <p:nvPicPr>
          <p:cNvPr id="307" name="Shape 307"/>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308" name="Shape 308"/>
          <p:cNvPicPr preferRelativeResize="0"/>
          <p:nvPr/>
        </p:nvPicPr>
        <p:blipFill rotWithShape="1">
          <a:blip r:embed="rId3">
            <a:alphaModFix/>
          </a:blip>
          <a:srcRect l="4313" r="75452"/>
          <a:stretch/>
        </p:blipFill>
        <p:spPr>
          <a:xfrm>
            <a:off x="-1" y="1739425"/>
            <a:ext cx="2274172" cy="3270224"/>
          </a:xfrm>
          <a:prstGeom prst="rect">
            <a:avLst/>
          </a:prstGeom>
          <a:noFill/>
          <a:ln>
            <a:noFill/>
          </a:ln>
        </p:spPr>
      </p:pic>
      <p:sp>
        <p:nvSpPr>
          <p:cNvPr id="309" name="Shape 309"/>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Tree>
  </p:cSld>
  <p:clrMapOvr>
    <a:masterClrMapping/>
  </p:clrMapOvr>
  <p:transition xmlns:p14="http://schemas.microsoft.com/office/powerpoint/2010/mai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pic>
        <p:nvPicPr>
          <p:cNvPr id="314" name="Shape 314"/>
          <p:cNvPicPr preferRelativeResize="0"/>
          <p:nvPr/>
        </p:nvPicPr>
        <p:blipFill/>
        <p:spPr>
          <a:xfrm>
            <a:off x="7514490" y="45563"/>
            <a:ext cx="718200" cy="718200"/>
          </a:xfrm>
          <a:prstGeom prst="rect">
            <a:avLst/>
          </a:prstGeom>
          <a:solidFill>
            <a:srgbClr val="FFFFFF"/>
          </a:solidFill>
          <a:ln>
            <a:noFill/>
          </a:ln>
        </p:spPr>
      </p:pic>
      <p:sp>
        <p:nvSpPr>
          <p:cNvPr id="315" name="Shape 315"/>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316" name="Shape 31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17" name="Shape 317"/>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COD Tests Data</a:t>
            </a:r>
          </a:p>
        </p:txBody>
      </p:sp>
      <p:pic>
        <p:nvPicPr>
          <p:cNvPr id="318" name="Shape 318"/>
          <p:cNvPicPr preferRelativeResize="0"/>
          <p:nvPr/>
        </p:nvPicPr>
        <p:blipFill>
          <a:blip r:embed="rId4">
            <a:alphaModFix/>
          </a:blip>
          <a:stretch>
            <a:fillRect/>
          </a:stretch>
        </p:blipFill>
        <p:spPr>
          <a:xfrm>
            <a:off x="352149" y="1604350"/>
            <a:ext cx="8216725" cy="1448339"/>
          </a:xfrm>
          <a:prstGeom prst="rect">
            <a:avLst/>
          </a:prstGeom>
          <a:noFill/>
          <a:ln>
            <a:noFill/>
          </a:ln>
        </p:spPr>
      </p:pic>
      <p:pic>
        <p:nvPicPr>
          <p:cNvPr id="319" name="Shape 319"/>
          <p:cNvPicPr preferRelativeResize="0"/>
          <p:nvPr/>
        </p:nvPicPr>
        <p:blipFill>
          <a:blip r:embed="rId5">
            <a:alphaModFix/>
          </a:blip>
          <a:stretch>
            <a:fillRect/>
          </a:stretch>
        </p:blipFill>
        <p:spPr>
          <a:xfrm>
            <a:off x="352150" y="3508437"/>
            <a:ext cx="8216730" cy="622500"/>
          </a:xfrm>
          <a:prstGeom prst="rect">
            <a:avLst/>
          </a:prstGeom>
          <a:noFill/>
          <a:ln>
            <a:noFill/>
          </a:ln>
        </p:spPr>
      </p:pic>
      <p:sp>
        <p:nvSpPr>
          <p:cNvPr id="320" name="Shape 320"/>
          <p:cNvSpPr txBox="1"/>
          <p:nvPr/>
        </p:nvSpPr>
        <p:spPr>
          <a:xfrm>
            <a:off x="352151" y="1093162"/>
            <a:ext cx="2748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2400">
                <a:solidFill>
                  <a:srgbClr val="666666"/>
                </a:solidFill>
              </a:rPr>
              <a:t>COD test 1</a:t>
            </a:r>
            <a:r>
              <a:rPr lang="en-US" sz="4000">
                <a:solidFill>
                  <a:srgbClr val="0B68FF"/>
                </a:solidFill>
              </a:rPr>
              <a:t> </a:t>
            </a:r>
          </a:p>
        </p:txBody>
      </p:sp>
      <p:sp>
        <p:nvSpPr>
          <p:cNvPr id="321" name="Shape 321"/>
          <p:cNvSpPr txBox="1"/>
          <p:nvPr/>
        </p:nvSpPr>
        <p:spPr>
          <a:xfrm>
            <a:off x="352151" y="3052700"/>
            <a:ext cx="2748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2400">
                <a:solidFill>
                  <a:srgbClr val="666666"/>
                </a:solidFill>
              </a:rPr>
              <a:t>COD test 2</a:t>
            </a:r>
            <a:r>
              <a:rPr lang="en-US" sz="4000">
                <a:solidFill>
                  <a:srgbClr val="0B68FF"/>
                </a:solidFill>
              </a:rPr>
              <a:t> </a:t>
            </a:r>
          </a:p>
        </p:txBody>
      </p:sp>
    </p:spTree>
  </p:cSld>
  <p:clrMapOvr>
    <a:masterClrMapping/>
  </p:clrMapOvr>
  <p:transition xmlns:p14="http://schemas.microsoft.com/office/powerpoint/2010/mai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pic>
        <p:nvPicPr>
          <p:cNvPr id="93" name="Shape 93"/>
          <p:cNvPicPr preferRelativeResize="0"/>
          <p:nvPr/>
        </p:nvPicPr>
        <p:blipFill/>
        <p:spPr>
          <a:xfrm>
            <a:off x="7514490" y="45563"/>
            <a:ext cx="718200" cy="718200"/>
          </a:xfrm>
          <a:prstGeom prst="rect">
            <a:avLst/>
          </a:prstGeom>
          <a:solidFill>
            <a:srgbClr val="FFFFFF"/>
          </a:solidFill>
          <a:ln>
            <a:noFill/>
          </a:ln>
        </p:spPr>
      </p:pic>
      <p:sp>
        <p:nvSpPr>
          <p:cNvPr id="94" name="Shape 94"/>
          <p:cNvSpPr txBox="1"/>
          <p:nvPr/>
        </p:nvSpPr>
        <p:spPr>
          <a:xfrm>
            <a:off x="281550" y="1100675"/>
            <a:ext cx="3976200" cy="3830400"/>
          </a:xfrm>
          <a:prstGeom prst="rect">
            <a:avLst/>
          </a:prstGeom>
          <a:noFill/>
          <a:ln>
            <a:noFill/>
          </a:ln>
        </p:spPr>
        <p:txBody>
          <a:bodyPr lIns="91425" tIns="45700" rIns="91425" bIns="45700" anchor="t" anchorCtr="0">
            <a:noAutofit/>
          </a:bodyPr>
          <a:lstStyle/>
          <a:p>
            <a:pPr marL="0"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Motivation</a:t>
            </a:r>
          </a:p>
          <a:p>
            <a:pPr marL="0"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Reactor Design</a:t>
            </a:r>
          </a:p>
          <a:p>
            <a:pPr marL="0"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Challenges</a:t>
            </a:r>
          </a:p>
          <a:p>
            <a:pPr marL="914400" marR="0" lvl="1" indent="-342900" algn="l" rtl="0">
              <a:spcBef>
                <a:spcPts val="0"/>
              </a:spcBef>
              <a:buClr>
                <a:srgbClr val="595959"/>
              </a:buClr>
              <a:buSzPct val="100000"/>
              <a:buFont typeface="Calibri"/>
            </a:pPr>
            <a:r>
              <a:rPr lang="en-US" sz="1800">
                <a:solidFill>
                  <a:srgbClr val="595959"/>
                </a:solidFill>
                <a:latin typeface="Calibri"/>
                <a:ea typeface="Calibri"/>
                <a:cs typeface="Calibri"/>
                <a:sym typeface="Calibri"/>
              </a:rPr>
              <a:t>Headloss</a:t>
            </a:r>
          </a:p>
          <a:p>
            <a:pPr marL="914400" marR="0" lvl="1" indent="-342900" algn="l" rtl="0">
              <a:spcBef>
                <a:spcPts val="0"/>
              </a:spcBef>
              <a:buClr>
                <a:srgbClr val="595959"/>
              </a:buClr>
              <a:buSzPct val="100000"/>
              <a:buFont typeface="Calibri"/>
            </a:pPr>
            <a:r>
              <a:rPr lang="en-US" sz="1800">
                <a:solidFill>
                  <a:srgbClr val="595959"/>
                </a:solidFill>
                <a:latin typeface="Calibri"/>
                <a:ea typeface="Calibri"/>
                <a:cs typeface="Calibri"/>
                <a:sym typeface="Calibri"/>
              </a:rPr>
              <a:t>Clogging</a:t>
            </a:r>
          </a:p>
          <a:p>
            <a:pPr marL="914400" marR="0" lvl="1" indent="-342900" algn="l" rtl="0">
              <a:spcBef>
                <a:spcPts val="0"/>
              </a:spcBef>
              <a:buClr>
                <a:srgbClr val="595959"/>
              </a:buClr>
              <a:buSzPct val="100000"/>
              <a:buFont typeface="Calibri"/>
            </a:pPr>
            <a:r>
              <a:rPr lang="en-US" sz="1800">
                <a:solidFill>
                  <a:srgbClr val="595959"/>
                </a:solidFill>
                <a:latin typeface="Calibri"/>
                <a:ea typeface="Calibri"/>
                <a:cs typeface="Calibri"/>
                <a:sym typeface="Calibri"/>
              </a:rPr>
              <a:t>Acidification</a:t>
            </a:r>
          </a:p>
          <a:p>
            <a:pPr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Results</a:t>
            </a:r>
          </a:p>
          <a:p>
            <a:pPr marL="914400" marR="0" lvl="1" indent="-342900" algn="l" rtl="0">
              <a:spcBef>
                <a:spcPts val="0"/>
              </a:spcBef>
              <a:buClr>
                <a:srgbClr val="595959"/>
              </a:buClr>
              <a:buSzPct val="100000"/>
              <a:buFont typeface="Calibri"/>
            </a:pPr>
            <a:r>
              <a:rPr lang="en-US" sz="1800">
                <a:solidFill>
                  <a:srgbClr val="595959"/>
                </a:solidFill>
                <a:latin typeface="Calibri"/>
                <a:ea typeface="Calibri"/>
                <a:cs typeface="Calibri"/>
                <a:sym typeface="Calibri"/>
              </a:rPr>
              <a:t>COD tests</a:t>
            </a:r>
          </a:p>
          <a:p>
            <a:pPr marL="914400" marR="0" lvl="1" indent="-342900" algn="l" rtl="0">
              <a:spcBef>
                <a:spcPts val="0"/>
              </a:spcBef>
              <a:buClr>
                <a:srgbClr val="595959"/>
              </a:buClr>
              <a:buSzPct val="100000"/>
              <a:buFont typeface="Calibri"/>
            </a:pPr>
            <a:r>
              <a:rPr lang="en-US" sz="1800">
                <a:solidFill>
                  <a:srgbClr val="595959"/>
                </a:solidFill>
                <a:latin typeface="Calibri"/>
                <a:ea typeface="Calibri"/>
                <a:cs typeface="Calibri"/>
                <a:sym typeface="Calibri"/>
              </a:rPr>
              <a:t>Methane production</a:t>
            </a:r>
          </a:p>
          <a:p>
            <a:pPr marL="914400" marR="0" lvl="1" indent="-342900" algn="l" rtl="0">
              <a:spcBef>
                <a:spcPts val="0"/>
              </a:spcBef>
              <a:buClr>
                <a:srgbClr val="595959"/>
              </a:buClr>
              <a:buSzPct val="100000"/>
              <a:buFont typeface="Calibri"/>
            </a:pPr>
            <a:r>
              <a:rPr lang="en-US" sz="1800">
                <a:solidFill>
                  <a:srgbClr val="595959"/>
                </a:solidFill>
                <a:latin typeface="Calibri"/>
                <a:ea typeface="Calibri"/>
                <a:cs typeface="Calibri"/>
                <a:sym typeface="Calibri"/>
              </a:rPr>
              <a:t>Granule characterization</a:t>
            </a:r>
          </a:p>
          <a:p>
            <a:pPr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Future work</a:t>
            </a:r>
          </a:p>
          <a:p>
            <a:pPr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Q&amp;A</a:t>
            </a:r>
          </a:p>
          <a:p>
            <a:pPr marL="0" marR="0" lvl="0" indent="0" algn="l" rtl="0">
              <a:spcBef>
                <a:spcPts val="0"/>
              </a:spcBef>
              <a:buNone/>
            </a:pPr>
            <a:endParaRPr sz="1800">
              <a:solidFill>
                <a:srgbClr val="595959"/>
              </a:solidFill>
              <a:latin typeface="Calibri"/>
              <a:ea typeface="Calibri"/>
              <a:cs typeface="Calibri"/>
              <a:sym typeface="Calibri"/>
            </a:endParaRPr>
          </a:p>
        </p:txBody>
      </p:sp>
      <p:sp>
        <p:nvSpPr>
          <p:cNvPr id="95" name="Shape 95"/>
          <p:cNvSpPr txBox="1"/>
          <p:nvPr/>
        </p:nvSpPr>
        <p:spPr>
          <a:xfrm>
            <a:off x="108724" y="261825"/>
            <a:ext cx="55251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Presentation Roadmap</a:t>
            </a:r>
          </a:p>
        </p:txBody>
      </p:sp>
      <p:sp>
        <p:nvSpPr>
          <p:cNvPr id="96" name="Shape 96"/>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97" name="Shape 97"/>
          <p:cNvPicPr preferRelativeResize="0"/>
          <p:nvPr/>
        </p:nvPicPr>
        <p:blipFill>
          <a:blip r:embed="rId3">
            <a:alphaModFix/>
          </a:blip>
          <a:stretch>
            <a:fillRect/>
          </a:stretch>
        </p:blipFill>
        <p:spPr>
          <a:xfrm>
            <a:off x="7318450" y="45562"/>
            <a:ext cx="1764899" cy="513500"/>
          </a:xfrm>
          <a:prstGeom prst="rect">
            <a:avLst/>
          </a:prstGeom>
          <a:noFill/>
          <a:ln>
            <a:noFill/>
          </a:ln>
        </p:spPr>
      </p:pic>
    </p:spTree>
  </p:cSld>
  <p:clrMapOvr>
    <a:masterClrMapping/>
  </p:clrMapOvr>
  <p:transition xmlns:p14="http://schemas.microsoft.com/office/powerpoint/2010/mai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pic>
        <p:nvPicPr>
          <p:cNvPr id="326" name="Shape 326"/>
          <p:cNvPicPr preferRelativeResize="0"/>
          <p:nvPr/>
        </p:nvPicPr>
        <p:blipFill/>
        <p:spPr>
          <a:xfrm>
            <a:off x="7514490" y="45563"/>
            <a:ext cx="718200" cy="718200"/>
          </a:xfrm>
          <a:prstGeom prst="rect">
            <a:avLst/>
          </a:prstGeom>
          <a:solidFill>
            <a:srgbClr val="FFFFFF"/>
          </a:solidFill>
          <a:ln>
            <a:noFill/>
          </a:ln>
        </p:spPr>
      </p:pic>
      <p:pic>
        <p:nvPicPr>
          <p:cNvPr id="327" name="Shape 32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28" name="Shape 328"/>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329" name="Shape 329"/>
          <p:cNvSpPr txBox="1"/>
          <p:nvPr/>
        </p:nvSpPr>
        <p:spPr>
          <a:xfrm>
            <a:off x="108724" y="261825"/>
            <a:ext cx="5835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Clr>
                <a:srgbClr val="000000"/>
              </a:buClr>
              <a:buSzPct val="25000"/>
              <a:buFont typeface="Arial"/>
              <a:buNone/>
            </a:pPr>
            <a:r>
              <a:rPr lang="en-US" sz="3000">
                <a:solidFill>
                  <a:srgbClr val="0B68FF"/>
                </a:solidFill>
              </a:rPr>
              <a:t>Fabrication of Methane Sensors</a:t>
            </a:r>
          </a:p>
        </p:txBody>
      </p:sp>
      <p:pic>
        <p:nvPicPr>
          <p:cNvPr id="330" name="Shape 330"/>
          <p:cNvPicPr preferRelativeResize="0"/>
          <p:nvPr/>
        </p:nvPicPr>
        <p:blipFill>
          <a:blip r:embed="rId4">
            <a:alphaModFix/>
          </a:blip>
          <a:stretch>
            <a:fillRect/>
          </a:stretch>
        </p:blipFill>
        <p:spPr>
          <a:xfrm>
            <a:off x="2288925" y="1033899"/>
            <a:ext cx="4566150" cy="3438424"/>
          </a:xfrm>
          <a:prstGeom prst="rect">
            <a:avLst/>
          </a:prstGeom>
          <a:noFill/>
          <a:ln>
            <a:noFill/>
          </a:ln>
        </p:spPr>
      </p:pic>
    </p:spTree>
  </p:cSld>
  <p:clrMapOvr>
    <a:masterClrMapping/>
  </p:clrMapOvr>
  <p:transition xmlns:p14="http://schemas.microsoft.com/office/powerpoint/2010/mai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pic>
        <p:nvPicPr>
          <p:cNvPr id="335" name="Shape 335"/>
          <p:cNvPicPr preferRelativeResize="0"/>
          <p:nvPr/>
        </p:nvPicPr>
        <p:blipFill/>
        <p:spPr>
          <a:xfrm>
            <a:off x="7514490" y="45563"/>
            <a:ext cx="718200" cy="718200"/>
          </a:xfrm>
          <a:prstGeom prst="rect">
            <a:avLst/>
          </a:prstGeom>
          <a:solidFill>
            <a:srgbClr val="FFFFFF"/>
          </a:solidFill>
          <a:ln>
            <a:noFill/>
          </a:ln>
        </p:spPr>
      </p:pic>
      <p:pic>
        <p:nvPicPr>
          <p:cNvPr id="336" name="Shape 33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37" name="Shape 337"/>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338" name="Shape 338"/>
          <p:cNvSpPr txBox="1"/>
          <p:nvPr/>
        </p:nvSpPr>
        <p:spPr>
          <a:xfrm>
            <a:off x="108724" y="261825"/>
            <a:ext cx="5835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000">
                <a:solidFill>
                  <a:srgbClr val="0B68FF"/>
                </a:solidFill>
              </a:rPr>
              <a:t>Upflow velocity pre-test data</a:t>
            </a:r>
          </a:p>
        </p:txBody>
      </p:sp>
      <p:pic>
        <p:nvPicPr>
          <p:cNvPr id="339" name="Shape 339"/>
          <p:cNvPicPr preferRelativeResize="0"/>
          <p:nvPr/>
        </p:nvPicPr>
        <p:blipFill>
          <a:blip r:embed="rId4">
            <a:alphaModFix/>
          </a:blip>
          <a:stretch>
            <a:fillRect/>
          </a:stretch>
        </p:blipFill>
        <p:spPr>
          <a:xfrm>
            <a:off x="1729271" y="1147646"/>
            <a:ext cx="5685449" cy="3572749"/>
          </a:xfrm>
          <a:prstGeom prst="rect">
            <a:avLst/>
          </a:prstGeom>
          <a:noFill/>
          <a:ln>
            <a:noFill/>
          </a:ln>
        </p:spPr>
      </p:pic>
    </p:spTree>
  </p:cSld>
  <p:clrMapOvr>
    <a:masterClrMapping/>
  </p:clrMapOvr>
  <p:transition xmlns:p14="http://schemas.microsoft.com/office/powerpoint/2010/mai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Shape 344"/>
          <p:cNvPicPr preferRelativeResize="0"/>
          <p:nvPr/>
        </p:nvPicPr>
        <p:blipFill/>
        <p:spPr>
          <a:xfrm>
            <a:off x="7514490" y="45563"/>
            <a:ext cx="718200" cy="718200"/>
          </a:xfrm>
          <a:prstGeom prst="rect">
            <a:avLst/>
          </a:prstGeom>
          <a:solidFill>
            <a:srgbClr val="FFFFFF"/>
          </a:solidFill>
          <a:ln>
            <a:noFill/>
          </a:ln>
        </p:spPr>
      </p:pic>
      <p:pic>
        <p:nvPicPr>
          <p:cNvPr id="345" name="Shape 34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46" name="Shape 346"/>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347" name="Shape 347"/>
          <p:cNvSpPr txBox="1"/>
          <p:nvPr/>
        </p:nvSpPr>
        <p:spPr>
          <a:xfrm>
            <a:off x="108725" y="261825"/>
            <a:ext cx="6909000" cy="10629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000">
                <a:solidFill>
                  <a:srgbClr val="0B68FF"/>
                </a:solidFill>
              </a:rPr>
              <a:t>Expansion vs Upflow Velocity from Liu et al. 2006</a:t>
            </a:r>
          </a:p>
        </p:txBody>
      </p:sp>
      <p:pic>
        <p:nvPicPr>
          <p:cNvPr id="348" name="Shape 348"/>
          <p:cNvPicPr preferRelativeResize="0"/>
          <p:nvPr/>
        </p:nvPicPr>
        <p:blipFill>
          <a:blip r:embed="rId4">
            <a:alphaModFix/>
          </a:blip>
          <a:stretch>
            <a:fillRect/>
          </a:stretch>
        </p:blipFill>
        <p:spPr>
          <a:xfrm>
            <a:off x="2261387" y="763775"/>
            <a:ext cx="4621224" cy="3879100"/>
          </a:xfrm>
          <a:prstGeom prst="rect">
            <a:avLst/>
          </a:prstGeom>
          <a:noFill/>
          <a:ln>
            <a:noFill/>
          </a:ln>
        </p:spPr>
      </p:pic>
      <p:sp>
        <p:nvSpPr>
          <p:cNvPr id="349" name="Shape 349"/>
          <p:cNvSpPr/>
          <p:nvPr/>
        </p:nvSpPr>
        <p:spPr>
          <a:xfrm>
            <a:off x="4332430" y="1946623"/>
            <a:ext cx="1367100" cy="1625400"/>
          </a:xfrm>
          <a:prstGeom prst="rect">
            <a:avLst/>
          </a:prstGeom>
          <a:noFill/>
          <a:ln w="38100" cap="flat" cmpd="sng">
            <a:solidFill>
              <a:srgbClr val="FFFF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transition xmlns:p14="http://schemas.microsoft.com/office/powerpoint/2010/mai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Shape 354"/>
          <p:cNvPicPr preferRelativeResize="0"/>
          <p:nvPr/>
        </p:nvPicPr>
        <p:blipFill/>
        <p:spPr>
          <a:xfrm>
            <a:off x="7514490" y="45563"/>
            <a:ext cx="718200" cy="718200"/>
          </a:xfrm>
          <a:prstGeom prst="rect">
            <a:avLst/>
          </a:prstGeom>
          <a:solidFill>
            <a:srgbClr val="FFFFFF"/>
          </a:solidFill>
          <a:ln>
            <a:noFill/>
          </a:ln>
        </p:spPr>
      </p:pic>
      <p:pic>
        <p:nvPicPr>
          <p:cNvPr id="355" name="Shape 35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56" name="Shape 356"/>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357" name="Shape 357"/>
          <p:cNvSpPr txBox="1"/>
          <p:nvPr/>
        </p:nvSpPr>
        <p:spPr>
          <a:xfrm>
            <a:off x="108724" y="261825"/>
            <a:ext cx="5835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000">
                <a:solidFill>
                  <a:srgbClr val="0B68FF"/>
                </a:solidFill>
              </a:rPr>
              <a:t>Stock Recipe</a:t>
            </a:r>
          </a:p>
        </p:txBody>
      </p:sp>
      <p:grpSp>
        <p:nvGrpSpPr>
          <p:cNvPr id="358" name="Shape 358"/>
          <p:cNvGrpSpPr/>
          <p:nvPr/>
        </p:nvGrpSpPr>
        <p:grpSpPr>
          <a:xfrm>
            <a:off x="673002" y="924949"/>
            <a:ext cx="3920774" cy="3797850"/>
            <a:chOff x="673002" y="924949"/>
            <a:chExt cx="3920774" cy="3797850"/>
          </a:xfrm>
        </p:grpSpPr>
        <p:pic>
          <p:nvPicPr>
            <p:cNvPr id="359" name="Shape 359"/>
            <p:cNvPicPr preferRelativeResize="0"/>
            <p:nvPr/>
          </p:nvPicPr>
          <p:blipFill>
            <a:blip r:embed="rId4">
              <a:alphaModFix/>
            </a:blip>
            <a:stretch>
              <a:fillRect/>
            </a:stretch>
          </p:blipFill>
          <p:spPr>
            <a:xfrm>
              <a:off x="673002" y="924949"/>
              <a:ext cx="3920774" cy="3797850"/>
            </a:xfrm>
            <a:prstGeom prst="rect">
              <a:avLst/>
            </a:prstGeom>
            <a:noFill/>
            <a:ln>
              <a:noFill/>
            </a:ln>
          </p:spPr>
        </p:pic>
        <p:sp>
          <p:nvSpPr>
            <p:cNvPr id="360" name="Shape 360"/>
            <p:cNvSpPr txBox="1"/>
            <p:nvPr/>
          </p:nvSpPr>
          <p:spPr>
            <a:xfrm>
              <a:off x="1774325" y="1340375"/>
              <a:ext cx="405600" cy="309600"/>
            </a:xfrm>
            <a:prstGeom prst="rect">
              <a:avLst/>
            </a:prstGeom>
            <a:noFill/>
            <a:ln>
              <a:noFill/>
            </a:ln>
          </p:spPr>
          <p:txBody>
            <a:bodyPr lIns="91425" tIns="91425" rIns="91425" bIns="91425" anchor="t" anchorCtr="0">
              <a:noAutofit/>
            </a:bodyPr>
            <a:lstStyle/>
            <a:p>
              <a:pPr lvl="0">
                <a:spcBef>
                  <a:spcPts val="0"/>
                </a:spcBef>
                <a:buNone/>
              </a:pPr>
              <a:r>
                <a:rPr lang="en-US" b="1">
                  <a:latin typeface="Times New Roman"/>
                  <a:ea typeface="Times New Roman"/>
                  <a:cs typeface="Times New Roman"/>
                  <a:sym typeface="Times New Roman"/>
                </a:rPr>
                <a:t>Cl</a:t>
              </a:r>
            </a:p>
          </p:txBody>
        </p:sp>
      </p:grpSp>
      <p:sp>
        <p:nvSpPr>
          <p:cNvPr id="361" name="Shape 361"/>
          <p:cNvSpPr txBox="1"/>
          <p:nvPr/>
        </p:nvSpPr>
        <p:spPr>
          <a:xfrm>
            <a:off x="5234800" y="1006950"/>
            <a:ext cx="3345300" cy="3504900"/>
          </a:xfrm>
          <a:prstGeom prst="rect">
            <a:avLst/>
          </a:prstGeom>
          <a:noFill/>
          <a:ln>
            <a:noFill/>
          </a:ln>
        </p:spPr>
        <p:txBody>
          <a:bodyPr lIns="91425" tIns="91425" rIns="91425" bIns="91425" anchor="t" anchorCtr="0">
            <a:noAutofit/>
          </a:bodyPr>
          <a:lstStyle/>
          <a:p>
            <a:pPr marL="457200" lvl="0" indent="-228600">
              <a:spcBef>
                <a:spcPts val="0"/>
              </a:spcBef>
              <a:buChar char="●"/>
            </a:pPr>
            <a:r>
              <a:rPr lang="en-US"/>
              <a:t>Size 18 to 13 tubing pumping speed ratio was 70.57 to 1. Size 13 tubing required 4.52x concentration of the original stock recipe.   </a:t>
            </a:r>
          </a:p>
        </p:txBody>
      </p:sp>
    </p:spTree>
  </p:cSld>
  <p:clrMapOvr>
    <a:masterClrMapping/>
  </p:clrMapOvr>
  <p:transition xmlns:p14="http://schemas.microsoft.com/office/powerpoint/2010/mai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pic>
        <p:nvPicPr>
          <p:cNvPr id="102" name="Shape 102"/>
          <p:cNvPicPr preferRelativeResize="0"/>
          <p:nvPr/>
        </p:nvPicPr>
        <p:blipFill/>
        <p:spPr>
          <a:xfrm>
            <a:off x="7514490" y="45563"/>
            <a:ext cx="718200" cy="718200"/>
          </a:xfrm>
          <a:prstGeom prst="rect">
            <a:avLst/>
          </a:prstGeom>
          <a:solidFill>
            <a:srgbClr val="FFFFFF"/>
          </a:solidFill>
          <a:ln>
            <a:noFill/>
          </a:ln>
        </p:spPr>
      </p:pic>
      <p:sp>
        <p:nvSpPr>
          <p:cNvPr id="103" name="Shape 103"/>
          <p:cNvSpPr txBox="1"/>
          <p:nvPr/>
        </p:nvSpPr>
        <p:spPr>
          <a:xfrm>
            <a:off x="281550" y="1458250"/>
            <a:ext cx="3591900" cy="1685700"/>
          </a:xfrm>
          <a:prstGeom prst="rect">
            <a:avLst/>
          </a:prstGeom>
          <a:noFill/>
          <a:ln>
            <a:noFill/>
          </a:ln>
        </p:spPr>
        <p:txBody>
          <a:bodyPr lIns="91425" tIns="45700" rIns="91425" bIns="45700" anchor="t" anchorCtr="0">
            <a:noAutofit/>
          </a:bodyPr>
          <a:lstStyle/>
          <a:p>
            <a:pPr marL="0"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Activated Sludge Expensive</a:t>
            </a:r>
          </a:p>
          <a:p>
            <a:pPr marL="914400" marR="0" lvl="1" indent="-342900" algn="l" rtl="0">
              <a:spcBef>
                <a:spcPts val="0"/>
              </a:spcBef>
              <a:buClr>
                <a:srgbClr val="595959"/>
              </a:buClr>
              <a:buSzPct val="100000"/>
              <a:buFont typeface="Calibri"/>
            </a:pPr>
            <a:r>
              <a:rPr lang="en-US" sz="1800">
                <a:solidFill>
                  <a:srgbClr val="595959"/>
                </a:solidFill>
                <a:latin typeface="Calibri"/>
                <a:ea typeface="Calibri"/>
                <a:cs typeface="Calibri"/>
                <a:sym typeface="Calibri"/>
              </a:rPr>
              <a:t>Energy Costs</a:t>
            </a:r>
          </a:p>
          <a:p>
            <a:pPr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AD Produces Methane</a:t>
            </a:r>
          </a:p>
          <a:p>
            <a:pPr marL="914400" marR="0" lvl="1" indent="-342900" algn="l" rtl="0">
              <a:spcBef>
                <a:spcPts val="0"/>
              </a:spcBef>
              <a:buClr>
                <a:srgbClr val="595959"/>
              </a:buClr>
              <a:buSzPct val="100000"/>
              <a:buFont typeface="Calibri"/>
            </a:pPr>
            <a:r>
              <a:rPr lang="en-US" sz="1800">
                <a:solidFill>
                  <a:srgbClr val="595959"/>
                </a:solidFill>
                <a:latin typeface="Calibri"/>
                <a:ea typeface="Calibri"/>
                <a:cs typeface="Calibri"/>
                <a:sym typeface="Calibri"/>
              </a:rPr>
              <a:t>Potentially Energy Neutral</a:t>
            </a:r>
          </a:p>
        </p:txBody>
      </p:sp>
      <p:sp>
        <p:nvSpPr>
          <p:cNvPr id="104" name="Shape 104"/>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105" name="Shape 105"/>
          <p:cNvSpPr txBox="1"/>
          <p:nvPr/>
        </p:nvSpPr>
        <p:spPr>
          <a:xfrm>
            <a:off x="281551" y="3997139"/>
            <a:ext cx="3204900" cy="9234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a:t>Anaerobic Sewage Treatment is a huge potential step toward global sustainability!</a:t>
            </a:r>
          </a:p>
        </p:txBody>
      </p:sp>
      <p:pic>
        <p:nvPicPr>
          <p:cNvPr id="106" name="Shape 106"/>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07" name="Shape 107"/>
          <p:cNvPicPr preferRelativeResize="0"/>
          <p:nvPr/>
        </p:nvPicPr>
        <p:blipFill>
          <a:blip r:embed="rId4">
            <a:alphaModFix/>
          </a:blip>
          <a:stretch>
            <a:fillRect/>
          </a:stretch>
        </p:blipFill>
        <p:spPr>
          <a:xfrm>
            <a:off x="4005749" y="761024"/>
            <a:ext cx="5077600" cy="3621449"/>
          </a:xfrm>
          <a:prstGeom prst="rect">
            <a:avLst/>
          </a:prstGeom>
          <a:noFill/>
          <a:ln>
            <a:noFill/>
          </a:ln>
        </p:spPr>
      </p:pic>
      <p:sp>
        <p:nvSpPr>
          <p:cNvPr id="108" name="Shape 108"/>
          <p:cNvSpPr txBox="1"/>
          <p:nvPr/>
        </p:nvSpPr>
        <p:spPr>
          <a:xfrm>
            <a:off x="4005750" y="3997150"/>
            <a:ext cx="3204900" cy="408600"/>
          </a:xfrm>
          <a:prstGeom prst="rect">
            <a:avLst/>
          </a:prstGeom>
          <a:noFill/>
          <a:ln>
            <a:noFill/>
          </a:ln>
        </p:spPr>
        <p:txBody>
          <a:bodyPr lIns="91425" tIns="91425" rIns="91425" bIns="91425" anchor="t" anchorCtr="0">
            <a:noAutofit/>
          </a:bodyPr>
          <a:lstStyle/>
          <a:p>
            <a:pPr lvl="0">
              <a:spcBef>
                <a:spcPts val="0"/>
              </a:spcBef>
              <a:buNone/>
            </a:pPr>
            <a:r>
              <a:rPr lang="en-US">
                <a:solidFill>
                  <a:srgbClr val="898989"/>
                </a:solidFill>
                <a:latin typeface="Calibri"/>
                <a:ea typeface="Calibri"/>
                <a:cs typeface="Calibri"/>
                <a:sym typeface="Calibri"/>
              </a:rPr>
              <a:t>-NYSERDA 1995 Wastewater Treatment and Sludge Management Study</a:t>
            </a:r>
          </a:p>
        </p:txBody>
      </p:sp>
      <p:sp>
        <p:nvSpPr>
          <p:cNvPr id="109" name="Shape 109"/>
          <p:cNvSpPr txBox="1"/>
          <p:nvPr/>
        </p:nvSpPr>
        <p:spPr>
          <a:xfrm>
            <a:off x="0" y="176050"/>
            <a:ext cx="7318500" cy="12822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Is Anaerobic Digestion (AD) the Future?</a:t>
            </a:r>
          </a:p>
        </p:txBody>
      </p:sp>
    </p:spTree>
  </p:cSld>
  <p:clrMapOvr>
    <a:masterClrMapping/>
  </p:clrMapOvr>
  <p:transition xmlns:p14="http://schemas.microsoft.com/office/powerpoint/2010/mai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4" name="Shape 114"/>
          <p:cNvPicPr preferRelativeResize="0"/>
          <p:nvPr/>
        </p:nvPicPr>
        <p:blipFill/>
        <p:spPr>
          <a:xfrm>
            <a:off x="7514490" y="45563"/>
            <a:ext cx="718110" cy="718110"/>
          </a:xfrm>
          <a:prstGeom prst="rect">
            <a:avLst/>
          </a:prstGeom>
          <a:solidFill>
            <a:srgbClr val="FFFFFF"/>
          </a:solidFill>
          <a:ln>
            <a:noFill/>
          </a:ln>
        </p:spPr>
      </p:pic>
      <p:sp>
        <p:nvSpPr>
          <p:cNvPr id="115" name="Shape 115"/>
          <p:cNvSpPr txBox="1"/>
          <p:nvPr/>
        </p:nvSpPr>
        <p:spPr>
          <a:xfrm>
            <a:off x="281600" y="1445655"/>
            <a:ext cx="3204900" cy="1368000"/>
          </a:xfrm>
          <a:prstGeom prst="rect">
            <a:avLst/>
          </a:prstGeom>
          <a:noFill/>
          <a:ln>
            <a:noFill/>
          </a:ln>
        </p:spPr>
        <p:txBody>
          <a:bodyPr lIns="91425" tIns="45700" rIns="91425" bIns="45700" anchor="t" anchorCtr="0">
            <a:noAutofit/>
          </a:bodyPr>
          <a:lstStyle/>
          <a:p>
            <a:pPr marL="0"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Expanded</a:t>
            </a:r>
          </a:p>
          <a:p>
            <a:pPr marL="0"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Granular</a:t>
            </a:r>
          </a:p>
          <a:p>
            <a:pPr marR="0" lvl="0" algn="l" rtl="0">
              <a:spcBef>
                <a:spcPts val="0"/>
              </a:spcBef>
              <a:buNone/>
            </a:pPr>
            <a:endParaRPr sz="1400" b="0" i="0" u="none" strike="noStrike" cap="none">
              <a:solidFill>
                <a:srgbClr val="595959"/>
              </a:solidFill>
              <a:latin typeface="Calibri"/>
              <a:ea typeface="Calibri"/>
              <a:cs typeface="Calibri"/>
              <a:sym typeface="Calibri"/>
            </a:endParaRPr>
          </a:p>
        </p:txBody>
      </p:sp>
      <p:sp>
        <p:nvSpPr>
          <p:cNvPr id="116" name="Shape 116"/>
          <p:cNvSpPr txBox="1"/>
          <p:nvPr/>
        </p:nvSpPr>
        <p:spPr>
          <a:xfrm>
            <a:off x="108723" y="659675"/>
            <a:ext cx="70344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000">
                <a:solidFill>
                  <a:srgbClr val="0B68FF"/>
                </a:solidFill>
              </a:rPr>
              <a:t>EGSBs offer Small Volume and Fast Treatment</a:t>
            </a:r>
          </a:p>
        </p:txBody>
      </p:sp>
      <p:sp>
        <p:nvSpPr>
          <p:cNvPr id="117" name="Shape 117"/>
          <p:cNvSpPr txBox="1"/>
          <p:nvPr/>
        </p:nvSpPr>
        <p:spPr>
          <a:xfrm>
            <a:off x="4593771" y="4763421"/>
            <a:ext cx="4403022" cy="24622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118" name="Shape 118"/>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19" name="Shape 119"/>
          <p:cNvPicPr preferRelativeResize="0"/>
          <p:nvPr/>
        </p:nvPicPr>
        <p:blipFill rotWithShape="1">
          <a:blip r:embed="rId4">
            <a:alphaModFix/>
          </a:blip>
          <a:srcRect r="55478"/>
          <a:stretch/>
        </p:blipFill>
        <p:spPr>
          <a:xfrm>
            <a:off x="6587232" y="780204"/>
            <a:ext cx="2213154" cy="3583075"/>
          </a:xfrm>
          <a:prstGeom prst="rect">
            <a:avLst/>
          </a:prstGeom>
          <a:noFill/>
          <a:ln>
            <a:noFill/>
          </a:ln>
        </p:spPr>
      </p:pic>
      <p:sp>
        <p:nvSpPr>
          <p:cNvPr id="120" name="Shape 120"/>
          <p:cNvSpPr txBox="1"/>
          <p:nvPr/>
        </p:nvSpPr>
        <p:spPr>
          <a:xfrm>
            <a:off x="6027275" y="4247300"/>
            <a:ext cx="2773200" cy="297300"/>
          </a:xfrm>
          <a:prstGeom prst="rect">
            <a:avLst/>
          </a:prstGeom>
          <a:noFill/>
          <a:ln>
            <a:noFill/>
          </a:ln>
        </p:spPr>
        <p:txBody>
          <a:bodyPr lIns="91425" tIns="91425" rIns="91425" bIns="91425" anchor="t" anchorCtr="0">
            <a:noAutofit/>
          </a:bodyPr>
          <a:lstStyle/>
          <a:p>
            <a:pPr lvl="0">
              <a:spcBef>
                <a:spcPts val="0"/>
              </a:spcBef>
              <a:buNone/>
            </a:pPr>
            <a:r>
              <a:rPr lang="en-US">
                <a:solidFill>
                  <a:srgbClr val="898989"/>
                </a:solidFill>
                <a:latin typeface="Calibri"/>
                <a:ea typeface="Calibri"/>
                <a:cs typeface="Calibri"/>
                <a:sym typeface="Calibri"/>
              </a:rPr>
              <a:t>-http://www.slideshare.net/sakiliubat/uasb-water-treatment-process</a:t>
            </a:r>
          </a:p>
        </p:txBody>
      </p:sp>
      <p:pic>
        <p:nvPicPr>
          <p:cNvPr id="121" name="Shape 121"/>
          <p:cNvPicPr preferRelativeResize="0"/>
          <p:nvPr/>
        </p:nvPicPr>
        <p:blipFill>
          <a:blip r:embed="rId5">
            <a:alphaModFix/>
          </a:blip>
          <a:stretch>
            <a:fillRect/>
          </a:stretch>
        </p:blipFill>
        <p:spPr>
          <a:xfrm>
            <a:off x="2254600" y="1068950"/>
            <a:ext cx="4332624" cy="3294325"/>
          </a:xfrm>
          <a:prstGeom prst="rect">
            <a:avLst/>
          </a:prstGeom>
          <a:noFill/>
          <a:ln>
            <a:noFill/>
          </a:ln>
        </p:spPr>
      </p:pic>
      <p:sp>
        <p:nvSpPr>
          <p:cNvPr id="122" name="Shape 122"/>
          <p:cNvSpPr txBox="1"/>
          <p:nvPr/>
        </p:nvSpPr>
        <p:spPr>
          <a:xfrm>
            <a:off x="281600" y="2977125"/>
            <a:ext cx="2868000" cy="13863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a:t>Potentially Cheap &amp; Sustainable Water Treatment and Bioenergy</a:t>
            </a:r>
          </a:p>
        </p:txBody>
      </p:sp>
      <p:sp>
        <p:nvSpPr>
          <p:cNvPr id="123" name="Shape 123"/>
          <p:cNvSpPr txBox="1"/>
          <p:nvPr/>
        </p:nvSpPr>
        <p:spPr>
          <a:xfrm>
            <a:off x="3298112" y="4268800"/>
            <a:ext cx="2580600" cy="380100"/>
          </a:xfrm>
          <a:prstGeom prst="rect">
            <a:avLst/>
          </a:prstGeom>
          <a:noFill/>
          <a:ln>
            <a:noFill/>
          </a:ln>
        </p:spPr>
        <p:txBody>
          <a:bodyPr lIns="91425" tIns="91425" rIns="91425" bIns="91425" anchor="t" anchorCtr="0">
            <a:noAutofit/>
          </a:bodyPr>
          <a:lstStyle/>
          <a:p>
            <a:pPr lvl="0">
              <a:spcBef>
                <a:spcPts val="0"/>
              </a:spcBef>
              <a:buNone/>
            </a:pPr>
            <a:r>
              <a:rPr lang="en-US">
                <a:solidFill>
                  <a:srgbClr val="898989"/>
                </a:solidFill>
                <a:latin typeface="Calibri"/>
                <a:ea typeface="Calibri"/>
                <a:cs typeface="Calibri"/>
                <a:sym typeface="Calibri"/>
              </a:rPr>
              <a:t>-Taken from Jewell 1987</a:t>
            </a:r>
          </a:p>
        </p:txBody>
      </p:sp>
    </p:spTree>
  </p:cSld>
  <p:clrMapOvr>
    <a:masterClrMapping/>
  </p:clrMapOvr>
  <p:transition xmlns:p14="http://schemas.microsoft.com/office/powerpoint/2010/mai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pic>
        <p:nvPicPr>
          <p:cNvPr id="128" name="Shape 128"/>
          <p:cNvPicPr preferRelativeResize="0"/>
          <p:nvPr/>
        </p:nvPicPr>
        <p:blipFill/>
        <p:spPr>
          <a:xfrm>
            <a:off x="7514490" y="45563"/>
            <a:ext cx="718200" cy="718200"/>
          </a:xfrm>
          <a:prstGeom prst="rect">
            <a:avLst/>
          </a:prstGeom>
          <a:solidFill>
            <a:srgbClr val="FFFFFF"/>
          </a:solidFill>
          <a:ln>
            <a:noFill/>
          </a:ln>
        </p:spPr>
      </p:pic>
      <p:sp>
        <p:nvSpPr>
          <p:cNvPr id="129" name="Shape 129"/>
          <p:cNvSpPr txBox="1"/>
          <p:nvPr/>
        </p:nvSpPr>
        <p:spPr>
          <a:xfrm>
            <a:off x="235725" y="1089712"/>
            <a:ext cx="3349800" cy="3466500"/>
          </a:xfrm>
          <a:prstGeom prst="rect">
            <a:avLst/>
          </a:prstGeom>
          <a:noFill/>
          <a:ln>
            <a:noFill/>
          </a:ln>
        </p:spPr>
        <p:txBody>
          <a:bodyPr lIns="91425" tIns="45700" rIns="91425" bIns="45700" anchor="t" anchorCtr="0">
            <a:noAutofit/>
          </a:bodyPr>
          <a:lstStyle/>
          <a:p>
            <a:pPr marL="457200" marR="0" lvl="0" indent="-228600" algn="l" rtl="0">
              <a:spcBef>
                <a:spcPts val="0"/>
              </a:spcBef>
              <a:buClr>
                <a:srgbClr val="595959"/>
              </a:buClr>
              <a:buFont typeface="Calibri"/>
              <a:buChar char="➔"/>
            </a:pPr>
            <a:r>
              <a:rPr lang="en-US">
                <a:solidFill>
                  <a:srgbClr val="595959"/>
                </a:solidFill>
                <a:latin typeface="Calibri"/>
                <a:ea typeface="Calibri"/>
                <a:cs typeface="Calibri"/>
                <a:sym typeface="Calibri"/>
              </a:rPr>
              <a:t>Upflow velocity pretests -&gt;1.8 mm/s</a:t>
            </a:r>
          </a:p>
          <a:p>
            <a:pPr marL="457200" marR="0" lvl="0" indent="-228600" algn="l" rtl="0">
              <a:spcBef>
                <a:spcPts val="0"/>
              </a:spcBef>
              <a:buClr>
                <a:srgbClr val="595959"/>
              </a:buClr>
              <a:buFont typeface="Calibri"/>
              <a:buChar char="➔"/>
            </a:pPr>
            <a:r>
              <a:rPr lang="en-US">
                <a:solidFill>
                  <a:srgbClr val="595959"/>
                </a:solidFill>
                <a:latin typeface="Calibri"/>
                <a:ea typeface="Calibri"/>
                <a:cs typeface="Calibri"/>
                <a:sym typeface="Calibri"/>
              </a:rPr>
              <a:t>Hydraulic Retention Time = 1 h</a:t>
            </a:r>
          </a:p>
          <a:p>
            <a:pPr marL="457200" marR="0" lvl="0" indent="-228600" algn="l" rtl="0">
              <a:spcBef>
                <a:spcPts val="0"/>
              </a:spcBef>
              <a:buClr>
                <a:srgbClr val="595959"/>
              </a:buClr>
              <a:buFont typeface="Calibri"/>
              <a:buChar char="➔"/>
            </a:pPr>
            <a:r>
              <a:rPr lang="en-US">
                <a:solidFill>
                  <a:srgbClr val="595959"/>
                </a:solidFill>
                <a:latin typeface="Calibri"/>
                <a:ea typeface="Calibri"/>
                <a:cs typeface="Calibri"/>
                <a:sym typeface="Calibri"/>
              </a:rPr>
              <a:t>Design Flow Rate = 60 mL/min</a:t>
            </a:r>
          </a:p>
          <a:p>
            <a:pPr marL="457200" marR="0" lvl="0" indent="-228600" algn="l" rtl="0">
              <a:spcBef>
                <a:spcPts val="0"/>
              </a:spcBef>
              <a:buClr>
                <a:srgbClr val="595959"/>
              </a:buClr>
              <a:buFont typeface="Calibri"/>
              <a:buChar char="➔"/>
            </a:pPr>
            <a:r>
              <a:rPr lang="en-US">
                <a:solidFill>
                  <a:srgbClr val="595959"/>
                </a:solidFill>
                <a:latin typeface="Calibri"/>
                <a:ea typeface="Calibri"/>
                <a:cs typeface="Calibri"/>
                <a:sym typeface="Calibri"/>
              </a:rPr>
              <a:t>1” PVC pipe </a:t>
            </a:r>
          </a:p>
          <a:p>
            <a:pPr marL="457200" marR="0" lvl="0" indent="-228600" algn="l" rtl="0">
              <a:spcBef>
                <a:spcPts val="0"/>
              </a:spcBef>
              <a:buClr>
                <a:srgbClr val="595959"/>
              </a:buClr>
              <a:buFont typeface="Calibri"/>
              <a:buChar char="➔"/>
            </a:pPr>
            <a:r>
              <a:rPr lang="en-US">
                <a:solidFill>
                  <a:srgbClr val="595959"/>
                </a:solidFill>
                <a:latin typeface="Calibri"/>
                <a:ea typeface="Calibri"/>
                <a:cs typeface="Calibri"/>
                <a:sym typeface="Calibri"/>
              </a:rPr>
              <a:t>2.3 m (7.5 ft) tall</a:t>
            </a:r>
          </a:p>
          <a:p>
            <a:pPr marL="457200" marR="0" lvl="0" indent="-228600" algn="l" rtl="0">
              <a:spcBef>
                <a:spcPts val="0"/>
              </a:spcBef>
              <a:buClr>
                <a:srgbClr val="595959"/>
              </a:buClr>
              <a:buFont typeface="Calibri"/>
              <a:buChar char="➔"/>
            </a:pPr>
            <a:r>
              <a:rPr lang="en-US">
                <a:solidFill>
                  <a:srgbClr val="595959"/>
                </a:solidFill>
                <a:latin typeface="Calibri"/>
                <a:ea typeface="Calibri"/>
                <a:cs typeface="Calibri"/>
                <a:sym typeface="Calibri"/>
              </a:rPr>
              <a:t>4 reactors in series</a:t>
            </a:r>
          </a:p>
          <a:p>
            <a:pPr marL="457200" marR="0" lvl="0" indent="-228600" algn="l" rtl="0">
              <a:spcBef>
                <a:spcPts val="0"/>
              </a:spcBef>
              <a:buClr>
                <a:srgbClr val="595959"/>
              </a:buClr>
              <a:buFont typeface="Calibri"/>
              <a:buChar char="➔"/>
            </a:pPr>
            <a:r>
              <a:rPr lang="en-US">
                <a:solidFill>
                  <a:srgbClr val="595959"/>
                </a:solidFill>
                <a:latin typeface="Calibri"/>
                <a:ea typeface="Calibri"/>
                <a:cs typeface="Calibri"/>
                <a:sym typeface="Calibri"/>
              </a:rPr>
              <a:t>45 degree tilted tube settler </a:t>
            </a:r>
          </a:p>
          <a:p>
            <a:pPr marL="457200" marR="0" lvl="0" indent="-228600" algn="l" rtl="0">
              <a:spcBef>
                <a:spcPts val="0"/>
              </a:spcBef>
              <a:buClr>
                <a:srgbClr val="595959"/>
              </a:buClr>
              <a:buFont typeface="Calibri"/>
              <a:buChar char="➔"/>
            </a:pPr>
            <a:r>
              <a:rPr lang="en-US">
                <a:solidFill>
                  <a:srgbClr val="595959"/>
                </a:solidFill>
                <a:latin typeface="Calibri"/>
                <a:ea typeface="Calibri"/>
                <a:cs typeface="Calibri"/>
                <a:sym typeface="Calibri"/>
              </a:rPr>
              <a:t>Gas collector to separate biogas (CH4 + CO2)</a:t>
            </a:r>
          </a:p>
          <a:p>
            <a:pPr marL="457200" lvl="0" indent="-228600" rtl="0">
              <a:spcBef>
                <a:spcPts val="0"/>
              </a:spcBef>
              <a:buClr>
                <a:srgbClr val="595959"/>
              </a:buClr>
              <a:buFont typeface="Calibri"/>
              <a:buChar char="➔"/>
            </a:pPr>
            <a:r>
              <a:rPr lang="en-US">
                <a:solidFill>
                  <a:srgbClr val="595959"/>
                </a:solidFill>
                <a:latin typeface="Calibri"/>
                <a:ea typeface="Calibri"/>
                <a:cs typeface="Calibri"/>
                <a:sym typeface="Calibri"/>
              </a:rPr>
              <a:t>Influent pumped into 1st reactor</a:t>
            </a:r>
          </a:p>
          <a:p>
            <a:pPr marL="457200" lvl="0" indent="-228600" rtl="0">
              <a:spcBef>
                <a:spcPts val="0"/>
              </a:spcBef>
              <a:buClr>
                <a:srgbClr val="595959"/>
              </a:buClr>
              <a:buFont typeface="Calibri"/>
              <a:buChar char="➔"/>
            </a:pPr>
            <a:r>
              <a:rPr lang="en-US">
                <a:solidFill>
                  <a:srgbClr val="595959"/>
                </a:solidFill>
                <a:latin typeface="Calibri"/>
                <a:ea typeface="Calibri"/>
                <a:cs typeface="Calibri"/>
                <a:sym typeface="Calibri"/>
              </a:rPr>
              <a:t>2nd to 4th reactor gravity driven</a:t>
            </a:r>
          </a:p>
          <a:p>
            <a:pPr marL="457200" lvl="0" indent="-228600" rtl="0">
              <a:spcBef>
                <a:spcPts val="0"/>
              </a:spcBef>
              <a:buClr>
                <a:srgbClr val="595959"/>
              </a:buClr>
              <a:buFont typeface="Calibri"/>
              <a:buChar char="➔"/>
            </a:pPr>
            <a:r>
              <a:rPr lang="en-US">
                <a:solidFill>
                  <a:srgbClr val="595959"/>
                </a:solidFill>
                <a:latin typeface="Calibri"/>
                <a:ea typeface="Calibri"/>
                <a:cs typeface="Calibri"/>
                <a:sym typeface="Calibri"/>
              </a:rPr>
              <a:t>Free water surface in gas collectors and tube settler arms </a:t>
            </a:r>
          </a:p>
          <a:p>
            <a:pPr marL="457200" marR="0" lvl="0" indent="-228600" algn="l" rtl="0">
              <a:spcBef>
                <a:spcPts val="0"/>
              </a:spcBef>
              <a:buClr>
                <a:srgbClr val="595959"/>
              </a:buClr>
              <a:buFont typeface="Calibri"/>
              <a:buChar char="➔"/>
            </a:pPr>
            <a:r>
              <a:rPr lang="en-US">
                <a:solidFill>
                  <a:srgbClr val="595959"/>
                </a:solidFill>
                <a:latin typeface="Calibri"/>
                <a:ea typeface="Calibri"/>
                <a:cs typeface="Calibri"/>
                <a:sym typeface="Calibri"/>
              </a:rPr>
              <a:t>Biogas diluted with certain speed airflow, then flow over methane sensors</a:t>
            </a:r>
          </a:p>
          <a:p>
            <a:pPr marR="0" lvl="0" algn="l" rtl="0">
              <a:spcBef>
                <a:spcPts val="0"/>
              </a:spcBef>
              <a:buNone/>
            </a:pPr>
            <a:endParaRPr sz="1400" b="0" i="0" u="none" strike="noStrike" cap="none">
              <a:solidFill>
                <a:srgbClr val="595959"/>
              </a:solidFill>
              <a:latin typeface="Calibri"/>
              <a:ea typeface="Calibri"/>
              <a:cs typeface="Calibri"/>
              <a:sym typeface="Calibri"/>
            </a:endParaRPr>
          </a:p>
        </p:txBody>
      </p:sp>
      <p:sp>
        <p:nvSpPr>
          <p:cNvPr id="130" name="Shape 130"/>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Reactor Design </a:t>
            </a:r>
          </a:p>
        </p:txBody>
      </p:sp>
      <p:sp>
        <p:nvSpPr>
          <p:cNvPr id="131" name="Shape 131"/>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132" name="Shape 132"/>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33" name="Shape 133"/>
          <p:cNvPicPr preferRelativeResize="0"/>
          <p:nvPr/>
        </p:nvPicPr>
        <p:blipFill>
          <a:blip r:embed="rId4">
            <a:alphaModFix/>
          </a:blip>
          <a:stretch>
            <a:fillRect/>
          </a:stretch>
        </p:blipFill>
        <p:spPr>
          <a:xfrm>
            <a:off x="3486450" y="1034200"/>
            <a:ext cx="5456603" cy="3577537"/>
          </a:xfrm>
          <a:prstGeom prst="rect">
            <a:avLst/>
          </a:prstGeom>
          <a:noFill/>
          <a:ln>
            <a:noFill/>
          </a:ln>
        </p:spPr>
      </p:pic>
    </p:spTree>
  </p:cSld>
  <p:clrMapOvr>
    <a:masterClrMapping/>
  </p:clrMapOvr>
  <p:transition xmlns:p14="http://schemas.microsoft.com/office/powerpoint/2010/mai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pic>
        <p:nvPicPr>
          <p:cNvPr id="138" name="Shape 138"/>
          <p:cNvPicPr preferRelativeResize="0"/>
          <p:nvPr/>
        </p:nvPicPr>
        <p:blipFill>
          <a:blip r:embed="rId3">
            <a:alphaModFix/>
          </a:blip>
          <a:stretch>
            <a:fillRect/>
          </a:stretch>
        </p:blipFill>
        <p:spPr>
          <a:xfrm>
            <a:off x="6570573" y="884325"/>
            <a:ext cx="2371078" cy="3869974"/>
          </a:xfrm>
          <a:prstGeom prst="rect">
            <a:avLst/>
          </a:prstGeom>
          <a:noFill/>
          <a:ln>
            <a:noFill/>
          </a:ln>
        </p:spPr>
      </p:pic>
      <p:pic>
        <p:nvPicPr>
          <p:cNvPr id="139" name="Shape 139"/>
          <p:cNvPicPr preferRelativeResize="0"/>
          <p:nvPr/>
        </p:nvPicPr>
        <p:blipFill/>
        <p:spPr>
          <a:xfrm>
            <a:off x="7514490" y="45563"/>
            <a:ext cx="718200" cy="718200"/>
          </a:xfrm>
          <a:prstGeom prst="rect">
            <a:avLst/>
          </a:prstGeom>
          <a:solidFill>
            <a:srgbClr val="FFFFFF"/>
          </a:solidFill>
          <a:ln>
            <a:noFill/>
          </a:ln>
        </p:spPr>
      </p:pic>
      <p:sp>
        <p:nvSpPr>
          <p:cNvPr id="140" name="Shape 140"/>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Reactor Design </a:t>
            </a:r>
          </a:p>
        </p:txBody>
      </p:sp>
      <p:sp>
        <p:nvSpPr>
          <p:cNvPr id="141" name="Shape 141"/>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142" name="Shape 142"/>
          <p:cNvPicPr preferRelativeResize="0"/>
          <p:nvPr/>
        </p:nvPicPr>
        <p:blipFill>
          <a:blip r:embed="rId4">
            <a:alphaModFix/>
          </a:blip>
          <a:stretch>
            <a:fillRect/>
          </a:stretch>
        </p:blipFill>
        <p:spPr>
          <a:xfrm>
            <a:off x="7318450" y="45562"/>
            <a:ext cx="1764899" cy="513500"/>
          </a:xfrm>
          <a:prstGeom prst="rect">
            <a:avLst/>
          </a:prstGeom>
          <a:noFill/>
          <a:ln>
            <a:noFill/>
          </a:ln>
        </p:spPr>
      </p:pic>
      <p:pic>
        <p:nvPicPr>
          <p:cNvPr id="143" name="Shape 143"/>
          <p:cNvPicPr preferRelativeResize="0"/>
          <p:nvPr/>
        </p:nvPicPr>
        <p:blipFill>
          <a:blip r:embed="rId5">
            <a:alphaModFix/>
          </a:blip>
          <a:stretch>
            <a:fillRect/>
          </a:stretch>
        </p:blipFill>
        <p:spPr>
          <a:xfrm>
            <a:off x="354250" y="884312"/>
            <a:ext cx="2902487" cy="3869976"/>
          </a:xfrm>
          <a:prstGeom prst="rect">
            <a:avLst/>
          </a:prstGeom>
          <a:noFill/>
          <a:ln>
            <a:noFill/>
          </a:ln>
        </p:spPr>
      </p:pic>
      <p:grpSp>
        <p:nvGrpSpPr>
          <p:cNvPr id="144" name="Shape 144"/>
          <p:cNvGrpSpPr/>
          <p:nvPr/>
        </p:nvGrpSpPr>
        <p:grpSpPr>
          <a:xfrm>
            <a:off x="3470999" y="559063"/>
            <a:ext cx="3693550" cy="4197541"/>
            <a:chOff x="4486849" y="521513"/>
            <a:chExt cx="3693550" cy="4197541"/>
          </a:xfrm>
        </p:grpSpPr>
        <p:pic>
          <p:nvPicPr>
            <p:cNvPr id="145" name="Shape 145"/>
            <p:cNvPicPr preferRelativeResize="0"/>
            <p:nvPr/>
          </p:nvPicPr>
          <p:blipFill>
            <a:blip r:embed="rId6">
              <a:alphaModFix/>
            </a:blip>
            <a:stretch>
              <a:fillRect/>
            </a:stretch>
          </p:blipFill>
          <p:spPr>
            <a:xfrm>
              <a:off x="4486849" y="849062"/>
              <a:ext cx="2902474" cy="3869992"/>
            </a:xfrm>
            <a:prstGeom prst="rect">
              <a:avLst/>
            </a:prstGeom>
            <a:noFill/>
            <a:ln>
              <a:noFill/>
            </a:ln>
          </p:spPr>
        </p:pic>
        <p:sp>
          <p:nvSpPr>
            <p:cNvPr id="146" name="Shape 146"/>
            <p:cNvSpPr/>
            <p:nvPr/>
          </p:nvSpPr>
          <p:spPr>
            <a:xfrm>
              <a:off x="6009650" y="658058"/>
              <a:ext cx="2170750" cy="679700"/>
            </a:xfrm>
            <a:custGeom>
              <a:avLst/>
              <a:gdLst/>
              <a:ahLst/>
              <a:cxnLst/>
              <a:rect l="0" t="0" r="0" b="0"/>
              <a:pathLst>
                <a:path w="86830" h="27188" extrusionOk="0">
                  <a:moveTo>
                    <a:pt x="0" y="19917"/>
                  </a:moveTo>
                  <a:cubicBezTo>
                    <a:pt x="1212" y="17136"/>
                    <a:pt x="-1496" y="6229"/>
                    <a:pt x="7272" y="3235"/>
                  </a:cubicBezTo>
                  <a:cubicBezTo>
                    <a:pt x="16040" y="240"/>
                    <a:pt x="41491" y="-1470"/>
                    <a:pt x="52612" y="1952"/>
                  </a:cubicBezTo>
                  <a:cubicBezTo>
                    <a:pt x="63733" y="5374"/>
                    <a:pt x="68295" y="19561"/>
                    <a:pt x="73998" y="23767"/>
                  </a:cubicBezTo>
                  <a:cubicBezTo>
                    <a:pt x="79701" y="27973"/>
                    <a:pt x="84691" y="26617"/>
                    <a:pt x="86830" y="27188"/>
                  </a:cubicBezTo>
                </a:path>
              </a:pathLst>
            </a:custGeom>
            <a:noFill/>
            <a:ln w="19050" cap="flat" cmpd="sng">
              <a:solidFill>
                <a:srgbClr val="FF0000"/>
              </a:solidFill>
              <a:prstDash val="solid"/>
              <a:round/>
              <a:headEnd type="none" w="lg" len="lg"/>
              <a:tailEnd type="none" w="lg" len="lg"/>
            </a:ln>
          </p:spPr>
        </p:sp>
        <p:sp>
          <p:nvSpPr>
            <p:cNvPr id="147" name="Shape 147"/>
            <p:cNvSpPr/>
            <p:nvPr/>
          </p:nvSpPr>
          <p:spPr>
            <a:xfrm>
              <a:off x="6012776" y="594577"/>
              <a:ext cx="2124850" cy="646950"/>
            </a:xfrm>
            <a:custGeom>
              <a:avLst/>
              <a:gdLst/>
              <a:ahLst/>
              <a:cxnLst/>
              <a:rect l="0" t="0" r="0" b="0"/>
              <a:pathLst>
                <a:path w="84994" h="25878" extrusionOk="0">
                  <a:moveTo>
                    <a:pt x="303" y="23311"/>
                  </a:moveTo>
                  <a:cubicBezTo>
                    <a:pt x="873" y="20388"/>
                    <a:pt x="-2049" y="9623"/>
                    <a:pt x="3725" y="5774"/>
                  </a:cubicBezTo>
                  <a:cubicBezTo>
                    <a:pt x="9499" y="1924"/>
                    <a:pt x="25183" y="-641"/>
                    <a:pt x="34950" y="214"/>
                  </a:cubicBezTo>
                  <a:cubicBezTo>
                    <a:pt x="44716" y="1069"/>
                    <a:pt x="53984" y="6629"/>
                    <a:pt x="62325" y="10907"/>
                  </a:cubicBezTo>
                  <a:cubicBezTo>
                    <a:pt x="70665" y="15184"/>
                    <a:pt x="81215" y="23382"/>
                    <a:pt x="84994" y="25878"/>
                  </a:cubicBezTo>
                </a:path>
              </a:pathLst>
            </a:custGeom>
            <a:noFill/>
            <a:ln w="19050" cap="flat" cmpd="sng">
              <a:solidFill>
                <a:srgbClr val="FF0000"/>
              </a:solidFill>
              <a:prstDash val="solid"/>
              <a:round/>
              <a:headEnd type="none" w="lg" len="lg"/>
              <a:tailEnd type="none" w="lg" len="lg"/>
            </a:ln>
          </p:spPr>
        </p:sp>
        <p:sp>
          <p:nvSpPr>
            <p:cNvPr id="148" name="Shape 148"/>
            <p:cNvSpPr/>
            <p:nvPr/>
          </p:nvSpPr>
          <p:spPr>
            <a:xfrm>
              <a:off x="5994849" y="521513"/>
              <a:ext cx="2132100" cy="659025"/>
            </a:xfrm>
            <a:custGeom>
              <a:avLst/>
              <a:gdLst/>
              <a:ahLst/>
              <a:cxnLst/>
              <a:rect l="0" t="0" r="0" b="0"/>
              <a:pathLst>
                <a:path w="85284" h="26361" extrusionOk="0">
                  <a:moveTo>
                    <a:pt x="592" y="25378"/>
                  </a:moveTo>
                  <a:cubicBezTo>
                    <a:pt x="1091" y="22241"/>
                    <a:pt x="-2401" y="10621"/>
                    <a:pt x="3587" y="6558"/>
                  </a:cubicBezTo>
                  <a:cubicBezTo>
                    <a:pt x="9575" y="2494"/>
                    <a:pt x="25828" y="-1997"/>
                    <a:pt x="36522" y="997"/>
                  </a:cubicBezTo>
                  <a:cubicBezTo>
                    <a:pt x="47215" y="3991"/>
                    <a:pt x="59620" y="20602"/>
                    <a:pt x="67747" y="24523"/>
                  </a:cubicBezTo>
                  <a:cubicBezTo>
                    <a:pt x="75874" y="28444"/>
                    <a:pt x="82361" y="24523"/>
                    <a:pt x="85284" y="24523"/>
                  </a:cubicBezTo>
                </a:path>
              </a:pathLst>
            </a:custGeom>
            <a:noFill/>
            <a:ln w="19050" cap="flat" cmpd="sng">
              <a:solidFill>
                <a:srgbClr val="FF0000"/>
              </a:solidFill>
              <a:prstDash val="solid"/>
              <a:round/>
              <a:headEnd type="none" w="lg" len="lg"/>
              <a:tailEnd type="none" w="lg" len="lg"/>
            </a:ln>
          </p:spPr>
        </p:sp>
        <p:sp>
          <p:nvSpPr>
            <p:cNvPr id="149" name="Shape 149"/>
            <p:cNvSpPr/>
            <p:nvPr/>
          </p:nvSpPr>
          <p:spPr>
            <a:xfrm>
              <a:off x="6063125" y="629327"/>
              <a:ext cx="2021050" cy="633575"/>
            </a:xfrm>
            <a:custGeom>
              <a:avLst/>
              <a:gdLst/>
              <a:ahLst/>
              <a:cxnLst/>
              <a:rect l="0" t="0" r="0" b="0"/>
              <a:pathLst>
                <a:path w="80842" h="25343" extrusionOk="0">
                  <a:moveTo>
                    <a:pt x="0" y="19355"/>
                  </a:moveTo>
                  <a:cubicBezTo>
                    <a:pt x="712" y="17287"/>
                    <a:pt x="284" y="10159"/>
                    <a:pt x="4277" y="6951"/>
                  </a:cubicBezTo>
                  <a:cubicBezTo>
                    <a:pt x="8269" y="3743"/>
                    <a:pt x="15184" y="-320"/>
                    <a:pt x="23953" y="107"/>
                  </a:cubicBezTo>
                  <a:cubicBezTo>
                    <a:pt x="32721" y="534"/>
                    <a:pt x="47407" y="5311"/>
                    <a:pt x="56889" y="9517"/>
                  </a:cubicBezTo>
                  <a:cubicBezTo>
                    <a:pt x="66370" y="13723"/>
                    <a:pt x="76849" y="22705"/>
                    <a:pt x="80842" y="25343"/>
                  </a:cubicBezTo>
                </a:path>
              </a:pathLst>
            </a:custGeom>
            <a:noFill/>
            <a:ln w="19050" cap="flat" cmpd="sng">
              <a:solidFill>
                <a:srgbClr val="FF0000"/>
              </a:solidFill>
              <a:prstDash val="solid"/>
              <a:round/>
              <a:headEnd type="none" w="lg" len="lg"/>
              <a:tailEnd type="none" w="lg" len="lg"/>
            </a:ln>
          </p:spPr>
        </p:sp>
      </p:grpSp>
      <p:cxnSp>
        <p:nvCxnSpPr>
          <p:cNvPr id="150" name="Shape 150"/>
          <p:cNvCxnSpPr/>
          <p:nvPr/>
        </p:nvCxnSpPr>
        <p:spPr>
          <a:xfrm>
            <a:off x="6191450" y="525075"/>
            <a:ext cx="620100" cy="310200"/>
          </a:xfrm>
          <a:prstGeom prst="straightConnector1">
            <a:avLst/>
          </a:prstGeom>
          <a:noFill/>
          <a:ln w="9525" cap="flat" cmpd="sng">
            <a:solidFill>
              <a:schemeClr val="dk2"/>
            </a:solidFill>
            <a:prstDash val="solid"/>
            <a:round/>
            <a:headEnd type="none" w="lg" len="lg"/>
            <a:tailEnd type="triangle" w="lg" len="lg"/>
          </a:ln>
        </p:spPr>
      </p:cxnSp>
      <p:sp>
        <p:nvSpPr>
          <p:cNvPr id="151" name="Shape 151"/>
          <p:cNvSpPr txBox="1"/>
          <p:nvPr/>
        </p:nvSpPr>
        <p:spPr>
          <a:xfrm>
            <a:off x="5723437" y="165825"/>
            <a:ext cx="897600" cy="310200"/>
          </a:xfrm>
          <a:prstGeom prst="rect">
            <a:avLst/>
          </a:prstGeom>
          <a:noFill/>
          <a:ln>
            <a:noFill/>
          </a:ln>
        </p:spPr>
        <p:txBody>
          <a:bodyPr lIns="91425" tIns="91425" rIns="91425" bIns="91425" anchor="t" anchorCtr="0">
            <a:noAutofit/>
          </a:bodyPr>
          <a:lstStyle/>
          <a:p>
            <a:pPr lvl="0">
              <a:spcBef>
                <a:spcPts val="0"/>
              </a:spcBef>
              <a:buNone/>
            </a:pPr>
            <a:r>
              <a:rPr lang="en-US"/>
              <a:t>Methane</a:t>
            </a:r>
          </a:p>
        </p:txBody>
      </p:sp>
    </p:spTree>
  </p:cSld>
  <p:clrMapOvr>
    <a:masterClrMapping/>
  </p:clrMapOvr>
  <p:transition xmlns:p14="http://schemas.microsoft.com/office/powerpoint/2010/mai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pic>
        <p:nvPicPr>
          <p:cNvPr id="156" name="Shape 156"/>
          <p:cNvPicPr preferRelativeResize="0"/>
          <p:nvPr/>
        </p:nvPicPr>
        <p:blipFill/>
        <p:spPr>
          <a:xfrm>
            <a:off x="7514490" y="45563"/>
            <a:ext cx="718200" cy="718200"/>
          </a:xfrm>
          <a:prstGeom prst="rect">
            <a:avLst/>
          </a:prstGeom>
          <a:solidFill>
            <a:srgbClr val="FFFFFF"/>
          </a:solidFill>
          <a:ln>
            <a:noFill/>
          </a:ln>
        </p:spPr>
      </p:pic>
      <p:sp>
        <p:nvSpPr>
          <p:cNvPr id="157" name="Shape 157"/>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158" name="Shape 158"/>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59" name="Shape 159"/>
          <p:cNvPicPr preferRelativeResize="0"/>
          <p:nvPr/>
        </p:nvPicPr>
        <p:blipFill>
          <a:blip r:embed="rId4">
            <a:alphaModFix/>
          </a:blip>
          <a:stretch>
            <a:fillRect/>
          </a:stretch>
        </p:blipFill>
        <p:spPr>
          <a:xfrm>
            <a:off x="284500" y="1855687"/>
            <a:ext cx="3156225" cy="1645024"/>
          </a:xfrm>
          <a:prstGeom prst="rect">
            <a:avLst/>
          </a:prstGeom>
          <a:noFill/>
          <a:ln>
            <a:noFill/>
          </a:ln>
        </p:spPr>
      </p:pic>
      <p:sp>
        <p:nvSpPr>
          <p:cNvPr id="160" name="Shape 160"/>
          <p:cNvSpPr txBox="1"/>
          <p:nvPr/>
        </p:nvSpPr>
        <p:spPr>
          <a:xfrm>
            <a:off x="235176" y="763775"/>
            <a:ext cx="2748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2400">
                <a:solidFill>
                  <a:srgbClr val="666666"/>
                </a:solidFill>
              </a:rPr>
              <a:t>Methane sensors</a:t>
            </a:r>
            <a:r>
              <a:rPr lang="en-US" sz="4000">
                <a:solidFill>
                  <a:srgbClr val="0B68FF"/>
                </a:solidFill>
              </a:rPr>
              <a:t> </a:t>
            </a:r>
          </a:p>
        </p:txBody>
      </p:sp>
      <p:sp>
        <p:nvSpPr>
          <p:cNvPr id="161" name="Shape 161"/>
          <p:cNvSpPr txBox="1"/>
          <p:nvPr/>
        </p:nvSpPr>
        <p:spPr>
          <a:xfrm>
            <a:off x="1142375" y="4527300"/>
            <a:ext cx="1572000" cy="437700"/>
          </a:xfrm>
          <a:prstGeom prst="rect">
            <a:avLst/>
          </a:prstGeom>
          <a:noFill/>
          <a:ln>
            <a:noFill/>
          </a:ln>
        </p:spPr>
        <p:txBody>
          <a:bodyPr lIns="91425" tIns="91425" rIns="91425" bIns="91425" anchor="t" anchorCtr="0">
            <a:noAutofit/>
          </a:bodyPr>
          <a:lstStyle/>
          <a:p>
            <a:pPr lvl="0">
              <a:spcBef>
                <a:spcPts val="0"/>
              </a:spcBef>
              <a:buNone/>
            </a:pPr>
            <a:r>
              <a:rPr lang="en-US"/>
              <a:t>PorCoDA signal</a:t>
            </a:r>
          </a:p>
        </p:txBody>
      </p:sp>
      <p:sp>
        <p:nvSpPr>
          <p:cNvPr id="162" name="Shape 162"/>
          <p:cNvSpPr txBox="1"/>
          <p:nvPr/>
        </p:nvSpPr>
        <p:spPr>
          <a:xfrm>
            <a:off x="1719825" y="3970100"/>
            <a:ext cx="1572000" cy="437700"/>
          </a:xfrm>
          <a:prstGeom prst="rect">
            <a:avLst/>
          </a:prstGeom>
          <a:noFill/>
          <a:ln>
            <a:noFill/>
          </a:ln>
        </p:spPr>
        <p:txBody>
          <a:bodyPr lIns="91425" tIns="91425" rIns="91425" bIns="91425" anchor="t" anchorCtr="0">
            <a:noAutofit/>
          </a:bodyPr>
          <a:lstStyle/>
          <a:p>
            <a:pPr lvl="0" rtl="0">
              <a:spcBef>
                <a:spcPts val="0"/>
              </a:spcBef>
              <a:buNone/>
            </a:pPr>
            <a:r>
              <a:rPr lang="en-US"/>
              <a:t>5 V Power</a:t>
            </a:r>
          </a:p>
        </p:txBody>
      </p:sp>
      <p:grpSp>
        <p:nvGrpSpPr>
          <p:cNvPr id="163" name="Shape 163"/>
          <p:cNvGrpSpPr/>
          <p:nvPr/>
        </p:nvGrpSpPr>
        <p:grpSpPr>
          <a:xfrm>
            <a:off x="2598475" y="1855676"/>
            <a:ext cx="6310350" cy="3109323"/>
            <a:chOff x="2598475" y="1855676"/>
            <a:chExt cx="6310350" cy="3109323"/>
          </a:xfrm>
        </p:grpSpPr>
        <p:grpSp>
          <p:nvGrpSpPr>
            <p:cNvPr id="164" name="Shape 164"/>
            <p:cNvGrpSpPr/>
            <p:nvPr/>
          </p:nvGrpSpPr>
          <p:grpSpPr>
            <a:xfrm>
              <a:off x="3488038" y="1855676"/>
              <a:ext cx="5420786" cy="2714229"/>
              <a:chOff x="390425" y="1026225"/>
              <a:chExt cx="6686550" cy="3381375"/>
            </a:xfrm>
          </p:grpSpPr>
          <p:pic>
            <p:nvPicPr>
              <p:cNvPr id="165" name="Shape 165"/>
              <p:cNvPicPr preferRelativeResize="0"/>
              <p:nvPr/>
            </p:nvPicPr>
            <p:blipFill>
              <a:blip r:embed="rId5">
                <a:alphaModFix/>
              </a:blip>
              <a:stretch>
                <a:fillRect/>
              </a:stretch>
            </p:blipFill>
            <p:spPr>
              <a:xfrm>
                <a:off x="390425" y="1026225"/>
                <a:ext cx="6686550" cy="3381375"/>
              </a:xfrm>
              <a:prstGeom prst="rect">
                <a:avLst/>
              </a:prstGeom>
              <a:noFill/>
              <a:ln>
                <a:noFill/>
              </a:ln>
            </p:spPr>
          </p:pic>
          <p:grpSp>
            <p:nvGrpSpPr>
              <p:cNvPr id="166" name="Shape 166"/>
              <p:cNvGrpSpPr/>
              <p:nvPr/>
            </p:nvGrpSpPr>
            <p:grpSpPr>
              <a:xfrm>
                <a:off x="2255850" y="1903012"/>
                <a:ext cx="1124850" cy="1756150"/>
                <a:chOff x="4009575" y="1838850"/>
                <a:chExt cx="1124850" cy="1756150"/>
              </a:xfrm>
            </p:grpSpPr>
            <p:sp>
              <p:nvSpPr>
                <p:cNvPr id="167" name="Shape 167"/>
                <p:cNvSpPr txBox="1"/>
                <p:nvPr/>
              </p:nvSpPr>
              <p:spPr>
                <a:xfrm>
                  <a:off x="4009575" y="3178600"/>
                  <a:ext cx="313500" cy="416400"/>
                </a:xfrm>
                <a:prstGeom prst="rect">
                  <a:avLst/>
                </a:prstGeom>
                <a:noFill/>
                <a:ln>
                  <a:noFill/>
                </a:ln>
              </p:spPr>
              <p:txBody>
                <a:bodyPr lIns="91425" tIns="91425" rIns="91425" bIns="91425" anchor="t" anchorCtr="0">
                  <a:noAutofit/>
                </a:bodyPr>
                <a:lstStyle/>
                <a:p>
                  <a:pPr lvl="0">
                    <a:spcBef>
                      <a:spcPts val="0"/>
                    </a:spcBef>
                    <a:buNone/>
                  </a:pPr>
                  <a:r>
                    <a:rPr lang="en-US" b="1"/>
                    <a:t>1</a:t>
                  </a:r>
                </a:p>
              </p:txBody>
            </p:sp>
            <p:sp>
              <p:nvSpPr>
                <p:cNvPr id="168" name="Shape 168"/>
                <p:cNvSpPr txBox="1"/>
                <p:nvPr/>
              </p:nvSpPr>
              <p:spPr>
                <a:xfrm>
                  <a:off x="4236825" y="2550375"/>
                  <a:ext cx="313500" cy="416400"/>
                </a:xfrm>
                <a:prstGeom prst="rect">
                  <a:avLst/>
                </a:prstGeom>
                <a:noFill/>
                <a:ln>
                  <a:noFill/>
                </a:ln>
              </p:spPr>
              <p:txBody>
                <a:bodyPr lIns="91425" tIns="91425" rIns="91425" bIns="91425" anchor="t" anchorCtr="0">
                  <a:noAutofit/>
                </a:bodyPr>
                <a:lstStyle/>
                <a:p>
                  <a:pPr lvl="0" rtl="0">
                    <a:spcBef>
                      <a:spcPts val="0"/>
                    </a:spcBef>
                    <a:buNone/>
                  </a:pPr>
                  <a:r>
                    <a:rPr lang="en-US" b="1"/>
                    <a:t>2</a:t>
                  </a:r>
                </a:p>
              </p:txBody>
            </p:sp>
            <p:sp>
              <p:nvSpPr>
                <p:cNvPr id="169" name="Shape 169"/>
                <p:cNvSpPr txBox="1"/>
                <p:nvPr/>
              </p:nvSpPr>
              <p:spPr>
                <a:xfrm>
                  <a:off x="4625150" y="2183100"/>
                  <a:ext cx="313500" cy="416400"/>
                </a:xfrm>
                <a:prstGeom prst="rect">
                  <a:avLst/>
                </a:prstGeom>
                <a:noFill/>
                <a:ln>
                  <a:noFill/>
                </a:ln>
              </p:spPr>
              <p:txBody>
                <a:bodyPr lIns="91425" tIns="91425" rIns="91425" bIns="91425" anchor="t" anchorCtr="0">
                  <a:noAutofit/>
                </a:bodyPr>
                <a:lstStyle/>
                <a:p>
                  <a:pPr lvl="0" rtl="0">
                    <a:spcBef>
                      <a:spcPts val="0"/>
                    </a:spcBef>
                    <a:buNone/>
                  </a:pPr>
                  <a:r>
                    <a:rPr lang="en-US" b="1"/>
                    <a:t>3</a:t>
                  </a:r>
                </a:p>
              </p:txBody>
            </p:sp>
            <p:sp>
              <p:nvSpPr>
                <p:cNvPr id="170" name="Shape 170"/>
                <p:cNvSpPr txBox="1"/>
                <p:nvPr/>
              </p:nvSpPr>
              <p:spPr>
                <a:xfrm>
                  <a:off x="4820925" y="1838850"/>
                  <a:ext cx="313500" cy="416400"/>
                </a:xfrm>
                <a:prstGeom prst="rect">
                  <a:avLst/>
                </a:prstGeom>
                <a:noFill/>
                <a:ln>
                  <a:noFill/>
                </a:ln>
              </p:spPr>
              <p:txBody>
                <a:bodyPr lIns="91425" tIns="91425" rIns="91425" bIns="91425" anchor="t" anchorCtr="0">
                  <a:noAutofit/>
                </a:bodyPr>
                <a:lstStyle/>
                <a:p>
                  <a:pPr lvl="0" rtl="0">
                    <a:spcBef>
                      <a:spcPts val="0"/>
                    </a:spcBef>
                    <a:buNone/>
                  </a:pPr>
                  <a:r>
                    <a:rPr lang="en-US" b="1"/>
                    <a:t>4</a:t>
                  </a:r>
                </a:p>
              </p:txBody>
            </p:sp>
          </p:grpSp>
        </p:grpSp>
        <p:sp>
          <p:nvSpPr>
            <p:cNvPr id="171" name="Shape 171"/>
            <p:cNvSpPr/>
            <p:nvPr/>
          </p:nvSpPr>
          <p:spPr>
            <a:xfrm>
              <a:off x="2598475" y="4438825"/>
              <a:ext cx="5004500" cy="526175"/>
            </a:xfrm>
            <a:custGeom>
              <a:avLst/>
              <a:gdLst/>
              <a:ahLst/>
              <a:cxnLst/>
              <a:rect l="0" t="0" r="0" b="0"/>
              <a:pathLst>
                <a:path w="200180" h="21047" extrusionOk="0">
                  <a:moveTo>
                    <a:pt x="200180" y="0"/>
                  </a:moveTo>
                  <a:cubicBezTo>
                    <a:pt x="195261" y="4491"/>
                    <a:pt x="196106" y="5645"/>
                    <a:pt x="190342" y="8983"/>
                  </a:cubicBezTo>
                  <a:cubicBezTo>
                    <a:pt x="184541" y="12341"/>
                    <a:pt x="176931" y="9062"/>
                    <a:pt x="170238" y="9410"/>
                  </a:cubicBezTo>
                  <a:cubicBezTo>
                    <a:pt x="152425" y="10335"/>
                    <a:pt x="134604" y="11184"/>
                    <a:pt x="116772" y="11549"/>
                  </a:cubicBezTo>
                  <a:cubicBezTo>
                    <a:pt x="101339" y="11864"/>
                    <a:pt x="86860" y="20505"/>
                    <a:pt x="71432" y="20959"/>
                  </a:cubicBezTo>
                  <a:cubicBezTo>
                    <a:pt x="47478" y="21662"/>
                    <a:pt x="23964" y="12832"/>
                    <a:pt x="0" y="12832"/>
                  </a:cubicBezTo>
                </a:path>
              </a:pathLst>
            </a:custGeom>
            <a:noFill/>
            <a:ln w="76200" cap="flat" cmpd="sng">
              <a:solidFill>
                <a:srgbClr val="F1C232"/>
              </a:solidFill>
              <a:prstDash val="solid"/>
              <a:round/>
              <a:headEnd type="none" w="lg" len="lg"/>
              <a:tailEnd type="none" w="lg" len="lg"/>
            </a:ln>
          </p:spPr>
        </p:sp>
        <p:sp>
          <p:nvSpPr>
            <p:cNvPr id="172" name="Shape 172"/>
            <p:cNvSpPr/>
            <p:nvPr/>
          </p:nvSpPr>
          <p:spPr>
            <a:xfrm>
              <a:off x="2684025" y="3604750"/>
              <a:ext cx="4823375" cy="803750"/>
            </a:xfrm>
            <a:custGeom>
              <a:avLst/>
              <a:gdLst/>
              <a:ahLst/>
              <a:cxnLst/>
              <a:rect l="0" t="0" r="0" b="0"/>
              <a:pathLst>
                <a:path w="192935" h="32150" extrusionOk="0">
                  <a:moveTo>
                    <a:pt x="192908" y="0"/>
                  </a:moveTo>
                  <a:cubicBezTo>
                    <a:pt x="192908" y="7054"/>
                    <a:pt x="193343" y="16200"/>
                    <a:pt x="187775" y="20531"/>
                  </a:cubicBezTo>
                  <a:cubicBezTo>
                    <a:pt x="184284" y="23245"/>
                    <a:pt x="179520" y="23707"/>
                    <a:pt x="175371" y="25236"/>
                  </a:cubicBezTo>
                  <a:cubicBezTo>
                    <a:pt x="158926" y="31294"/>
                    <a:pt x="140713" y="31652"/>
                    <a:pt x="123188" y="31652"/>
                  </a:cubicBezTo>
                  <a:cubicBezTo>
                    <a:pt x="90252" y="31652"/>
                    <a:pt x="57301" y="32647"/>
                    <a:pt x="24381" y="31652"/>
                  </a:cubicBezTo>
                  <a:cubicBezTo>
                    <a:pt x="16049" y="31399"/>
                    <a:pt x="8335" y="26092"/>
                    <a:pt x="0" y="26092"/>
                  </a:cubicBezTo>
                </a:path>
              </a:pathLst>
            </a:custGeom>
            <a:noFill/>
            <a:ln w="38100" cap="flat" cmpd="sng">
              <a:solidFill>
                <a:srgbClr val="FFFFFF"/>
              </a:solidFill>
              <a:prstDash val="solid"/>
              <a:round/>
              <a:headEnd type="none" w="lg" len="lg"/>
              <a:tailEnd type="none" w="lg" len="lg"/>
            </a:ln>
          </p:spPr>
        </p:sp>
        <p:sp>
          <p:nvSpPr>
            <p:cNvPr id="173" name="Shape 173"/>
            <p:cNvSpPr/>
            <p:nvPr/>
          </p:nvSpPr>
          <p:spPr>
            <a:xfrm>
              <a:off x="2684025" y="3604750"/>
              <a:ext cx="4823375" cy="803750"/>
            </a:xfrm>
            <a:custGeom>
              <a:avLst/>
              <a:gdLst/>
              <a:ahLst/>
              <a:cxnLst/>
              <a:rect l="0" t="0" r="0" b="0"/>
              <a:pathLst>
                <a:path w="192935" h="32150" extrusionOk="0">
                  <a:moveTo>
                    <a:pt x="192908" y="0"/>
                  </a:moveTo>
                  <a:cubicBezTo>
                    <a:pt x="192908" y="7054"/>
                    <a:pt x="193343" y="16200"/>
                    <a:pt x="187775" y="20531"/>
                  </a:cubicBezTo>
                  <a:cubicBezTo>
                    <a:pt x="184284" y="23245"/>
                    <a:pt x="179520" y="23707"/>
                    <a:pt x="175371" y="25236"/>
                  </a:cubicBezTo>
                  <a:cubicBezTo>
                    <a:pt x="158926" y="31294"/>
                    <a:pt x="140713" y="31652"/>
                    <a:pt x="123188" y="31652"/>
                  </a:cubicBezTo>
                  <a:cubicBezTo>
                    <a:pt x="90252" y="31652"/>
                    <a:pt x="57301" y="32647"/>
                    <a:pt x="24381" y="31652"/>
                  </a:cubicBezTo>
                  <a:cubicBezTo>
                    <a:pt x="16049" y="31399"/>
                    <a:pt x="8335" y="26092"/>
                    <a:pt x="0" y="26092"/>
                  </a:cubicBezTo>
                </a:path>
              </a:pathLst>
            </a:custGeom>
            <a:noFill/>
            <a:ln w="38100" cap="flat" cmpd="sng">
              <a:solidFill>
                <a:srgbClr val="000000"/>
              </a:solidFill>
              <a:prstDash val="dash"/>
              <a:round/>
              <a:headEnd type="none" w="lg" len="lg"/>
              <a:tailEnd type="none" w="lg" len="lg"/>
            </a:ln>
          </p:spPr>
        </p:sp>
      </p:grpSp>
      <p:sp>
        <p:nvSpPr>
          <p:cNvPr id="174" name="Shape 174"/>
          <p:cNvSpPr/>
          <p:nvPr/>
        </p:nvSpPr>
        <p:spPr>
          <a:xfrm>
            <a:off x="3207206" y="835175"/>
            <a:ext cx="1048750" cy="2555700"/>
          </a:xfrm>
          <a:custGeom>
            <a:avLst/>
            <a:gdLst/>
            <a:ahLst/>
            <a:cxnLst/>
            <a:rect l="0" t="0" r="0" b="0"/>
            <a:pathLst>
              <a:path w="41950" h="102228" extrusionOk="0">
                <a:moveTo>
                  <a:pt x="11581" y="102228"/>
                </a:moveTo>
                <a:cubicBezTo>
                  <a:pt x="2023" y="87894"/>
                  <a:pt x="460" y="68983"/>
                  <a:pt x="460" y="51756"/>
                </a:cubicBezTo>
                <a:cubicBezTo>
                  <a:pt x="460" y="40576"/>
                  <a:pt x="-1379" y="28257"/>
                  <a:pt x="3882" y="18393"/>
                </a:cubicBezTo>
                <a:cubicBezTo>
                  <a:pt x="10514" y="5958"/>
                  <a:pt x="27857" y="0"/>
                  <a:pt x="41950" y="0"/>
                </a:cubicBezTo>
              </a:path>
            </a:pathLst>
          </a:custGeom>
          <a:noFill/>
          <a:ln w="76200" cap="flat" cmpd="sng">
            <a:solidFill>
              <a:srgbClr val="B7B7B7"/>
            </a:solidFill>
            <a:prstDash val="solid"/>
            <a:round/>
            <a:headEnd type="none" w="lg" len="lg"/>
            <a:tailEnd type="none" w="lg" len="lg"/>
          </a:ln>
        </p:spPr>
      </p:sp>
      <p:sp>
        <p:nvSpPr>
          <p:cNvPr id="175" name="Shape 175"/>
          <p:cNvSpPr/>
          <p:nvPr/>
        </p:nvSpPr>
        <p:spPr>
          <a:xfrm>
            <a:off x="3628350" y="1027650"/>
            <a:ext cx="713150" cy="1080059"/>
          </a:xfrm>
          <a:custGeom>
            <a:avLst/>
            <a:gdLst/>
            <a:ahLst/>
            <a:cxnLst/>
            <a:rect l="0" t="0" r="0" b="0"/>
            <a:pathLst>
              <a:path w="28526" h="35502" extrusionOk="0">
                <a:moveTo>
                  <a:pt x="1579" y="35502"/>
                </a:moveTo>
                <a:cubicBezTo>
                  <a:pt x="1579" y="25769"/>
                  <a:pt x="-3129" y="12882"/>
                  <a:pt x="4145" y="6416"/>
                </a:cubicBezTo>
                <a:cubicBezTo>
                  <a:pt x="10426" y="833"/>
                  <a:pt x="20554" y="2659"/>
                  <a:pt x="28526" y="0"/>
                </a:cubicBezTo>
              </a:path>
            </a:pathLst>
          </a:custGeom>
          <a:noFill/>
          <a:ln w="76200" cap="flat" cmpd="sng">
            <a:solidFill>
              <a:srgbClr val="B7B7B7"/>
            </a:solidFill>
            <a:prstDash val="solid"/>
            <a:round/>
            <a:headEnd type="none" w="lg" len="lg"/>
            <a:tailEnd type="none" w="lg" len="lg"/>
          </a:ln>
        </p:spPr>
      </p:sp>
      <p:sp>
        <p:nvSpPr>
          <p:cNvPr id="176" name="Shape 176"/>
          <p:cNvSpPr/>
          <p:nvPr/>
        </p:nvSpPr>
        <p:spPr>
          <a:xfrm>
            <a:off x="3476400" y="728250"/>
            <a:ext cx="800950" cy="1229760"/>
          </a:xfrm>
          <a:custGeom>
            <a:avLst/>
            <a:gdLst/>
            <a:ahLst/>
            <a:cxnLst/>
            <a:rect l="0" t="0" r="0" b="0"/>
            <a:pathLst>
              <a:path w="32038" h="44484" extrusionOk="0">
                <a:moveTo>
                  <a:pt x="4663" y="44484"/>
                </a:moveTo>
                <a:cubicBezTo>
                  <a:pt x="2096" y="35081"/>
                  <a:pt x="-2290" y="24304"/>
                  <a:pt x="1668" y="15398"/>
                </a:cubicBezTo>
                <a:cubicBezTo>
                  <a:pt x="6277" y="5025"/>
                  <a:pt x="20687" y="0"/>
                  <a:pt x="32038" y="0"/>
                </a:cubicBezTo>
              </a:path>
            </a:pathLst>
          </a:custGeom>
          <a:noFill/>
          <a:ln w="76200" cap="flat" cmpd="sng">
            <a:solidFill>
              <a:srgbClr val="B7B7B7"/>
            </a:solidFill>
            <a:prstDash val="solid"/>
            <a:round/>
            <a:headEnd type="none" w="lg" len="lg"/>
            <a:tailEnd type="none" w="lg" len="lg"/>
          </a:ln>
        </p:spPr>
      </p:sp>
      <p:sp>
        <p:nvSpPr>
          <p:cNvPr id="177" name="Shape 177"/>
          <p:cNvSpPr/>
          <p:nvPr/>
        </p:nvSpPr>
        <p:spPr>
          <a:xfrm>
            <a:off x="3292750" y="514375"/>
            <a:ext cx="899050" cy="1539812"/>
          </a:xfrm>
          <a:custGeom>
            <a:avLst/>
            <a:gdLst/>
            <a:ahLst/>
            <a:cxnLst/>
            <a:rect l="0" t="0" r="0" b="0"/>
            <a:pathLst>
              <a:path w="35962" h="58172" extrusionOk="0">
                <a:moveTo>
                  <a:pt x="20136" y="58172"/>
                </a:moveTo>
                <a:cubicBezTo>
                  <a:pt x="7110" y="56310"/>
                  <a:pt x="-2120" y="36855"/>
                  <a:pt x="460" y="23953"/>
                </a:cubicBezTo>
                <a:cubicBezTo>
                  <a:pt x="1788" y="17311"/>
                  <a:pt x="5143" y="10253"/>
                  <a:pt x="10725" y="6416"/>
                </a:cubicBezTo>
                <a:cubicBezTo>
                  <a:pt x="17877" y="1498"/>
                  <a:pt x="27282" y="0"/>
                  <a:pt x="35962" y="0"/>
                </a:cubicBezTo>
              </a:path>
            </a:pathLst>
          </a:custGeom>
          <a:noFill/>
          <a:ln w="76200" cap="flat" cmpd="sng">
            <a:solidFill>
              <a:srgbClr val="B7B7B7"/>
            </a:solidFill>
            <a:prstDash val="solid"/>
            <a:round/>
            <a:headEnd type="none" w="lg" len="lg"/>
            <a:tailEnd type="none" w="lg" len="lg"/>
          </a:ln>
        </p:spPr>
      </p:sp>
      <p:pic>
        <p:nvPicPr>
          <p:cNvPr id="178" name="Shape 178"/>
          <p:cNvPicPr preferRelativeResize="0"/>
          <p:nvPr/>
        </p:nvPicPr>
        <p:blipFill>
          <a:blip r:embed="rId6">
            <a:alphaModFix/>
          </a:blip>
          <a:stretch>
            <a:fillRect/>
          </a:stretch>
        </p:blipFill>
        <p:spPr>
          <a:xfrm>
            <a:off x="284487" y="1386275"/>
            <a:ext cx="3857625" cy="352425"/>
          </a:xfrm>
          <a:prstGeom prst="rect">
            <a:avLst/>
          </a:prstGeom>
          <a:noFill/>
          <a:ln>
            <a:noFill/>
          </a:ln>
        </p:spPr>
      </p:pic>
      <p:sp>
        <p:nvSpPr>
          <p:cNvPr id="179" name="Shape 179"/>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Reactor Design </a:t>
            </a:r>
          </a:p>
        </p:txBody>
      </p:sp>
      <p:sp>
        <p:nvSpPr>
          <p:cNvPr id="180" name="Shape 180"/>
          <p:cNvSpPr txBox="1"/>
          <p:nvPr/>
        </p:nvSpPr>
        <p:spPr>
          <a:xfrm>
            <a:off x="4341500" y="559075"/>
            <a:ext cx="1112100" cy="513600"/>
          </a:xfrm>
          <a:prstGeom prst="rect">
            <a:avLst/>
          </a:prstGeom>
          <a:noFill/>
          <a:ln>
            <a:noFill/>
          </a:ln>
        </p:spPr>
        <p:txBody>
          <a:bodyPr lIns="91425" tIns="91425" rIns="91425" bIns="91425" anchor="t" anchorCtr="0">
            <a:noAutofit/>
          </a:bodyPr>
          <a:lstStyle/>
          <a:p>
            <a:pPr lvl="0">
              <a:spcBef>
                <a:spcPts val="0"/>
              </a:spcBef>
              <a:buNone/>
            </a:pPr>
            <a:r>
              <a:rPr lang="en-US"/>
              <a:t>Air Pump</a:t>
            </a:r>
          </a:p>
        </p:txBody>
      </p:sp>
      <p:cxnSp>
        <p:nvCxnSpPr>
          <p:cNvPr id="181" name="Shape 181"/>
          <p:cNvCxnSpPr/>
          <p:nvPr/>
        </p:nvCxnSpPr>
        <p:spPr>
          <a:xfrm flipH="1">
            <a:off x="4448400" y="460900"/>
            <a:ext cx="695100" cy="53400"/>
          </a:xfrm>
          <a:prstGeom prst="straightConnector1">
            <a:avLst/>
          </a:prstGeom>
          <a:noFill/>
          <a:ln w="9525" cap="flat" cmpd="sng">
            <a:solidFill>
              <a:schemeClr val="dk2"/>
            </a:solidFill>
            <a:prstDash val="solid"/>
            <a:round/>
            <a:headEnd type="none" w="lg" len="lg"/>
            <a:tailEnd type="triangle" w="lg" len="lg"/>
          </a:ln>
        </p:spPr>
      </p:cxnSp>
      <p:sp>
        <p:nvSpPr>
          <p:cNvPr id="182" name="Shape 182"/>
          <p:cNvSpPr/>
          <p:nvPr/>
        </p:nvSpPr>
        <p:spPr>
          <a:xfrm>
            <a:off x="4886850" y="1466075"/>
            <a:ext cx="695078" cy="427750"/>
          </a:xfrm>
          <a:custGeom>
            <a:avLst/>
            <a:gdLst/>
            <a:ahLst/>
            <a:cxnLst/>
            <a:rect l="0" t="0" r="0" b="0"/>
            <a:pathLst>
              <a:path w="44485" h="17110" extrusionOk="0">
                <a:moveTo>
                  <a:pt x="0" y="17110"/>
                </a:moveTo>
                <a:cubicBezTo>
                  <a:pt x="14209" y="10004"/>
                  <a:pt x="28597" y="0"/>
                  <a:pt x="44485" y="0"/>
                </a:cubicBezTo>
              </a:path>
            </a:pathLst>
          </a:custGeom>
          <a:noFill/>
          <a:ln w="9525" cap="flat" cmpd="sng">
            <a:solidFill>
              <a:srgbClr val="434343"/>
            </a:solidFill>
            <a:prstDash val="solid"/>
            <a:round/>
            <a:headEnd type="none" w="lg" len="lg"/>
            <a:tailEnd type="none" w="lg" len="lg"/>
          </a:ln>
        </p:spPr>
      </p:sp>
      <p:sp>
        <p:nvSpPr>
          <p:cNvPr id="183" name="Shape 183"/>
          <p:cNvSpPr/>
          <p:nvPr/>
        </p:nvSpPr>
        <p:spPr>
          <a:xfrm>
            <a:off x="4737150" y="1284300"/>
            <a:ext cx="769925" cy="727150"/>
          </a:xfrm>
          <a:custGeom>
            <a:avLst/>
            <a:gdLst/>
            <a:ahLst/>
            <a:cxnLst/>
            <a:rect l="0" t="0" r="0" b="0"/>
            <a:pathLst>
              <a:path w="30797" h="29086" extrusionOk="0">
                <a:moveTo>
                  <a:pt x="0" y="29086"/>
                </a:moveTo>
                <a:cubicBezTo>
                  <a:pt x="6242" y="23363"/>
                  <a:pt x="12883" y="17896"/>
                  <a:pt x="17965" y="11121"/>
                </a:cubicBezTo>
                <a:cubicBezTo>
                  <a:pt x="21361" y="6592"/>
                  <a:pt x="25306" y="1373"/>
                  <a:pt x="30797" y="0"/>
                </a:cubicBezTo>
              </a:path>
            </a:pathLst>
          </a:custGeom>
          <a:noFill/>
          <a:ln w="9525" cap="flat" cmpd="sng">
            <a:solidFill>
              <a:srgbClr val="434343"/>
            </a:solidFill>
            <a:prstDash val="solid"/>
            <a:round/>
            <a:headEnd type="none" w="lg" len="lg"/>
            <a:tailEnd type="none" w="lg" len="lg"/>
          </a:ln>
        </p:spPr>
      </p:sp>
      <p:sp>
        <p:nvSpPr>
          <p:cNvPr id="184" name="Shape 184"/>
          <p:cNvSpPr/>
          <p:nvPr/>
        </p:nvSpPr>
        <p:spPr>
          <a:xfrm>
            <a:off x="5175575" y="1177350"/>
            <a:ext cx="278025" cy="759250"/>
          </a:xfrm>
          <a:custGeom>
            <a:avLst/>
            <a:gdLst/>
            <a:ahLst/>
            <a:cxnLst/>
            <a:rect l="0" t="0" r="0" b="0"/>
            <a:pathLst>
              <a:path w="11121" h="30370" extrusionOk="0">
                <a:moveTo>
                  <a:pt x="0" y="30370"/>
                </a:moveTo>
                <a:cubicBezTo>
                  <a:pt x="1720" y="24347"/>
                  <a:pt x="566" y="17311"/>
                  <a:pt x="3850" y="11977"/>
                </a:cubicBezTo>
                <a:cubicBezTo>
                  <a:pt x="6297" y="7999"/>
                  <a:pt x="9647" y="4431"/>
                  <a:pt x="11121" y="0"/>
                </a:cubicBezTo>
              </a:path>
            </a:pathLst>
          </a:custGeom>
          <a:noFill/>
          <a:ln w="9525" cap="flat" cmpd="sng">
            <a:solidFill>
              <a:srgbClr val="434343"/>
            </a:solidFill>
            <a:prstDash val="solid"/>
            <a:round/>
            <a:headEnd type="none" w="lg" len="lg"/>
            <a:tailEnd type="none" w="lg" len="lg"/>
          </a:ln>
        </p:spPr>
      </p:sp>
      <p:sp>
        <p:nvSpPr>
          <p:cNvPr id="185" name="Shape 185"/>
          <p:cNvSpPr/>
          <p:nvPr/>
        </p:nvSpPr>
        <p:spPr>
          <a:xfrm>
            <a:off x="3967225" y="1252225"/>
            <a:ext cx="1368750" cy="630900"/>
          </a:xfrm>
          <a:custGeom>
            <a:avLst/>
            <a:gdLst/>
            <a:ahLst/>
            <a:cxnLst/>
            <a:rect l="0" t="0" r="0" b="0"/>
            <a:pathLst>
              <a:path w="54750" h="25236" extrusionOk="0">
                <a:moveTo>
                  <a:pt x="0" y="25236"/>
                </a:moveTo>
                <a:cubicBezTo>
                  <a:pt x="1753" y="19974"/>
                  <a:pt x="6665" y="15281"/>
                  <a:pt x="11977" y="13687"/>
                </a:cubicBezTo>
                <a:cubicBezTo>
                  <a:pt x="18806" y="11636"/>
                  <a:pt x="26262" y="13903"/>
                  <a:pt x="33364" y="13259"/>
                </a:cubicBezTo>
                <a:cubicBezTo>
                  <a:pt x="41717" y="12500"/>
                  <a:pt x="50995" y="7500"/>
                  <a:pt x="54750" y="0"/>
                </a:cubicBezTo>
              </a:path>
            </a:pathLst>
          </a:custGeom>
          <a:noFill/>
          <a:ln w="9525" cap="flat" cmpd="sng">
            <a:solidFill>
              <a:srgbClr val="434343"/>
            </a:solidFill>
            <a:prstDash val="solid"/>
            <a:round/>
            <a:headEnd type="none" w="lg" len="lg"/>
            <a:tailEnd type="none" w="lg" len="lg"/>
          </a:ln>
        </p:spPr>
      </p:sp>
      <p:sp>
        <p:nvSpPr>
          <p:cNvPr id="186" name="Shape 186"/>
          <p:cNvSpPr txBox="1"/>
          <p:nvPr/>
        </p:nvSpPr>
        <p:spPr>
          <a:xfrm>
            <a:off x="5603325" y="1091825"/>
            <a:ext cx="3305400" cy="718500"/>
          </a:xfrm>
          <a:prstGeom prst="rect">
            <a:avLst/>
          </a:prstGeom>
          <a:noFill/>
          <a:ln>
            <a:noFill/>
          </a:ln>
        </p:spPr>
        <p:txBody>
          <a:bodyPr lIns="91425" tIns="91425" rIns="91425" bIns="91425" anchor="t" anchorCtr="0">
            <a:noAutofit/>
          </a:bodyPr>
          <a:lstStyle/>
          <a:p>
            <a:pPr lvl="0">
              <a:spcBef>
                <a:spcPts val="0"/>
              </a:spcBef>
              <a:buNone/>
            </a:pPr>
            <a:r>
              <a:rPr lang="en-US"/>
              <a:t>Gas Collectors on reactor settling arms</a:t>
            </a:r>
          </a:p>
        </p:txBody>
      </p:sp>
      <p:cxnSp>
        <p:nvCxnSpPr>
          <p:cNvPr id="187" name="Shape 187"/>
          <p:cNvCxnSpPr/>
          <p:nvPr/>
        </p:nvCxnSpPr>
        <p:spPr>
          <a:xfrm flipH="1">
            <a:off x="5670125" y="1048325"/>
            <a:ext cx="695100" cy="53400"/>
          </a:xfrm>
          <a:prstGeom prst="straightConnector1">
            <a:avLst/>
          </a:prstGeom>
          <a:noFill/>
          <a:ln w="9525" cap="flat" cmpd="sng">
            <a:solidFill>
              <a:schemeClr val="dk2"/>
            </a:solidFill>
            <a:prstDash val="solid"/>
            <a:round/>
            <a:headEnd type="none" w="lg" len="lg"/>
            <a:tailEnd type="triangle" w="lg" len="lg"/>
          </a:ln>
        </p:spPr>
      </p:cxnSp>
      <p:sp>
        <p:nvSpPr>
          <p:cNvPr id="188" name="Shape 188"/>
          <p:cNvSpPr txBox="1"/>
          <p:nvPr/>
        </p:nvSpPr>
        <p:spPr>
          <a:xfrm>
            <a:off x="309549" y="3725325"/>
            <a:ext cx="6146700" cy="717000"/>
          </a:xfrm>
          <a:prstGeom prst="rect">
            <a:avLst/>
          </a:prstGeom>
          <a:noFill/>
          <a:ln>
            <a:noFill/>
          </a:ln>
        </p:spPr>
        <p:txBody>
          <a:bodyPr lIns="91425" tIns="91425" rIns="91425" bIns="91425" anchor="t" anchorCtr="0">
            <a:noAutofit/>
          </a:bodyPr>
          <a:lstStyle/>
          <a:p>
            <a:pPr lvl="0">
              <a:spcBef>
                <a:spcPts val="0"/>
              </a:spcBef>
              <a:buNone/>
            </a:pPr>
            <a:endParaRPr/>
          </a:p>
        </p:txBody>
      </p:sp>
    </p:spTree>
  </p:cSld>
  <p:clrMapOvr>
    <a:masterClrMapping/>
  </p:clrMapOvr>
  <p:transition xmlns:p14="http://schemas.microsoft.com/office/powerpoint/2010/mai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193" name="Shape 193"/>
          <p:cNvPicPr preferRelativeResize="0"/>
          <p:nvPr/>
        </p:nvPicPr>
        <p:blipFill/>
        <p:spPr>
          <a:xfrm>
            <a:off x="7514490" y="45563"/>
            <a:ext cx="718200" cy="718200"/>
          </a:xfrm>
          <a:prstGeom prst="rect">
            <a:avLst/>
          </a:prstGeom>
          <a:solidFill>
            <a:srgbClr val="FFFFFF"/>
          </a:solidFill>
          <a:ln>
            <a:noFill/>
          </a:ln>
        </p:spPr>
      </p:pic>
      <p:sp>
        <p:nvSpPr>
          <p:cNvPr id="194" name="Shape 194"/>
          <p:cNvSpPr txBox="1"/>
          <p:nvPr/>
        </p:nvSpPr>
        <p:spPr>
          <a:xfrm>
            <a:off x="272575" y="933805"/>
            <a:ext cx="3204900" cy="1368000"/>
          </a:xfrm>
          <a:prstGeom prst="rect">
            <a:avLst/>
          </a:prstGeom>
          <a:noFill/>
          <a:ln>
            <a:noFill/>
          </a:ln>
        </p:spPr>
        <p:txBody>
          <a:bodyPr lIns="91425" tIns="45700" rIns="91425" bIns="45700" anchor="t" anchorCtr="0">
            <a:noAutofit/>
          </a:bodyPr>
          <a:lstStyle/>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Expected headloss: 0.397 mm</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Actual headloss: &gt; 3.5 cm</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Headloss impacted by:</a:t>
            </a:r>
          </a:p>
          <a:p>
            <a:pPr marL="914400" marR="0" lvl="1" indent="-228600" algn="l" rtl="0">
              <a:spcBef>
                <a:spcPts val="0"/>
              </a:spcBef>
              <a:buClr>
                <a:srgbClr val="595959"/>
              </a:buClr>
              <a:buFont typeface="Calibri"/>
            </a:pPr>
            <a:r>
              <a:rPr lang="en-US">
                <a:solidFill>
                  <a:srgbClr val="595959"/>
                </a:solidFill>
                <a:latin typeface="Calibri"/>
                <a:ea typeface="Calibri"/>
                <a:cs typeface="Calibri"/>
                <a:sym typeface="Calibri"/>
              </a:rPr>
              <a:t>flow rate</a:t>
            </a:r>
          </a:p>
          <a:p>
            <a:pPr marL="914400" marR="0" lvl="1" indent="-228600" algn="l" rtl="0">
              <a:spcBef>
                <a:spcPts val="0"/>
              </a:spcBef>
              <a:buClr>
                <a:srgbClr val="595959"/>
              </a:buClr>
              <a:buFont typeface="Calibri"/>
            </a:pPr>
            <a:r>
              <a:rPr lang="en-US">
                <a:solidFill>
                  <a:srgbClr val="595959"/>
                </a:solidFill>
                <a:latin typeface="Calibri"/>
                <a:ea typeface="Calibri"/>
                <a:cs typeface="Calibri"/>
                <a:sym typeface="Calibri"/>
              </a:rPr>
              <a:t>tubing size (¼’’ vs ⅜”)</a:t>
            </a:r>
          </a:p>
          <a:p>
            <a:pPr marL="914400" marR="0" lvl="1" indent="-228600" algn="l" rtl="0">
              <a:spcBef>
                <a:spcPts val="0"/>
              </a:spcBef>
              <a:buClr>
                <a:srgbClr val="595959"/>
              </a:buClr>
              <a:buFont typeface="Calibri"/>
            </a:pPr>
            <a:r>
              <a:rPr lang="en-US">
                <a:solidFill>
                  <a:srgbClr val="595959"/>
                </a:solidFill>
                <a:latin typeface="Calibri"/>
                <a:ea typeface="Calibri"/>
                <a:cs typeface="Calibri"/>
                <a:sym typeface="Calibri"/>
              </a:rPr>
              <a:t>line clogging</a:t>
            </a:r>
          </a:p>
          <a:p>
            <a:pPr marL="914400" marR="0" lvl="1" indent="-228600" algn="l" rtl="0">
              <a:spcBef>
                <a:spcPts val="0"/>
              </a:spcBef>
              <a:buClr>
                <a:srgbClr val="595959"/>
              </a:buClr>
              <a:buFont typeface="Calibri"/>
            </a:pPr>
            <a:r>
              <a:rPr lang="en-US">
                <a:solidFill>
                  <a:srgbClr val="595959"/>
                </a:solidFill>
                <a:latin typeface="Calibri"/>
                <a:ea typeface="Calibri"/>
                <a:cs typeface="Calibri"/>
                <a:sym typeface="Calibri"/>
              </a:rPr>
              <a:t>granule plugs</a:t>
            </a:r>
          </a:p>
          <a:p>
            <a:pPr marR="0" lvl="0" algn="l" rtl="0">
              <a:spcBef>
                <a:spcPts val="0"/>
              </a:spcBef>
              <a:buNone/>
            </a:pPr>
            <a:r>
              <a:rPr lang="en-US" sz="1400" b="0" i="0" u="none" strike="noStrike" cap="none">
                <a:solidFill>
                  <a:srgbClr val="595959"/>
                </a:solidFill>
                <a:latin typeface="Calibri"/>
                <a:ea typeface="Calibri"/>
                <a:cs typeface="Calibri"/>
                <a:sym typeface="Calibri"/>
              </a:rPr>
              <a:t> </a:t>
            </a:r>
          </a:p>
        </p:txBody>
      </p:sp>
      <p:sp>
        <p:nvSpPr>
          <p:cNvPr id="195" name="Shape 195"/>
          <p:cNvSpPr txBox="1"/>
          <p:nvPr/>
        </p:nvSpPr>
        <p:spPr>
          <a:xfrm>
            <a:off x="108725" y="261825"/>
            <a:ext cx="74805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500">
                <a:solidFill>
                  <a:srgbClr val="0B68FF"/>
                </a:solidFill>
              </a:rPr>
              <a:t>Headloss was larger than expected</a:t>
            </a:r>
          </a:p>
        </p:txBody>
      </p:sp>
      <p:sp>
        <p:nvSpPr>
          <p:cNvPr id="196" name="Shape 196"/>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197" name="Shape 197"/>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98" name="Shape 198"/>
          <p:cNvPicPr preferRelativeResize="0"/>
          <p:nvPr/>
        </p:nvPicPr>
        <p:blipFill>
          <a:blip r:embed="rId4">
            <a:alphaModFix/>
          </a:blip>
          <a:stretch>
            <a:fillRect/>
          </a:stretch>
        </p:blipFill>
        <p:spPr>
          <a:xfrm>
            <a:off x="4403650" y="1122625"/>
            <a:ext cx="4489575" cy="3180936"/>
          </a:xfrm>
          <a:prstGeom prst="rect">
            <a:avLst/>
          </a:prstGeom>
          <a:noFill/>
          <a:ln>
            <a:noFill/>
          </a:ln>
        </p:spPr>
      </p:pic>
      <p:pic>
        <p:nvPicPr>
          <p:cNvPr id="199" name="Shape 199"/>
          <p:cNvPicPr preferRelativeResize="0"/>
          <p:nvPr/>
        </p:nvPicPr>
        <p:blipFill rotWithShape="1">
          <a:blip r:embed="rId5">
            <a:alphaModFix/>
          </a:blip>
          <a:srcRect l="8840" r="15009"/>
          <a:stretch/>
        </p:blipFill>
        <p:spPr>
          <a:xfrm>
            <a:off x="623874" y="2550667"/>
            <a:ext cx="3204899" cy="2380557"/>
          </a:xfrm>
          <a:prstGeom prst="rect">
            <a:avLst/>
          </a:prstGeom>
          <a:noFill/>
          <a:ln>
            <a:noFill/>
          </a:ln>
        </p:spPr>
      </p:pic>
    </p:spTree>
  </p:cSld>
  <p:clrMapOvr>
    <a:masterClrMapping/>
  </p:clrMapOvr>
  <p:transition xmlns:p14="http://schemas.microsoft.com/office/powerpoint/2010/mai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pic>
        <p:nvPicPr>
          <p:cNvPr id="204" name="Shape 204"/>
          <p:cNvPicPr preferRelativeResize="0"/>
          <p:nvPr/>
        </p:nvPicPr>
        <p:blipFill/>
        <p:spPr>
          <a:xfrm>
            <a:off x="7514490" y="45563"/>
            <a:ext cx="718200" cy="718200"/>
          </a:xfrm>
          <a:prstGeom prst="rect">
            <a:avLst/>
          </a:prstGeom>
          <a:solidFill>
            <a:srgbClr val="FFFFFF"/>
          </a:solidFill>
          <a:ln>
            <a:noFill/>
          </a:ln>
        </p:spPr>
      </p:pic>
      <p:sp>
        <p:nvSpPr>
          <p:cNvPr id="205" name="Shape 205"/>
          <p:cNvSpPr txBox="1"/>
          <p:nvPr/>
        </p:nvSpPr>
        <p:spPr>
          <a:xfrm>
            <a:off x="108723" y="261825"/>
            <a:ext cx="69462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Clogging was a major issue</a:t>
            </a:r>
          </a:p>
        </p:txBody>
      </p:sp>
      <p:sp>
        <p:nvSpPr>
          <p:cNvPr id="206" name="Shape 206"/>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207" name="Shape 207"/>
          <p:cNvSpPr txBox="1"/>
          <p:nvPr/>
        </p:nvSpPr>
        <p:spPr>
          <a:xfrm>
            <a:off x="634949" y="3887050"/>
            <a:ext cx="7874100" cy="923400"/>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1800"/>
              <a:t>Granule and stock cloggings were major issues throughout the semester.</a:t>
            </a:r>
          </a:p>
        </p:txBody>
      </p:sp>
      <p:pic>
        <p:nvPicPr>
          <p:cNvPr id="208" name="Shape 208"/>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09" name="Shape 209"/>
          <p:cNvPicPr preferRelativeResize="0"/>
          <p:nvPr/>
        </p:nvPicPr>
        <p:blipFill>
          <a:blip r:embed="rId4">
            <a:alphaModFix/>
          </a:blip>
          <a:stretch>
            <a:fillRect/>
          </a:stretch>
        </p:blipFill>
        <p:spPr>
          <a:xfrm>
            <a:off x="1534962" y="949223"/>
            <a:ext cx="2311484" cy="3245074"/>
          </a:xfrm>
          <a:prstGeom prst="rect">
            <a:avLst/>
          </a:prstGeom>
          <a:noFill/>
          <a:ln>
            <a:noFill/>
          </a:ln>
        </p:spPr>
      </p:pic>
      <p:pic>
        <p:nvPicPr>
          <p:cNvPr id="210" name="Shape 210"/>
          <p:cNvPicPr preferRelativeResize="0"/>
          <p:nvPr/>
        </p:nvPicPr>
        <p:blipFill>
          <a:blip r:embed="rId5">
            <a:alphaModFix/>
          </a:blip>
          <a:stretch>
            <a:fillRect/>
          </a:stretch>
        </p:blipFill>
        <p:spPr>
          <a:xfrm>
            <a:off x="4012724" y="1417112"/>
            <a:ext cx="4219975" cy="2309300"/>
          </a:xfrm>
          <a:prstGeom prst="rect">
            <a:avLst/>
          </a:prstGeom>
          <a:noFill/>
          <a:ln>
            <a:noFill/>
          </a:ln>
        </p:spPr>
      </p:pic>
    </p:spTree>
  </p:cSld>
  <p:clrMapOvr>
    <a:masterClrMapping/>
  </p:clrMapOvr>
  <p:transition xmlns:p14="http://schemas.microsoft.com/office/powerpoint/2010/main" spd="slow">
    <p:fade/>
  </p:transition>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2405</Words>
  <Application>Microsoft Macintosh PowerPoint</Application>
  <PresentationFormat>On-screen Show (16:9)</PresentationFormat>
  <Paragraphs>253</Paragraphs>
  <Slides>23</Slides>
  <Notes>23</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Zoe</cp:lastModifiedBy>
  <cp:revision>1</cp:revision>
  <dcterms:modified xsi:type="dcterms:W3CDTF">2016-05-20T13:28:22Z</dcterms:modified>
</cp:coreProperties>
</file>