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2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6" d="100"/>
          <a:sy n="86" d="100"/>
        </p:scale>
        <p:origin x="720"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685801" y="4343400"/>
            <a:ext cx="5486399" cy="4114800"/>
          </a:xfrm>
          <a:prstGeom prst="rect">
            <a:avLst/>
          </a:prstGeom>
          <a:noFill/>
          <a:ln>
            <a:noFill/>
          </a:ln>
        </p:spPr>
        <p:txBody>
          <a:bodyPr lIns="91425" tIns="91425" rIns="91425" bIns="91425" anchor="t" anchorCtr="0"/>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a:endParaRPr/>
          </a:p>
        </p:txBody>
      </p:sp>
    </p:spTree>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www.slideshare.net/sakiliubat/uasb-water-treatment-process"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Shape 81"/>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rtl="0">
              <a:spcBef>
                <a:spcPts val="0"/>
              </a:spcBef>
              <a:buNone/>
            </a:pPr>
            <a:r>
              <a:rPr lang="en-US" sz="1100"/>
              <a:t>The Expanded Granular Sludge Bed (EGSB) team was created to work within the wastewater subteam to design and run new, bench-scale, high rate anaerobic reactors. New reactors were designed to create a system with increased upflow velocity of influent, a fluidized bed, and decreased hydraulic retention time without decreased granular retention. Reactors were designed with simple operation in mind, with narrow modules in series rather than a single large reactor with recycle. The reactors were inoculated following abiotic testing of pumping rates, connection seals, and methane sensors. Immediately after inoculation, the granules began to form blockages and back up the reactor. Various forms of agitation seem to alleviate the problem, and automated solutions to the blockage problem has been proposed. In addition to blockages, the first module of the reactor was acidifying due to the low hydraulic residence time and relatively high specific organic loading rate. However, the following three modules were observed producing significant amounts of methane via the sensors, and at the end of an uninterrupted week of operation a COD test indicated about 40 percent total COD removal. With improved methane sensor calibrations and a blockage prevention system, the bench-scale setup for high rate anaerobic treatment could potentially become a very versatile tool for testing the limits of anaerobic wastewater treatment and methane bioenergy reclamation.</a:t>
            </a:r>
          </a:p>
          <a:p>
            <a:pPr lvl="0" rtl="0">
              <a:spcBef>
                <a:spcPts val="0"/>
              </a:spcBef>
              <a:buNone/>
            </a:pPr>
            <a:endParaRPr sz="1100"/>
          </a:p>
          <a:p>
            <a:pPr lvl="0" rtl="0">
              <a:spcBef>
                <a:spcPts val="0"/>
              </a:spcBef>
              <a:buNone/>
            </a:pPr>
            <a:r>
              <a:rPr lang="en-US" sz="1100"/>
              <a:t>https://www.overleaf.com/4441416kybgvy#/13286682/</a:t>
            </a:r>
          </a:p>
        </p:txBody>
      </p:sp>
      <p:sp>
        <p:nvSpPr>
          <p:cNvPr id="82" name="Shape 8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Shape 212"/>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a:spcBef>
                <a:spcPts val="0"/>
              </a:spcBef>
              <a:buNone/>
            </a:pPr>
            <a:r>
              <a:rPr lang="en-US" sz="1000">
                <a:solidFill>
                  <a:schemeClr val="dk1"/>
                </a:solidFill>
              </a:rPr>
              <a:t>Photos taken by EGSB sub-team in the AguaClara Lab Space.</a:t>
            </a:r>
          </a:p>
          <a:p>
            <a:pPr lvl="0">
              <a:spcBef>
                <a:spcPts val="0"/>
              </a:spcBef>
              <a:buNone/>
            </a:pPr>
            <a:endParaRPr sz="1000"/>
          </a:p>
          <a:p>
            <a:pPr lvl="0" rtl="0">
              <a:spcBef>
                <a:spcPts val="0"/>
              </a:spcBef>
              <a:buNone/>
            </a:pPr>
            <a:r>
              <a:rPr lang="en-US" sz="1000"/>
              <a:t>The four images show different attempts at remediating granule clogs. The image on the far left shows the reactors tilted at about 6 degrees, in an attempt to create preferential flow along the top side of the reactor. The second image from the left shows a granule plug being externally agitated by a mallet; moderate strength hitting with the mallet applied enough force to destabilize the and allow the granules to fall back down. The third and fourth images show the addition and operation of a barbed rod into the main reactor column. The barbed rod was an attempt to prevent plugs from being formed and destabilize any ones that were rising. However, the rod had limited use because plugs still formed but were only trapped from rising past the next barb, and the barbs were not enough to completely dislodge the plug. Pulling the rod from the top helped break plugs, but only with limited use as well because the plugs would just travel up the reactor without constant agitation. Additionally, too forceful agitation increased granule washout by helping the granules ride with the upflow velocity applied from pulling the rod.</a:t>
            </a:r>
          </a:p>
        </p:txBody>
      </p:sp>
      <p:sp>
        <p:nvSpPr>
          <p:cNvPr id="213" name="Shape 21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Shape 225"/>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a:spcBef>
                <a:spcPts val="0"/>
              </a:spcBef>
              <a:buClr>
                <a:schemeClr val="dk1"/>
              </a:buClr>
              <a:buSzPct val="110000"/>
              <a:buFont typeface="Arial"/>
              <a:buNone/>
            </a:pPr>
            <a:r>
              <a:rPr lang="en-US" sz="1000">
                <a:solidFill>
                  <a:schemeClr val="dk1"/>
                </a:solidFill>
              </a:rPr>
              <a:t>Figure generated by sub-team members.</a:t>
            </a:r>
          </a:p>
          <a:p>
            <a:pPr lvl="0">
              <a:spcBef>
                <a:spcPts val="0"/>
              </a:spcBef>
              <a:buNone/>
            </a:pPr>
            <a:endParaRPr sz="1000"/>
          </a:p>
          <a:p>
            <a:pPr lvl="0">
              <a:spcBef>
                <a:spcPts val="0"/>
              </a:spcBef>
              <a:buNone/>
            </a:pPr>
            <a:r>
              <a:rPr lang="en-US" sz="1000"/>
              <a:t>The figure shows COD concentration as a function of hydraulic residence time (HRT), for a total of 38% COD removal. </a:t>
            </a:r>
          </a:p>
          <a:p>
            <a:pPr lvl="0">
              <a:spcBef>
                <a:spcPts val="0"/>
              </a:spcBef>
              <a:buNone/>
            </a:pPr>
            <a:endParaRPr sz="1000"/>
          </a:p>
          <a:p>
            <a:pPr lvl="0" rtl="0">
              <a:spcBef>
                <a:spcPts val="0"/>
              </a:spcBef>
              <a:buNone/>
            </a:pPr>
            <a:r>
              <a:rPr lang="en-US" sz="1000"/>
              <a:t>Original COD tests data seen in Appendix.</a:t>
            </a:r>
          </a:p>
          <a:p>
            <a:pPr lvl="0" rtl="0">
              <a:spcBef>
                <a:spcPts val="0"/>
              </a:spcBef>
              <a:buNone/>
            </a:pPr>
            <a:endParaRPr sz="1000"/>
          </a:p>
          <a:p>
            <a:pPr lvl="0">
              <a:spcBef>
                <a:spcPts val="0"/>
              </a:spcBef>
              <a:buNone/>
            </a:pPr>
            <a:r>
              <a:rPr lang="en-US" sz="1000"/>
              <a:t>Chemical oxygen demand (COD) tests were conducted in an attempt to understand how effective the reactors were are COD removal and how the COD treatment compared to methane production. A test from a single day took two samples from influent, effluent, and each reactor to find a 38% COD removal. The overall trend is downward and the rise in COD levels in the 3rd reactor could be attributed to statistical errors, or be due to the fact that the reactors are not well mixed and “clumps” of COD could be in certain parts of the reactors before they reach treatment. </a:t>
            </a:r>
          </a:p>
          <a:p>
            <a:pPr lvl="0">
              <a:spcBef>
                <a:spcPts val="0"/>
              </a:spcBef>
              <a:buNone/>
            </a:pPr>
            <a:endParaRPr sz="1000"/>
          </a:p>
          <a:p>
            <a:pPr lvl="0" rtl="0">
              <a:spcBef>
                <a:spcPts val="0"/>
              </a:spcBef>
              <a:buNone/>
            </a:pPr>
            <a:r>
              <a:rPr lang="en-US" sz="1000"/>
              <a:t>A separate COD test done on only influent and effluent showed 80% removal, which only emphasizes that the COD data was not enough to draw conclusions about treatment efficacy.</a:t>
            </a:r>
          </a:p>
        </p:txBody>
      </p:sp>
      <p:sp>
        <p:nvSpPr>
          <p:cNvPr id="226" name="Shape 22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Shape 236"/>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a:spcBef>
                <a:spcPts val="0"/>
              </a:spcBef>
              <a:buClr>
                <a:schemeClr val="dk1"/>
              </a:buClr>
              <a:buSzPct val="110000"/>
              <a:buFont typeface="Arial"/>
              <a:buNone/>
            </a:pPr>
            <a:r>
              <a:rPr lang="en-US" sz="1000">
                <a:solidFill>
                  <a:schemeClr val="dk1"/>
                </a:solidFill>
              </a:rPr>
              <a:t>Figure and table generated by EGSB sub-team members.</a:t>
            </a:r>
          </a:p>
          <a:p>
            <a:pPr lvl="0">
              <a:spcBef>
                <a:spcPts val="0"/>
              </a:spcBef>
              <a:buNone/>
            </a:pPr>
            <a:endParaRPr sz="1000"/>
          </a:p>
          <a:p>
            <a:pPr lvl="0" rtl="0">
              <a:spcBef>
                <a:spcPts val="0"/>
              </a:spcBef>
              <a:buNone/>
            </a:pPr>
            <a:r>
              <a:rPr lang="en-US" sz="1000"/>
              <a:t>The top figure shows the produced methane flow rate over a 40 minute period, after data processing to cap flow rates within methane sensor ranges. The bottom table shows the methane production from each reactor, as well as the total production, calculated according to the methane sensor data, individual flow rate readings, and integration over time.</a:t>
            </a:r>
          </a:p>
          <a:p>
            <a:pPr lvl="0" rtl="0">
              <a:spcBef>
                <a:spcPts val="0"/>
              </a:spcBef>
              <a:buNone/>
            </a:pPr>
            <a:endParaRPr sz="1000"/>
          </a:p>
          <a:p>
            <a:pPr lvl="0">
              <a:spcBef>
                <a:spcPts val="0"/>
              </a:spcBef>
              <a:buNone/>
            </a:pPr>
            <a:r>
              <a:rPr lang="en-US" sz="1000"/>
              <a:t>Methane sensors were constructed and used for the first time this semester to better quantify methane production in real time, without having to do gas chromatography (GC) tests. The methane sensors were ordered, constructed, and attached to the reactor system. Each sensor had a maximum methane concentration that the manufacturer said was in range, so methane lines from the reactors were diluted with air pumps. Using the dilution flow rates and a calibration curve that AguaClara advisor, Cristina, developed, ProCoDA recorded methane sensor voltages that were converted to methane flow rate. However, each reactor produced different amounts of methane, with reactor 4 producing the most, and sometimes even with dilution the readings were out of range and needed to be capped for total methane production calculations. </a:t>
            </a:r>
          </a:p>
          <a:p>
            <a:pPr lvl="0">
              <a:spcBef>
                <a:spcPts val="0"/>
              </a:spcBef>
              <a:buNone/>
            </a:pPr>
            <a:endParaRPr sz="1000"/>
          </a:p>
          <a:p>
            <a:pPr lvl="0">
              <a:spcBef>
                <a:spcPts val="0"/>
              </a:spcBef>
              <a:buNone/>
            </a:pPr>
            <a:r>
              <a:rPr lang="en-US" sz="1000"/>
              <a:t>The calculated methane production exceeds the theoretical methane production indicated from the COD test, and can be explained by the following possible reasons:</a:t>
            </a:r>
          </a:p>
          <a:p>
            <a:pPr marL="457200" lvl="0" indent="-292100" rtl="0">
              <a:spcBef>
                <a:spcPts val="0"/>
              </a:spcBef>
              <a:buSzPct val="100000"/>
              <a:buChar char="●"/>
            </a:pPr>
            <a:r>
              <a:rPr lang="en-US" sz="1000"/>
              <a:t>The methane sensors used to create the calibration curve had a 10 kohm resistor, while the ones that were used in reactor operation were constructed with a 10.9 kohm resistor. This difference could have significantly impacted the calibration curve, making the 10 kohm calibration curve inapplicable to the 10.9 kohm resistors, thereby messing up the calculated methane production.</a:t>
            </a:r>
          </a:p>
          <a:p>
            <a:pPr marL="457200" lvl="0" indent="-292100" rtl="0">
              <a:spcBef>
                <a:spcPts val="0"/>
              </a:spcBef>
              <a:buSzPct val="100000"/>
              <a:buChar char="●"/>
            </a:pPr>
            <a:r>
              <a:rPr lang="en-US" sz="1000"/>
              <a:t>The COD test that showed ~40% removal might not be indicative of actual removal (as shown by the second COD test of 80% removal). If COD removal is actually greater than 40%, it would account for the greater methane production. </a:t>
            </a:r>
          </a:p>
          <a:p>
            <a:pPr lvl="0" rtl="0">
              <a:spcBef>
                <a:spcPts val="0"/>
              </a:spcBef>
              <a:buNone/>
            </a:pPr>
            <a:endParaRPr sz="1000"/>
          </a:p>
          <a:p>
            <a:pPr lvl="0" rtl="0">
              <a:spcBef>
                <a:spcPts val="0"/>
              </a:spcBef>
              <a:buNone/>
            </a:pPr>
            <a:r>
              <a:rPr lang="en-US" sz="1000"/>
              <a:t>See appendix slide “Fabrication of methane sensors” for a diagram of the methane sensor.</a:t>
            </a:r>
          </a:p>
        </p:txBody>
      </p:sp>
      <p:sp>
        <p:nvSpPr>
          <p:cNvPr id="237" name="Shape 23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Shape 246"/>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a:spcBef>
                <a:spcPts val="0"/>
              </a:spcBef>
              <a:buClr>
                <a:schemeClr val="dk1"/>
              </a:buClr>
              <a:buSzPct val="110000"/>
              <a:buFont typeface="Arial"/>
              <a:buNone/>
            </a:pPr>
            <a:r>
              <a:rPr lang="en-US" sz="1000">
                <a:solidFill>
                  <a:schemeClr val="dk1"/>
                </a:solidFill>
              </a:rPr>
              <a:t>Photo taken by EGSB sub-team in the AguaClara Lab Space.</a:t>
            </a:r>
          </a:p>
          <a:p>
            <a:pPr lvl="0">
              <a:spcBef>
                <a:spcPts val="0"/>
              </a:spcBef>
              <a:buNone/>
            </a:pPr>
            <a:endParaRPr sz="1000"/>
          </a:p>
          <a:p>
            <a:pPr lvl="0" rtl="0">
              <a:spcBef>
                <a:spcPts val="0"/>
              </a:spcBef>
              <a:buNone/>
            </a:pPr>
            <a:r>
              <a:rPr lang="en-US" sz="1000"/>
              <a:t>The image shows three pH strips used in reactor 1 with different results. The first sample, on the right, showed a pH of 5 while the second two both reported 7. </a:t>
            </a:r>
          </a:p>
          <a:p>
            <a:pPr lvl="0" rtl="0">
              <a:spcBef>
                <a:spcPts val="0"/>
              </a:spcBef>
              <a:buNone/>
            </a:pPr>
            <a:endParaRPr sz="1000"/>
          </a:p>
          <a:p>
            <a:pPr lvl="0">
              <a:spcBef>
                <a:spcPts val="0"/>
              </a:spcBef>
              <a:buNone/>
            </a:pPr>
            <a:r>
              <a:rPr lang="en-US" sz="1000"/>
              <a:t>Reactor acidification was a concern in reactor 1. One of the preceding reactions to methanogenesis is acidogenesis and due to the plug-flow qualities of the reactors, the team believed that acidogenesis was happening in the first reactor. Different pH tests were done, but with limited results because pH strips showed different results for different tests. Tests with the pH probes were attempted, but were eventually incomplete because the pH probe failed. While there are no conclusive pH readings, reactor acidity is assumed because the first reactor had almost no methane production and granules in that reactor turned grey and white to different intensities. </a:t>
            </a:r>
          </a:p>
          <a:p>
            <a:pPr lvl="0" rtl="0">
              <a:spcBef>
                <a:spcPts val="0"/>
              </a:spcBef>
              <a:buNone/>
            </a:pPr>
            <a:endParaRPr sz="1000"/>
          </a:p>
        </p:txBody>
      </p:sp>
      <p:sp>
        <p:nvSpPr>
          <p:cNvPr id="247" name="Shape 24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Shape 256"/>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a:spcBef>
                <a:spcPts val="0"/>
              </a:spcBef>
              <a:buClr>
                <a:schemeClr val="dk1"/>
              </a:buClr>
              <a:buSzPct val="110000"/>
              <a:buFont typeface="Arial"/>
              <a:buNone/>
            </a:pPr>
            <a:r>
              <a:rPr lang="en-US" sz="1000">
                <a:solidFill>
                  <a:schemeClr val="dk1"/>
                </a:solidFill>
              </a:rPr>
              <a:t>Photo taken by EGSB sub-team in the AguaClara Lab Space and table generated by sub-team members.</a:t>
            </a:r>
          </a:p>
          <a:p>
            <a:pPr lvl="0">
              <a:spcBef>
                <a:spcPts val="0"/>
              </a:spcBef>
              <a:buNone/>
            </a:pPr>
            <a:endParaRPr sz="1000"/>
          </a:p>
          <a:p>
            <a:pPr lvl="0">
              <a:spcBef>
                <a:spcPts val="0"/>
              </a:spcBef>
              <a:buNone/>
            </a:pPr>
            <a:r>
              <a:rPr lang="en-US" sz="1000"/>
              <a:t>The image on the left shows granules taken from the granules pre-inoculation. The chart on the right shows granule characterization from each reactor, post-inoculation. </a:t>
            </a:r>
          </a:p>
          <a:p>
            <a:pPr lvl="0">
              <a:spcBef>
                <a:spcPts val="0"/>
              </a:spcBef>
              <a:buNone/>
            </a:pPr>
            <a:endParaRPr sz="1000"/>
          </a:p>
          <a:p>
            <a:pPr lvl="0" rtl="0">
              <a:spcBef>
                <a:spcPts val="0"/>
              </a:spcBef>
              <a:buNone/>
            </a:pPr>
            <a:r>
              <a:rPr lang="en-US" sz="1000"/>
              <a:t>The granules used for were obtained in the late Fall of 2015 from a Syracuse Brewery and stored in a refrigerator until use. Pre-inoculation granule characterization was done to help determine design parameters for reactor construction, including parameters like settling arm length needed for granule settling. Post-inoculation granule characterization was done to help determine how the granules have grown or died over operation. The table shows that granule size varied between reactors. The size trend does not correlate with methane production, so granule size as related to granule efficiency is unclear from these results.</a:t>
            </a:r>
          </a:p>
        </p:txBody>
      </p:sp>
      <p:sp>
        <p:nvSpPr>
          <p:cNvPr id="257" name="Shape 25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Shape 269"/>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a:spcBef>
                <a:spcPts val="0"/>
              </a:spcBef>
              <a:buNone/>
            </a:pPr>
            <a:r>
              <a:rPr lang="en-US" sz="1000"/>
              <a:t>Photo taken by EGSB sub-team in the AguaClara Lab Space</a:t>
            </a:r>
          </a:p>
          <a:p>
            <a:pPr lvl="0" rtl="0">
              <a:spcBef>
                <a:spcPts val="0"/>
              </a:spcBef>
              <a:buNone/>
            </a:pPr>
            <a:endParaRPr sz="1000"/>
          </a:p>
          <a:p>
            <a:pPr lvl="0" rtl="0">
              <a:spcBef>
                <a:spcPts val="0"/>
              </a:spcBef>
              <a:buNone/>
            </a:pPr>
            <a:r>
              <a:rPr lang="en-US" sz="1000"/>
              <a:t>Methane Sensor Bench-Top Setup: The gas from the sealed reactor headspace is siphoned continuously via micro-bore tubing into a diluting air stream, which is pumped via a peristaltic pump at a controllable rate. The diluted reactor gases are then passed over the methane sensors, and registered as a voltage by ProCoDA. The voltage can then be converted to volumetric methane flow rate via a calibration curve taken at known methane flow rates.</a:t>
            </a:r>
          </a:p>
          <a:p>
            <a:pPr lvl="0">
              <a:spcBef>
                <a:spcPts val="0"/>
              </a:spcBef>
              <a:buNone/>
            </a:pPr>
            <a:endParaRPr sz="1000"/>
          </a:p>
          <a:p>
            <a:pPr lvl="0">
              <a:spcBef>
                <a:spcPts val="0"/>
              </a:spcBef>
              <a:buNone/>
            </a:pPr>
            <a:r>
              <a:rPr lang="en-US" sz="1000"/>
              <a:t>Future work on data collection needs to be done: </a:t>
            </a:r>
          </a:p>
          <a:p>
            <a:pPr lvl="0">
              <a:spcBef>
                <a:spcPts val="0"/>
              </a:spcBef>
              <a:buNone/>
            </a:pPr>
            <a:r>
              <a:rPr lang="en-US" sz="1000"/>
              <a:t>-The methane sensors assembled for the reactor use a different resistor than the sample sensor calibrated by our research advisor. As a result a new calibration curve needs to be generated for the new sensors to determine the influence of the change in resistance (10.9 kOhms instead of 10 kOhms) as well as verify that the wiring is consistent (as the team had to solder the sensor individually). In addition, the dilution pump rate needs to be dynamically adjusted as the methane concentration approaches the upper and lower limits of the sensor’s measurable range to prevent the concentration from leaving that range. This could potentially be done through ProCoDA connected to the peristaltic pump supplying the diluting air, but if the first reactor continues to show negligible methane production it may be necessary to downsize the tubing that dilutes the air from the first reactor so that methane can be measured at lower concentrations for that reactor.</a:t>
            </a:r>
          </a:p>
          <a:p>
            <a:pPr lvl="0">
              <a:spcBef>
                <a:spcPts val="0"/>
              </a:spcBef>
              <a:buNone/>
            </a:pPr>
            <a:r>
              <a:rPr lang="en-US" sz="1000"/>
              <a:t>-Measuring pH needs to occur more frequently and with more precision than the pH strips so that the cause and extent of the first reactor’s acidification can be determined and potential solutions implemented and evaluated.</a:t>
            </a:r>
          </a:p>
          <a:p>
            <a:pPr lvl="0">
              <a:spcBef>
                <a:spcPts val="0"/>
              </a:spcBef>
              <a:buNone/>
            </a:pPr>
            <a:r>
              <a:rPr lang="en-US" sz="1000"/>
              <a:t>-COD removal efficiency also needs to be measured more frequently across the semester, primarily so that it can be paired with better calibrated methane data. This pairing will allow the methane measurements to be validated, and provide the data necessary to calculate the amount of dissolved methane leaving the reactors in the effluent.</a:t>
            </a:r>
          </a:p>
          <a:p>
            <a:pPr lvl="0">
              <a:spcBef>
                <a:spcPts val="0"/>
              </a:spcBef>
              <a:buNone/>
            </a:pPr>
            <a:endParaRPr sz="1000"/>
          </a:p>
          <a:p>
            <a:pPr lvl="0" rtl="0">
              <a:spcBef>
                <a:spcPts val="0"/>
              </a:spcBef>
              <a:buNone/>
            </a:pPr>
            <a:r>
              <a:rPr lang="en-US" sz="1000"/>
              <a:t>The methane sensor wiring diagram is in the appendix, and shows a bit of how the sensor measures the changing resistance of a special metal mesh that methane adsorbs to and gets burned off of by a heating element as well as the placement of the resistor that we had to change.</a:t>
            </a:r>
          </a:p>
        </p:txBody>
      </p:sp>
      <p:sp>
        <p:nvSpPr>
          <p:cNvPr id="270" name="Shape 27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Shape 279"/>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a:spcBef>
                <a:spcPts val="0"/>
              </a:spcBef>
              <a:buClr>
                <a:schemeClr val="dk1"/>
              </a:buClr>
              <a:buSzPct val="110000"/>
              <a:buFont typeface="Arial"/>
              <a:buNone/>
            </a:pPr>
            <a:r>
              <a:rPr lang="en-US" sz="1000">
                <a:solidFill>
                  <a:schemeClr val="dk1"/>
                </a:solidFill>
              </a:rPr>
              <a:t>Photo taken by EGSB sub-team in the AguaClara Lab Space</a:t>
            </a:r>
          </a:p>
          <a:p>
            <a:pPr lvl="0" rtl="0">
              <a:spcBef>
                <a:spcPts val="0"/>
              </a:spcBef>
              <a:buNone/>
            </a:pPr>
            <a:endParaRPr sz="1000"/>
          </a:p>
          <a:p>
            <a:pPr lvl="0">
              <a:spcBef>
                <a:spcPts val="0"/>
              </a:spcBef>
              <a:buNone/>
            </a:pPr>
            <a:r>
              <a:rPr lang="en-US" sz="1000"/>
              <a:t>Left Figure (GIF): This gif shows the granule accumulation at the bend of the reactor tube settlers. This accumulation occurs even when the bottom portion of the reactor is properly fluidized. </a:t>
            </a:r>
          </a:p>
          <a:p>
            <a:pPr lvl="0">
              <a:spcBef>
                <a:spcPts val="0"/>
              </a:spcBef>
              <a:buNone/>
            </a:pPr>
            <a:endParaRPr sz="1000"/>
          </a:p>
          <a:p>
            <a:pPr lvl="0">
              <a:spcBef>
                <a:spcPts val="0"/>
              </a:spcBef>
              <a:buNone/>
            </a:pPr>
            <a:r>
              <a:rPr lang="en-US" sz="1000"/>
              <a:t>Right Figure: Second Design Iteration for the Barbed Rod Agitator</a:t>
            </a:r>
          </a:p>
          <a:p>
            <a:pPr lvl="0">
              <a:spcBef>
                <a:spcPts val="0"/>
              </a:spcBef>
              <a:buNone/>
            </a:pPr>
            <a:endParaRPr sz="1000"/>
          </a:p>
          <a:p>
            <a:pPr lvl="0">
              <a:spcBef>
                <a:spcPts val="0"/>
              </a:spcBef>
              <a:buNone/>
            </a:pPr>
            <a:r>
              <a:rPr lang="en-US" sz="1000"/>
              <a:t>-Settler improvement: </a:t>
            </a:r>
            <a:r>
              <a:rPr lang="en-US" sz="1000">
                <a:solidFill>
                  <a:schemeClr val="dk1"/>
                </a:solidFill>
              </a:rPr>
              <a:t>Settling appears to be occurring fairly well in the tube settler, with granules seen rising along the top of the first settler and falling back to the bottom of the settler in the figure. However, the 45 degree elbow needs to be changed in order to allow the settled granules to fall back into the expanded bed section of the reactor. It is hypothesized by the team that a sharper bend, ideally achieved without an elbow using the pvc welder, will alleviate this problem.</a:t>
            </a:r>
          </a:p>
          <a:p>
            <a:pPr lvl="0">
              <a:spcBef>
                <a:spcPts val="0"/>
              </a:spcBef>
              <a:buNone/>
            </a:pPr>
            <a:r>
              <a:rPr lang="en-US" sz="1000">
                <a:solidFill>
                  <a:schemeClr val="dk1"/>
                </a:solidFill>
              </a:rPr>
              <a:t>-The Barbed Rod’s current iteration can trap but not disrupt granule blockages in the reactor. This prevents large granule wash-out, but still leads to headloss accumulation and ultimately flooding failure of the reactors. The new design uses pointed barbs in an attempt to encourage blockage breakup rather than just impeding their movement. It may require mechanical agitation, but likely less than the current iteration.</a:t>
            </a:r>
          </a:p>
          <a:p>
            <a:pPr lvl="0">
              <a:spcBef>
                <a:spcPts val="0"/>
              </a:spcBef>
              <a:buNone/>
            </a:pPr>
            <a:r>
              <a:rPr lang="en-US" sz="1000">
                <a:solidFill>
                  <a:schemeClr val="dk1"/>
                </a:solidFill>
              </a:rPr>
              <a:t>-Reactor Maintenance Ports: As granules die they can become hollow and rise to the top of the reactor. This has raised concerns of granule accumulation in the gas collection chamber, which could obstruct gas bubbles and increase the intermittency of the methane flow entering the sensors (which makes the methane concentration more likely to stray outside the sensor’s measurable range)</a:t>
            </a:r>
          </a:p>
          <a:p>
            <a:pPr lvl="0">
              <a:spcBef>
                <a:spcPts val="0"/>
              </a:spcBef>
              <a:buNone/>
            </a:pPr>
            <a:r>
              <a:rPr lang="en-US" sz="1000">
                <a:solidFill>
                  <a:schemeClr val="dk1"/>
                </a:solidFill>
              </a:rPr>
              <a:t>-Stock Concentration: Due to the high flow rate required by the reactors to expand the granular bed, there is a large stock requirement to run the reactors. As a result, the stock concentration was doubled from the UASB recipe. This caused the micro-bore delivery tubing to clog at the entrance, due to the high amount of suspended material in the double concentrated stock. As a temporary fix some of the larger suspended particles were filtered out, but this reduces the influent waste strength. The reduction in influent waste strength could make our reactors perform better than they would at high strength (or worse), so it should be avoided if possible in the future.</a:t>
            </a:r>
          </a:p>
          <a:p>
            <a:pPr lvl="0" rtl="0">
              <a:spcBef>
                <a:spcPts val="0"/>
              </a:spcBef>
              <a:buNone/>
            </a:pPr>
            <a:endParaRPr sz="1000"/>
          </a:p>
        </p:txBody>
      </p:sp>
      <p:sp>
        <p:nvSpPr>
          <p:cNvPr id="280" name="Shape 28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Shape 290"/>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rtl="0">
              <a:spcBef>
                <a:spcPts val="0"/>
              </a:spcBef>
              <a:buNone/>
            </a:pPr>
            <a:endParaRPr/>
          </a:p>
        </p:txBody>
      </p:sp>
      <p:sp>
        <p:nvSpPr>
          <p:cNvPr id="291" name="Shape 29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Shape 302"/>
          <p:cNvSpPr txBox="1">
            <a:spLocks noGrp="1"/>
          </p:cNvSpPr>
          <p:nvPr>
            <p:ph type="body" idx="1"/>
          </p:nvPr>
        </p:nvSpPr>
        <p:spPr>
          <a:xfrm>
            <a:off x="685801" y="4343400"/>
            <a:ext cx="5486399" cy="4114800"/>
          </a:xfrm>
          <a:prstGeom prst="rect">
            <a:avLst/>
          </a:prstGeom>
          <a:noFill/>
          <a:ln>
            <a:noFill/>
          </a:ln>
        </p:spPr>
        <p:txBody>
          <a:bodyPr lIns="91425" tIns="91425" rIns="91425" bIns="91425" anchor="ctr" anchorCtr="0">
            <a:noAutofit/>
          </a:bodyPr>
          <a:lstStyle/>
          <a:p>
            <a:pPr lvl="0">
              <a:spcBef>
                <a:spcPts val="0"/>
              </a:spcBef>
              <a:buNone/>
            </a:pPr>
            <a:r>
              <a:rPr lang="en-US"/>
              <a:t>From this point on, add any slides with figures that will help support your thesis. You might pull these figures from your Final Report. </a:t>
            </a:r>
          </a:p>
        </p:txBody>
      </p:sp>
      <p:sp>
        <p:nvSpPr>
          <p:cNvPr id="303" name="Shape 30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Shape 311"/>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a:spcBef>
                <a:spcPts val="0"/>
              </a:spcBef>
              <a:buNone/>
            </a:pPr>
            <a:r>
              <a:rPr lang="en-US" sz="1000">
                <a:solidFill>
                  <a:schemeClr val="dk1"/>
                </a:solidFill>
              </a:rPr>
              <a:t>COD test conducted by EGSB sub-team in the Teaching lab and table generated by sub-team members.</a:t>
            </a:r>
          </a:p>
          <a:p>
            <a:pPr lvl="0">
              <a:spcBef>
                <a:spcPts val="0"/>
              </a:spcBef>
              <a:buNone/>
            </a:pPr>
            <a:r>
              <a:rPr lang="en-US" sz="1000">
                <a:solidFill>
                  <a:schemeClr val="dk1"/>
                </a:solidFill>
              </a:rPr>
              <a:t>Tables show the original data from the 2 COD tests. </a:t>
            </a:r>
          </a:p>
          <a:p>
            <a:pPr lvl="0">
              <a:spcBef>
                <a:spcPts val="0"/>
              </a:spcBef>
              <a:buClr>
                <a:schemeClr val="dk1"/>
              </a:buClr>
              <a:buSzPct val="110000"/>
              <a:buFont typeface="Arial"/>
              <a:buNone/>
            </a:pPr>
            <a:r>
              <a:rPr lang="en-US" sz="1000">
                <a:solidFill>
                  <a:schemeClr val="dk1"/>
                </a:solidFill>
              </a:rPr>
              <a:t>More details seen in report.</a:t>
            </a:r>
          </a:p>
          <a:p>
            <a:pPr lvl="0" rtl="0">
              <a:spcBef>
                <a:spcPts val="0"/>
              </a:spcBef>
              <a:buNone/>
            </a:pPr>
            <a:endParaRPr sz="1000"/>
          </a:p>
        </p:txBody>
      </p:sp>
      <p:sp>
        <p:nvSpPr>
          <p:cNvPr id="312" name="Shape 31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Shape 90"/>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rtl="0">
              <a:spcBef>
                <a:spcPts val="0"/>
              </a:spcBef>
              <a:buNone/>
            </a:pPr>
            <a:endParaRPr sz="1000"/>
          </a:p>
        </p:txBody>
      </p:sp>
      <p:sp>
        <p:nvSpPr>
          <p:cNvPr id="91" name="Shape 9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Shape 323"/>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a:spcBef>
                <a:spcPts val="0"/>
              </a:spcBef>
              <a:buNone/>
            </a:pPr>
            <a:r>
              <a:rPr lang="en-US" sz="1000"/>
              <a:t>Figure </a:t>
            </a:r>
            <a:r>
              <a:rPr lang="en-US" sz="1000">
                <a:solidFill>
                  <a:schemeClr val="dk1"/>
                </a:solidFill>
              </a:rPr>
              <a:t>generated by EGSB sub-team members.</a:t>
            </a:r>
          </a:p>
          <a:p>
            <a:pPr lvl="0">
              <a:spcBef>
                <a:spcPts val="0"/>
              </a:spcBef>
              <a:buNone/>
            </a:pPr>
            <a:endParaRPr sz="1000"/>
          </a:p>
          <a:p>
            <a:pPr lvl="0">
              <a:spcBef>
                <a:spcPts val="0"/>
              </a:spcBef>
              <a:buNone/>
            </a:pPr>
            <a:r>
              <a:rPr lang="en-US" sz="1000"/>
              <a:t>Figure shows how to solder the wires onto the methane sensors. </a:t>
            </a:r>
          </a:p>
          <a:p>
            <a:pPr lvl="0" rtl="0">
              <a:spcBef>
                <a:spcPts val="0"/>
              </a:spcBef>
              <a:buNone/>
            </a:pPr>
            <a:r>
              <a:rPr lang="en-US" sz="1000"/>
              <a:t>There are 6 legs on the methane sensor. The orange line export signal to procoda, the black line is ground, white provides line power. </a:t>
            </a:r>
          </a:p>
        </p:txBody>
      </p:sp>
      <p:sp>
        <p:nvSpPr>
          <p:cNvPr id="324" name="Shape 32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Shape 332"/>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a:spcBef>
                <a:spcPts val="0"/>
              </a:spcBef>
              <a:buNone/>
            </a:pPr>
            <a:r>
              <a:rPr lang="en-US" sz="1000">
                <a:solidFill>
                  <a:schemeClr val="dk1"/>
                </a:solidFill>
              </a:rPr>
              <a:t>Figure and table generated by EGSB sub-team members.</a:t>
            </a:r>
          </a:p>
          <a:p>
            <a:pPr lvl="0">
              <a:spcBef>
                <a:spcPts val="0"/>
              </a:spcBef>
              <a:buNone/>
            </a:pPr>
            <a:r>
              <a:rPr lang="en-US" sz="1000">
                <a:solidFill>
                  <a:schemeClr val="dk1"/>
                </a:solidFill>
              </a:rPr>
              <a:t>Figure shows the result of fluidization pretest.</a:t>
            </a:r>
          </a:p>
          <a:p>
            <a:pPr lvl="0">
              <a:spcBef>
                <a:spcPts val="0"/>
              </a:spcBef>
              <a:buNone/>
            </a:pPr>
            <a:endParaRPr sz="1000">
              <a:solidFill>
                <a:schemeClr val="dk1"/>
              </a:solidFill>
            </a:endParaRPr>
          </a:p>
          <a:p>
            <a:pPr lvl="0" rtl="0">
              <a:spcBef>
                <a:spcPts val="0"/>
              </a:spcBef>
              <a:buClr>
                <a:schemeClr val="dk1"/>
              </a:buClr>
              <a:buFont typeface="Arial"/>
              <a:buNone/>
            </a:pPr>
            <a:endParaRPr sz="1000">
              <a:solidFill>
                <a:schemeClr val="dk1"/>
              </a:solidFill>
            </a:endParaRPr>
          </a:p>
        </p:txBody>
      </p:sp>
      <p:sp>
        <p:nvSpPr>
          <p:cNvPr id="333" name="Shape 33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Shape 341"/>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rtl="0">
              <a:spcBef>
                <a:spcPts val="0"/>
              </a:spcBef>
              <a:buNone/>
            </a:pPr>
            <a:r>
              <a:rPr lang="en-US" sz="1000"/>
              <a:t>Cite your sources here. </a:t>
            </a:r>
          </a:p>
          <a:p>
            <a:pPr lvl="0" rtl="0">
              <a:spcBef>
                <a:spcPts val="0"/>
              </a:spcBef>
              <a:buNone/>
            </a:pPr>
            <a:endParaRPr sz="1000"/>
          </a:p>
          <a:p>
            <a:pPr lvl="0" rtl="0">
              <a:spcBef>
                <a:spcPts val="0"/>
              </a:spcBef>
              <a:buNone/>
            </a:pPr>
            <a:r>
              <a:rPr lang="en-US" sz="1000"/>
              <a:t>Caption your figure and explain its relevance to your presentation/thesis here. You can take the caption from your Final Report and modify it. </a:t>
            </a:r>
          </a:p>
          <a:p>
            <a:pPr lvl="0" rtl="0">
              <a:spcBef>
                <a:spcPts val="0"/>
              </a:spcBef>
              <a:buNone/>
            </a:pPr>
            <a:endParaRPr sz="1000"/>
          </a:p>
          <a:p>
            <a:pPr lvl="0" rtl="0">
              <a:spcBef>
                <a:spcPts val="0"/>
              </a:spcBef>
              <a:buNone/>
            </a:pPr>
            <a:r>
              <a:rPr lang="en-US" sz="1000"/>
              <a:t>Write a summary of this slide here. A future team member or client should be able to read this note and understand this slide without having your team explain it to them. </a:t>
            </a:r>
          </a:p>
        </p:txBody>
      </p:sp>
      <p:sp>
        <p:nvSpPr>
          <p:cNvPr id="342" name="Shape 34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Shape 351"/>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a:spcBef>
                <a:spcPts val="0"/>
              </a:spcBef>
              <a:buNone/>
            </a:pPr>
            <a:r>
              <a:rPr lang="en-US" sz="1000"/>
              <a:t>Table developed by AguaClara wastewater team 2013. </a:t>
            </a:r>
          </a:p>
          <a:p>
            <a:pPr lvl="0">
              <a:spcBef>
                <a:spcPts val="0"/>
              </a:spcBef>
              <a:buNone/>
            </a:pPr>
            <a:endParaRPr sz="1000"/>
          </a:p>
          <a:p>
            <a:pPr lvl="0" rtl="0">
              <a:spcBef>
                <a:spcPts val="0"/>
              </a:spcBef>
              <a:buNone/>
            </a:pPr>
            <a:endParaRPr sz="1000"/>
          </a:p>
        </p:txBody>
      </p:sp>
      <p:sp>
        <p:nvSpPr>
          <p:cNvPr id="352" name="Shape 35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Shape 99"/>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a:spcBef>
                <a:spcPts val="0"/>
              </a:spcBef>
              <a:buNone/>
            </a:pPr>
            <a:r>
              <a:rPr lang="en-US" sz="1000"/>
              <a:t>References: Pakenas, Lawrence J.. Smith, David A.. and Karen W. Clark P.E.. </a:t>
            </a:r>
            <a:r>
              <a:rPr lang="en-US" sz="1000" i="1"/>
              <a:t>Wastewater Treatment and Sludge Management: Energy Reference Guide</a:t>
            </a:r>
            <a:r>
              <a:rPr lang="en-US" sz="1000"/>
              <a:t>. New York State Energy Research and Development Authority (NYSERDA)</a:t>
            </a:r>
          </a:p>
          <a:p>
            <a:pPr lvl="0">
              <a:spcBef>
                <a:spcPts val="0"/>
              </a:spcBef>
              <a:buNone/>
            </a:pPr>
            <a:endParaRPr sz="1000"/>
          </a:p>
          <a:p>
            <a:pPr lvl="0">
              <a:spcBef>
                <a:spcPts val="0"/>
              </a:spcBef>
              <a:buNone/>
            </a:pPr>
            <a:r>
              <a:rPr lang="en-US" sz="1000"/>
              <a:t>Figure: 1995 Typical Annual Energy Consumption of a 9 MGD Activated Sludge Plant in kWh/yr</a:t>
            </a:r>
          </a:p>
          <a:p>
            <a:pPr lvl="0" rtl="0">
              <a:spcBef>
                <a:spcPts val="0"/>
              </a:spcBef>
              <a:buNone/>
            </a:pPr>
            <a:r>
              <a:rPr lang="en-US" sz="1000"/>
              <a:t>-This figure demonstrates the huge electricity consumption, and thus costs, of conventional activated sludge treatment. Although the data is from 1995, most wastewater treatment plants run on a 30-40 year investment cycle, so a large number of the same plants are likely still online today. </a:t>
            </a:r>
          </a:p>
          <a:p>
            <a:pPr lvl="0" rtl="0">
              <a:spcBef>
                <a:spcPts val="0"/>
              </a:spcBef>
              <a:buNone/>
            </a:pPr>
            <a:endParaRPr sz="1000"/>
          </a:p>
          <a:p>
            <a:pPr lvl="0" rtl="0">
              <a:spcBef>
                <a:spcPts val="0"/>
              </a:spcBef>
              <a:buNone/>
            </a:pPr>
            <a:r>
              <a:rPr lang="en-US" sz="1000"/>
              <a:t>As highlighted by the figure, conventional wastewater treatment in the United States (activated sludge) consumes a significant amount of electricity. Anaerobic alternatives to activated sludge (an aerobic process), appear promising as they would require minimal sludge processing and no aeration: the two most energy consuming steps in activated sludge. In addition, due to the reducing conditions present in anaerobic digestion, the carbon present in the organic sewage waste is reduced completely to methane rather than oxidized to carbon dioxide. Although methane is a potent greenhouse gas, it is also the main component in natural gas; which if captured can be used sustainably as a biofuel (for heat or electricity generation) that only releases biogenic carbon dioxide into the atmosphere (which has minimal impact on climate compared to fossil carbon dioxide sources).</a:t>
            </a:r>
          </a:p>
          <a:p>
            <a:pPr lvl="0" rtl="0">
              <a:spcBef>
                <a:spcPts val="0"/>
              </a:spcBef>
              <a:buNone/>
            </a:pPr>
            <a:endParaRPr sz="1000"/>
          </a:p>
        </p:txBody>
      </p:sp>
      <p:sp>
        <p:nvSpPr>
          <p:cNvPr id="100" name="Shape 10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Shape 111"/>
          <p:cNvSpPr txBox="1">
            <a:spLocks noGrp="1"/>
          </p:cNvSpPr>
          <p:nvPr>
            <p:ph type="body" idx="1"/>
          </p:nvPr>
        </p:nvSpPr>
        <p:spPr>
          <a:xfrm>
            <a:off x="685801" y="4343400"/>
            <a:ext cx="5486399" cy="4114800"/>
          </a:xfrm>
          <a:prstGeom prst="rect">
            <a:avLst/>
          </a:prstGeom>
          <a:noFill/>
          <a:ln>
            <a:noFill/>
          </a:ln>
        </p:spPr>
        <p:txBody>
          <a:bodyPr lIns="91425" tIns="91425" rIns="91425" bIns="91425" anchor="ctr" anchorCtr="0">
            <a:noAutofit/>
          </a:bodyPr>
          <a:lstStyle/>
          <a:p>
            <a:pPr lvl="0">
              <a:spcBef>
                <a:spcPts val="0"/>
              </a:spcBef>
              <a:buNone/>
            </a:pPr>
            <a:r>
              <a:rPr lang="en-US" sz="1000"/>
              <a:t>References:</a:t>
            </a:r>
          </a:p>
          <a:p>
            <a:pPr lvl="0">
              <a:spcBef>
                <a:spcPts val="0"/>
              </a:spcBef>
              <a:buNone/>
            </a:pPr>
            <a:r>
              <a:rPr lang="en-US" sz="1000"/>
              <a:t>Left Figure: Jewell, William. “Anaerobic Sewage Treatment.” </a:t>
            </a:r>
            <a:r>
              <a:rPr lang="en-US" sz="1000" i="1"/>
              <a:t>Environmental Science Technology </a:t>
            </a:r>
            <a:r>
              <a:rPr lang="en-US" sz="1000"/>
              <a:t>21 No. 1, 1987, 16.</a:t>
            </a:r>
          </a:p>
          <a:p>
            <a:pPr lvl="0">
              <a:spcBef>
                <a:spcPts val="0"/>
              </a:spcBef>
              <a:buNone/>
            </a:pPr>
            <a:r>
              <a:rPr lang="en-US" sz="1000"/>
              <a:t>Right Figure: Taken from Sakil Ahmed, at URL: </a:t>
            </a:r>
            <a:r>
              <a:rPr lang="en-US" sz="1000" u="sng">
                <a:solidFill>
                  <a:schemeClr val="hlink"/>
                </a:solidFill>
                <a:hlinkClick r:id="rId3"/>
              </a:rPr>
              <a:t>http://www.slideshare.net/sakiliubat/uasb-water-treatment-process</a:t>
            </a:r>
            <a:r>
              <a:rPr lang="en-US" sz="1000"/>
              <a:t>: accessed 5/19/16</a:t>
            </a:r>
            <a:br>
              <a:rPr lang="en-US" sz="1000"/>
            </a:br>
            <a:endParaRPr lang="en-US" sz="1000"/>
          </a:p>
          <a:p>
            <a:pPr lvl="0">
              <a:spcBef>
                <a:spcPts val="0"/>
              </a:spcBef>
              <a:buNone/>
            </a:pPr>
            <a:r>
              <a:rPr lang="en-US" sz="1000"/>
              <a:t>Upflow Anaerobic Sludge Blanket (Left Figure): typical anaerobic reactor configuration with a wide sludge bed in contact with influent water flowing up the reactor for an hydraulic residence time (HRT) of a few hours to a few days depending on influent flow rate. Produced methane and carbon dioxide escape out the top of the reactor.</a:t>
            </a:r>
          </a:p>
          <a:p>
            <a:pPr lvl="0">
              <a:spcBef>
                <a:spcPts val="0"/>
              </a:spcBef>
              <a:buNone/>
            </a:pPr>
            <a:endParaRPr sz="1000"/>
          </a:p>
          <a:p>
            <a:pPr lvl="0">
              <a:spcBef>
                <a:spcPts val="0"/>
              </a:spcBef>
              <a:buNone/>
            </a:pPr>
            <a:r>
              <a:rPr lang="en-US" sz="1000"/>
              <a:t>Slide Summary:</a:t>
            </a:r>
          </a:p>
          <a:p>
            <a:pPr lvl="0">
              <a:spcBef>
                <a:spcPts val="0"/>
              </a:spcBef>
              <a:buNone/>
            </a:pPr>
            <a:r>
              <a:rPr lang="en-US" sz="1000"/>
              <a:t>Expanded Granular Sludge Bed (Right Figure): a modified upflow anaerobic sludge blanket that uses recycle to fluidize the granular bed without overloading the methanogens, which in turn can allow for a smaller reactor size and shorter HRT with the proper waste characteristics. This is due to the increased portion of the reactor volume that contains active biomass, which shortens the distance that dissolved waste must diffuse in order to be degraded (by the microbes in the granules) and in turn allows the wastewater to travel more rapidly through the reactor. Although EGSBs are typically run with high recycle ratios, the industries that use them in such a configuration have highly concentrated waste streams. It is possible that since sewage is more dilute than these industrial wastes, recycle can be eliminated or considerably reduced without inducing reactor failure or unacceptably low removal of organic waste.</a:t>
            </a:r>
          </a:p>
          <a:p>
            <a:pPr lvl="0">
              <a:spcBef>
                <a:spcPts val="0"/>
              </a:spcBef>
              <a:buNone/>
            </a:pPr>
            <a:endParaRPr sz="1000"/>
          </a:p>
          <a:p>
            <a:pPr lvl="0">
              <a:spcBef>
                <a:spcPts val="0"/>
              </a:spcBef>
              <a:buNone/>
            </a:pPr>
            <a:r>
              <a:rPr lang="en-US" sz="1000"/>
              <a:t>The plot of Expansion as a function of Upflow Velocity generated by Liu et. al in 2006 highlights the range of velocities and expansions that are typical in an EGSB. UASBs operate at upflow velocities below this range that experience minimal expansion.</a:t>
            </a:r>
          </a:p>
        </p:txBody>
      </p:sp>
      <p:sp>
        <p:nvSpPr>
          <p:cNvPr id="112" name="Shape 11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Shape 125"/>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a:spcBef>
                <a:spcPts val="0"/>
              </a:spcBef>
              <a:buNone/>
            </a:pPr>
            <a:r>
              <a:rPr lang="en-US" sz="1000">
                <a:solidFill>
                  <a:schemeClr val="dk1"/>
                </a:solidFill>
              </a:rPr>
              <a:t>Figure generated by sub-team members.</a:t>
            </a:r>
          </a:p>
          <a:p>
            <a:pPr lvl="0">
              <a:spcBef>
                <a:spcPts val="0"/>
              </a:spcBef>
              <a:buNone/>
            </a:pPr>
            <a:endParaRPr sz="1000"/>
          </a:p>
          <a:p>
            <a:pPr lvl="0">
              <a:spcBef>
                <a:spcPts val="0"/>
              </a:spcBef>
              <a:buNone/>
            </a:pPr>
            <a:r>
              <a:rPr lang="en-US" sz="1000"/>
              <a:t>Stock recipe and upflow velocity pre-tests data seen in Appendix.</a:t>
            </a:r>
          </a:p>
          <a:p>
            <a:pPr lvl="0" rtl="0">
              <a:spcBef>
                <a:spcPts val="0"/>
              </a:spcBef>
              <a:buNone/>
            </a:pPr>
            <a:r>
              <a:rPr lang="en-US" sz="1000"/>
              <a:t>Figure shows the final version of reactor design. </a:t>
            </a:r>
          </a:p>
          <a:p>
            <a:pPr lvl="0" rtl="0">
              <a:spcBef>
                <a:spcPts val="0"/>
              </a:spcBef>
              <a:buNone/>
            </a:pPr>
            <a:endParaRPr sz="1000"/>
          </a:p>
          <a:p>
            <a:pPr lvl="0" rtl="0">
              <a:spcBef>
                <a:spcPts val="0"/>
              </a:spcBef>
              <a:buNone/>
            </a:pPr>
            <a:r>
              <a:rPr lang="en-US" sz="1000"/>
              <a:t>This is the final reactor design. The most important parameter in reactor design was upflow velocity.So we did a pretests to find the minimum fluidization velocity. It was 1.8 mm/s. Then we need to balance between large reactor volume, which means more fabrication, and less hydraulic retention time, which means inadequate reaction. Finally we have 4 reactors in series as shown in the graph. Each of them was 1 inch in diameter and about 2.3 m tall. The granules are put into the column. As water flows upward through the granules, the biodegradable substrates are removed by the microrganisms. Then we have a 45 degree tilted tube settler to reduce sludge washout. The 1st reactor was driven by pump, and the rest of them are driven by gravity. The biogas produced by microorganism activities was collected by gas collectors on the settling arm. Then the biogas was diluted with a certain speed of airflow, and measured with methane sensors.</a:t>
            </a:r>
          </a:p>
        </p:txBody>
      </p:sp>
      <p:sp>
        <p:nvSpPr>
          <p:cNvPr id="126" name="Shape 12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Shape 135"/>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a:spcBef>
                <a:spcPts val="0"/>
              </a:spcBef>
              <a:buNone/>
            </a:pPr>
            <a:r>
              <a:rPr lang="en-US" sz="1000">
                <a:solidFill>
                  <a:schemeClr val="dk1"/>
                </a:solidFill>
              </a:rPr>
              <a:t>Photos taken by EGSB sub-team in the AguaClara Lab Space.</a:t>
            </a:r>
          </a:p>
          <a:p>
            <a:pPr lvl="0">
              <a:spcBef>
                <a:spcPts val="0"/>
              </a:spcBef>
              <a:buNone/>
            </a:pPr>
            <a:endParaRPr sz="1000"/>
          </a:p>
          <a:p>
            <a:pPr lvl="0">
              <a:spcBef>
                <a:spcPts val="0"/>
              </a:spcBef>
              <a:buNone/>
            </a:pPr>
            <a:r>
              <a:rPr lang="en-US" sz="1000"/>
              <a:t>Figure 1 and 2 shows the reactor setup before inoculation.</a:t>
            </a:r>
          </a:p>
          <a:p>
            <a:pPr lvl="0">
              <a:spcBef>
                <a:spcPts val="0"/>
              </a:spcBef>
              <a:buNone/>
            </a:pPr>
            <a:r>
              <a:rPr lang="en-US" sz="1000"/>
              <a:t>Figure 3 shows a methane sensor after soldering the wires on. </a:t>
            </a:r>
          </a:p>
          <a:p>
            <a:pPr lvl="0">
              <a:spcBef>
                <a:spcPts val="0"/>
              </a:spcBef>
              <a:buNone/>
            </a:pPr>
            <a:endParaRPr sz="1000"/>
          </a:p>
          <a:p>
            <a:pPr lvl="0">
              <a:spcBef>
                <a:spcPts val="0"/>
              </a:spcBef>
              <a:buNone/>
            </a:pPr>
            <a:r>
              <a:rPr lang="en-US" sz="1000"/>
              <a:t>To clarify, figure 1 and 2 were taken before inoculation. In the early design, the water exits were at the end of tube settlers. Then, due to high water level in gas collectors, the team drilled holes at the middle of tube settlers and lowered the water exit, as is shown in slide 8. </a:t>
            </a:r>
          </a:p>
          <a:p>
            <a:pPr lvl="0" rtl="0">
              <a:spcBef>
                <a:spcPts val="0"/>
              </a:spcBef>
              <a:buNone/>
            </a:pPr>
            <a:endParaRPr sz="1000"/>
          </a:p>
        </p:txBody>
      </p:sp>
      <p:sp>
        <p:nvSpPr>
          <p:cNvPr id="136" name="Shape 13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Shape 153"/>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a:spcBef>
                <a:spcPts val="0"/>
              </a:spcBef>
              <a:buClr>
                <a:schemeClr val="dk1"/>
              </a:buClr>
              <a:buSzPct val="110000"/>
              <a:buFont typeface="Arial"/>
              <a:buNone/>
            </a:pPr>
            <a:r>
              <a:rPr lang="en-US" sz="1000">
                <a:solidFill>
                  <a:schemeClr val="dk1"/>
                </a:solidFill>
              </a:rPr>
              <a:t>Photo taken by EGSB sub-team in the AguaClara Lab Space.</a:t>
            </a:r>
          </a:p>
          <a:p>
            <a:pPr lvl="0">
              <a:spcBef>
                <a:spcPts val="0"/>
              </a:spcBef>
              <a:buClr>
                <a:schemeClr val="dk1"/>
              </a:buClr>
              <a:buFont typeface="Arial"/>
              <a:buNone/>
            </a:pPr>
            <a:endParaRPr sz="1000">
              <a:solidFill>
                <a:schemeClr val="dk1"/>
              </a:solidFill>
            </a:endParaRPr>
          </a:p>
          <a:p>
            <a:pPr lvl="0">
              <a:spcBef>
                <a:spcPts val="0"/>
              </a:spcBef>
              <a:buClr>
                <a:schemeClr val="dk1"/>
              </a:buClr>
              <a:buSzPct val="110000"/>
              <a:buFont typeface="Arial"/>
              <a:buNone/>
            </a:pPr>
            <a:r>
              <a:rPr lang="en-US" sz="1000">
                <a:solidFill>
                  <a:schemeClr val="dk1"/>
                </a:solidFill>
              </a:rPr>
              <a:t>Sensor Fabrication Detail seen in Appendix.</a:t>
            </a:r>
          </a:p>
          <a:p>
            <a:pPr lvl="0">
              <a:spcBef>
                <a:spcPts val="0"/>
              </a:spcBef>
              <a:buClr>
                <a:schemeClr val="dk1"/>
              </a:buClr>
              <a:buSzPct val="110000"/>
              <a:buFont typeface="Arial"/>
              <a:buNone/>
            </a:pPr>
            <a:r>
              <a:rPr lang="en-US" sz="1000">
                <a:solidFill>
                  <a:schemeClr val="dk1"/>
                </a:solidFill>
              </a:rPr>
              <a:t>Table 1 shows the working air flow rate at 100 rpm pumping speed.</a:t>
            </a:r>
          </a:p>
          <a:p>
            <a:pPr lvl="0">
              <a:spcBef>
                <a:spcPts val="0"/>
              </a:spcBef>
              <a:buClr>
                <a:schemeClr val="dk1"/>
              </a:buClr>
              <a:buSzPct val="110000"/>
              <a:buFont typeface="Arial"/>
              <a:buNone/>
            </a:pPr>
            <a:r>
              <a:rPr lang="en-US" sz="1000">
                <a:solidFill>
                  <a:schemeClr val="dk1"/>
                </a:solidFill>
              </a:rPr>
              <a:t>Figure 1 shows the calibration curve of the methane sensors.</a:t>
            </a:r>
          </a:p>
          <a:p>
            <a:pPr lvl="0" rtl="0">
              <a:spcBef>
                <a:spcPts val="0"/>
              </a:spcBef>
              <a:buClr>
                <a:schemeClr val="dk1"/>
              </a:buClr>
              <a:buSzPct val="110000"/>
              <a:buFont typeface="Arial"/>
              <a:buNone/>
            </a:pPr>
            <a:r>
              <a:rPr lang="en-US" sz="1000">
                <a:solidFill>
                  <a:schemeClr val="dk1"/>
                </a:solidFill>
              </a:rPr>
              <a:t>Figure 2 shows the methane sensor setup (only 1 methane sensor working at the time the photo was taken)</a:t>
            </a:r>
          </a:p>
          <a:p>
            <a:pPr lvl="0" rtl="0">
              <a:spcBef>
                <a:spcPts val="0"/>
              </a:spcBef>
              <a:buNone/>
            </a:pPr>
            <a:endParaRPr sz="1000"/>
          </a:p>
          <a:p>
            <a:pPr lvl="0" rtl="0">
              <a:spcBef>
                <a:spcPts val="0"/>
              </a:spcBef>
              <a:buNone/>
            </a:pPr>
            <a:r>
              <a:rPr lang="en-US" sz="1000"/>
              <a:t>The output of the methane sensors in ProCoDA was in voltage. AguaClara advisor Cristina made the calibration curve for us, as shown in the figure. There is a good linear relationship between methane partial pressure and voltage output. Methane flow rate can be neglected compared with air flow rate. So the methane flow rate can be calculated as methane partial pressure times air flow rate. </a:t>
            </a:r>
          </a:p>
        </p:txBody>
      </p:sp>
      <p:sp>
        <p:nvSpPr>
          <p:cNvPr id="154" name="Shape 15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Shape 190"/>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a:spcBef>
                <a:spcPts val="0"/>
              </a:spcBef>
              <a:buNone/>
            </a:pPr>
            <a:r>
              <a:rPr lang="en-US" sz="1000">
                <a:solidFill>
                  <a:schemeClr val="dk1"/>
                </a:solidFill>
              </a:rPr>
              <a:t>Photo taken by EGSB sub-team in the AguaClara Lab Space and chart generated by sub-team members.</a:t>
            </a:r>
          </a:p>
          <a:p>
            <a:pPr lvl="0">
              <a:spcBef>
                <a:spcPts val="0"/>
              </a:spcBef>
              <a:buNone/>
            </a:pPr>
            <a:endParaRPr sz="1000"/>
          </a:p>
          <a:p>
            <a:pPr lvl="0">
              <a:spcBef>
                <a:spcPts val="0"/>
              </a:spcBef>
              <a:buNone/>
            </a:pPr>
            <a:r>
              <a:rPr lang="en-US" sz="1000"/>
              <a:t>The image on the left shows headloss with the new effluent exit. The chart on the right shows comparisons of headloss between reactors at different flow rates and shows that higher flow rates lead to higher headloss. </a:t>
            </a:r>
          </a:p>
          <a:p>
            <a:pPr lvl="0">
              <a:spcBef>
                <a:spcPts val="0"/>
              </a:spcBef>
              <a:buNone/>
            </a:pPr>
            <a:endParaRPr sz="1000"/>
          </a:p>
          <a:p>
            <a:pPr lvl="0" rtl="0">
              <a:spcBef>
                <a:spcPts val="0"/>
              </a:spcBef>
              <a:buNone/>
            </a:pPr>
            <a:r>
              <a:rPr lang="en-US" sz="1000"/>
              <a:t>Initial headloss calculations suggested that headloss between reactors would be negligible, at 0.397 mm. However, after inoculation and fluidization attempts, it was clear that actual headloss was much greater. Headloss was an issue because it lead to reactor overflows if the headloss was too high, and negatively impacted fluidization. The team observed that flow rate, tubing size, line clogging and granule plug presence all contributed to different levels of headloss. Greater flow rate, smaller tubing sizes, line clogs and granule plugs all increased headloss. Line clogging happens when sludge rise up and enter the ⅜” tubing, which can increase the headloss between 2 reactor and cause overflow in the previous one. Granule plugs will be introduced in next slide. These variables were experimented with in an attempt to find a reactor design that minimized headloss but still allowed for fluidization. </a:t>
            </a:r>
          </a:p>
          <a:p>
            <a:pPr lvl="0" rtl="0">
              <a:spcBef>
                <a:spcPts val="0"/>
              </a:spcBef>
              <a:buNone/>
            </a:pPr>
            <a:endParaRPr sz="1000"/>
          </a:p>
          <a:p>
            <a:pPr lvl="0" rtl="0">
              <a:spcBef>
                <a:spcPts val="0"/>
              </a:spcBef>
              <a:buNone/>
            </a:pPr>
            <a:endParaRPr sz="1000"/>
          </a:p>
        </p:txBody>
      </p:sp>
      <p:sp>
        <p:nvSpPr>
          <p:cNvPr id="191" name="Shape 19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Shape 201"/>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a:spcBef>
                <a:spcPts val="0"/>
              </a:spcBef>
              <a:buClr>
                <a:schemeClr val="dk1"/>
              </a:buClr>
              <a:buSzPct val="110000"/>
              <a:buFont typeface="Arial"/>
              <a:buNone/>
            </a:pPr>
            <a:r>
              <a:rPr lang="en-US" sz="1000">
                <a:solidFill>
                  <a:schemeClr val="dk1"/>
                </a:solidFill>
              </a:rPr>
              <a:t>Photos taken by EGSB sub-team in the AguaClara Lab Space.</a:t>
            </a:r>
          </a:p>
          <a:p>
            <a:pPr lvl="0">
              <a:spcBef>
                <a:spcPts val="0"/>
              </a:spcBef>
              <a:buNone/>
            </a:pPr>
            <a:endParaRPr sz="1000"/>
          </a:p>
          <a:p>
            <a:pPr lvl="0">
              <a:spcBef>
                <a:spcPts val="0"/>
              </a:spcBef>
              <a:buNone/>
            </a:pPr>
            <a:r>
              <a:rPr lang="en-US" sz="1000"/>
              <a:t>The image on the left shows what granule plugs looked like in the reactor. The image on the right shows our pump head set up, with water lines, stock lines, and waste evacuation lines. The stock line repeated clogged and required detachment and reattachment of parts to try to dislodge clogged areas. </a:t>
            </a:r>
          </a:p>
          <a:p>
            <a:pPr lvl="0">
              <a:spcBef>
                <a:spcPts val="0"/>
              </a:spcBef>
              <a:buNone/>
            </a:pPr>
            <a:endParaRPr sz="1000"/>
          </a:p>
          <a:p>
            <a:pPr lvl="0" rtl="0">
              <a:spcBef>
                <a:spcPts val="0"/>
              </a:spcBef>
              <a:buNone/>
            </a:pPr>
            <a:r>
              <a:rPr lang="en-US" sz="1000"/>
              <a:t>Clogging in the form of granule plugs and stock delivery line clogs continued to be an issue throughout the entire semester. The granule plugs increased headloss, decreased fluidization, and led to washout from rising granules. </a:t>
            </a:r>
            <a:r>
              <a:rPr lang="en-US" sz="1000">
                <a:solidFill>
                  <a:schemeClr val="dk1"/>
                </a:solidFill>
              </a:rPr>
              <a:t>The reason of clogging is unknown. Perhaps it is because gas produced on the surface of granules create surface tension that hold the granules together. As water can not easily go through the plug, it pushes the granules plugs all the way up into tube settler and effluent. And if the clogging accumulates high headloss, the reactor overflows. </a:t>
            </a:r>
            <a:r>
              <a:rPr lang="en-US" sz="1000"/>
              <a:t>Different methods were attempted to address the reactor clogging issue. The stock delivery line issue was addressed by changing the tubing from ¼” size to microbore tubing, in an attempt to push the stock through at higher velocities and limit clogging. However, clogging was still experienced in the stock container to microbore tubing connection, which required constant monitoring. The stock was later dyed red to make it easier to see when there was a stock failure event, but the extent to which the granules were not fed is not well known.</a:t>
            </a:r>
          </a:p>
        </p:txBody>
      </p:sp>
      <p:sp>
        <p:nvSpPr>
          <p:cNvPr id="202" name="Shape 20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Shape 11"/>
        <p:cNvGrpSpPr/>
        <p:nvPr/>
      </p:nvGrpSpPr>
      <p:grpSpPr>
        <a:xfrm>
          <a:off x="0" y="0"/>
          <a:ext cx="0" cy="0"/>
          <a:chOff x="0" y="0"/>
          <a:chExt cx="0" cy="0"/>
        </a:xfrm>
      </p:grpSpPr>
      <p:sp>
        <p:nvSpPr>
          <p:cNvPr id="12" name="Shape 12"/>
          <p:cNvSpPr txBox="1">
            <a:spLocks noGrp="1"/>
          </p:cNvSpPr>
          <p:nvPr>
            <p:ph type="title"/>
          </p:nvPr>
        </p:nvSpPr>
        <p:spPr>
          <a:xfrm>
            <a:off x="457200" y="205978"/>
            <a:ext cx="8229600" cy="857250"/>
          </a:xfrm>
          <a:prstGeom prst="rect">
            <a:avLst/>
          </a:prstGeom>
          <a:noFill/>
          <a:ln>
            <a:noFill/>
          </a:ln>
        </p:spPr>
        <p:txBody>
          <a:bodyPr lIns="91425" tIns="91425" rIns="91425" bIns="91425" anchor="ctr" anchorCtr="0"/>
          <a:lstStyle>
            <a:lvl1pPr lvl="0" algn="ctr" rtl="0">
              <a:spcBef>
                <a:spcPts val="0"/>
              </a:spcBef>
              <a:buClr>
                <a:schemeClr val="dk1"/>
              </a:buClr>
              <a:buFont typeface="Calibri"/>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13" name="Shape 13"/>
          <p:cNvSpPr txBox="1">
            <a:spLocks noGrp="1"/>
          </p:cNvSpPr>
          <p:nvPr>
            <p:ph type="body" idx="1"/>
          </p:nvPr>
        </p:nvSpPr>
        <p:spPr>
          <a:xfrm>
            <a:off x="457200" y="1200150"/>
            <a:ext cx="8229600" cy="3394472"/>
          </a:xfrm>
          <a:prstGeom prst="rect">
            <a:avLst/>
          </a:prstGeom>
          <a:noFill/>
          <a:ln>
            <a:noFill/>
          </a:ln>
        </p:spPr>
        <p:txBody>
          <a:bodyPr lIns="91425" tIns="91425" rIns="91425" bIns="91425" anchor="t" anchorCtr="0"/>
          <a:lstStyle>
            <a:lvl1pPr marL="306134" lvl="0" indent="-121984" algn="l" rtl="0">
              <a:spcBef>
                <a:spcPts val="580"/>
              </a:spcBef>
              <a:buClr>
                <a:schemeClr val="dk1"/>
              </a:buClr>
              <a:buFont typeface="Arial"/>
              <a:buChar char="•"/>
              <a:defRPr/>
            </a:lvl1pPr>
            <a:lvl2pPr marL="663291" lvl="1" indent="-98141" algn="l" rtl="0">
              <a:spcBef>
                <a:spcPts val="500"/>
              </a:spcBef>
              <a:buClr>
                <a:schemeClr val="dk1"/>
              </a:buClr>
              <a:buFont typeface="Arial"/>
              <a:buChar char="–"/>
              <a:defRPr/>
            </a:lvl2pPr>
            <a:lvl3pPr marL="1020448" lvl="2" indent="-67947" algn="l" rtl="0">
              <a:spcBef>
                <a:spcPts val="440"/>
              </a:spcBef>
              <a:buClr>
                <a:schemeClr val="dk1"/>
              </a:buClr>
              <a:buFont typeface="Arial"/>
              <a:buChar char="•"/>
              <a:defRPr/>
            </a:lvl3pPr>
            <a:lvl4pPr marL="1428627" lvl="3" indent="-95127" algn="l" rtl="0">
              <a:spcBef>
                <a:spcPts val="360"/>
              </a:spcBef>
              <a:buClr>
                <a:schemeClr val="dk1"/>
              </a:buClr>
              <a:buFont typeface="Arial"/>
              <a:buChar char="–"/>
              <a:defRPr/>
            </a:lvl4pPr>
            <a:lvl5pPr marL="1836805" lvl="4" indent="-96905" algn="l" rtl="0">
              <a:spcBef>
                <a:spcPts val="360"/>
              </a:spcBef>
              <a:buClr>
                <a:schemeClr val="dk1"/>
              </a:buClr>
              <a:buFont typeface="Arial"/>
              <a:buChar char="»"/>
              <a:defRPr/>
            </a:lvl5pPr>
            <a:lvl6pPr marL="2244985" lvl="5" indent="-98685" algn="l" rtl="0">
              <a:spcBef>
                <a:spcPts val="360"/>
              </a:spcBef>
              <a:buClr>
                <a:schemeClr val="dk1"/>
              </a:buClr>
              <a:buFont typeface="Arial"/>
              <a:buChar char="•"/>
              <a:defRPr/>
            </a:lvl6pPr>
            <a:lvl7pPr marL="2653164" lvl="6" indent="-100464" algn="l" rtl="0">
              <a:spcBef>
                <a:spcPts val="360"/>
              </a:spcBef>
              <a:buClr>
                <a:schemeClr val="dk1"/>
              </a:buClr>
              <a:buFont typeface="Arial"/>
              <a:buChar char="•"/>
              <a:defRPr/>
            </a:lvl7pPr>
            <a:lvl8pPr marL="3061343" lvl="7" indent="-102242" algn="l" rtl="0">
              <a:spcBef>
                <a:spcPts val="360"/>
              </a:spcBef>
              <a:buClr>
                <a:schemeClr val="dk1"/>
              </a:buClr>
              <a:buFont typeface="Arial"/>
              <a:buChar char="•"/>
              <a:defRPr/>
            </a:lvl8pPr>
            <a:lvl9pPr marL="3469522" lvl="8" indent="-91321" algn="l" rtl="0">
              <a:spcBef>
                <a:spcPts val="360"/>
              </a:spcBef>
              <a:buClr>
                <a:schemeClr val="dk1"/>
              </a:buClr>
              <a:buFont typeface="Arial"/>
              <a:buChar char="•"/>
              <a:defRPr/>
            </a:lvl9pPr>
          </a:lstStyle>
          <a:p>
            <a:endParaRPr/>
          </a:p>
        </p:txBody>
      </p:sp>
      <p:sp>
        <p:nvSpPr>
          <p:cNvPr id="14" name="Shape 14"/>
          <p:cNvSpPr txBox="1">
            <a:spLocks noGrp="1"/>
          </p:cNvSpPr>
          <p:nvPr>
            <p:ph type="dt" idx="10"/>
          </p:nvPr>
        </p:nvSpPr>
        <p:spPr>
          <a:xfrm>
            <a:off x="457200" y="4767262"/>
            <a:ext cx="2133599" cy="273843"/>
          </a:xfrm>
          <a:prstGeom prst="rect">
            <a:avLst/>
          </a:prstGeom>
          <a:noFill/>
          <a:ln>
            <a:noFill/>
          </a:ln>
        </p:spPr>
        <p:txBody>
          <a:bodyPr lIns="91425" tIns="91425" rIns="91425" bIns="91425" anchor="ctr" anchorCtr="0"/>
          <a:lstStyle>
            <a:lvl1pPr marL="0" marR="0" lvl="0" indent="0" algn="l"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15" name="Shape 15"/>
          <p:cNvSpPr txBox="1">
            <a:spLocks noGrp="1"/>
          </p:cNvSpPr>
          <p:nvPr>
            <p:ph type="ftr" idx="11"/>
          </p:nvPr>
        </p:nvSpPr>
        <p:spPr>
          <a:xfrm>
            <a:off x="3124200" y="4767262"/>
            <a:ext cx="2895600" cy="273843"/>
          </a:xfrm>
          <a:prstGeom prst="rect">
            <a:avLst/>
          </a:prstGeom>
          <a:noFill/>
          <a:ln>
            <a:noFill/>
          </a:ln>
        </p:spPr>
        <p:txBody>
          <a:bodyPr lIns="91425" tIns="91425" rIns="91425" bIns="91425" anchor="ctr" anchorCtr="0"/>
          <a:lstStyle>
            <a:lvl1pPr marL="0" marR="0" lvl="0" indent="0" algn="ctr"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16" name="Shape 16"/>
          <p:cNvSpPr txBox="1">
            <a:spLocks noGrp="1"/>
          </p:cNvSpPr>
          <p:nvPr>
            <p:ph type="sldNum" idx="12"/>
          </p:nvPr>
        </p:nvSpPr>
        <p:spPr>
          <a:xfrm>
            <a:off x="6553200" y="4767262"/>
            <a:ext cx="2133599" cy="273843"/>
          </a:xfrm>
          <a:prstGeom prst="rect">
            <a:avLst/>
          </a:prstGeom>
          <a:noFill/>
          <a:ln>
            <a:noFill/>
          </a:ln>
        </p:spPr>
        <p:txBody>
          <a:bodyPr lIns="81625" tIns="40800" rIns="81625" bIns="40800" anchor="ctr" anchorCtr="0">
            <a:noAutofit/>
          </a:bodyPr>
          <a:lstStyle/>
          <a:p>
            <a:pPr marL="0" marR="0" lvl="0" indent="0" algn="r" rtl="0">
              <a:spcBef>
                <a:spcPts val="0"/>
              </a:spcBef>
              <a:buSzPct val="25000"/>
              <a:buNone/>
            </a:pPr>
            <a:fld id="{00000000-1234-1234-1234-123412341234}" type="slidenum">
              <a:rPr lang="en-US" sz="1100" b="0" i="0" u="none" strike="noStrike" cap="none">
                <a:solidFill>
                  <a:srgbClr val="888888"/>
                </a:solidFill>
                <a:latin typeface="Calibri"/>
                <a:ea typeface="Calibri"/>
                <a:cs typeface="Calibri"/>
                <a:sym typeface="Calibri"/>
              </a:rPr>
              <a:t>‹#›</a:t>
            </a:fld>
            <a:endParaRPr lang="en-US" sz="11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cSld name="Title and Vertical Text">
    <p:spTree>
      <p:nvGrpSpPr>
        <p:cNvPr id="1" name="Shape 68"/>
        <p:cNvGrpSpPr/>
        <p:nvPr/>
      </p:nvGrpSpPr>
      <p:grpSpPr>
        <a:xfrm>
          <a:off x="0" y="0"/>
          <a:ext cx="0" cy="0"/>
          <a:chOff x="0" y="0"/>
          <a:chExt cx="0" cy="0"/>
        </a:xfrm>
      </p:grpSpPr>
      <p:sp>
        <p:nvSpPr>
          <p:cNvPr id="69" name="Shape 69"/>
          <p:cNvSpPr txBox="1">
            <a:spLocks noGrp="1"/>
          </p:cNvSpPr>
          <p:nvPr>
            <p:ph type="title"/>
          </p:nvPr>
        </p:nvSpPr>
        <p:spPr>
          <a:xfrm>
            <a:off x="457200" y="205978"/>
            <a:ext cx="8229600" cy="857250"/>
          </a:xfrm>
          <a:prstGeom prst="rect">
            <a:avLst/>
          </a:prstGeom>
          <a:noFill/>
          <a:ln>
            <a:noFill/>
          </a:ln>
        </p:spPr>
        <p:txBody>
          <a:bodyPr lIns="91425" tIns="91425" rIns="91425" bIns="91425" anchor="ctr" anchorCtr="0"/>
          <a:lstStyle>
            <a:lvl1pPr lvl="0" algn="ctr" rtl="0">
              <a:spcBef>
                <a:spcPts val="0"/>
              </a:spcBef>
              <a:buClr>
                <a:schemeClr val="dk1"/>
              </a:buClr>
              <a:buFont typeface="Calibri"/>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70" name="Shape 70"/>
          <p:cNvSpPr txBox="1">
            <a:spLocks noGrp="1"/>
          </p:cNvSpPr>
          <p:nvPr>
            <p:ph type="body" idx="1"/>
          </p:nvPr>
        </p:nvSpPr>
        <p:spPr>
          <a:xfrm rot="5400000">
            <a:off x="2874763" y="-1217413"/>
            <a:ext cx="3394472" cy="8229600"/>
          </a:xfrm>
          <a:prstGeom prst="rect">
            <a:avLst/>
          </a:prstGeom>
          <a:noFill/>
          <a:ln>
            <a:noFill/>
          </a:ln>
        </p:spPr>
        <p:txBody>
          <a:bodyPr lIns="91425" tIns="91425" rIns="91425" bIns="91425" anchor="t" anchorCtr="0"/>
          <a:lstStyle>
            <a:lvl1pPr marL="306134" lvl="0" indent="-121984" algn="l" rtl="0">
              <a:spcBef>
                <a:spcPts val="580"/>
              </a:spcBef>
              <a:buClr>
                <a:schemeClr val="dk1"/>
              </a:buClr>
              <a:buFont typeface="Arial"/>
              <a:buChar char="•"/>
              <a:defRPr/>
            </a:lvl1pPr>
            <a:lvl2pPr marL="663291" lvl="1" indent="-98141" algn="l" rtl="0">
              <a:spcBef>
                <a:spcPts val="500"/>
              </a:spcBef>
              <a:buClr>
                <a:schemeClr val="dk1"/>
              </a:buClr>
              <a:buFont typeface="Arial"/>
              <a:buChar char="–"/>
              <a:defRPr/>
            </a:lvl2pPr>
            <a:lvl3pPr marL="1020448" lvl="2" indent="-67947" algn="l" rtl="0">
              <a:spcBef>
                <a:spcPts val="440"/>
              </a:spcBef>
              <a:buClr>
                <a:schemeClr val="dk1"/>
              </a:buClr>
              <a:buFont typeface="Arial"/>
              <a:buChar char="•"/>
              <a:defRPr/>
            </a:lvl3pPr>
            <a:lvl4pPr marL="1428627" lvl="3" indent="-95127" algn="l" rtl="0">
              <a:spcBef>
                <a:spcPts val="360"/>
              </a:spcBef>
              <a:buClr>
                <a:schemeClr val="dk1"/>
              </a:buClr>
              <a:buFont typeface="Arial"/>
              <a:buChar char="–"/>
              <a:defRPr/>
            </a:lvl4pPr>
            <a:lvl5pPr marL="1836805" lvl="4" indent="-96905" algn="l" rtl="0">
              <a:spcBef>
                <a:spcPts val="360"/>
              </a:spcBef>
              <a:buClr>
                <a:schemeClr val="dk1"/>
              </a:buClr>
              <a:buFont typeface="Arial"/>
              <a:buChar char="»"/>
              <a:defRPr/>
            </a:lvl5pPr>
            <a:lvl6pPr marL="2244985" lvl="5" indent="-98685" algn="l" rtl="0">
              <a:spcBef>
                <a:spcPts val="360"/>
              </a:spcBef>
              <a:buClr>
                <a:schemeClr val="dk1"/>
              </a:buClr>
              <a:buFont typeface="Arial"/>
              <a:buChar char="•"/>
              <a:defRPr/>
            </a:lvl6pPr>
            <a:lvl7pPr marL="2653164" lvl="6" indent="-100464" algn="l" rtl="0">
              <a:spcBef>
                <a:spcPts val="360"/>
              </a:spcBef>
              <a:buClr>
                <a:schemeClr val="dk1"/>
              </a:buClr>
              <a:buFont typeface="Arial"/>
              <a:buChar char="•"/>
              <a:defRPr/>
            </a:lvl7pPr>
            <a:lvl8pPr marL="3061343" lvl="7" indent="-102242" algn="l" rtl="0">
              <a:spcBef>
                <a:spcPts val="360"/>
              </a:spcBef>
              <a:buClr>
                <a:schemeClr val="dk1"/>
              </a:buClr>
              <a:buFont typeface="Arial"/>
              <a:buChar char="•"/>
              <a:defRPr/>
            </a:lvl8pPr>
            <a:lvl9pPr marL="3469522" lvl="8" indent="-91321" algn="l" rtl="0">
              <a:spcBef>
                <a:spcPts val="360"/>
              </a:spcBef>
              <a:buClr>
                <a:schemeClr val="dk1"/>
              </a:buClr>
              <a:buFont typeface="Arial"/>
              <a:buChar char="•"/>
              <a:defRPr/>
            </a:lvl9pPr>
          </a:lstStyle>
          <a:p>
            <a:endParaRPr/>
          </a:p>
        </p:txBody>
      </p:sp>
      <p:sp>
        <p:nvSpPr>
          <p:cNvPr id="71" name="Shape 71"/>
          <p:cNvSpPr txBox="1">
            <a:spLocks noGrp="1"/>
          </p:cNvSpPr>
          <p:nvPr>
            <p:ph type="dt" idx="10"/>
          </p:nvPr>
        </p:nvSpPr>
        <p:spPr>
          <a:xfrm>
            <a:off x="457200" y="4767262"/>
            <a:ext cx="2133599" cy="273843"/>
          </a:xfrm>
          <a:prstGeom prst="rect">
            <a:avLst/>
          </a:prstGeom>
          <a:noFill/>
          <a:ln>
            <a:noFill/>
          </a:ln>
        </p:spPr>
        <p:txBody>
          <a:bodyPr lIns="91425" tIns="91425" rIns="91425" bIns="91425" anchor="ctr" anchorCtr="0"/>
          <a:lstStyle>
            <a:lvl1pPr marL="0" marR="0" lvl="0" indent="0" algn="l"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72" name="Shape 72"/>
          <p:cNvSpPr txBox="1">
            <a:spLocks noGrp="1"/>
          </p:cNvSpPr>
          <p:nvPr>
            <p:ph type="ftr" idx="11"/>
          </p:nvPr>
        </p:nvSpPr>
        <p:spPr>
          <a:xfrm>
            <a:off x="3124200" y="4767262"/>
            <a:ext cx="2895600" cy="273843"/>
          </a:xfrm>
          <a:prstGeom prst="rect">
            <a:avLst/>
          </a:prstGeom>
          <a:noFill/>
          <a:ln>
            <a:noFill/>
          </a:ln>
        </p:spPr>
        <p:txBody>
          <a:bodyPr lIns="91425" tIns="91425" rIns="91425" bIns="91425" anchor="ctr" anchorCtr="0"/>
          <a:lstStyle>
            <a:lvl1pPr marL="0" marR="0" lvl="0" indent="0" algn="ctr"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73" name="Shape 73"/>
          <p:cNvSpPr txBox="1">
            <a:spLocks noGrp="1"/>
          </p:cNvSpPr>
          <p:nvPr>
            <p:ph type="sldNum" idx="12"/>
          </p:nvPr>
        </p:nvSpPr>
        <p:spPr>
          <a:xfrm>
            <a:off x="6553200" y="4767262"/>
            <a:ext cx="2133599" cy="273843"/>
          </a:xfrm>
          <a:prstGeom prst="rect">
            <a:avLst/>
          </a:prstGeom>
          <a:noFill/>
          <a:ln>
            <a:noFill/>
          </a:ln>
        </p:spPr>
        <p:txBody>
          <a:bodyPr lIns="81625" tIns="40800" rIns="81625" bIns="40800" anchor="ctr" anchorCtr="0">
            <a:noAutofit/>
          </a:bodyPr>
          <a:lstStyle/>
          <a:p>
            <a:pPr marL="0" marR="0" lvl="0" indent="0" algn="r" rtl="0">
              <a:spcBef>
                <a:spcPts val="0"/>
              </a:spcBef>
              <a:buSzPct val="25000"/>
              <a:buNone/>
            </a:pPr>
            <a:fld id="{00000000-1234-1234-1234-123412341234}" type="slidenum">
              <a:rPr lang="en-US" sz="1100" b="0" i="0" u="none" strike="noStrike" cap="none">
                <a:solidFill>
                  <a:srgbClr val="888888"/>
                </a:solidFill>
                <a:latin typeface="Calibri"/>
                <a:ea typeface="Calibri"/>
                <a:cs typeface="Calibri"/>
                <a:sym typeface="Calibri"/>
              </a:rPr>
              <a:t>‹#›</a:t>
            </a:fld>
            <a:endParaRPr lang="en-US" sz="11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cSld name="Vertical Title and Text">
    <p:spTree>
      <p:nvGrpSpPr>
        <p:cNvPr id="1" name="Shape 74"/>
        <p:cNvGrpSpPr/>
        <p:nvPr/>
      </p:nvGrpSpPr>
      <p:grpSpPr>
        <a:xfrm>
          <a:off x="0" y="0"/>
          <a:ext cx="0" cy="0"/>
          <a:chOff x="0" y="0"/>
          <a:chExt cx="0" cy="0"/>
        </a:xfrm>
      </p:grpSpPr>
      <p:sp>
        <p:nvSpPr>
          <p:cNvPr id="75" name="Shape 75"/>
          <p:cNvSpPr txBox="1">
            <a:spLocks noGrp="1"/>
          </p:cNvSpPr>
          <p:nvPr>
            <p:ph type="title"/>
          </p:nvPr>
        </p:nvSpPr>
        <p:spPr>
          <a:xfrm rot="5400000">
            <a:off x="7649568" y="1920676"/>
            <a:ext cx="6144815" cy="2879724"/>
          </a:xfrm>
          <a:prstGeom prst="rect">
            <a:avLst/>
          </a:prstGeom>
          <a:noFill/>
          <a:ln>
            <a:noFill/>
          </a:ln>
        </p:spPr>
        <p:txBody>
          <a:bodyPr lIns="91425" tIns="91425" rIns="91425" bIns="91425" anchor="ctr" anchorCtr="0"/>
          <a:lstStyle>
            <a:lvl1pPr lvl="0" algn="ctr" rtl="0">
              <a:spcBef>
                <a:spcPts val="0"/>
              </a:spcBef>
              <a:buClr>
                <a:schemeClr val="dk1"/>
              </a:buClr>
              <a:buFont typeface="Calibri"/>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76" name="Shape 76"/>
          <p:cNvSpPr txBox="1">
            <a:spLocks noGrp="1"/>
          </p:cNvSpPr>
          <p:nvPr>
            <p:ph type="body" idx="1"/>
          </p:nvPr>
        </p:nvSpPr>
        <p:spPr>
          <a:xfrm rot="5400000">
            <a:off x="1812330" y="-884436"/>
            <a:ext cx="6144815" cy="8489949"/>
          </a:xfrm>
          <a:prstGeom prst="rect">
            <a:avLst/>
          </a:prstGeom>
          <a:noFill/>
          <a:ln>
            <a:noFill/>
          </a:ln>
        </p:spPr>
        <p:txBody>
          <a:bodyPr lIns="91425" tIns="91425" rIns="91425" bIns="91425" anchor="t" anchorCtr="0"/>
          <a:lstStyle>
            <a:lvl1pPr marL="306134" lvl="0" indent="-121984" algn="l" rtl="0">
              <a:spcBef>
                <a:spcPts val="580"/>
              </a:spcBef>
              <a:buClr>
                <a:schemeClr val="dk1"/>
              </a:buClr>
              <a:buFont typeface="Arial"/>
              <a:buChar char="•"/>
              <a:defRPr/>
            </a:lvl1pPr>
            <a:lvl2pPr marL="663291" lvl="1" indent="-98141" algn="l" rtl="0">
              <a:spcBef>
                <a:spcPts val="500"/>
              </a:spcBef>
              <a:buClr>
                <a:schemeClr val="dk1"/>
              </a:buClr>
              <a:buFont typeface="Arial"/>
              <a:buChar char="–"/>
              <a:defRPr/>
            </a:lvl2pPr>
            <a:lvl3pPr marL="1020448" lvl="2" indent="-67947" algn="l" rtl="0">
              <a:spcBef>
                <a:spcPts val="440"/>
              </a:spcBef>
              <a:buClr>
                <a:schemeClr val="dk1"/>
              </a:buClr>
              <a:buFont typeface="Arial"/>
              <a:buChar char="•"/>
              <a:defRPr/>
            </a:lvl3pPr>
            <a:lvl4pPr marL="1428627" lvl="3" indent="-95127" algn="l" rtl="0">
              <a:spcBef>
                <a:spcPts val="360"/>
              </a:spcBef>
              <a:buClr>
                <a:schemeClr val="dk1"/>
              </a:buClr>
              <a:buFont typeface="Arial"/>
              <a:buChar char="–"/>
              <a:defRPr/>
            </a:lvl4pPr>
            <a:lvl5pPr marL="1836805" lvl="4" indent="-96905" algn="l" rtl="0">
              <a:spcBef>
                <a:spcPts val="360"/>
              </a:spcBef>
              <a:buClr>
                <a:schemeClr val="dk1"/>
              </a:buClr>
              <a:buFont typeface="Arial"/>
              <a:buChar char="»"/>
              <a:defRPr/>
            </a:lvl5pPr>
            <a:lvl6pPr marL="2244985" lvl="5" indent="-98685" algn="l" rtl="0">
              <a:spcBef>
                <a:spcPts val="360"/>
              </a:spcBef>
              <a:buClr>
                <a:schemeClr val="dk1"/>
              </a:buClr>
              <a:buFont typeface="Arial"/>
              <a:buChar char="•"/>
              <a:defRPr/>
            </a:lvl6pPr>
            <a:lvl7pPr marL="2653164" lvl="6" indent="-100464" algn="l" rtl="0">
              <a:spcBef>
                <a:spcPts val="360"/>
              </a:spcBef>
              <a:buClr>
                <a:schemeClr val="dk1"/>
              </a:buClr>
              <a:buFont typeface="Arial"/>
              <a:buChar char="•"/>
              <a:defRPr/>
            </a:lvl7pPr>
            <a:lvl8pPr marL="3061343" lvl="7" indent="-102242" algn="l" rtl="0">
              <a:spcBef>
                <a:spcPts val="360"/>
              </a:spcBef>
              <a:buClr>
                <a:schemeClr val="dk1"/>
              </a:buClr>
              <a:buFont typeface="Arial"/>
              <a:buChar char="•"/>
              <a:defRPr/>
            </a:lvl8pPr>
            <a:lvl9pPr marL="3469522" lvl="8" indent="-91321" algn="l" rtl="0">
              <a:spcBef>
                <a:spcPts val="360"/>
              </a:spcBef>
              <a:buClr>
                <a:schemeClr val="dk1"/>
              </a:buClr>
              <a:buFont typeface="Arial"/>
              <a:buChar char="•"/>
              <a:defRPr/>
            </a:lvl9pPr>
          </a:lstStyle>
          <a:p>
            <a:endParaRPr/>
          </a:p>
        </p:txBody>
      </p:sp>
      <p:sp>
        <p:nvSpPr>
          <p:cNvPr id="77" name="Shape 77"/>
          <p:cNvSpPr txBox="1">
            <a:spLocks noGrp="1"/>
          </p:cNvSpPr>
          <p:nvPr>
            <p:ph type="dt" idx="10"/>
          </p:nvPr>
        </p:nvSpPr>
        <p:spPr>
          <a:xfrm>
            <a:off x="457200" y="4767262"/>
            <a:ext cx="2133599" cy="273843"/>
          </a:xfrm>
          <a:prstGeom prst="rect">
            <a:avLst/>
          </a:prstGeom>
          <a:noFill/>
          <a:ln>
            <a:noFill/>
          </a:ln>
        </p:spPr>
        <p:txBody>
          <a:bodyPr lIns="91425" tIns="91425" rIns="91425" bIns="91425" anchor="ctr" anchorCtr="0"/>
          <a:lstStyle>
            <a:lvl1pPr marL="0" marR="0" lvl="0" indent="0" algn="l"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78" name="Shape 78"/>
          <p:cNvSpPr txBox="1">
            <a:spLocks noGrp="1"/>
          </p:cNvSpPr>
          <p:nvPr>
            <p:ph type="ftr" idx="11"/>
          </p:nvPr>
        </p:nvSpPr>
        <p:spPr>
          <a:xfrm>
            <a:off x="3124200" y="4767262"/>
            <a:ext cx="2895600" cy="273843"/>
          </a:xfrm>
          <a:prstGeom prst="rect">
            <a:avLst/>
          </a:prstGeom>
          <a:noFill/>
          <a:ln>
            <a:noFill/>
          </a:ln>
        </p:spPr>
        <p:txBody>
          <a:bodyPr lIns="91425" tIns="91425" rIns="91425" bIns="91425" anchor="ctr" anchorCtr="0"/>
          <a:lstStyle>
            <a:lvl1pPr marL="0" marR="0" lvl="0" indent="0" algn="ctr"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79" name="Shape 79"/>
          <p:cNvSpPr txBox="1">
            <a:spLocks noGrp="1"/>
          </p:cNvSpPr>
          <p:nvPr>
            <p:ph type="sldNum" idx="12"/>
          </p:nvPr>
        </p:nvSpPr>
        <p:spPr>
          <a:xfrm>
            <a:off x="6553200" y="4767262"/>
            <a:ext cx="2133599" cy="273843"/>
          </a:xfrm>
          <a:prstGeom prst="rect">
            <a:avLst/>
          </a:prstGeom>
          <a:noFill/>
          <a:ln>
            <a:noFill/>
          </a:ln>
        </p:spPr>
        <p:txBody>
          <a:bodyPr lIns="81625" tIns="40800" rIns="81625" bIns="40800" anchor="ctr" anchorCtr="0">
            <a:noAutofit/>
          </a:bodyPr>
          <a:lstStyle/>
          <a:p>
            <a:pPr marL="0" marR="0" lvl="0" indent="0" algn="r" rtl="0">
              <a:spcBef>
                <a:spcPts val="0"/>
              </a:spcBef>
              <a:buSzPct val="25000"/>
              <a:buNone/>
            </a:pPr>
            <a:fld id="{00000000-1234-1234-1234-123412341234}" type="slidenum">
              <a:rPr lang="en-US" sz="1100" b="0" i="0" u="none" strike="noStrike" cap="none">
                <a:solidFill>
                  <a:srgbClr val="888888"/>
                </a:solidFill>
                <a:latin typeface="Calibri"/>
                <a:ea typeface="Calibri"/>
                <a:cs typeface="Calibri"/>
                <a:sym typeface="Calibri"/>
              </a:rPr>
              <a:t>‹#›</a:t>
            </a:fld>
            <a:endParaRPr lang="en-US" sz="11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17"/>
        <p:cNvGrpSpPr/>
        <p:nvPr/>
      </p:nvGrpSpPr>
      <p:grpSpPr>
        <a:xfrm>
          <a:off x="0" y="0"/>
          <a:ext cx="0" cy="0"/>
          <a:chOff x="0" y="0"/>
          <a:chExt cx="0" cy="0"/>
        </a:xfrm>
      </p:grpSpPr>
      <p:sp>
        <p:nvSpPr>
          <p:cNvPr id="18" name="Shape 18"/>
          <p:cNvSpPr txBox="1">
            <a:spLocks noGrp="1"/>
          </p:cNvSpPr>
          <p:nvPr>
            <p:ph type="ctrTitle"/>
          </p:nvPr>
        </p:nvSpPr>
        <p:spPr>
          <a:xfrm>
            <a:off x="685800" y="1597819"/>
            <a:ext cx="7772400" cy="1102518"/>
          </a:xfrm>
          <a:prstGeom prst="rect">
            <a:avLst/>
          </a:prstGeom>
          <a:noFill/>
          <a:ln>
            <a:noFill/>
          </a:ln>
        </p:spPr>
        <p:txBody>
          <a:bodyPr lIns="91425" tIns="91425" rIns="91425" bIns="91425" anchor="ctr" anchorCtr="0"/>
          <a:lstStyle>
            <a:lvl1pPr marL="0" marR="0" lvl="0" indent="0" algn="ctr" rtl="0">
              <a:spcBef>
                <a:spcPts val="0"/>
              </a:spcBef>
              <a:buClr>
                <a:schemeClr val="dk1"/>
              </a:buClr>
              <a:buFont typeface="Calibri"/>
              <a:buNone/>
              <a:defRPr/>
            </a:lvl1pPr>
            <a:lvl2pPr marL="0" marR="0" lvl="1" indent="0" algn="l" rtl="0">
              <a:spcBef>
                <a:spcPts val="0"/>
              </a:spcBef>
              <a:defRPr/>
            </a:lvl2pPr>
            <a:lvl3pPr marL="0" marR="0" lvl="2" indent="0" algn="l" rtl="0">
              <a:spcBef>
                <a:spcPts val="0"/>
              </a:spcBef>
              <a:defRPr/>
            </a:lvl3pPr>
            <a:lvl4pPr marL="0" marR="0" lvl="3" indent="0" algn="l" rtl="0">
              <a:spcBef>
                <a:spcPts val="0"/>
              </a:spcBef>
              <a:defRPr/>
            </a:lvl4pPr>
            <a:lvl5pPr marL="0" marR="0" lvl="4" indent="0" algn="l" rtl="0">
              <a:spcBef>
                <a:spcPts val="0"/>
              </a:spcBef>
              <a:defRPr/>
            </a:lvl5pPr>
            <a:lvl6pPr marL="0" marR="0" lvl="5" indent="0" algn="l" rtl="0">
              <a:spcBef>
                <a:spcPts val="0"/>
              </a:spcBef>
              <a:defRPr/>
            </a:lvl6pPr>
            <a:lvl7pPr marL="0" marR="0" lvl="6" indent="0" algn="l" rtl="0">
              <a:spcBef>
                <a:spcPts val="0"/>
              </a:spcBef>
              <a:defRPr/>
            </a:lvl7pPr>
            <a:lvl8pPr marL="0" marR="0" lvl="7" indent="0" algn="l" rtl="0">
              <a:spcBef>
                <a:spcPts val="0"/>
              </a:spcBef>
              <a:defRPr/>
            </a:lvl8pPr>
            <a:lvl9pPr marL="0" marR="0" lvl="8" indent="0" algn="l" rtl="0">
              <a:spcBef>
                <a:spcPts val="0"/>
              </a:spcBef>
              <a:defRPr/>
            </a:lvl9pPr>
          </a:lstStyle>
          <a:p>
            <a:endParaRPr/>
          </a:p>
        </p:txBody>
      </p:sp>
      <p:sp>
        <p:nvSpPr>
          <p:cNvPr id="19" name="Shape 19"/>
          <p:cNvSpPr txBox="1">
            <a:spLocks noGrp="1"/>
          </p:cNvSpPr>
          <p:nvPr>
            <p:ph type="subTitle" idx="1"/>
          </p:nvPr>
        </p:nvSpPr>
        <p:spPr>
          <a:xfrm>
            <a:off x="1371600" y="2914650"/>
            <a:ext cx="6400799" cy="1314449"/>
          </a:xfrm>
          <a:prstGeom prst="rect">
            <a:avLst/>
          </a:prstGeom>
          <a:noFill/>
          <a:ln>
            <a:noFill/>
          </a:ln>
        </p:spPr>
        <p:txBody>
          <a:bodyPr lIns="91425" tIns="91425" rIns="91425" bIns="91425" anchor="t" anchorCtr="0"/>
          <a:lstStyle>
            <a:lvl1pPr marL="0" marR="0" lvl="0" indent="0" algn="ctr" rtl="0">
              <a:spcBef>
                <a:spcPts val="580"/>
              </a:spcBef>
              <a:buClr>
                <a:srgbClr val="888888"/>
              </a:buClr>
              <a:buFont typeface="Arial"/>
              <a:buNone/>
              <a:defRPr/>
            </a:lvl1pPr>
            <a:lvl2pPr marL="408179" marR="0" lvl="1" indent="-1779" algn="ctr" rtl="0">
              <a:spcBef>
                <a:spcPts val="500"/>
              </a:spcBef>
              <a:buClr>
                <a:srgbClr val="888888"/>
              </a:buClr>
              <a:buFont typeface="Arial"/>
              <a:buNone/>
              <a:defRPr/>
            </a:lvl2pPr>
            <a:lvl3pPr marL="816358" marR="0" lvl="2" indent="-3558" algn="ctr" rtl="0">
              <a:spcBef>
                <a:spcPts val="440"/>
              </a:spcBef>
              <a:buClr>
                <a:srgbClr val="888888"/>
              </a:buClr>
              <a:buFont typeface="Arial"/>
              <a:buNone/>
              <a:defRPr/>
            </a:lvl3pPr>
            <a:lvl4pPr marL="1224537" marR="0" lvl="3" indent="-5336" algn="ctr" rtl="0">
              <a:spcBef>
                <a:spcPts val="360"/>
              </a:spcBef>
              <a:buClr>
                <a:srgbClr val="888888"/>
              </a:buClr>
              <a:buFont typeface="Arial"/>
              <a:buNone/>
              <a:defRPr/>
            </a:lvl4pPr>
            <a:lvl5pPr marL="1632716" marR="0" lvl="4" indent="-7116" algn="ctr" rtl="0">
              <a:spcBef>
                <a:spcPts val="360"/>
              </a:spcBef>
              <a:buClr>
                <a:srgbClr val="888888"/>
              </a:buClr>
              <a:buFont typeface="Arial"/>
              <a:buNone/>
              <a:defRPr/>
            </a:lvl5pPr>
            <a:lvl6pPr marL="2040895" marR="0" lvl="5" indent="-8895" algn="ctr" rtl="0">
              <a:spcBef>
                <a:spcPts val="360"/>
              </a:spcBef>
              <a:buClr>
                <a:srgbClr val="888888"/>
              </a:buClr>
              <a:buFont typeface="Arial"/>
              <a:buNone/>
              <a:defRPr/>
            </a:lvl6pPr>
            <a:lvl7pPr marL="2449074" marR="0" lvl="6" indent="-10673" algn="ctr" rtl="0">
              <a:spcBef>
                <a:spcPts val="360"/>
              </a:spcBef>
              <a:buClr>
                <a:srgbClr val="888888"/>
              </a:buClr>
              <a:buFont typeface="Arial"/>
              <a:buNone/>
              <a:defRPr/>
            </a:lvl7pPr>
            <a:lvl8pPr marL="2857253" marR="0" lvl="7" indent="-12452" algn="ctr" rtl="0">
              <a:spcBef>
                <a:spcPts val="360"/>
              </a:spcBef>
              <a:buClr>
                <a:srgbClr val="888888"/>
              </a:buClr>
              <a:buFont typeface="Arial"/>
              <a:buNone/>
              <a:defRPr/>
            </a:lvl8pPr>
            <a:lvl9pPr marL="3265432" marR="0" lvl="8" indent="-1532" algn="ctr" rtl="0">
              <a:spcBef>
                <a:spcPts val="360"/>
              </a:spcBef>
              <a:buClr>
                <a:srgbClr val="888888"/>
              </a:buClr>
              <a:buFont typeface="Arial"/>
              <a:buNone/>
              <a:defRPr/>
            </a:lvl9pPr>
          </a:lstStyle>
          <a:p>
            <a:endParaRPr/>
          </a:p>
        </p:txBody>
      </p:sp>
      <p:sp>
        <p:nvSpPr>
          <p:cNvPr id="20" name="Shape 20"/>
          <p:cNvSpPr txBox="1">
            <a:spLocks noGrp="1"/>
          </p:cNvSpPr>
          <p:nvPr>
            <p:ph type="dt" idx="10"/>
          </p:nvPr>
        </p:nvSpPr>
        <p:spPr>
          <a:xfrm>
            <a:off x="457200" y="4767262"/>
            <a:ext cx="2133599" cy="273843"/>
          </a:xfrm>
          <a:prstGeom prst="rect">
            <a:avLst/>
          </a:prstGeom>
          <a:noFill/>
          <a:ln>
            <a:noFill/>
          </a:ln>
        </p:spPr>
        <p:txBody>
          <a:bodyPr lIns="91425" tIns="91425" rIns="91425" bIns="91425" anchor="ctr" anchorCtr="0"/>
          <a:lstStyle>
            <a:lvl1pPr marL="0" marR="0" lvl="0" indent="0" algn="l"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21" name="Shape 21"/>
          <p:cNvSpPr txBox="1">
            <a:spLocks noGrp="1"/>
          </p:cNvSpPr>
          <p:nvPr>
            <p:ph type="ftr" idx="11"/>
          </p:nvPr>
        </p:nvSpPr>
        <p:spPr>
          <a:xfrm>
            <a:off x="3124200" y="4767262"/>
            <a:ext cx="2895600" cy="273843"/>
          </a:xfrm>
          <a:prstGeom prst="rect">
            <a:avLst/>
          </a:prstGeom>
          <a:noFill/>
          <a:ln>
            <a:noFill/>
          </a:ln>
        </p:spPr>
        <p:txBody>
          <a:bodyPr lIns="91425" tIns="91425" rIns="91425" bIns="91425" anchor="ctr" anchorCtr="0"/>
          <a:lstStyle>
            <a:lvl1pPr marL="0" marR="0" lvl="0" indent="0" algn="ctr"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22" name="Shape 22"/>
          <p:cNvSpPr txBox="1">
            <a:spLocks noGrp="1"/>
          </p:cNvSpPr>
          <p:nvPr>
            <p:ph type="sldNum" idx="12"/>
          </p:nvPr>
        </p:nvSpPr>
        <p:spPr>
          <a:xfrm>
            <a:off x="6553200" y="4767262"/>
            <a:ext cx="2133599" cy="273843"/>
          </a:xfrm>
          <a:prstGeom prst="rect">
            <a:avLst/>
          </a:prstGeom>
          <a:noFill/>
          <a:ln>
            <a:noFill/>
          </a:ln>
        </p:spPr>
        <p:txBody>
          <a:bodyPr lIns="81625" tIns="40800" rIns="81625" bIns="40800" anchor="ctr" anchorCtr="0">
            <a:noAutofit/>
          </a:bodyPr>
          <a:lstStyle/>
          <a:p>
            <a:pPr marL="0" marR="0" lvl="0" indent="0" algn="r" rtl="0">
              <a:spcBef>
                <a:spcPts val="0"/>
              </a:spcBef>
              <a:buSzPct val="25000"/>
              <a:buNone/>
            </a:pPr>
            <a:fld id="{00000000-1234-1234-1234-123412341234}" type="slidenum">
              <a:rPr lang="en-US" sz="1100" b="0" i="0" u="none" strike="noStrike" cap="none">
                <a:solidFill>
                  <a:srgbClr val="888888"/>
                </a:solidFill>
                <a:latin typeface="Calibri"/>
                <a:ea typeface="Calibri"/>
                <a:cs typeface="Calibri"/>
                <a:sym typeface="Calibri"/>
              </a:rPr>
              <a:t>‹#›</a:t>
            </a:fld>
            <a:endParaRPr lang="en-US" sz="11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23"/>
        <p:cNvGrpSpPr/>
        <p:nvPr/>
      </p:nvGrpSpPr>
      <p:grpSpPr>
        <a:xfrm>
          <a:off x="0" y="0"/>
          <a:ext cx="0" cy="0"/>
          <a:chOff x="0" y="0"/>
          <a:chExt cx="0" cy="0"/>
        </a:xfrm>
      </p:grpSpPr>
      <p:sp>
        <p:nvSpPr>
          <p:cNvPr id="24" name="Shape 24"/>
          <p:cNvSpPr txBox="1">
            <a:spLocks noGrp="1"/>
          </p:cNvSpPr>
          <p:nvPr>
            <p:ph type="title"/>
          </p:nvPr>
        </p:nvSpPr>
        <p:spPr>
          <a:xfrm>
            <a:off x="722312" y="3305176"/>
            <a:ext cx="7772400" cy="1021555"/>
          </a:xfrm>
          <a:prstGeom prst="rect">
            <a:avLst/>
          </a:prstGeom>
          <a:noFill/>
          <a:ln>
            <a:noFill/>
          </a:ln>
        </p:spPr>
        <p:txBody>
          <a:bodyPr lIns="91425" tIns="91425" rIns="91425" bIns="91425" anchor="t" anchorCtr="0"/>
          <a:lstStyle>
            <a:lvl1pPr lvl="0" algn="l"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25" name="Shape 25"/>
          <p:cNvSpPr txBox="1">
            <a:spLocks noGrp="1"/>
          </p:cNvSpPr>
          <p:nvPr>
            <p:ph type="body" idx="1"/>
          </p:nvPr>
        </p:nvSpPr>
        <p:spPr>
          <a:xfrm>
            <a:off x="722312" y="2180034"/>
            <a:ext cx="7772400" cy="1125140"/>
          </a:xfrm>
          <a:prstGeom prst="rect">
            <a:avLst/>
          </a:prstGeom>
          <a:noFill/>
          <a:ln>
            <a:noFill/>
          </a:ln>
        </p:spPr>
        <p:txBody>
          <a:bodyPr lIns="91425" tIns="91425" rIns="91425" bIns="91425" anchor="b" anchorCtr="0"/>
          <a:lstStyle>
            <a:lvl1pPr marL="0" lvl="0" indent="0" rtl="0">
              <a:spcBef>
                <a:spcPts val="0"/>
              </a:spcBef>
              <a:buClr>
                <a:srgbClr val="888888"/>
              </a:buClr>
              <a:buFont typeface="Calibri"/>
              <a:buNone/>
              <a:defRPr/>
            </a:lvl1pPr>
            <a:lvl2pPr marL="408179" lvl="1" indent="-1779" rtl="0">
              <a:spcBef>
                <a:spcPts val="0"/>
              </a:spcBef>
              <a:buClr>
                <a:srgbClr val="888888"/>
              </a:buClr>
              <a:buFont typeface="Calibri"/>
              <a:buNone/>
              <a:defRPr/>
            </a:lvl2pPr>
            <a:lvl3pPr marL="816358" lvl="2" indent="-3558" rtl="0">
              <a:spcBef>
                <a:spcPts val="0"/>
              </a:spcBef>
              <a:buClr>
                <a:srgbClr val="888888"/>
              </a:buClr>
              <a:buFont typeface="Calibri"/>
              <a:buNone/>
              <a:defRPr/>
            </a:lvl3pPr>
            <a:lvl4pPr marL="1224537" lvl="3" indent="-5336" rtl="0">
              <a:spcBef>
                <a:spcPts val="0"/>
              </a:spcBef>
              <a:buClr>
                <a:srgbClr val="888888"/>
              </a:buClr>
              <a:buFont typeface="Calibri"/>
              <a:buNone/>
              <a:defRPr/>
            </a:lvl4pPr>
            <a:lvl5pPr marL="1632716" lvl="4" indent="-7116" rtl="0">
              <a:spcBef>
                <a:spcPts val="0"/>
              </a:spcBef>
              <a:buClr>
                <a:srgbClr val="888888"/>
              </a:buClr>
              <a:buFont typeface="Calibri"/>
              <a:buNone/>
              <a:defRPr/>
            </a:lvl5pPr>
            <a:lvl6pPr marL="2040895" lvl="5" indent="-8895" rtl="0">
              <a:spcBef>
                <a:spcPts val="0"/>
              </a:spcBef>
              <a:buClr>
                <a:srgbClr val="888888"/>
              </a:buClr>
              <a:buFont typeface="Calibri"/>
              <a:buNone/>
              <a:defRPr/>
            </a:lvl6pPr>
            <a:lvl7pPr marL="2449074" lvl="6" indent="-10673" rtl="0">
              <a:spcBef>
                <a:spcPts val="0"/>
              </a:spcBef>
              <a:buClr>
                <a:srgbClr val="888888"/>
              </a:buClr>
              <a:buFont typeface="Calibri"/>
              <a:buNone/>
              <a:defRPr/>
            </a:lvl7pPr>
            <a:lvl8pPr marL="2857253" lvl="7" indent="-12452" rtl="0">
              <a:spcBef>
                <a:spcPts val="0"/>
              </a:spcBef>
              <a:buClr>
                <a:srgbClr val="888888"/>
              </a:buClr>
              <a:buFont typeface="Calibri"/>
              <a:buNone/>
              <a:defRPr/>
            </a:lvl8pPr>
            <a:lvl9pPr marL="3265432" lvl="8" indent="-1532" rtl="0">
              <a:spcBef>
                <a:spcPts val="0"/>
              </a:spcBef>
              <a:buClr>
                <a:srgbClr val="888888"/>
              </a:buClr>
              <a:buFont typeface="Calibri"/>
              <a:buNone/>
              <a:defRPr/>
            </a:lvl9pPr>
          </a:lstStyle>
          <a:p>
            <a:endParaRPr/>
          </a:p>
        </p:txBody>
      </p:sp>
      <p:sp>
        <p:nvSpPr>
          <p:cNvPr id="26" name="Shape 26"/>
          <p:cNvSpPr txBox="1">
            <a:spLocks noGrp="1"/>
          </p:cNvSpPr>
          <p:nvPr>
            <p:ph type="dt" idx="10"/>
          </p:nvPr>
        </p:nvSpPr>
        <p:spPr>
          <a:xfrm>
            <a:off x="457200" y="4767262"/>
            <a:ext cx="2133599" cy="273843"/>
          </a:xfrm>
          <a:prstGeom prst="rect">
            <a:avLst/>
          </a:prstGeom>
          <a:noFill/>
          <a:ln>
            <a:noFill/>
          </a:ln>
        </p:spPr>
        <p:txBody>
          <a:bodyPr lIns="91425" tIns="91425" rIns="91425" bIns="91425" anchor="ctr" anchorCtr="0"/>
          <a:lstStyle>
            <a:lvl1pPr marL="0" marR="0" lvl="0" indent="0" algn="l"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27" name="Shape 27"/>
          <p:cNvSpPr txBox="1">
            <a:spLocks noGrp="1"/>
          </p:cNvSpPr>
          <p:nvPr>
            <p:ph type="ftr" idx="11"/>
          </p:nvPr>
        </p:nvSpPr>
        <p:spPr>
          <a:xfrm>
            <a:off x="3124200" y="4767262"/>
            <a:ext cx="2895600" cy="273843"/>
          </a:xfrm>
          <a:prstGeom prst="rect">
            <a:avLst/>
          </a:prstGeom>
          <a:noFill/>
          <a:ln>
            <a:noFill/>
          </a:ln>
        </p:spPr>
        <p:txBody>
          <a:bodyPr lIns="91425" tIns="91425" rIns="91425" bIns="91425" anchor="ctr" anchorCtr="0"/>
          <a:lstStyle>
            <a:lvl1pPr marL="0" marR="0" lvl="0" indent="0" algn="ctr"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28" name="Shape 28"/>
          <p:cNvSpPr txBox="1">
            <a:spLocks noGrp="1"/>
          </p:cNvSpPr>
          <p:nvPr>
            <p:ph type="sldNum" idx="12"/>
          </p:nvPr>
        </p:nvSpPr>
        <p:spPr>
          <a:xfrm>
            <a:off x="6553200" y="4767262"/>
            <a:ext cx="2133599" cy="273843"/>
          </a:xfrm>
          <a:prstGeom prst="rect">
            <a:avLst/>
          </a:prstGeom>
          <a:noFill/>
          <a:ln>
            <a:noFill/>
          </a:ln>
        </p:spPr>
        <p:txBody>
          <a:bodyPr lIns="81625" tIns="40800" rIns="81625" bIns="40800" anchor="ctr" anchorCtr="0">
            <a:noAutofit/>
          </a:bodyPr>
          <a:lstStyle/>
          <a:p>
            <a:pPr marL="0" marR="0" lvl="0" indent="0" algn="r" rtl="0">
              <a:spcBef>
                <a:spcPts val="0"/>
              </a:spcBef>
              <a:buSzPct val="25000"/>
              <a:buNone/>
            </a:pPr>
            <a:fld id="{00000000-1234-1234-1234-123412341234}" type="slidenum">
              <a:rPr lang="en-US" sz="1100" b="0" i="0" u="none" strike="noStrike" cap="none">
                <a:solidFill>
                  <a:srgbClr val="888888"/>
                </a:solidFill>
                <a:latin typeface="Calibri"/>
                <a:ea typeface="Calibri"/>
                <a:cs typeface="Calibri"/>
                <a:sym typeface="Calibri"/>
              </a:rPr>
              <a:t>‹#›</a:t>
            </a:fld>
            <a:endParaRPr lang="en-US" sz="11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Shape 29"/>
        <p:cNvGrpSpPr/>
        <p:nvPr/>
      </p:nvGrpSpPr>
      <p:grpSpPr>
        <a:xfrm>
          <a:off x="0" y="0"/>
          <a:ext cx="0" cy="0"/>
          <a:chOff x="0" y="0"/>
          <a:chExt cx="0" cy="0"/>
        </a:xfrm>
      </p:grpSpPr>
      <p:sp>
        <p:nvSpPr>
          <p:cNvPr id="30" name="Shape 30"/>
          <p:cNvSpPr txBox="1">
            <a:spLocks noGrp="1"/>
          </p:cNvSpPr>
          <p:nvPr>
            <p:ph type="title"/>
          </p:nvPr>
        </p:nvSpPr>
        <p:spPr>
          <a:xfrm>
            <a:off x="457200" y="205978"/>
            <a:ext cx="8229600" cy="857250"/>
          </a:xfrm>
          <a:prstGeom prst="rect">
            <a:avLst/>
          </a:prstGeom>
          <a:noFill/>
          <a:ln>
            <a:noFill/>
          </a:ln>
        </p:spPr>
        <p:txBody>
          <a:bodyPr lIns="91425" tIns="91425" rIns="91425" bIns="91425" anchor="ctr" anchorCtr="0"/>
          <a:lstStyle>
            <a:lvl1pPr lvl="0" algn="ctr" rtl="0">
              <a:spcBef>
                <a:spcPts val="0"/>
              </a:spcBef>
              <a:buClr>
                <a:schemeClr val="dk1"/>
              </a:buClr>
              <a:buFont typeface="Calibri"/>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31" name="Shape 31"/>
          <p:cNvSpPr txBox="1">
            <a:spLocks noGrp="1"/>
          </p:cNvSpPr>
          <p:nvPr>
            <p:ph type="body" idx="1"/>
          </p:nvPr>
        </p:nvSpPr>
        <p:spPr>
          <a:xfrm>
            <a:off x="639764" y="1679972"/>
            <a:ext cx="5684836" cy="4752974"/>
          </a:xfrm>
          <a:prstGeom prst="rect">
            <a:avLst/>
          </a:prstGeom>
          <a:noFill/>
          <a:ln>
            <a:noFill/>
          </a:ln>
        </p:spPr>
        <p:txBody>
          <a:bodyPr lIns="91425" tIns="91425" rIns="91425" bIns="91425" anchor="t"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32" name="Shape 32"/>
          <p:cNvSpPr txBox="1">
            <a:spLocks noGrp="1"/>
          </p:cNvSpPr>
          <p:nvPr>
            <p:ph type="body" idx="2"/>
          </p:nvPr>
        </p:nvSpPr>
        <p:spPr>
          <a:xfrm>
            <a:off x="6477000" y="1679972"/>
            <a:ext cx="5684837" cy="4752974"/>
          </a:xfrm>
          <a:prstGeom prst="rect">
            <a:avLst/>
          </a:prstGeom>
          <a:noFill/>
          <a:ln>
            <a:noFill/>
          </a:ln>
        </p:spPr>
        <p:txBody>
          <a:bodyPr lIns="91425" tIns="91425" rIns="91425" bIns="91425" anchor="t"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33" name="Shape 33"/>
          <p:cNvSpPr txBox="1">
            <a:spLocks noGrp="1"/>
          </p:cNvSpPr>
          <p:nvPr>
            <p:ph type="dt" idx="10"/>
          </p:nvPr>
        </p:nvSpPr>
        <p:spPr>
          <a:xfrm>
            <a:off x="457200" y="4767262"/>
            <a:ext cx="2133599" cy="273843"/>
          </a:xfrm>
          <a:prstGeom prst="rect">
            <a:avLst/>
          </a:prstGeom>
          <a:noFill/>
          <a:ln>
            <a:noFill/>
          </a:ln>
        </p:spPr>
        <p:txBody>
          <a:bodyPr lIns="91425" tIns="91425" rIns="91425" bIns="91425" anchor="ctr" anchorCtr="0"/>
          <a:lstStyle>
            <a:lvl1pPr marL="0" marR="0" lvl="0" indent="0" algn="l"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34" name="Shape 34"/>
          <p:cNvSpPr txBox="1">
            <a:spLocks noGrp="1"/>
          </p:cNvSpPr>
          <p:nvPr>
            <p:ph type="ftr" idx="11"/>
          </p:nvPr>
        </p:nvSpPr>
        <p:spPr>
          <a:xfrm>
            <a:off x="3124200" y="4767262"/>
            <a:ext cx="2895600" cy="273843"/>
          </a:xfrm>
          <a:prstGeom prst="rect">
            <a:avLst/>
          </a:prstGeom>
          <a:noFill/>
          <a:ln>
            <a:noFill/>
          </a:ln>
        </p:spPr>
        <p:txBody>
          <a:bodyPr lIns="91425" tIns="91425" rIns="91425" bIns="91425" anchor="ctr" anchorCtr="0"/>
          <a:lstStyle>
            <a:lvl1pPr marL="0" marR="0" lvl="0" indent="0" algn="ctr"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35" name="Shape 35"/>
          <p:cNvSpPr txBox="1">
            <a:spLocks noGrp="1"/>
          </p:cNvSpPr>
          <p:nvPr>
            <p:ph type="sldNum" idx="12"/>
          </p:nvPr>
        </p:nvSpPr>
        <p:spPr>
          <a:xfrm>
            <a:off x="6553200" y="4767262"/>
            <a:ext cx="2133599" cy="273843"/>
          </a:xfrm>
          <a:prstGeom prst="rect">
            <a:avLst/>
          </a:prstGeom>
          <a:noFill/>
          <a:ln>
            <a:noFill/>
          </a:ln>
        </p:spPr>
        <p:txBody>
          <a:bodyPr lIns="81625" tIns="40800" rIns="81625" bIns="40800" anchor="ctr" anchorCtr="0">
            <a:noAutofit/>
          </a:bodyPr>
          <a:lstStyle/>
          <a:p>
            <a:pPr marL="0" marR="0" lvl="0" indent="0" algn="r" rtl="0">
              <a:spcBef>
                <a:spcPts val="0"/>
              </a:spcBef>
              <a:buSzPct val="25000"/>
              <a:buNone/>
            </a:pPr>
            <a:fld id="{00000000-1234-1234-1234-123412341234}" type="slidenum">
              <a:rPr lang="en-US" sz="1100" b="0" i="0" u="none" strike="noStrike" cap="none">
                <a:solidFill>
                  <a:srgbClr val="888888"/>
                </a:solidFill>
                <a:latin typeface="Calibri"/>
                <a:ea typeface="Calibri"/>
                <a:cs typeface="Calibri"/>
                <a:sym typeface="Calibri"/>
              </a:rPr>
              <a:t>‹#›</a:t>
            </a:fld>
            <a:endParaRPr lang="en-US" sz="11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Shape 36"/>
        <p:cNvGrpSpPr/>
        <p:nvPr/>
      </p:nvGrpSpPr>
      <p:grpSpPr>
        <a:xfrm>
          <a:off x="0" y="0"/>
          <a:ext cx="0" cy="0"/>
          <a:chOff x="0" y="0"/>
          <a:chExt cx="0" cy="0"/>
        </a:xfrm>
      </p:grpSpPr>
      <p:sp>
        <p:nvSpPr>
          <p:cNvPr id="37" name="Shape 37"/>
          <p:cNvSpPr txBox="1">
            <a:spLocks noGrp="1"/>
          </p:cNvSpPr>
          <p:nvPr>
            <p:ph type="title"/>
          </p:nvPr>
        </p:nvSpPr>
        <p:spPr>
          <a:xfrm>
            <a:off x="457200" y="205978"/>
            <a:ext cx="8229600" cy="857250"/>
          </a:xfrm>
          <a:prstGeom prst="rect">
            <a:avLst/>
          </a:prstGeom>
          <a:noFill/>
          <a:ln>
            <a:noFill/>
          </a:ln>
        </p:spPr>
        <p:txBody>
          <a:bodyPr lIns="91425" tIns="91425" rIns="91425" bIns="91425" anchor="ctr"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38" name="Shape 38"/>
          <p:cNvSpPr txBox="1">
            <a:spLocks noGrp="1"/>
          </p:cNvSpPr>
          <p:nvPr>
            <p:ph type="body" idx="1"/>
          </p:nvPr>
        </p:nvSpPr>
        <p:spPr>
          <a:xfrm>
            <a:off x="457200" y="1151334"/>
            <a:ext cx="4040187" cy="479821"/>
          </a:xfrm>
          <a:prstGeom prst="rect">
            <a:avLst/>
          </a:prstGeom>
          <a:noFill/>
          <a:ln>
            <a:noFill/>
          </a:ln>
        </p:spPr>
        <p:txBody>
          <a:bodyPr lIns="91425" tIns="91425" rIns="91425" bIns="91425" anchor="b" anchorCtr="0"/>
          <a:lstStyle>
            <a:lvl1pPr marL="0" lvl="0" indent="0" rtl="0">
              <a:spcBef>
                <a:spcPts val="0"/>
              </a:spcBef>
              <a:buFont typeface="Calibri"/>
              <a:buNone/>
              <a:defRPr/>
            </a:lvl1pPr>
            <a:lvl2pPr marL="408179" lvl="1" indent="-1779" rtl="0">
              <a:spcBef>
                <a:spcPts val="0"/>
              </a:spcBef>
              <a:buFont typeface="Calibri"/>
              <a:buNone/>
              <a:defRPr/>
            </a:lvl2pPr>
            <a:lvl3pPr marL="816358" lvl="2" indent="-3558" rtl="0">
              <a:spcBef>
                <a:spcPts val="0"/>
              </a:spcBef>
              <a:buFont typeface="Calibri"/>
              <a:buNone/>
              <a:defRPr/>
            </a:lvl3pPr>
            <a:lvl4pPr marL="1224537" lvl="3" indent="-5336" rtl="0">
              <a:spcBef>
                <a:spcPts val="0"/>
              </a:spcBef>
              <a:buFont typeface="Calibri"/>
              <a:buNone/>
              <a:defRPr/>
            </a:lvl4pPr>
            <a:lvl5pPr marL="1632716" lvl="4" indent="-7116" rtl="0">
              <a:spcBef>
                <a:spcPts val="0"/>
              </a:spcBef>
              <a:buFont typeface="Calibri"/>
              <a:buNone/>
              <a:defRPr/>
            </a:lvl5pPr>
            <a:lvl6pPr marL="2040895" lvl="5" indent="-8895" rtl="0">
              <a:spcBef>
                <a:spcPts val="0"/>
              </a:spcBef>
              <a:buFont typeface="Calibri"/>
              <a:buNone/>
              <a:defRPr/>
            </a:lvl6pPr>
            <a:lvl7pPr marL="2449074" lvl="6" indent="-10673" rtl="0">
              <a:spcBef>
                <a:spcPts val="0"/>
              </a:spcBef>
              <a:buFont typeface="Calibri"/>
              <a:buNone/>
              <a:defRPr/>
            </a:lvl7pPr>
            <a:lvl8pPr marL="2857253" lvl="7" indent="-12452" rtl="0">
              <a:spcBef>
                <a:spcPts val="0"/>
              </a:spcBef>
              <a:buFont typeface="Calibri"/>
              <a:buNone/>
              <a:defRPr/>
            </a:lvl8pPr>
            <a:lvl9pPr marL="3265432" lvl="8" indent="-1532" rtl="0">
              <a:spcBef>
                <a:spcPts val="0"/>
              </a:spcBef>
              <a:buFont typeface="Calibri"/>
              <a:buNone/>
              <a:defRPr/>
            </a:lvl9pPr>
          </a:lstStyle>
          <a:p>
            <a:endParaRPr/>
          </a:p>
        </p:txBody>
      </p:sp>
      <p:sp>
        <p:nvSpPr>
          <p:cNvPr id="39" name="Shape 39"/>
          <p:cNvSpPr txBox="1">
            <a:spLocks noGrp="1"/>
          </p:cNvSpPr>
          <p:nvPr>
            <p:ph type="body" idx="2"/>
          </p:nvPr>
        </p:nvSpPr>
        <p:spPr>
          <a:xfrm>
            <a:off x="457200" y="1631155"/>
            <a:ext cx="4040187" cy="2963465"/>
          </a:xfrm>
          <a:prstGeom prst="rect">
            <a:avLst/>
          </a:prstGeom>
          <a:noFill/>
          <a:ln>
            <a:noFill/>
          </a:ln>
        </p:spPr>
        <p:txBody>
          <a:bodyPr lIns="91425" tIns="91425" rIns="91425" bIns="91425" anchor="t"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40" name="Shape 40"/>
          <p:cNvSpPr txBox="1">
            <a:spLocks noGrp="1"/>
          </p:cNvSpPr>
          <p:nvPr>
            <p:ph type="body" idx="3"/>
          </p:nvPr>
        </p:nvSpPr>
        <p:spPr>
          <a:xfrm>
            <a:off x="4645026" y="1151334"/>
            <a:ext cx="4041774" cy="479821"/>
          </a:xfrm>
          <a:prstGeom prst="rect">
            <a:avLst/>
          </a:prstGeom>
          <a:noFill/>
          <a:ln>
            <a:noFill/>
          </a:ln>
        </p:spPr>
        <p:txBody>
          <a:bodyPr lIns="91425" tIns="91425" rIns="91425" bIns="91425" anchor="b" anchorCtr="0"/>
          <a:lstStyle>
            <a:lvl1pPr marL="0" lvl="0" indent="0" rtl="0">
              <a:spcBef>
                <a:spcPts val="0"/>
              </a:spcBef>
              <a:buFont typeface="Calibri"/>
              <a:buNone/>
              <a:defRPr/>
            </a:lvl1pPr>
            <a:lvl2pPr marL="408179" lvl="1" indent="-1779" rtl="0">
              <a:spcBef>
                <a:spcPts val="0"/>
              </a:spcBef>
              <a:buFont typeface="Calibri"/>
              <a:buNone/>
              <a:defRPr/>
            </a:lvl2pPr>
            <a:lvl3pPr marL="816358" lvl="2" indent="-3558" rtl="0">
              <a:spcBef>
                <a:spcPts val="0"/>
              </a:spcBef>
              <a:buFont typeface="Calibri"/>
              <a:buNone/>
              <a:defRPr/>
            </a:lvl3pPr>
            <a:lvl4pPr marL="1224537" lvl="3" indent="-5336" rtl="0">
              <a:spcBef>
                <a:spcPts val="0"/>
              </a:spcBef>
              <a:buFont typeface="Calibri"/>
              <a:buNone/>
              <a:defRPr/>
            </a:lvl4pPr>
            <a:lvl5pPr marL="1632716" lvl="4" indent="-7116" rtl="0">
              <a:spcBef>
                <a:spcPts val="0"/>
              </a:spcBef>
              <a:buFont typeface="Calibri"/>
              <a:buNone/>
              <a:defRPr/>
            </a:lvl5pPr>
            <a:lvl6pPr marL="2040895" lvl="5" indent="-8895" rtl="0">
              <a:spcBef>
                <a:spcPts val="0"/>
              </a:spcBef>
              <a:buFont typeface="Calibri"/>
              <a:buNone/>
              <a:defRPr/>
            </a:lvl6pPr>
            <a:lvl7pPr marL="2449074" lvl="6" indent="-10673" rtl="0">
              <a:spcBef>
                <a:spcPts val="0"/>
              </a:spcBef>
              <a:buFont typeface="Calibri"/>
              <a:buNone/>
              <a:defRPr/>
            </a:lvl7pPr>
            <a:lvl8pPr marL="2857253" lvl="7" indent="-12452" rtl="0">
              <a:spcBef>
                <a:spcPts val="0"/>
              </a:spcBef>
              <a:buFont typeface="Calibri"/>
              <a:buNone/>
              <a:defRPr/>
            </a:lvl8pPr>
            <a:lvl9pPr marL="3265432" lvl="8" indent="-1532" rtl="0">
              <a:spcBef>
                <a:spcPts val="0"/>
              </a:spcBef>
              <a:buFont typeface="Calibri"/>
              <a:buNone/>
              <a:defRPr/>
            </a:lvl9pPr>
          </a:lstStyle>
          <a:p>
            <a:endParaRPr/>
          </a:p>
        </p:txBody>
      </p:sp>
      <p:sp>
        <p:nvSpPr>
          <p:cNvPr id="41" name="Shape 41"/>
          <p:cNvSpPr txBox="1">
            <a:spLocks noGrp="1"/>
          </p:cNvSpPr>
          <p:nvPr>
            <p:ph type="body" idx="4"/>
          </p:nvPr>
        </p:nvSpPr>
        <p:spPr>
          <a:xfrm>
            <a:off x="4645026" y="1631155"/>
            <a:ext cx="4041774" cy="2963465"/>
          </a:xfrm>
          <a:prstGeom prst="rect">
            <a:avLst/>
          </a:prstGeom>
          <a:noFill/>
          <a:ln>
            <a:noFill/>
          </a:ln>
        </p:spPr>
        <p:txBody>
          <a:bodyPr lIns="91425" tIns="91425" rIns="91425" bIns="91425" anchor="t"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42" name="Shape 42"/>
          <p:cNvSpPr txBox="1">
            <a:spLocks noGrp="1"/>
          </p:cNvSpPr>
          <p:nvPr>
            <p:ph type="dt" idx="10"/>
          </p:nvPr>
        </p:nvSpPr>
        <p:spPr>
          <a:xfrm>
            <a:off x="457200" y="4767262"/>
            <a:ext cx="2133599" cy="273843"/>
          </a:xfrm>
          <a:prstGeom prst="rect">
            <a:avLst/>
          </a:prstGeom>
          <a:noFill/>
          <a:ln>
            <a:noFill/>
          </a:ln>
        </p:spPr>
        <p:txBody>
          <a:bodyPr lIns="91425" tIns="91425" rIns="91425" bIns="91425" anchor="ctr" anchorCtr="0"/>
          <a:lstStyle>
            <a:lvl1pPr marL="0" marR="0" lvl="0" indent="0" algn="l"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43" name="Shape 43"/>
          <p:cNvSpPr txBox="1">
            <a:spLocks noGrp="1"/>
          </p:cNvSpPr>
          <p:nvPr>
            <p:ph type="ftr" idx="11"/>
          </p:nvPr>
        </p:nvSpPr>
        <p:spPr>
          <a:xfrm>
            <a:off x="3124200" y="4767262"/>
            <a:ext cx="2895600" cy="273843"/>
          </a:xfrm>
          <a:prstGeom prst="rect">
            <a:avLst/>
          </a:prstGeom>
          <a:noFill/>
          <a:ln>
            <a:noFill/>
          </a:ln>
        </p:spPr>
        <p:txBody>
          <a:bodyPr lIns="91425" tIns="91425" rIns="91425" bIns="91425" anchor="ctr" anchorCtr="0"/>
          <a:lstStyle>
            <a:lvl1pPr marL="0" marR="0" lvl="0" indent="0" algn="ctr"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44" name="Shape 44"/>
          <p:cNvSpPr txBox="1">
            <a:spLocks noGrp="1"/>
          </p:cNvSpPr>
          <p:nvPr>
            <p:ph type="sldNum" idx="12"/>
          </p:nvPr>
        </p:nvSpPr>
        <p:spPr>
          <a:xfrm>
            <a:off x="6553200" y="4767262"/>
            <a:ext cx="2133599" cy="273843"/>
          </a:xfrm>
          <a:prstGeom prst="rect">
            <a:avLst/>
          </a:prstGeom>
          <a:noFill/>
          <a:ln>
            <a:noFill/>
          </a:ln>
        </p:spPr>
        <p:txBody>
          <a:bodyPr lIns="81625" tIns="40800" rIns="81625" bIns="40800" anchor="ctr" anchorCtr="0">
            <a:noAutofit/>
          </a:bodyPr>
          <a:lstStyle/>
          <a:p>
            <a:pPr marL="0" marR="0" lvl="0" indent="0" algn="r" rtl="0">
              <a:spcBef>
                <a:spcPts val="0"/>
              </a:spcBef>
              <a:buSzPct val="25000"/>
              <a:buNone/>
            </a:pPr>
            <a:fld id="{00000000-1234-1234-1234-123412341234}" type="slidenum">
              <a:rPr lang="en-US" sz="1100" b="0" i="0" u="none" strike="noStrike" cap="none">
                <a:solidFill>
                  <a:srgbClr val="888888"/>
                </a:solidFill>
                <a:latin typeface="Calibri"/>
                <a:ea typeface="Calibri"/>
                <a:cs typeface="Calibri"/>
                <a:sym typeface="Calibri"/>
              </a:rPr>
              <a:t>‹#›</a:t>
            </a:fld>
            <a:endParaRPr lang="en-US" sz="11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45"/>
        <p:cNvGrpSpPr/>
        <p:nvPr/>
      </p:nvGrpSpPr>
      <p:grpSpPr>
        <a:xfrm>
          <a:off x="0" y="0"/>
          <a:ext cx="0" cy="0"/>
          <a:chOff x="0" y="0"/>
          <a:chExt cx="0" cy="0"/>
        </a:xfrm>
      </p:grpSpPr>
      <p:sp>
        <p:nvSpPr>
          <p:cNvPr id="46" name="Shape 46"/>
          <p:cNvSpPr txBox="1">
            <a:spLocks noGrp="1"/>
          </p:cNvSpPr>
          <p:nvPr>
            <p:ph type="title"/>
          </p:nvPr>
        </p:nvSpPr>
        <p:spPr>
          <a:xfrm>
            <a:off x="457200" y="205978"/>
            <a:ext cx="8229600" cy="857250"/>
          </a:xfrm>
          <a:prstGeom prst="rect">
            <a:avLst/>
          </a:prstGeom>
          <a:noFill/>
          <a:ln>
            <a:noFill/>
          </a:ln>
        </p:spPr>
        <p:txBody>
          <a:bodyPr lIns="91425" tIns="91425" rIns="91425" bIns="91425" anchor="ctr" anchorCtr="0"/>
          <a:lstStyle>
            <a:lvl1pPr lvl="0" algn="ctr" rtl="0">
              <a:spcBef>
                <a:spcPts val="0"/>
              </a:spcBef>
              <a:buClr>
                <a:schemeClr val="dk1"/>
              </a:buClr>
              <a:buFont typeface="Calibri"/>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47" name="Shape 47"/>
          <p:cNvSpPr txBox="1">
            <a:spLocks noGrp="1"/>
          </p:cNvSpPr>
          <p:nvPr>
            <p:ph type="dt" idx="10"/>
          </p:nvPr>
        </p:nvSpPr>
        <p:spPr>
          <a:xfrm>
            <a:off x="457200" y="4767262"/>
            <a:ext cx="2133599" cy="273843"/>
          </a:xfrm>
          <a:prstGeom prst="rect">
            <a:avLst/>
          </a:prstGeom>
          <a:noFill/>
          <a:ln>
            <a:noFill/>
          </a:ln>
        </p:spPr>
        <p:txBody>
          <a:bodyPr lIns="91425" tIns="91425" rIns="91425" bIns="91425" anchor="ctr" anchorCtr="0"/>
          <a:lstStyle>
            <a:lvl1pPr marL="0" marR="0" lvl="0" indent="0" algn="l"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48" name="Shape 48"/>
          <p:cNvSpPr txBox="1">
            <a:spLocks noGrp="1"/>
          </p:cNvSpPr>
          <p:nvPr>
            <p:ph type="ftr" idx="11"/>
          </p:nvPr>
        </p:nvSpPr>
        <p:spPr>
          <a:xfrm>
            <a:off x="3124200" y="4767262"/>
            <a:ext cx="2895600" cy="273843"/>
          </a:xfrm>
          <a:prstGeom prst="rect">
            <a:avLst/>
          </a:prstGeom>
          <a:noFill/>
          <a:ln>
            <a:noFill/>
          </a:ln>
        </p:spPr>
        <p:txBody>
          <a:bodyPr lIns="91425" tIns="91425" rIns="91425" bIns="91425" anchor="ctr" anchorCtr="0"/>
          <a:lstStyle>
            <a:lvl1pPr marL="0" marR="0" lvl="0" indent="0" algn="ctr"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49" name="Shape 49"/>
          <p:cNvSpPr txBox="1">
            <a:spLocks noGrp="1"/>
          </p:cNvSpPr>
          <p:nvPr>
            <p:ph type="sldNum" idx="12"/>
          </p:nvPr>
        </p:nvSpPr>
        <p:spPr>
          <a:xfrm>
            <a:off x="6553200" y="4767262"/>
            <a:ext cx="2133599" cy="273843"/>
          </a:xfrm>
          <a:prstGeom prst="rect">
            <a:avLst/>
          </a:prstGeom>
          <a:noFill/>
          <a:ln>
            <a:noFill/>
          </a:ln>
        </p:spPr>
        <p:txBody>
          <a:bodyPr lIns="81625" tIns="40800" rIns="81625" bIns="40800" anchor="ctr" anchorCtr="0">
            <a:noAutofit/>
          </a:bodyPr>
          <a:lstStyle/>
          <a:p>
            <a:pPr marL="0" marR="0" lvl="0" indent="0" algn="r" rtl="0">
              <a:spcBef>
                <a:spcPts val="0"/>
              </a:spcBef>
              <a:buSzPct val="25000"/>
              <a:buNone/>
            </a:pPr>
            <a:fld id="{00000000-1234-1234-1234-123412341234}" type="slidenum">
              <a:rPr lang="en-US" sz="1100" b="0" i="0" u="none" strike="noStrike" cap="none">
                <a:solidFill>
                  <a:srgbClr val="888888"/>
                </a:solidFill>
                <a:latin typeface="Calibri"/>
                <a:ea typeface="Calibri"/>
                <a:cs typeface="Calibri"/>
                <a:sym typeface="Calibri"/>
              </a:rPr>
              <a:t>‹#›</a:t>
            </a:fld>
            <a:endParaRPr lang="en-US" sz="11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50"/>
        <p:cNvGrpSpPr/>
        <p:nvPr/>
      </p:nvGrpSpPr>
      <p:grpSpPr>
        <a:xfrm>
          <a:off x="0" y="0"/>
          <a:ext cx="0" cy="0"/>
          <a:chOff x="0" y="0"/>
          <a:chExt cx="0" cy="0"/>
        </a:xfrm>
      </p:grpSpPr>
      <p:sp>
        <p:nvSpPr>
          <p:cNvPr id="51" name="Shape 51"/>
          <p:cNvSpPr txBox="1">
            <a:spLocks noGrp="1"/>
          </p:cNvSpPr>
          <p:nvPr>
            <p:ph type="dt" idx="10"/>
          </p:nvPr>
        </p:nvSpPr>
        <p:spPr>
          <a:xfrm>
            <a:off x="457200" y="4767262"/>
            <a:ext cx="2133599" cy="273843"/>
          </a:xfrm>
          <a:prstGeom prst="rect">
            <a:avLst/>
          </a:prstGeom>
          <a:noFill/>
          <a:ln>
            <a:noFill/>
          </a:ln>
        </p:spPr>
        <p:txBody>
          <a:bodyPr lIns="91425" tIns="91425" rIns="91425" bIns="91425" anchor="ctr" anchorCtr="0"/>
          <a:lstStyle>
            <a:lvl1pPr marL="0" marR="0" lvl="0" indent="0" algn="l"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52" name="Shape 52"/>
          <p:cNvSpPr txBox="1">
            <a:spLocks noGrp="1"/>
          </p:cNvSpPr>
          <p:nvPr>
            <p:ph type="ftr" idx="11"/>
          </p:nvPr>
        </p:nvSpPr>
        <p:spPr>
          <a:xfrm>
            <a:off x="3124200" y="4767262"/>
            <a:ext cx="2895600" cy="273843"/>
          </a:xfrm>
          <a:prstGeom prst="rect">
            <a:avLst/>
          </a:prstGeom>
          <a:noFill/>
          <a:ln>
            <a:noFill/>
          </a:ln>
        </p:spPr>
        <p:txBody>
          <a:bodyPr lIns="91425" tIns="91425" rIns="91425" bIns="91425" anchor="ctr" anchorCtr="0"/>
          <a:lstStyle>
            <a:lvl1pPr marL="0" marR="0" lvl="0" indent="0" algn="ctr"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53" name="Shape 53"/>
          <p:cNvSpPr txBox="1">
            <a:spLocks noGrp="1"/>
          </p:cNvSpPr>
          <p:nvPr>
            <p:ph type="sldNum" idx="12"/>
          </p:nvPr>
        </p:nvSpPr>
        <p:spPr>
          <a:xfrm>
            <a:off x="6553200" y="4767262"/>
            <a:ext cx="2133599" cy="273843"/>
          </a:xfrm>
          <a:prstGeom prst="rect">
            <a:avLst/>
          </a:prstGeom>
          <a:noFill/>
          <a:ln>
            <a:noFill/>
          </a:ln>
        </p:spPr>
        <p:txBody>
          <a:bodyPr lIns="81625" tIns="40800" rIns="81625" bIns="40800" anchor="ctr" anchorCtr="0">
            <a:noAutofit/>
          </a:bodyPr>
          <a:lstStyle/>
          <a:p>
            <a:pPr marL="0" marR="0" lvl="0" indent="0" algn="r" rtl="0">
              <a:spcBef>
                <a:spcPts val="0"/>
              </a:spcBef>
              <a:buSzPct val="25000"/>
              <a:buNone/>
            </a:pPr>
            <a:fld id="{00000000-1234-1234-1234-123412341234}" type="slidenum">
              <a:rPr lang="en-US" sz="1100" b="0" i="0" u="none" strike="noStrike" cap="none">
                <a:solidFill>
                  <a:srgbClr val="888888"/>
                </a:solidFill>
                <a:latin typeface="Calibri"/>
                <a:ea typeface="Calibri"/>
                <a:cs typeface="Calibri"/>
                <a:sym typeface="Calibri"/>
              </a:rPr>
              <a:t>‹#›</a:t>
            </a:fld>
            <a:endParaRPr lang="en-US" sz="11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Shape 54"/>
        <p:cNvGrpSpPr/>
        <p:nvPr/>
      </p:nvGrpSpPr>
      <p:grpSpPr>
        <a:xfrm>
          <a:off x="0" y="0"/>
          <a:ext cx="0" cy="0"/>
          <a:chOff x="0" y="0"/>
          <a:chExt cx="0" cy="0"/>
        </a:xfrm>
      </p:grpSpPr>
      <p:sp>
        <p:nvSpPr>
          <p:cNvPr id="55" name="Shape 55"/>
          <p:cNvSpPr txBox="1">
            <a:spLocks noGrp="1"/>
          </p:cNvSpPr>
          <p:nvPr>
            <p:ph type="title"/>
          </p:nvPr>
        </p:nvSpPr>
        <p:spPr>
          <a:xfrm>
            <a:off x="457200" y="204786"/>
            <a:ext cx="3008313" cy="871538"/>
          </a:xfrm>
          <a:prstGeom prst="rect">
            <a:avLst/>
          </a:prstGeom>
          <a:noFill/>
          <a:ln>
            <a:noFill/>
          </a:ln>
        </p:spPr>
        <p:txBody>
          <a:bodyPr lIns="91425" tIns="91425" rIns="91425" bIns="91425" anchor="b" anchorCtr="0"/>
          <a:lstStyle>
            <a:lvl1pPr lvl="0" algn="l"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56" name="Shape 56"/>
          <p:cNvSpPr txBox="1">
            <a:spLocks noGrp="1"/>
          </p:cNvSpPr>
          <p:nvPr>
            <p:ph type="body" idx="1"/>
          </p:nvPr>
        </p:nvSpPr>
        <p:spPr>
          <a:xfrm>
            <a:off x="3575050" y="204788"/>
            <a:ext cx="5111750" cy="4389834"/>
          </a:xfrm>
          <a:prstGeom prst="rect">
            <a:avLst/>
          </a:prstGeom>
          <a:noFill/>
          <a:ln>
            <a:noFill/>
          </a:ln>
        </p:spPr>
        <p:txBody>
          <a:bodyPr lIns="91425" tIns="91425" rIns="91425" bIns="91425" anchor="t"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57" name="Shape 57"/>
          <p:cNvSpPr txBox="1">
            <a:spLocks noGrp="1"/>
          </p:cNvSpPr>
          <p:nvPr>
            <p:ph type="body" idx="2"/>
          </p:nvPr>
        </p:nvSpPr>
        <p:spPr>
          <a:xfrm>
            <a:off x="457200" y="1076325"/>
            <a:ext cx="3008313" cy="3518296"/>
          </a:xfrm>
          <a:prstGeom prst="rect">
            <a:avLst/>
          </a:prstGeom>
          <a:noFill/>
          <a:ln>
            <a:noFill/>
          </a:ln>
        </p:spPr>
        <p:txBody>
          <a:bodyPr lIns="91425" tIns="91425" rIns="91425" bIns="91425" anchor="t" anchorCtr="0"/>
          <a:lstStyle>
            <a:lvl1pPr marL="0" lvl="0" indent="0" rtl="0">
              <a:spcBef>
                <a:spcPts val="0"/>
              </a:spcBef>
              <a:buFont typeface="Calibri"/>
              <a:buNone/>
              <a:defRPr/>
            </a:lvl1pPr>
            <a:lvl2pPr marL="408179" lvl="1" indent="-1779" rtl="0">
              <a:spcBef>
                <a:spcPts val="0"/>
              </a:spcBef>
              <a:buFont typeface="Calibri"/>
              <a:buNone/>
              <a:defRPr/>
            </a:lvl2pPr>
            <a:lvl3pPr marL="816358" lvl="2" indent="-3558" rtl="0">
              <a:spcBef>
                <a:spcPts val="0"/>
              </a:spcBef>
              <a:buFont typeface="Calibri"/>
              <a:buNone/>
              <a:defRPr/>
            </a:lvl3pPr>
            <a:lvl4pPr marL="1224537" lvl="3" indent="-5336" rtl="0">
              <a:spcBef>
                <a:spcPts val="0"/>
              </a:spcBef>
              <a:buFont typeface="Calibri"/>
              <a:buNone/>
              <a:defRPr/>
            </a:lvl4pPr>
            <a:lvl5pPr marL="1632716" lvl="4" indent="-7116" rtl="0">
              <a:spcBef>
                <a:spcPts val="0"/>
              </a:spcBef>
              <a:buFont typeface="Calibri"/>
              <a:buNone/>
              <a:defRPr/>
            </a:lvl5pPr>
            <a:lvl6pPr marL="2040895" lvl="5" indent="-8895" rtl="0">
              <a:spcBef>
                <a:spcPts val="0"/>
              </a:spcBef>
              <a:buFont typeface="Calibri"/>
              <a:buNone/>
              <a:defRPr/>
            </a:lvl6pPr>
            <a:lvl7pPr marL="2449074" lvl="6" indent="-10673" rtl="0">
              <a:spcBef>
                <a:spcPts val="0"/>
              </a:spcBef>
              <a:buFont typeface="Calibri"/>
              <a:buNone/>
              <a:defRPr/>
            </a:lvl7pPr>
            <a:lvl8pPr marL="2857253" lvl="7" indent="-12452" rtl="0">
              <a:spcBef>
                <a:spcPts val="0"/>
              </a:spcBef>
              <a:buFont typeface="Calibri"/>
              <a:buNone/>
              <a:defRPr/>
            </a:lvl8pPr>
            <a:lvl9pPr marL="3265432" lvl="8" indent="-1532" rtl="0">
              <a:spcBef>
                <a:spcPts val="0"/>
              </a:spcBef>
              <a:buFont typeface="Calibri"/>
              <a:buNone/>
              <a:defRPr/>
            </a:lvl9pPr>
          </a:lstStyle>
          <a:p>
            <a:endParaRPr/>
          </a:p>
        </p:txBody>
      </p:sp>
      <p:sp>
        <p:nvSpPr>
          <p:cNvPr id="58" name="Shape 58"/>
          <p:cNvSpPr txBox="1">
            <a:spLocks noGrp="1"/>
          </p:cNvSpPr>
          <p:nvPr>
            <p:ph type="dt" idx="10"/>
          </p:nvPr>
        </p:nvSpPr>
        <p:spPr>
          <a:xfrm>
            <a:off x="457200" y="4767262"/>
            <a:ext cx="2133599" cy="273843"/>
          </a:xfrm>
          <a:prstGeom prst="rect">
            <a:avLst/>
          </a:prstGeom>
          <a:noFill/>
          <a:ln>
            <a:noFill/>
          </a:ln>
        </p:spPr>
        <p:txBody>
          <a:bodyPr lIns="91425" tIns="91425" rIns="91425" bIns="91425" anchor="ctr" anchorCtr="0"/>
          <a:lstStyle>
            <a:lvl1pPr marL="0" marR="0" lvl="0" indent="0" algn="l"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59" name="Shape 59"/>
          <p:cNvSpPr txBox="1">
            <a:spLocks noGrp="1"/>
          </p:cNvSpPr>
          <p:nvPr>
            <p:ph type="ftr" idx="11"/>
          </p:nvPr>
        </p:nvSpPr>
        <p:spPr>
          <a:xfrm>
            <a:off x="3124200" y="4767262"/>
            <a:ext cx="2895600" cy="273843"/>
          </a:xfrm>
          <a:prstGeom prst="rect">
            <a:avLst/>
          </a:prstGeom>
          <a:noFill/>
          <a:ln>
            <a:noFill/>
          </a:ln>
        </p:spPr>
        <p:txBody>
          <a:bodyPr lIns="91425" tIns="91425" rIns="91425" bIns="91425" anchor="ctr" anchorCtr="0"/>
          <a:lstStyle>
            <a:lvl1pPr marL="0" marR="0" lvl="0" indent="0" algn="ctr"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60" name="Shape 60"/>
          <p:cNvSpPr txBox="1">
            <a:spLocks noGrp="1"/>
          </p:cNvSpPr>
          <p:nvPr>
            <p:ph type="sldNum" idx="12"/>
          </p:nvPr>
        </p:nvSpPr>
        <p:spPr>
          <a:xfrm>
            <a:off x="6553200" y="4767262"/>
            <a:ext cx="2133599" cy="273843"/>
          </a:xfrm>
          <a:prstGeom prst="rect">
            <a:avLst/>
          </a:prstGeom>
          <a:noFill/>
          <a:ln>
            <a:noFill/>
          </a:ln>
        </p:spPr>
        <p:txBody>
          <a:bodyPr lIns="81625" tIns="40800" rIns="81625" bIns="40800" anchor="ctr" anchorCtr="0">
            <a:noAutofit/>
          </a:bodyPr>
          <a:lstStyle/>
          <a:p>
            <a:pPr marL="0" marR="0" lvl="0" indent="0" algn="r" rtl="0">
              <a:spcBef>
                <a:spcPts val="0"/>
              </a:spcBef>
              <a:buSzPct val="25000"/>
              <a:buNone/>
            </a:pPr>
            <a:fld id="{00000000-1234-1234-1234-123412341234}" type="slidenum">
              <a:rPr lang="en-US" sz="1100" b="0" i="0" u="none" strike="noStrike" cap="none">
                <a:solidFill>
                  <a:srgbClr val="888888"/>
                </a:solidFill>
                <a:latin typeface="Calibri"/>
                <a:ea typeface="Calibri"/>
                <a:cs typeface="Calibri"/>
                <a:sym typeface="Calibri"/>
              </a:rPr>
              <a:t>‹#›</a:t>
            </a:fld>
            <a:endParaRPr lang="en-US" sz="11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Shape 61"/>
        <p:cNvGrpSpPr/>
        <p:nvPr/>
      </p:nvGrpSpPr>
      <p:grpSpPr>
        <a:xfrm>
          <a:off x="0" y="0"/>
          <a:ext cx="0" cy="0"/>
          <a:chOff x="0" y="0"/>
          <a:chExt cx="0" cy="0"/>
        </a:xfrm>
      </p:grpSpPr>
      <p:sp>
        <p:nvSpPr>
          <p:cNvPr id="62" name="Shape 62"/>
          <p:cNvSpPr txBox="1">
            <a:spLocks noGrp="1"/>
          </p:cNvSpPr>
          <p:nvPr>
            <p:ph type="title"/>
          </p:nvPr>
        </p:nvSpPr>
        <p:spPr>
          <a:xfrm>
            <a:off x="1792288" y="3600450"/>
            <a:ext cx="5486399" cy="425053"/>
          </a:xfrm>
          <a:prstGeom prst="rect">
            <a:avLst/>
          </a:prstGeom>
          <a:noFill/>
          <a:ln>
            <a:noFill/>
          </a:ln>
        </p:spPr>
        <p:txBody>
          <a:bodyPr lIns="91425" tIns="91425" rIns="91425" bIns="91425" anchor="b" anchorCtr="0"/>
          <a:lstStyle>
            <a:lvl1pPr lvl="0" algn="l"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63" name="Shape 63"/>
          <p:cNvSpPr>
            <a:spLocks noGrp="1"/>
          </p:cNvSpPr>
          <p:nvPr>
            <p:ph type="pic" idx="2"/>
          </p:nvPr>
        </p:nvSpPr>
        <p:spPr>
          <a:xfrm>
            <a:off x="1792288" y="459581"/>
            <a:ext cx="5486399" cy="3086099"/>
          </a:xfrm>
          <a:prstGeom prst="rect">
            <a:avLst/>
          </a:prstGeom>
          <a:noFill/>
          <a:ln>
            <a:noFill/>
          </a:ln>
        </p:spPr>
      </p:sp>
      <p:sp>
        <p:nvSpPr>
          <p:cNvPr id="64" name="Shape 64"/>
          <p:cNvSpPr txBox="1">
            <a:spLocks noGrp="1"/>
          </p:cNvSpPr>
          <p:nvPr>
            <p:ph type="body" idx="1"/>
          </p:nvPr>
        </p:nvSpPr>
        <p:spPr>
          <a:xfrm>
            <a:off x="1792288" y="4025503"/>
            <a:ext cx="5486399" cy="603647"/>
          </a:xfrm>
          <a:prstGeom prst="rect">
            <a:avLst/>
          </a:prstGeom>
          <a:noFill/>
          <a:ln>
            <a:noFill/>
          </a:ln>
        </p:spPr>
        <p:txBody>
          <a:bodyPr lIns="91425" tIns="91425" rIns="91425" bIns="91425" anchor="t" anchorCtr="0"/>
          <a:lstStyle>
            <a:lvl1pPr marL="0" lvl="0" indent="0" rtl="0">
              <a:spcBef>
                <a:spcPts val="0"/>
              </a:spcBef>
              <a:buFont typeface="Calibri"/>
              <a:buNone/>
              <a:defRPr/>
            </a:lvl1pPr>
            <a:lvl2pPr marL="408179" lvl="1" indent="-1779" rtl="0">
              <a:spcBef>
                <a:spcPts val="0"/>
              </a:spcBef>
              <a:buFont typeface="Calibri"/>
              <a:buNone/>
              <a:defRPr/>
            </a:lvl2pPr>
            <a:lvl3pPr marL="816358" lvl="2" indent="-3558" rtl="0">
              <a:spcBef>
                <a:spcPts val="0"/>
              </a:spcBef>
              <a:buFont typeface="Calibri"/>
              <a:buNone/>
              <a:defRPr/>
            </a:lvl3pPr>
            <a:lvl4pPr marL="1224537" lvl="3" indent="-5336" rtl="0">
              <a:spcBef>
                <a:spcPts val="0"/>
              </a:spcBef>
              <a:buFont typeface="Calibri"/>
              <a:buNone/>
              <a:defRPr/>
            </a:lvl4pPr>
            <a:lvl5pPr marL="1632716" lvl="4" indent="-7116" rtl="0">
              <a:spcBef>
                <a:spcPts val="0"/>
              </a:spcBef>
              <a:buFont typeface="Calibri"/>
              <a:buNone/>
              <a:defRPr/>
            </a:lvl5pPr>
            <a:lvl6pPr marL="2040895" lvl="5" indent="-8895" rtl="0">
              <a:spcBef>
                <a:spcPts val="0"/>
              </a:spcBef>
              <a:buFont typeface="Calibri"/>
              <a:buNone/>
              <a:defRPr/>
            </a:lvl6pPr>
            <a:lvl7pPr marL="2449074" lvl="6" indent="-10673" rtl="0">
              <a:spcBef>
                <a:spcPts val="0"/>
              </a:spcBef>
              <a:buFont typeface="Calibri"/>
              <a:buNone/>
              <a:defRPr/>
            </a:lvl7pPr>
            <a:lvl8pPr marL="2857253" lvl="7" indent="-12452" rtl="0">
              <a:spcBef>
                <a:spcPts val="0"/>
              </a:spcBef>
              <a:buFont typeface="Calibri"/>
              <a:buNone/>
              <a:defRPr/>
            </a:lvl8pPr>
            <a:lvl9pPr marL="3265432" lvl="8" indent="-1532" rtl="0">
              <a:spcBef>
                <a:spcPts val="0"/>
              </a:spcBef>
              <a:buFont typeface="Calibri"/>
              <a:buNone/>
              <a:defRPr/>
            </a:lvl9pPr>
          </a:lstStyle>
          <a:p>
            <a:endParaRPr/>
          </a:p>
        </p:txBody>
      </p:sp>
      <p:sp>
        <p:nvSpPr>
          <p:cNvPr id="65" name="Shape 65"/>
          <p:cNvSpPr txBox="1">
            <a:spLocks noGrp="1"/>
          </p:cNvSpPr>
          <p:nvPr>
            <p:ph type="dt" idx="10"/>
          </p:nvPr>
        </p:nvSpPr>
        <p:spPr>
          <a:xfrm>
            <a:off x="457200" y="4767262"/>
            <a:ext cx="2133599" cy="273843"/>
          </a:xfrm>
          <a:prstGeom prst="rect">
            <a:avLst/>
          </a:prstGeom>
          <a:noFill/>
          <a:ln>
            <a:noFill/>
          </a:ln>
        </p:spPr>
        <p:txBody>
          <a:bodyPr lIns="91425" tIns="91425" rIns="91425" bIns="91425" anchor="ctr" anchorCtr="0"/>
          <a:lstStyle>
            <a:lvl1pPr marL="0" marR="0" lvl="0" indent="0" algn="l"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66" name="Shape 66"/>
          <p:cNvSpPr txBox="1">
            <a:spLocks noGrp="1"/>
          </p:cNvSpPr>
          <p:nvPr>
            <p:ph type="ftr" idx="11"/>
          </p:nvPr>
        </p:nvSpPr>
        <p:spPr>
          <a:xfrm>
            <a:off x="3124200" y="4767262"/>
            <a:ext cx="2895600" cy="273843"/>
          </a:xfrm>
          <a:prstGeom prst="rect">
            <a:avLst/>
          </a:prstGeom>
          <a:noFill/>
          <a:ln>
            <a:noFill/>
          </a:ln>
        </p:spPr>
        <p:txBody>
          <a:bodyPr lIns="91425" tIns="91425" rIns="91425" bIns="91425" anchor="ctr" anchorCtr="0"/>
          <a:lstStyle>
            <a:lvl1pPr marL="0" marR="0" lvl="0" indent="0" algn="ctr"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67" name="Shape 67"/>
          <p:cNvSpPr txBox="1">
            <a:spLocks noGrp="1"/>
          </p:cNvSpPr>
          <p:nvPr>
            <p:ph type="sldNum" idx="12"/>
          </p:nvPr>
        </p:nvSpPr>
        <p:spPr>
          <a:xfrm>
            <a:off x="6553200" y="4767262"/>
            <a:ext cx="2133599" cy="273843"/>
          </a:xfrm>
          <a:prstGeom prst="rect">
            <a:avLst/>
          </a:prstGeom>
          <a:noFill/>
          <a:ln>
            <a:noFill/>
          </a:ln>
        </p:spPr>
        <p:txBody>
          <a:bodyPr lIns="81625" tIns="40800" rIns="81625" bIns="40800" anchor="ctr" anchorCtr="0">
            <a:noAutofit/>
          </a:bodyPr>
          <a:lstStyle/>
          <a:p>
            <a:pPr marL="0" marR="0" lvl="0" indent="0" algn="r" rtl="0">
              <a:spcBef>
                <a:spcPts val="0"/>
              </a:spcBef>
              <a:buSzPct val="25000"/>
              <a:buNone/>
            </a:pPr>
            <a:fld id="{00000000-1234-1234-1234-123412341234}" type="slidenum">
              <a:rPr lang="en-US" sz="1100" b="0" i="0" u="none" strike="noStrike" cap="none">
                <a:solidFill>
                  <a:srgbClr val="888888"/>
                </a:solidFill>
                <a:latin typeface="Calibri"/>
                <a:ea typeface="Calibri"/>
                <a:cs typeface="Calibri"/>
                <a:sym typeface="Calibri"/>
              </a:rPr>
              <a:t>‹#›</a:t>
            </a:fld>
            <a:endParaRPr lang="en-US" sz="1100" b="0" i="0" u="none" strike="noStrike" cap="none">
              <a:solidFill>
                <a:srgbClr val="888888"/>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457200" y="205978"/>
            <a:ext cx="8229600" cy="857250"/>
          </a:xfrm>
          <a:prstGeom prst="rect">
            <a:avLst/>
          </a:prstGeom>
          <a:noFill/>
          <a:ln>
            <a:noFill/>
          </a:ln>
        </p:spPr>
        <p:txBody>
          <a:bodyPr lIns="91425" tIns="91425" rIns="91425" bIns="91425" anchor="ctr" anchorCtr="0"/>
          <a:lstStyle>
            <a:lvl1pPr marL="0" marR="0" lvl="0" indent="0" algn="ctr" rtl="0">
              <a:spcBef>
                <a:spcPts val="0"/>
              </a:spcBef>
              <a:buClr>
                <a:schemeClr val="dk1"/>
              </a:buClr>
              <a:buFont typeface="Calibri"/>
              <a:buNone/>
              <a:defRPr/>
            </a:lvl1pPr>
            <a:lvl2pPr marL="0" marR="0" lvl="1" indent="0" algn="l" rtl="0">
              <a:spcBef>
                <a:spcPts val="0"/>
              </a:spcBef>
              <a:defRPr/>
            </a:lvl2pPr>
            <a:lvl3pPr marL="0" marR="0" lvl="2" indent="0" algn="l" rtl="0">
              <a:spcBef>
                <a:spcPts val="0"/>
              </a:spcBef>
              <a:defRPr/>
            </a:lvl3pPr>
            <a:lvl4pPr marL="0" marR="0" lvl="3" indent="0" algn="l" rtl="0">
              <a:spcBef>
                <a:spcPts val="0"/>
              </a:spcBef>
              <a:defRPr/>
            </a:lvl4pPr>
            <a:lvl5pPr marL="0" marR="0" lvl="4" indent="0" algn="l" rtl="0">
              <a:spcBef>
                <a:spcPts val="0"/>
              </a:spcBef>
              <a:defRPr/>
            </a:lvl5pPr>
            <a:lvl6pPr marL="0" marR="0" lvl="5" indent="0" algn="l" rtl="0">
              <a:spcBef>
                <a:spcPts val="0"/>
              </a:spcBef>
              <a:defRPr/>
            </a:lvl6pPr>
            <a:lvl7pPr marL="0" marR="0" lvl="6" indent="0" algn="l" rtl="0">
              <a:spcBef>
                <a:spcPts val="0"/>
              </a:spcBef>
              <a:defRPr/>
            </a:lvl7pPr>
            <a:lvl8pPr marL="0" marR="0" lvl="7" indent="0" algn="l" rtl="0">
              <a:spcBef>
                <a:spcPts val="0"/>
              </a:spcBef>
              <a:defRPr/>
            </a:lvl8pPr>
            <a:lvl9pPr marL="0" marR="0" lvl="8" indent="0" algn="l" rtl="0">
              <a:spcBef>
                <a:spcPts val="0"/>
              </a:spcBef>
              <a:defRPr/>
            </a:lvl9pPr>
          </a:lstStyle>
          <a:p>
            <a:endParaRPr/>
          </a:p>
        </p:txBody>
      </p:sp>
      <p:sp>
        <p:nvSpPr>
          <p:cNvPr id="7" name="Shape 7"/>
          <p:cNvSpPr txBox="1">
            <a:spLocks noGrp="1"/>
          </p:cNvSpPr>
          <p:nvPr>
            <p:ph type="body" idx="1"/>
          </p:nvPr>
        </p:nvSpPr>
        <p:spPr>
          <a:xfrm>
            <a:off x="457200" y="1200150"/>
            <a:ext cx="8229600" cy="3394472"/>
          </a:xfrm>
          <a:prstGeom prst="rect">
            <a:avLst/>
          </a:prstGeom>
          <a:noFill/>
          <a:ln>
            <a:noFill/>
          </a:ln>
        </p:spPr>
        <p:txBody>
          <a:bodyPr lIns="91425" tIns="91425" rIns="91425" bIns="91425" anchor="t" anchorCtr="0"/>
          <a:lstStyle>
            <a:lvl1pPr marL="306134" marR="0" lvl="0" indent="-121984" algn="l" rtl="0">
              <a:spcBef>
                <a:spcPts val="580"/>
              </a:spcBef>
              <a:buClr>
                <a:schemeClr val="dk1"/>
              </a:buClr>
              <a:buFont typeface="Arial"/>
              <a:buChar char="•"/>
              <a:defRPr/>
            </a:lvl1pPr>
            <a:lvl2pPr marL="663291" marR="0" lvl="1" indent="-98141" algn="l" rtl="0">
              <a:spcBef>
                <a:spcPts val="500"/>
              </a:spcBef>
              <a:buClr>
                <a:schemeClr val="dk1"/>
              </a:buClr>
              <a:buFont typeface="Arial"/>
              <a:buChar char="–"/>
              <a:defRPr/>
            </a:lvl2pPr>
            <a:lvl3pPr marL="1020448" marR="0" lvl="2" indent="-67947" algn="l" rtl="0">
              <a:spcBef>
                <a:spcPts val="440"/>
              </a:spcBef>
              <a:buClr>
                <a:schemeClr val="dk1"/>
              </a:buClr>
              <a:buFont typeface="Arial"/>
              <a:buChar char="•"/>
              <a:defRPr/>
            </a:lvl3pPr>
            <a:lvl4pPr marL="1428627" marR="0" lvl="3" indent="-95127" algn="l" rtl="0">
              <a:spcBef>
                <a:spcPts val="360"/>
              </a:spcBef>
              <a:buClr>
                <a:schemeClr val="dk1"/>
              </a:buClr>
              <a:buFont typeface="Arial"/>
              <a:buChar char="–"/>
              <a:defRPr/>
            </a:lvl4pPr>
            <a:lvl5pPr marL="1836805" marR="0" lvl="4" indent="-96905" algn="l" rtl="0">
              <a:spcBef>
                <a:spcPts val="360"/>
              </a:spcBef>
              <a:buClr>
                <a:schemeClr val="dk1"/>
              </a:buClr>
              <a:buFont typeface="Arial"/>
              <a:buChar char="»"/>
              <a:defRPr/>
            </a:lvl5pPr>
            <a:lvl6pPr marL="2244985" marR="0" lvl="5" indent="-98685" algn="l" rtl="0">
              <a:spcBef>
                <a:spcPts val="360"/>
              </a:spcBef>
              <a:buClr>
                <a:schemeClr val="dk1"/>
              </a:buClr>
              <a:buFont typeface="Arial"/>
              <a:buChar char="•"/>
              <a:defRPr/>
            </a:lvl6pPr>
            <a:lvl7pPr marL="2653164" marR="0" lvl="6" indent="-100464" algn="l" rtl="0">
              <a:spcBef>
                <a:spcPts val="360"/>
              </a:spcBef>
              <a:buClr>
                <a:schemeClr val="dk1"/>
              </a:buClr>
              <a:buFont typeface="Arial"/>
              <a:buChar char="•"/>
              <a:defRPr/>
            </a:lvl7pPr>
            <a:lvl8pPr marL="3061343" marR="0" lvl="7" indent="-102242" algn="l" rtl="0">
              <a:spcBef>
                <a:spcPts val="360"/>
              </a:spcBef>
              <a:buClr>
                <a:schemeClr val="dk1"/>
              </a:buClr>
              <a:buFont typeface="Arial"/>
              <a:buChar char="•"/>
              <a:defRPr/>
            </a:lvl8pPr>
            <a:lvl9pPr marL="3469522" marR="0" lvl="8" indent="-91321" algn="l" rtl="0">
              <a:spcBef>
                <a:spcPts val="360"/>
              </a:spcBef>
              <a:buClr>
                <a:schemeClr val="dk1"/>
              </a:buClr>
              <a:buFont typeface="Arial"/>
              <a:buChar char="•"/>
              <a:defRPr/>
            </a:lvl9pPr>
          </a:lstStyle>
          <a:p>
            <a:endParaRPr/>
          </a:p>
        </p:txBody>
      </p:sp>
      <p:sp>
        <p:nvSpPr>
          <p:cNvPr id="8" name="Shape 8"/>
          <p:cNvSpPr txBox="1">
            <a:spLocks noGrp="1"/>
          </p:cNvSpPr>
          <p:nvPr>
            <p:ph type="dt" idx="10"/>
          </p:nvPr>
        </p:nvSpPr>
        <p:spPr>
          <a:xfrm>
            <a:off x="457200" y="4767262"/>
            <a:ext cx="2133599" cy="273843"/>
          </a:xfrm>
          <a:prstGeom prst="rect">
            <a:avLst/>
          </a:prstGeom>
          <a:noFill/>
          <a:ln>
            <a:noFill/>
          </a:ln>
        </p:spPr>
        <p:txBody>
          <a:bodyPr lIns="91425" tIns="91425" rIns="91425" bIns="91425" anchor="ctr" anchorCtr="0"/>
          <a:lstStyle>
            <a:lvl1pPr marL="0" marR="0" lvl="0" indent="0" algn="l"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9" name="Shape 9"/>
          <p:cNvSpPr txBox="1">
            <a:spLocks noGrp="1"/>
          </p:cNvSpPr>
          <p:nvPr>
            <p:ph type="ftr" idx="11"/>
          </p:nvPr>
        </p:nvSpPr>
        <p:spPr>
          <a:xfrm>
            <a:off x="3124200" y="4767262"/>
            <a:ext cx="2895600" cy="273843"/>
          </a:xfrm>
          <a:prstGeom prst="rect">
            <a:avLst/>
          </a:prstGeom>
          <a:noFill/>
          <a:ln>
            <a:noFill/>
          </a:ln>
        </p:spPr>
        <p:txBody>
          <a:bodyPr lIns="91425" tIns="91425" rIns="91425" bIns="91425" anchor="ctr" anchorCtr="0"/>
          <a:lstStyle>
            <a:lvl1pPr marL="0" marR="0" lvl="0" indent="0" algn="ctr" rtl="0">
              <a:spcBef>
                <a:spcPts val="0"/>
              </a:spcBef>
              <a:defRPr/>
            </a:lvl1pPr>
            <a:lvl2pPr marL="408179" marR="0" lvl="1" indent="-1779" algn="l" rtl="0">
              <a:spcBef>
                <a:spcPts val="0"/>
              </a:spcBef>
              <a:defRPr/>
            </a:lvl2pPr>
            <a:lvl3pPr marL="816358" marR="0" lvl="2" indent="-3558" algn="l" rtl="0">
              <a:spcBef>
                <a:spcPts val="0"/>
              </a:spcBef>
              <a:defRPr/>
            </a:lvl3pPr>
            <a:lvl4pPr marL="1224537" marR="0" lvl="3" indent="-5336" algn="l" rtl="0">
              <a:spcBef>
                <a:spcPts val="0"/>
              </a:spcBef>
              <a:defRPr/>
            </a:lvl4pPr>
            <a:lvl5pPr marL="1632716" marR="0" lvl="4" indent="-7116" algn="l" rtl="0">
              <a:spcBef>
                <a:spcPts val="0"/>
              </a:spcBef>
              <a:defRPr/>
            </a:lvl5pPr>
            <a:lvl6pPr marL="2040895" marR="0" lvl="5" indent="-8895" algn="l" rtl="0">
              <a:spcBef>
                <a:spcPts val="0"/>
              </a:spcBef>
              <a:defRPr/>
            </a:lvl6pPr>
            <a:lvl7pPr marL="2449074" marR="0" lvl="6" indent="-10673" algn="l" rtl="0">
              <a:spcBef>
                <a:spcPts val="0"/>
              </a:spcBef>
              <a:defRPr/>
            </a:lvl7pPr>
            <a:lvl8pPr marL="2857253" marR="0" lvl="7" indent="-12452" algn="l" rtl="0">
              <a:spcBef>
                <a:spcPts val="0"/>
              </a:spcBef>
              <a:defRPr/>
            </a:lvl8pPr>
            <a:lvl9pPr marL="3265432" marR="0" lvl="8" indent="-1532" algn="l" rtl="0">
              <a:spcBef>
                <a:spcPts val="0"/>
              </a:spcBef>
              <a:defRPr/>
            </a:lvl9pPr>
          </a:lstStyle>
          <a:p>
            <a:endParaRPr/>
          </a:p>
        </p:txBody>
      </p:sp>
      <p:sp>
        <p:nvSpPr>
          <p:cNvPr id="10" name="Shape 10"/>
          <p:cNvSpPr txBox="1">
            <a:spLocks noGrp="1"/>
          </p:cNvSpPr>
          <p:nvPr>
            <p:ph type="sldNum" idx="12"/>
          </p:nvPr>
        </p:nvSpPr>
        <p:spPr>
          <a:xfrm>
            <a:off x="6553200" y="4767262"/>
            <a:ext cx="2133599" cy="273843"/>
          </a:xfrm>
          <a:prstGeom prst="rect">
            <a:avLst/>
          </a:prstGeom>
          <a:noFill/>
          <a:ln>
            <a:noFill/>
          </a:ln>
        </p:spPr>
        <p:txBody>
          <a:bodyPr lIns="81625" tIns="40800" rIns="81625" bIns="40800" anchor="ctr" anchorCtr="0">
            <a:noAutofit/>
          </a:bodyPr>
          <a:lstStyle/>
          <a:p>
            <a:pPr marL="0" marR="0" lvl="0" indent="0" algn="r" rtl="0">
              <a:spcBef>
                <a:spcPts val="0"/>
              </a:spcBef>
              <a:buSzPct val="25000"/>
              <a:buNone/>
            </a:pPr>
            <a:fld id="{00000000-1234-1234-1234-123412341234}" type="slidenum">
              <a:rPr lang="en-US" sz="1100" b="0" i="0" u="none" strike="noStrike" cap="none">
                <a:solidFill>
                  <a:srgbClr val="888888"/>
                </a:solidFill>
                <a:latin typeface="Calibri"/>
                <a:ea typeface="Calibri"/>
                <a:cs typeface="Calibri"/>
                <a:sym typeface="Calibri"/>
              </a:rPr>
              <a:t>‹#›</a:t>
            </a:fld>
            <a:endParaRPr lang="en-US" sz="1100" b="0" i="0" u="none" strike="noStrike" cap="none">
              <a:solidFill>
                <a:srgbClr val="888888"/>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7.gif"/></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Shape 84"/>
          <p:cNvSpPr txBox="1"/>
          <p:nvPr/>
        </p:nvSpPr>
        <p:spPr>
          <a:xfrm>
            <a:off x="1897900" y="3473200"/>
            <a:ext cx="5564100" cy="513600"/>
          </a:xfrm>
          <a:prstGeom prst="rect">
            <a:avLst/>
          </a:prstGeom>
          <a:noFill/>
          <a:ln>
            <a:noFill/>
          </a:ln>
        </p:spPr>
        <p:txBody>
          <a:bodyPr lIns="91425" tIns="45700" rIns="91425" bIns="45700" anchor="t" anchorCtr="0">
            <a:noAutofit/>
          </a:bodyPr>
          <a:lstStyle/>
          <a:p>
            <a:pPr marL="0" marR="0" lvl="0" indent="0" algn="ctr" rtl="0">
              <a:spcBef>
                <a:spcPts val="0"/>
              </a:spcBef>
              <a:buNone/>
            </a:pPr>
            <a:r>
              <a:rPr lang="en-US">
                <a:solidFill>
                  <a:srgbClr val="7F7F7F"/>
                </a:solidFill>
              </a:rPr>
              <a:t>To share the results and analyses from AguaClara EGSB Spring 2016 team. More research can be found on AguaClara wiki page. </a:t>
            </a:r>
          </a:p>
        </p:txBody>
      </p:sp>
      <p:sp>
        <p:nvSpPr>
          <p:cNvPr id="85" name="Shape 85"/>
          <p:cNvSpPr txBox="1"/>
          <p:nvPr/>
        </p:nvSpPr>
        <p:spPr>
          <a:xfrm>
            <a:off x="5429132" y="4763421"/>
            <a:ext cx="35676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a:solidFill>
                  <a:srgbClr val="0B68FF"/>
                </a:solidFill>
              </a:rPr>
              <a:t>Research</a:t>
            </a:r>
            <a:r>
              <a:rPr lang="en-US" sz="1000" b="1" i="0" u="none" strike="noStrike" cap="none">
                <a:solidFill>
                  <a:srgbClr val="0B68FF"/>
                </a:solidFill>
                <a:latin typeface="Arial"/>
                <a:ea typeface="Arial"/>
                <a:cs typeface="Arial"/>
                <a:sym typeface="Arial"/>
              </a:rPr>
              <a:t> | </a:t>
            </a:r>
            <a:r>
              <a:rPr lang="en-US" sz="1000" b="1">
                <a:solidFill>
                  <a:srgbClr val="7F7F7F"/>
                </a:solidFill>
              </a:rPr>
              <a:t>Final</a:t>
            </a:r>
            <a:r>
              <a:rPr lang="en-US" sz="1000" b="1" i="0" u="none" strike="noStrike" cap="none">
                <a:solidFill>
                  <a:srgbClr val="7F7F7F"/>
                </a:solidFill>
                <a:latin typeface="Arial"/>
                <a:ea typeface="Arial"/>
                <a:cs typeface="Arial"/>
                <a:sym typeface="Arial"/>
              </a:rPr>
              <a:t> Presentation Spring 201</a:t>
            </a:r>
            <a:r>
              <a:rPr lang="en-US" sz="1000" b="1">
                <a:solidFill>
                  <a:srgbClr val="7F7F7F"/>
                </a:solidFill>
              </a:rPr>
              <a:t>6</a:t>
            </a:r>
          </a:p>
        </p:txBody>
      </p:sp>
      <p:pic>
        <p:nvPicPr>
          <p:cNvPr id="86" name="Shape 86"/>
          <p:cNvPicPr preferRelativeResize="0"/>
          <p:nvPr/>
        </p:nvPicPr>
        <p:blipFill>
          <a:blip r:embed="rId3">
            <a:alphaModFix/>
          </a:blip>
          <a:stretch>
            <a:fillRect/>
          </a:stretch>
        </p:blipFill>
        <p:spPr>
          <a:xfrm>
            <a:off x="7294200" y="65800"/>
            <a:ext cx="1764899" cy="513500"/>
          </a:xfrm>
          <a:prstGeom prst="rect">
            <a:avLst/>
          </a:prstGeom>
          <a:noFill/>
          <a:ln>
            <a:noFill/>
          </a:ln>
        </p:spPr>
      </p:pic>
      <p:pic>
        <p:nvPicPr>
          <p:cNvPr id="87" name="Shape 87"/>
          <p:cNvPicPr preferRelativeResize="0"/>
          <p:nvPr/>
        </p:nvPicPr>
        <p:blipFill rotWithShape="1">
          <a:blip r:embed="rId3">
            <a:alphaModFix/>
          </a:blip>
          <a:srcRect l="4313" r="75452"/>
          <a:stretch/>
        </p:blipFill>
        <p:spPr>
          <a:xfrm>
            <a:off x="0" y="1739425"/>
            <a:ext cx="2275725" cy="3270224"/>
          </a:xfrm>
          <a:prstGeom prst="rect">
            <a:avLst/>
          </a:prstGeom>
          <a:noFill/>
          <a:ln>
            <a:noFill/>
          </a:ln>
        </p:spPr>
      </p:pic>
      <p:sp>
        <p:nvSpPr>
          <p:cNvPr id="88" name="Shape 88"/>
          <p:cNvSpPr txBox="1"/>
          <p:nvPr/>
        </p:nvSpPr>
        <p:spPr>
          <a:xfrm>
            <a:off x="805750" y="231800"/>
            <a:ext cx="7748400" cy="3373800"/>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6800">
                <a:solidFill>
                  <a:srgbClr val="595959"/>
                </a:solidFill>
              </a:rPr>
              <a:t>Expanded </a:t>
            </a:r>
          </a:p>
          <a:p>
            <a:pPr marL="0" marR="0" lvl="0" indent="0" algn="ctr" rtl="0">
              <a:spcBef>
                <a:spcPts val="0"/>
              </a:spcBef>
              <a:buSzPct val="25000"/>
              <a:buNone/>
            </a:pPr>
            <a:r>
              <a:rPr lang="en-US" sz="6800">
                <a:solidFill>
                  <a:srgbClr val="595959"/>
                </a:solidFill>
              </a:rPr>
              <a:t>Granular Sludge Bed (EGSB)</a:t>
            </a:r>
          </a:p>
        </p:txBody>
      </p:sp>
    </p:spTree>
  </p:cSld>
  <p:clrMapOvr>
    <a:masterClrMapping/>
  </p:clrMapOvr>
  <p:transition spd="slow">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6" name="Shape 216"/>
          <p:cNvSpPr txBox="1"/>
          <p:nvPr/>
        </p:nvSpPr>
        <p:spPr>
          <a:xfrm>
            <a:off x="108725" y="261825"/>
            <a:ext cx="7536600" cy="6225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SzPct val="25000"/>
              <a:buNone/>
            </a:pPr>
            <a:r>
              <a:rPr lang="en-US" sz="3500">
                <a:solidFill>
                  <a:srgbClr val="0B68FF"/>
                </a:solidFill>
              </a:rPr>
              <a:t>Different solutions were attempted</a:t>
            </a:r>
          </a:p>
        </p:txBody>
      </p:sp>
      <p:sp>
        <p:nvSpPr>
          <p:cNvPr id="217" name="Shape 217"/>
          <p:cNvSpPr txBox="1"/>
          <p:nvPr/>
        </p:nvSpPr>
        <p:spPr>
          <a:xfrm>
            <a:off x="4593771" y="4763421"/>
            <a:ext cx="44031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a:solidFill>
                  <a:srgbClr val="0B68FF"/>
                </a:solidFill>
              </a:rPr>
              <a:t>EGSB</a:t>
            </a:r>
            <a:r>
              <a:rPr lang="en-US" sz="1000" b="1" i="0" u="none" strike="noStrike" cap="none">
                <a:solidFill>
                  <a:srgbClr val="0B68FF"/>
                </a:solidFill>
                <a:latin typeface="Arial"/>
                <a:ea typeface="Arial"/>
                <a:cs typeface="Arial"/>
                <a:sym typeface="Arial"/>
              </a:rPr>
              <a:t> | </a:t>
            </a:r>
            <a:r>
              <a:rPr lang="en-US" sz="1000" b="1">
                <a:solidFill>
                  <a:srgbClr val="0B68FF"/>
                </a:solidFill>
              </a:rPr>
              <a:t>Research</a:t>
            </a:r>
            <a:r>
              <a:rPr lang="en-US" sz="1000" b="1" i="0" u="none" strike="noStrike" cap="none">
                <a:solidFill>
                  <a:srgbClr val="0B68FF"/>
                </a:solidFill>
                <a:latin typeface="Arial"/>
                <a:ea typeface="Arial"/>
                <a:cs typeface="Arial"/>
                <a:sym typeface="Arial"/>
              </a:rPr>
              <a:t> | </a:t>
            </a:r>
            <a:r>
              <a:rPr lang="en-US" sz="1000" b="1">
                <a:solidFill>
                  <a:srgbClr val="7F7F7F"/>
                </a:solidFill>
              </a:rPr>
              <a:t>Final</a:t>
            </a:r>
            <a:r>
              <a:rPr lang="en-US" sz="1000" b="1" i="0" u="none" strike="noStrike" cap="none">
                <a:solidFill>
                  <a:srgbClr val="7F7F7F"/>
                </a:solidFill>
                <a:latin typeface="Arial"/>
                <a:ea typeface="Arial"/>
                <a:cs typeface="Arial"/>
                <a:sym typeface="Arial"/>
              </a:rPr>
              <a:t> Presentation Spring 201</a:t>
            </a:r>
            <a:r>
              <a:rPr lang="en-US" sz="1000" b="1">
                <a:solidFill>
                  <a:srgbClr val="7F7F7F"/>
                </a:solidFill>
              </a:rPr>
              <a:t>6</a:t>
            </a:r>
          </a:p>
        </p:txBody>
      </p:sp>
      <p:sp>
        <p:nvSpPr>
          <p:cNvPr id="218" name="Shape 218"/>
          <p:cNvSpPr txBox="1"/>
          <p:nvPr/>
        </p:nvSpPr>
        <p:spPr>
          <a:xfrm>
            <a:off x="554250" y="4292575"/>
            <a:ext cx="8035500" cy="513600"/>
          </a:xfrm>
          <a:prstGeom prst="rect">
            <a:avLst/>
          </a:prstGeom>
          <a:noFill/>
          <a:ln>
            <a:noFill/>
          </a:ln>
        </p:spPr>
        <p:txBody>
          <a:bodyPr lIns="91425" tIns="45700" rIns="91425" bIns="45700" anchor="ctr" anchorCtr="0">
            <a:noAutofit/>
          </a:bodyPr>
          <a:lstStyle/>
          <a:p>
            <a:pPr marL="0" marR="0" lvl="0" indent="0" algn="ctr" rtl="0">
              <a:spcBef>
                <a:spcPts val="0"/>
              </a:spcBef>
              <a:buSzPct val="25000"/>
              <a:buNone/>
            </a:pPr>
            <a:r>
              <a:rPr lang="en-US" sz="1800"/>
              <a:t>Agitation was needed to dislodged granule clogs and prevent failure events.</a:t>
            </a:r>
          </a:p>
        </p:txBody>
      </p:sp>
      <p:pic>
        <p:nvPicPr>
          <p:cNvPr id="219" name="Shape 219"/>
          <p:cNvPicPr preferRelativeResize="0"/>
          <p:nvPr/>
        </p:nvPicPr>
        <p:blipFill>
          <a:blip r:embed="rId3">
            <a:alphaModFix/>
          </a:blip>
          <a:stretch>
            <a:fillRect/>
          </a:stretch>
        </p:blipFill>
        <p:spPr>
          <a:xfrm>
            <a:off x="7318450" y="45562"/>
            <a:ext cx="1764899" cy="513500"/>
          </a:xfrm>
          <a:prstGeom prst="rect">
            <a:avLst/>
          </a:prstGeom>
          <a:noFill/>
          <a:ln>
            <a:noFill/>
          </a:ln>
        </p:spPr>
      </p:pic>
      <p:pic>
        <p:nvPicPr>
          <p:cNvPr id="220" name="Shape 220"/>
          <p:cNvPicPr preferRelativeResize="0"/>
          <p:nvPr/>
        </p:nvPicPr>
        <p:blipFill rotWithShape="1">
          <a:blip r:embed="rId4">
            <a:alphaModFix/>
          </a:blip>
          <a:srcRect l="7278" r="24639" b="14551"/>
          <a:stretch/>
        </p:blipFill>
        <p:spPr>
          <a:xfrm>
            <a:off x="2642726" y="890012"/>
            <a:ext cx="2084699" cy="3467774"/>
          </a:xfrm>
          <a:prstGeom prst="rect">
            <a:avLst/>
          </a:prstGeom>
          <a:noFill/>
          <a:ln>
            <a:noFill/>
          </a:ln>
        </p:spPr>
      </p:pic>
      <p:pic>
        <p:nvPicPr>
          <p:cNvPr id="221" name="Shape 221"/>
          <p:cNvPicPr preferRelativeResize="0"/>
          <p:nvPr/>
        </p:nvPicPr>
        <p:blipFill>
          <a:blip r:embed="rId5">
            <a:alphaModFix/>
          </a:blip>
          <a:stretch>
            <a:fillRect/>
          </a:stretch>
        </p:blipFill>
        <p:spPr>
          <a:xfrm>
            <a:off x="7165372" y="911849"/>
            <a:ext cx="1687949" cy="3380724"/>
          </a:xfrm>
          <a:prstGeom prst="rect">
            <a:avLst/>
          </a:prstGeom>
          <a:noFill/>
          <a:ln>
            <a:noFill/>
          </a:ln>
        </p:spPr>
      </p:pic>
      <p:pic>
        <p:nvPicPr>
          <p:cNvPr id="222" name="Shape 222"/>
          <p:cNvPicPr preferRelativeResize="0"/>
          <p:nvPr/>
        </p:nvPicPr>
        <p:blipFill>
          <a:blip r:embed="rId6">
            <a:alphaModFix/>
          </a:blip>
          <a:stretch>
            <a:fillRect/>
          </a:stretch>
        </p:blipFill>
        <p:spPr>
          <a:xfrm>
            <a:off x="4988624" y="911852"/>
            <a:ext cx="2010562" cy="3424100"/>
          </a:xfrm>
          <a:prstGeom prst="rect">
            <a:avLst/>
          </a:prstGeom>
          <a:noFill/>
          <a:ln>
            <a:noFill/>
          </a:ln>
        </p:spPr>
      </p:pic>
      <p:pic>
        <p:nvPicPr>
          <p:cNvPr id="223" name="Shape 223"/>
          <p:cNvPicPr preferRelativeResize="0"/>
          <p:nvPr/>
        </p:nvPicPr>
        <p:blipFill rotWithShape="1">
          <a:blip r:embed="rId7">
            <a:alphaModFix/>
          </a:blip>
          <a:srcRect l="14522" r="18367"/>
          <a:stretch/>
        </p:blipFill>
        <p:spPr>
          <a:xfrm>
            <a:off x="714305" y="890012"/>
            <a:ext cx="1599444" cy="3467775"/>
          </a:xfrm>
          <a:prstGeom prst="rect">
            <a:avLst/>
          </a:prstGeom>
          <a:noFill/>
          <a:ln>
            <a:noFill/>
          </a:ln>
        </p:spPr>
      </p:pic>
    </p:spTree>
  </p:cSld>
  <p:clrMapOvr>
    <a:masterClrMapping/>
  </p:clrMapOvr>
  <p:transition spd="slow">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9" name="Shape 229"/>
          <p:cNvSpPr txBox="1"/>
          <p:nvPr/>
        </p:nvSpPr>
        <p:spPr>
          <a:xfrm>
            <a:off x="1163700" y="4325125"/>
            <a:ext cx="6816600" cy="718200"/>
          </a:xfrm>
          <a:prstGeom prst="rect">
            <a:avLst/>
          </a:prstGeom>
          <a:noFill/>
          <a:ln>
            <a:noFill/>
          </a:ln>
        </p:spPr>
        <p:txBody>
          <a:bodyPr lIns="91425" tIns="45700" rIns="91425" bIns="45700" anchor="t" anchorCtr="0">
            <a:noAutofit/>
          </a:bodyPr>
          <a:lstStyle/>
          <a:p>
            <a:pPr lvl="0" algn="ctr" rtl="0">
              <a:spcBef>
                <a:spcPts val="0"/>
              </a:spcBef>
              <a:buClr>
                <a:schemeClr val="dk1"/>
              </a:buClr>
              <a:buSzPct val="25000"/>
              <a:buFont typeface="Arial"/>
              <a:buNone/>
            </a:pPr>
            <a:r>
              <a:rPr lang="en-US" sz="1800">
                <a:solidFill>
                  <a:schemeClr val="dk1"/>
                </a:solidFill>
              </a:rPr>
              <a:t>Need more COD tests to better understand treatment efficacy. </a:t>
            </a:r>
          </a:p>
        </p:txBody>
      </p:sp>
      <p:pic>
        <p:nvPicPr>
          <p:cNvPr id="230" name="Shape 230"/>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231" name="Shape 231"/>
          <p:cNvSpPr txBox="1"/>
          <p:nvPr/>
        </p:nvSpPr>
        <p:spPr>
          <a:xfrm>
            <a:off x="4593771" y="4763421"/>
            <a:ext cx="44031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a:solidFill>
                  <a:srgbClr val="0B68FF"/>
                </a:solidFill>
              </a:rPr>
              <a:t>EGSB</a:t>
            </a:r>
            <a:r>
              <a:rPr lang="en-US" sz="1000" b="1" i="0" u="none" strike="noStrike" cap="none">
                <a:solidFill>
                  <a:srgbClr val="0B68FF"/>
                </a:solidFill>
                <a:latin typeface="Arial"/>
                <a:ea typeface="Arial"/>
                <a:cs typeface="Arial"/>
                <a:sym typeface="Arial"/>
              </a:rPr>
              <a:t> | </a:t>
            </a:r>
            <a:r>
              <a:rPr lang="en-US" sz="1000" b="1">
                <a:solidFill>
                  <a:srgbClr val="0B68FF"/>
                </a:solidFill>
              </a:rPr>
              <a:t>Research</a:t>
            </a:r>
            <a:r>
              <a:rPr lang="en-US" sz="1000" b="1" i="0" u="none" strike="noStrike" cap="none">
                <a:solidFill>
                  <a:srgbClr val="0B68FF"/>
                </a:solidFill>
                <a:latin typeface="Arial"/>
                <a:ea typeface="Arial"/>
                <a:cs typeface="Arial"/>
                <a:sym typeface="Arial"/>
              </a:rPr>
              <a:t> | </a:t>
            </a:r>
            <a:r>
              <a:rPr lang="en-US" sz="1000" b="1">
                <a:solidFill>
                  <a:srgbClr val="7F7F7F"/>
                </a:solidFill>
              </a:rPr>
              <a:t>Final</a:t>
            </a:r>
            <a:r>
              <a:rPr lang="en-US" sz="1000" b="1" i="0" u="none" strike="noStrike" cap="none">
                <a:solidFill>
                  <a:srgbClr val="7F7F7F"/>
                </a:solidFill>
                <a:latin typeface="Arial"/>
                <a:ea typeface="Arial"/>
                <a:cs typeface="Arial"/>
                <a:sym typeface="Arial"/>
              </a:rPr>
              <a:t> Presentation Spring 201</a:t>
            </a:r>
            <a:r>
              <a:rPr lang="en-US" sz="1000" b="1">
                <a:solidFill>
                  <a:srgbClr val="7F7F7F"/>
                </a:solidFill>
              </a:rPr>
              <a:t>6</a:t>
            </a:r>
          </a:p>
        </p:txBody>
      </p:sp>
      <p:sp>
        <p:nvSpPr>
          <p:cNvPr id="232" name="Shape 232"/>
          <p:cNvSpPr txBox="1"/>
          <p:nvPr/>
        </p:nvSpPr>
        <p:spPr>
          <a:xfrm>
            <a:off x="108723" y="261825"/>
            <a:ext cx="6986100" cy="6225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SzPct val="25000"/>
              <a:buNone/>
            </a:pPr>
            <a:r>
              <a:rPr lang="en-US" sz="4000">
                <a:solidFill>
                  <a:srgbClr val="0B68FF"/>
                </a:solidFill>
              </a:rPr>
              <a:t>Tests showed COD removal</a:t>
            </a:r>
          </a:p>
        </p:txBody>
      </p:sp>
      <p:pic>
        <p:nvPicPr>
          <p:cNvPr id="233" name="Shape 233"/>
          <p:cNvPicPr preferRelativeResize="0"/>
          <p:nvPr/>
        </p:nvPicPr>
        <p:blipFill>
          <a:blip r:embed="rId4">
            <a:alphaModFix/>
          </a:blip>
          <a:stretch>
            <a:fillRect/>
          </a:stretch>
        </p:blipFill>
        <p:spPr>
          <a:xfrm>
            <a:off x="2302845" y="1021964"/>
            <a:ext cx="4538316" cy="3165524"/>
          </a:xfrm>
          <a:prstGeom prst="rect">
            <a:avLst/>
          </a:prstGeom>
          <a:noFill/>
          <a:ln>
            <a:noFill/>
          </a:ln>
        </p:spPr>
      </p:pic>
      <p:sp>
        <p:nvSpPr>
          <p:cNvPr id="234" name="Shape 234"/>
          <p:cNvSpPr txBox="1"/>
          <p:nvPr/>
        </p:nvSpPr>
        <p:spPr>
          <a:xfrm>
            <a:off x="3112825" y="2567075"/>
            <a:ext cx="3122100" cy="513600"/>
          </a:xfrm>
          <a:prstGeom prst="rect">
            <a:avLst/>
          </a:prstGeom>
          <a:noFill/>
          <a:ln>
            <a:noFill/>
          </a:ln>
        </p:spPr>
        <p:txBody>
          <a:bodyPr lIns="91425" tIns="91425" rIns="91425" bIns="91425" anchor="ctr" anchorCtr="0">
            <a:noAutofit/>
          </a:bodyPr>
          <a:lstStyle/>
          <a:p>
            <a:pPr lvl="0" rtl="0">
              <a:spcBef>
                <a:spcPts val="0"/>
              </a:spcBef>
              <a:buNone/>
            </a:pPr>
            <a:r>
              <a:rPr lang="en-US">
                <a:solidFill>
                  <a:srgbClr val="595959"/>
                </a:solidFill>
                <a:latin typeface="Calibri"/>
                <a:ea typeface="Calibri"/>
                <a:cs typeface="Calibri"/>
                <a:sym typeface="Calibri"/>
              </a:rPr>
              <a:t>38% average COD removal on May 7th</a:t>
            </a:r>
          </a:p>
        </p:txBody>
      </p:sp>
    </p:spTree>
  </p:cSld>
  <p:clrMapOvr>
    <a:masterClrMapping/>
  </p:clrMapOvr>
  <p:transition spd="slow">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pic>
        <p:nvPicPr>
          <p:cNvPr id="240" name="Shape 240"/>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241" name="Shape 241"/>
          <p:cNvSpPr txBox="1"/>
          <p:nvPr/>
        </p:nvSpPr>
        <p:spPr>
          <a:xfrm>
            <a:off x="4593771" y="4763421"/>
            <a:ext cx="44031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a:solidFill>
                  <a:srgbClr val="0B68FF"/>
                </a:solidFill>
              </a:rPr>
              <a:t>EGSB</a:t>
            </a:r>
            <a:r>
              <a:rPr lang="en-US" sz="1000" b="1" i="0" u="none" strike="noStrike" cap="none">
                <a:solidFill>
                  <a:srgbClr val="0B68FF"/>
                </a:solidFill>
                <a:latin typeface="Arial"/>
                <a:ea typeface="Arial"/>
                <a:cs typeface="Arial"/>
                <a:sym typeface="Arial"/>
              </a:rPr>
              <a:t> | </a:t>
            </a:r>
            <a:r>
              <a:rPr lang="en-US" sz="1000" b="1">
                <a:solidFill>
                  <a:srgbClr val="0B68FF"/>
                </a:solidFill>
              </a:rPr>
              <a:t>Research</a:t>
            </a:r>
            <a:r>
              <a:rPr lang="en-US" sz="1000" b="1" i="0" u="none" strike="noStrike" cap="none">
                <a:solidFill>
                  <a:srgbClr val="0B68FF"/>
                </a:solidFill>
                <a:latin typeface="Arial"/>
                <a:ea typeface="Arial"/>
                <a:cs typeface="Arial"/>
                <a:sym typeface="Arial"/>
              </a:rPr>
              <a:t> | </a:t>
            </a:r>
            <a:r>
              <a:rPr lang="en-US" sz="1000" b="1">
                <a:solidFill>
                  <a:srgbClr val="7F7F7F"/>
                </a:solidFill>
              </a:rPr>
              <a:t>Final</a:t>
            </a:r>
            <a:r>
              <a:rPr lang="en-US" sz="1000" b="1" i="0" u="none" strike="noStrike" cap="none">
                <a:solidFill>
                  <a:srgbClr val="7F7F7F"/>
                </a:solidFill>
                <a:latin typeface="Arial"/>
                <a:ea typeface="Arial"/>
                <a:cs typeface="Arial"/>
                <a:sym typeface="Arial"/>
              </a:rPr>
              <a:t> Presentation Spring 201</a:t>
            </a:r>
            <a:r>
              <a:rPr lang="en-US" sz="1000" b="1">
                <a:solidFill>
                  <a:srgbClr val="7F7F7F"/>
                </a:solidFill>
              </a:rPr>
              <a:t>6</a:t>
            </a:r>
          </a:p>
        </p:txBody>
      </p:sp>
      <p:sp>
        <p:nvSpPr>
          <p:cNvPr id="242" name="Shape 242"/>
          <p:cNvSpPr txBox="1"/>
          <p:nvPr/>
        </p:nvSpPr>
        <p:spPr>
          <a:xfrm>
            <a:off x="108724" y="261825"/>
            <a:ext cx="8004600" cy="6225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SzPct val="25000"/>
              <a:buNone/>
            </a:pPr>
            <a:r>
              <a:rPr lang="en-US" sz="3500">
                <a:solidFill>
                  <a:srgbClr val="0B68FF"/>
                </a:solidFill>
              </a:rPr>
              <a:t>Methane production was recorded</a:t>
            </a:r>
          </a:p>
        </p:txBody>
      </p:sp>
      <p:pic>
        <p:nvPicPr>
          <p:cNvPr id="243" name="Shape 243"/>
          <p:cNvPicPr preferRelativeResize="0"/>
          <p:nvPr/>
        </p:nvPicPr>
        <p:blipFill>
          <a:blip r:embed="rId4">
            <a:alphaModFix/>
          </a:blip>
          <a:stretch>
            <a:fillRect/>
          </a:stretch>
        </p:blipFill>
        <p:spPr>
          <a:xfrm>
            <a:off x="0" y="969281"/>
            <a:ext cx="9144001" cy="2800006"/>
          </a:xfrm>
          <a:prstGeom prst="rect">
            <a:avLst/>
          </a:prstGeom>
          <a:noFill/>
          <a:ln>
            <a:noFill/>
          </a:ln>
        </p:spPr>
      </p:pic>
      <p:pic>
        <p:nvPicPr>
          <p:cNvPr id="244" name="Shape 244"/>
          <p:cNvPicPr preferRelativeResize="0"/>
          <p:nvPr/>
        </p:nvPicPr>
        <p:blipFill>
          <a:blip r:embed="rId5">
            <a:alphaModFix/>
          </a:blip>
          <a:stretch>
            <a:fillRect/>
          </a:stretch>
        </p:blipFill>
        <p:spPr>
          <a:xfrm>
            <a:off x="858326" y="3854250"/>
            <a:ext cx="7427358" cy="622500"/>
          </a:xfrm>
          <a:prstGeom prst="rect">
            <a:avLst/>
          </a:prstGeom>
          <a:noFill/>
          <a:ln>
            <a:noFill/>
          </a:ln>
        </p:spPr>
      </p:pic>
    </p:spTree>
  </p:cSld>
  <p:clrMapOvr>
    <a:masterClrMapping/>
  </p:clrMapOvr>
  <p:transition spd="slow">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sp>
        <p:nvSpPr>
          <p:cNvPr id="250" name="Shape 250"/>
          <p:cNvSpPr txBox="1"/>
          <p:nvPr/>
        </p:nvSpPr>
        <p:spPr>
          <a:xfrm>
            <a:off x="108724" y="261825"/>
            <a:ext cx="7006200" cy="6225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SzPct val="25000"/>
              <a:buNone/>
            </a:pPr>
            <a:r>
              <a:rPr lang="en-US" sz="4000">
                <a:solidFill>
                  <a:srgbClr val="0B68FF"/>
                </a:solidFill>
              </a:rPr>
              <a:t>Acidification extent is unclear</a:t>
            </a:r>
          </a:p>
        </p:txBody>
      </p:sp>
      <p:sp>
        <p:nvSpPr>
          <p:cNvPr id="251" name="Shape 251"/>
          <p:cNvSpPr txBox="1"/>
          <p:nvPr/>
        </p:nvSpPr>
        <p:spPr>
          <a:xfrm>
            <a:off x="4593771" y="4763421"/>
            <a:ext cx="44031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a:solidFill>
                  <a:srgbClr val="0B68FF"/>
                </a:solidFill>
              </a:rPr>
              <a:t>EGSB</a:t>
            </a:r>
            <a:r>
              <a:rPr lang="en-US" sz="1000" b="1" i="0" u="none" strike="noStrike" cap="none">
                <a:solidFill>
                  <a:srgbClr val="0B68FF"/>
                </a:solidFill>
                <a:latin typeface="Arial"/>
                <a:ea typeface="Arial"/>
                <a:cs typeface="Arial"/>
                <a:sym typeface="Arial"/>
              </a:rPr>
              <a:t> | </a:t>
            </a:r>
            <a:r>
              <a:rPr lang="en-US" sz="1000" b="1">
                <a:solidFill>
                  <a:srgbClr val="0B68FF"/>
                </a:solidFill>
              </a:rPr>
              <a:t>Research</a:t>
            </a:r>
            <a:r>
              <a:rPr lang="en-US" sz="1000" b="1" i="0" u="none" strike="noStrike" cap="none">
                <a:solidFill>
                  <a:srgbClr val="0B68FF"/>
                </a:solidFill>
                <a:latin typeface="Arial"/>
                <a:ea typeface="Arial"/>
                <a:cs typeface="Arial"/>
                <a:sym typeface="Arial"/>
              </a:rPr>
              <a:t> | </a:t>
            </a:r>
            <a:r>
              <a:rPr lang="en-US" sz="1000" b="1">
                <a:solidFill>
                  <a:srgbClr val="7F7F7F"/>
                </a:solidFill>
              </a:rPr>
              <a:t>Final</a:t>
            </a:r>
            <a:r>
              <a:rPr lang="en-US" sz="1000" b="1" i="0" u="none" strike="noStrike" cap="none">
                <a:solidFill>
                  <a:srgbClr val="7F7F7F"/>
                </a:solidFill>
                <a:latin typeface="Arial"/>
                <a:ea typeface="Arial"/>
                <a:cs typeface="Arial"/>
                <a:sym typeface="Arial"/>
              </a:rPr>
              <a:t> Presentation Spring 201</a:t>
            </a:r>
            <a:r>
              <a:rPr lang="en-US" sz="1000" b="1">
                <a:solidFill>
                  <a:srgbClr val="7F7F7F"/>
                </a:solidFill>
              </a:rPr>
              <a:t>6</a:t>
            </a:r>
          </a:p>
        </p:txBody>
      </p:sp>
      <p:sp>
        <p:nvSpPr>
          <p:cNvPr id="252" name="Shape 252"/>
          <p:cNvSpPr txBox="1"/>
          <p:nvPr/>
        </p:nvSpPr>
        <p:spPr>
          <a:xfrm>
            <a:off x="1745100" y="4137250"/>
            <a:ext cx="5653800" cy="923400"/>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1800"/>
              <a:t>3 pH tests from reactor 1 showed different results.</a:t>
            </a:r>
          </a:p>
        </p:txBody>
      </p:sp>
      <p:pic>
        <p:nvPicPr>
          <p:cNvPr id="253" name="Shape 253"/>
          <p:cNvPicPr preferRelativeResize="0"/>
          <p:nvPr/>
        </p:nvPicPr>
        <p:blipFill>
          <a:blip r:embed="rId3">
            <a:alphaModFix/>
          </a:blip>
          <a:stretch>
            <a:fillRect/>
          </a:stretch>
        </p:blipFill>
        <p:spPr>
          <a:xfrm>
            <a:off x="7318450" y="45562"/>
            <a:ext cx="1764899" cy="513500"/>
          </a:xfrm>
          <a:prstGeom prst="rect">
            <a:avLst/>
          </a:prstGeom>
          <a:noFill/>
          <a:ln>
            <a:noFill/>
          </a:ln>
        </p:spPr>
      </p:pic>
      <p:pic>
        <p:nvPicPr>
          <p:cNvPr id="254" name="Shape 254"/>
          <p:cNvPicPr preferRelativeResize="0"/>
          <p:nvPr/>
        </p:nvPicPr>
        <p:blipFill>
          <a:blip r:embed="rId4">
            <a:alphaModFix/>
          </a:blip>
          <a:stretch>
            <a:fillRect/>
          </a:stretch>
        </p:blipFill>
        <p:spPr>
          <a:xfrm>
            <a:off x="2733824" y="925299"/>
            <a:ext cx="3676349" cy="3030875"/>
          </a:xfrm>
          <a:prstGeom prst="rect">
            <a:avLst/>
          </a:prstGeom>
          <a:noFill/>
          <a:ln>
            <a:noFill/>
          </a:ln>
        </p:spPr>
      </p:pic>
    </p:spTree>
  </p:cSld>
  <p:clrMapOvr>
    <a:masterClrMapping/>
  </p:clrMapOvr>
  <p:transition spd="slow">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60" name="Shape 260"/>
          <p:cNvSpPr txBox="1"/>
          <p:nvPr/>
        </p:nvSpPr>
        <p:spPr>
          <a:xfrm>
            <a:off x="120848" y="475100"/>
            <a:ext cx="6937200" cy="6225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SzPct val="25000"/>
              <a:buNone/>
            </a:pPr>
            <a:r>
              <a:rPr lang="en-US" sz="3000">
                <a:solidFill>
                  <a:srgbClr val="0B68FF"/>
                </a:solidFill>
              </a:rPr>
              <a:t>Granule characterization showed changes in diameters</a:t>
            </a:r>
          </a:p>
        </p:txBody>
      </p:sp>
      <p:sp>
        <p:nvSpPr>
          <p:cNvPr id="261" name="Shape 261"/>
          <p:cNvSpPr txBox="1"/>
          <p:nvPr/>
        </p:nvSpPr>
        <p:spPr>
          <a:xfrm>
            <a:off x="4593771" y="4763421"/>
            <a:ext cx="44031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a:solidFill>
                  <a:srgbClr val="0B68FF"/>
                </a:solidFill>
              </a:rPr>
              <a:t>EGSB</a:t>
            </a:r>
            <a:r>
              <a:rPr lang="en-US" sz="1000" b="1" i="0" u="none" strike="noStrike" cap="none">
                <a:solidFill>
                  <a:srgbClr val="0B68FF"/>
                </a:solidFill>
                <a:latin typeface="Arial"/>
                <a:ea typeface="Arial"/>
                <a:cs typeface="Arial"/>
                <a:sym typeface="Arial"/>
              </a:rPr>
              <a:t> | </a:t>
            </a:r>
            <a:r>
              <a:rPr lang="en-US" sz="1000" b="1">
                <a:solidFill>
                  <a:srgbClr val="0B68FF"/>
                </a:solidFill>
              </a:rPr>
              <a:t>Research</a:t>
            </a:r>
            <a:r>
              <a:rPr lang="en-US" sz="1000" b="1" i="0" u="none" strike="noStrike" cap="none">
                <a:solidFill>
                  <a:srgbClr val="0B68FF"/>
                </a:solidFill>
                <a:latin typeface="Arial"/>
                <a:ea typeface="Arial"/>
                <a:cs typeface="Arial"/>
                <a:sym typeface="Arial"/>
              </a:rPr>
              <a:t> | </a:t>
            </a:r>
            <a:r>
              <a:rPr lang="en-US" sz="1000" b="1">
                <a:solidFill>
                  <a:srgbClr val="7F7F7F"/>
                </a:solidFill>
              </a:rPr>
              <a:t>Final</a:t>
            </a:r>
            <a:r>
              <a:rPr lang="en-US" sz="1000" b="1" i="0" u="none" strike="noStrike" cap="none">
                <a:solidFill>
                  <a:srgbClr val="7F7F7F"/>
                </a:solidFill>
                <a:latin typeface="Arial"/>
                <a:ea typeface="Arial"/>
                <a:cs typeface="Arial"/>
                <a:sym typeface="Arial"/>
              </a:rPr>
              <a:t> Presentation Spring 201</a:t>
            </a:r>
            <a:r>
              <a:rPr lang="en-US" sz="1000" b="1">
                <a:solidFill>
                  <a:srgbClr val="7F7F7F"/>
                </a:solidFill>
              </a:rPr>
              <a:t>6</a:t>
            </a:r>
          </a:p>
        </p:txBody>
      </p:sp>
      <p:sp>
        <p:nvSpPr>
          <p:cNvPr id="262" name="Shape 262"/>
          <p:cNvSpPr txBox="1"/>
          <p:nvPr/>
        </p:nvSpPr>
        <p:spPr>
          <a:xfrm>
            <a:off x="242125" y="4291525"/>
            <a:ext cx="5530500" cy="7182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800"/>
              <a:t>Size decreased from pre-inoculation 2 mm diameter to post-inoculation between 1.3 mm and 2 mm.</a:t>
            </a:r>
          </a:p>
        </p:txBody>
      </p:sp>
      <p:pic>
        <p:nvPicPr>
          <p:cNvPr id="263" name="Shape 263"/>
          <p:cNvPicPr preferRelativeResize="0"/>
          <p:nvPr/>
        </p:nvPicPr>
        <p:blipFill>
          <a:blip r:embed="rId3">
            <a:alphaModFix/>
          </a:blip>
          <a:stretch>
            <a:fillRect/>
          </a:stretch>
        </p:blipFill>
        <p:spPr>
          <a:xfrm>
            <a:off x="7318450" y="45562"/>
            <a:ext cx="1764899" cy="513500"/>
          </a:xfrm>
          <a:prstGeom prst="rect">
            <a:avLst/>
          </a:prstGeom>
          <a:noFill/>
          <a:ln>
            <a:noFill/>
          </a:ln>
        </p:spPr>
      </p:pic>
      <p:pic>
        <p:nvPicPr>
          <p:cNvPr id="264" name="Shape 264"/>
          <p:cNvPicPr preferRelativeResize="0"/>
          <p:nvPr/>
        </p:nvPicPr>
        <p:blipFill>
          <a:blip r:embed="rId4">
            <a:alphaModFix/>
          </a:blip>
          <a:stretch>
            <a:fillRect/>
          </a:stretch>
        </p:blipFill>
        <p:spPr>
          <a:xfrm>
            <a:off x="3949895" y="1234725"/>
            <a:ext cx="4988029" cy="3023475"/>
          </a:xfrm>
          <a:prstGeom prst="rect">
            <a:avLst/>
          </a:prstGeom>
          <a:noFill/>
          <a:ln>
            <a:noFill/>
          </a:ln>
        </p:spPr>
      </p:pic>
      <p:pic>
        <p:nvPicPr>
          <p:cNvPr id="265" name="Shape 265"/>
          <p:cNvPicPr preferRelativeResize="0"/>
          <p:nvPr/>
        </p:nvPicPr>
        <p:blipFill>
          <a:blip r:embed="rId5">
            <a:alphaModFix/>
          </a:blip>
          <a:stretch>
            <a:fillRect/>
          </a:stretch>
        </p:blipFill>
        <p:spPr>
          <a:xfrm>
            <a:off x="476520" y="1234737"/>
            <a:ext cx="3043079" cy="2990163"/>
          </a:xfrm>
          <a:prstGeom prst="rect">
            <a:avLst/>
          </a:prstGeom>
          <a:noFill/>
          <a:ln>
            <a:noFill/>
          </a:ln>
        </p:spPr>
      </p:pic>
      <p:sp>
        <p:nvSpPr>
          <p:cNvPr id="266" name="Shape 266"/>
          <p:cNvSpPr txBox="1"/>
          <p:nvPr/>
        </p:nvSpPr>
        <p:spPr>
          <a:xfrm>
            <a:off x="476525" y="1039575"/>
            <a:ext cx="1494600" cy="246300"/>
          </a:xfrm>
          <a:prstGeom prst="rect">
            <a:avLst/>
          </a:prstGeom>
          <a:noFill/>
          <a:ln>
            <a:noFill/>
          </a:ln>
        </p:spPr>
        <p:txBody>
          <a:bodyPr lIns="91425" tIns="91425" rIns="91425" bIns="91425" anchor="ctr" anchorCtr="0">
            <a:noAutofit/>
          </a:bodyPr>
          <a:lstStyle/>
          <a:p>
            <a:pPr lvl="0">
              <a:spcBef>
                <a:spcPts val="0"/>
              </a:spcBef>
              <a:buNone/>
            </a:pPr>
            <a:r>
              <a:rPr lang="en-US"/>
              <a:t>pre-inoculation</a:t>
            </a:r>
          </a:p>
        </p:txBody>
      </p:sp>
      <p:sp>
        <p:nvSpPr>
          <p:cNvPr id="267" name="Shape 267"/>
          <p:cNvSpPr txBox="1"/>
          <p:nvPr/>
        </p:nvSpPr>
        <p:spPr>
          <a:xfrm>
            <a:off x="3949900" y="1039575"/>
            <a:ext cx="1494600" cy="246300"/>
          </a:xfrm>
          <a:prstGeom prst="rect">
            <a:avLst/>
          </a:prstGeom>
          <a:noFill/>
          <a:ln>
            <a:noFill/>
          </a:ln>
        </p:spPr>
        <p:txBody>
          <a:bodyPr lIns="91425" tIns="91425" rIns="91425" bIns="91425" anchor="ctr" anchorCtr="0">
            <a:noAutofit/>
          </a:bodyPr>
          <a:lstStyle/>
          <a:p>
            <a:pPr lvl="0" rtl="0">
              <a:spcBef>
                <a:spcPts val="0"/>
              </a:spcBef>
              <a:buNone/>
            </a:pPr>
            <a:r>
              <a:rPr lang="en-US"/>
              <a:t>post-inoculation</a:t>
            </a:r>
          </a:p>
        </p:txBody>
      </p:sp>
    </p:spTree>
  </p:cSld>
  <p:clrMapOvr>
    <a:masterClrMapping/>
  </p:clrMapOvr>
  <p:transition spd="slow">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3" name="Shape 273"/>
          <p:cNvSpPr txBox="1"/>
          <p:nvPr/>
        </p:nvSpPr>
        <p:spPr>
          <a:xfrm>
            <a:off x="281550" y="1100676"/>
            <a:ext cx="4312200" cy="2987400"/>
          </a:xfrm>
          <a:prstGeom prst="rect">
            <a:avLst/>
          </a:prstGeom>
          <a:noFill/>
          <a:ln>
            <a:noFill/>
          </a:ln>
        </p:spPr>
        <p:txBody>
          <a:bodyPr lIns="91425" tIns="45700" rIns="91425" bIns="45700" anchor="t" anchorCtr="0">
            <a:noAutofit/>
          </a:bodyPr>
          <a:lstStyle/>
          <a:p>
            <a:pPr marL="0" marR="0" lvl="0" indent="-25400" algn="l" rtl="0">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Methane Calibrations</a:t>
            </a:r>
          </a:p>
          <a:p>
            <a:pPr marL="914400" marR="0" lvl="1" indent="-342900" algn="l" rtl="0">
              <a:spcBef>
                <a:spcPts val="0"/>
              </a:spcBef>
              <a:buClr>
                <a:srgbClr val="595959"/>
              </a:buClr>
              <a:buSzPct val="100000"/>
              <a:buFont typeface="Calibri"/>
            </a:pPr>
            <a:r>
              <a:rPr lang="en-US" sz="1800">
                <a:solidFill>
                  <a:srgbClr val="595959"/>
                </a:solidFill>
                <a:latin typeface="Calibri"/>
                <a:ea typeface="Calibri"/>
                <a:cs typeface="Calibri"/>
                <a:sym typeface="Calibri"/>
              </a:rPr>
              <a:t>Controlled Dilution Pump</a:t>
            </a:r>
          </a:p>
          <a:p>
            <a:pPr lvl="0" indent="-25400" rtl="0">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pH Monitoring  </a:t>
            </a:r>
          </a:p>
          <a:p>
            <a:pPr marL="0" marR="0" lvl="0" indent="-25400" algn="l" rtl="0">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COD Removal Efficiency</a:t>
            </a:r>
          </a:p>
        </p:txBody>
      </p:sp>
      <p:sp>
        <p:nvSpPr>
          <p:cNvPr id="274" name="Shape 274"/>
          <p:cNvSpPr txBox="1"/>
          <p:nvPr/>
        </p:nvSpPr>
        <p:spPr>
          <a:xfrm>
            <a:off x="108729" y="261836"/>
            <a:ext cx="4917300" cy="6225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SzPct val="25000"/>
              <a:buNone/>
            </a:pPr>
            <a:r>
              <a:rPr lang="en-US" sz="4000">
                <a:solidFill>
                  <a:srgbClr val="0B68FF"/>
                </a:solidFill>
              </a:rPr>
              <a:t>Future Work: Data</a:t>
            </a:r>
          </a:p>
        </p:txBody>
      </p:sp>
      <p:sp>
        <p:nvSpPr>
          <p:cNvPr id="275" name="Shape 275"/>
          <p:cNvSpPr txBox="1"/>
          <p:nvPr/>
        </p:nvSpPr>
        <p:spPr>
          <a:xfrm>
            <a:off x="4593771" y="4763421"/>
            <a:ext cx="44031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a:solidFill>
                  <a:srgbClr val="0B68FF"/>
                </a:solidFill>
              </a:rPr>
              <a:t>EGSB</a:t>
            </a:r>
            <a:r>
              <a:rPr lang="en-US" sz="1000" b="1" i="0" u="none" strike="noStrike" cap="none">
                <a:solidFill>
                  <a:srgbClr val="0B68FF"/>
                </a:solidFill>
                <a:latin typeface="Arial"/>
                <a:ea typeface="Arial"/>
                <a:cs typeface="Arial"/>
                <a:sym typeface="Arial"/>
              </a:rPr>
              <a:t> | </a:t>
            </a:r>
            <a:r>
              <a:rPr lang="en-US" sz="1000" b="1">
                <a:solidFill>
                  <a:srgbClr val="0B68FF"/>
                </a:solidFill>
              </a:rPr>
              <a:t>Research</a:t>
            </a:r>
            <a:r>
              <a:rPr lang="en-US" sz="1000" b="1" i="0" u="none" strike="noStrike" cap="none">
                <a:solidFill>
                  <a:srgbClr val="0B68FF"/>
                </a:solidFill>
                <a:latin typeface="Arial"/>
                <a:ea typeface="Arial"/>
                <a:cs typeface="Arial"/>
                <a:sym typeface="Arial"/>
              </a:rPr>
              <a:t> | </a:t>
            </a:r>
            <a:r>
              <a:rPr lang="en-US" sz="1000" b="1">
                <a:solidFill>
                  <a:srgbClr val="7F7F7F"/>
                </a:solidFill>
              </a:rPr>
              <a:t>Final</a:t>
            </a:r>
            <a:r>
              <a:rPr lang="en-US" sz="1000" b="1" i="0" u="none" strike="noStrike" cap="none">
                <a:solidFill>
                  <a:srgbClr val="7F7F7F"/>
                </a:solidFill>
                <a:latin typeface="Arial"/>
                <a:ea typeface="Arial"/>
                <a:cs typeface="Arial"/>
                <a:sym typeface="Arial"/>
              </a:rPr>
              <a:t> Presentation Spring 201</a:t>
            </a:r>
            <a:r>
              <a:rPr lang="en-US" sz="1000" b="1">
                <a:solidFill>
                  <a:srgbClr val="7F7F7F"/>
                </a:solidFill>
              </a:rPr>
              <a:t>6</a:t>
            </a:r>
          </a:p>
        </p:txBody>
      </p:sp>
      <p:pic>
        <p:nvPicPr>
          <p:cNvPr id="276" name="Shape 276"/>
          <p:cNvPicPr preferRelativeResize="0"/>
          <p:nvPr/>
        </p:nvPicPr>
        <p:blipFill>
          <a:blip r:embed="rId3">
            <a:alphaModFix/>
          </a:blip>
          <a:stretch>
            <a:fillRect/>
          </a:stretch>
        </p:blipFill>
        <p:spPr>
          <a:xfrm>
            <a:off x="7318450" y="45562"/>
            <a:ext cx="1764899" cy="513500"/>
          </a:xfrm>
          <a:prstGeom prst="rect">
            <a:avLst/>
          </a:prstGeom>
          <a:noFill/>
          <a:ln>
            <a:noFill/>
          </a:ln>
        </p:spPr>
      </p:pic>
      <p:pic>
        <p:nvPicPr>
          <p:cNvPr id="277" name="Shape 277"/>
          <p:cNvPicPr preferRelativeResize="0"/>
          <p:nvPr/>
        </p:nvPicPr>
        <p:blipFill>
          <a:blip r:embed="rId4">
            <a:alphaModFix/>
          </a:blip>
          <a:stretch>
            <a:fillRect/>
          </a:stretch>
        </p:blipFill>
        <p:spPr>
          <a:xfrm>
            <a:off x="4593769" y="759849"/>
            <a:ext cx="3237806" cy="3802825"/>
          </a:xfrm>
          <a:prstGeom prst="rect">
            <a:avLst/>
          </a:prstGeom>
          <a:noFill/>
          <a:ln>
            <a:noFill/>
          </a:ln>
        </p:spPr>
      </p:pic>
    </p:spTree>
  </p:cSld>
  <p:clrMapOvr>
    <a:masterClrMapping/>
  </p:clrMapOvr>
  <p:transition spd="slow">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pic>
        <p:nvPicPr>
          <p:cNvPr id="286" name="Shape 286"/>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283" name="Shape 283"/>
          <p:cNvSpPr txBox="1"/>
          <p:nvPr/>
        </p:nvSpPr>
        <p:spPr>
          <a:xfrm>
            <a:off x="281550" y="1696380"/>
            <a:ext cx="3204900" cy="1368000"/>
          </a:xfrm>
          <a:prstGeom prst="rect">
            <a:avLst/>
          </a:prstGeom>
          <a:noFill/>
          <a:ln>
            <a:noFill/>
          </a:ln>
        </p:spPr>
        <p:txBody>
          <a:bodyPr lIns="91425" tIns="45700" rIns="91425" bIns="45700" anchor="t" anchorCtr="0">
            <a:noAutofit/>
          </a:bodyPr>
          <a:lstStyle/>
          <a:p>
            <a:pPr lvl="0" indent="-25400" rtl="0">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Better Settler</a:t>
            </a:r>
          </a:p>
          <a:p>
            <a:pPr lvl="0" indent="-25400" rtl="0">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Barbed Rod Agitation</a:t>
            </a:r>
          </a:p>
          <a:p>
            <a:pPr lvl="0" indent="-25400" rtl="0">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Reactor Maintenance Ports</a:t>
            </a:r>
          </a:p>
          <a:p>
            <a:pPr lvl="0" indent="-25400" rtl="0">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Stock Concentration</a:t>
            </a:r>
          </a:p>
          <a:p>
            <a:pPr lvl="0" rtl="0">
              <a:spcBef>
                <a:spcPts val="0"/>
              </a:spcBef>
              <a:buNone/>
            </a:pPr>
            <a:endParaRPr sz="1800">
              <a:solidFill>
                <a:srgbClr val="595959"/>
              </a:solidFill>
              <a:latin typeface="Calibri"/>
              <a:ea typeface="Calibri"/>
              <a:cs typeface="Calibri"/>
              <a:sym typeface="Calibri"/>
            </a:endParaRPr>
          </a:p>
        </p:txBody>
      </p:sp>
      <p:sp>
        <p:nvSpPr>
          <p:cNvPr id="284" name="Shape 284"/>
          <p:cNvSpPr txBox="1"/>
          <p:nvPr/>
        </p:nvSpPr>
        <p:spPr>
          <a:xfrm>
            <a:off x="126401" y="951150"/>
            <a:ext cx="3360000" cy="6225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SzPct val="25000"/>
              <a:buNone/>
            </a:pPr>
            <a:r>
              <a:rPr lang="en-US" sz="4000">
                <a:solidFill>
                  <a:srgbClr val="0B68FF"/>
                </a:solidFill>
              </a:rPr>
              <a:t>Future Work: </a:t>
            </a:r>
          </a:p>
          <a:p>
            <a:pPr marL="0" marR="0" lvl="0" indent="0" algn="l" rtl="0">
              <a:lnSpc>
                <a:spcPct val="90000"/>
              </a:lnSpc>
              <a:spcBef>
                <a:spcPts val="0"/>
              </a:spcBef>
              <a:buSzPct val="25000"/>
              <a:buNone/>
            </a:pPr>
            <a:r>
              <a:rPr lang="en-US" sz="4000">
                <a:solidFill>
                  <a:srgbClr val="0B68FF"/>
                </a:solidFill>
              </a:rPr>
              <a:t>Operation</a:t>
            </a:r>
          </a:p>
        </p:txBody>
      </p:sp>
      <p:sp>
        <p:nvSpPr>
          <p:cNvPr id="285" name="Shape 285"/>
          <p:cNvSpPr txBox="1"/>
          <p:nvPr/>
        </p:nvSpPr>
        <p:spPr>
          <a:xfrm>
            <a:off x="4593771" y="4763421"/>
            <a:ext cx="44031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a:solidFill>
                  <a:srgbClr val="0B68FF"/>
                </a:solidFill>
              </a:rPr>
              <a:t>EGSB</a:t>
            </a:r>
            <a:r>
              <a:rPr lang="en-US" sz="1000" b="1" i="0" u="none" strike="noStrike" cap="none">
                <a:solidFill>
                  <a:srgbClr val="0B68FF"/>
                </a:solidFill>
                <a:latin typeface="Arial"/>
                <a:ea typeface="Arial"/>
                <a:cs typeface="Arial"/>
                <a:sym typeface="Arial"/>
              </a:rPr>
              <a:t> | </a:t>
            </a:r>
            <a:r>
              <a:rPr lang="en-US" sz="1000" b="1">
                <a:solidFill>
                  <a:srgbClr val="0B68FF"/>
                </a:solidFill>
              </a:rPr>
              <a:t>Research</a:t>
            </a:r>
            <a:r>
              <a:rPr lang="en-US" sz="1000" b="1" i="0" u="none" strike="noStrike" cap="none">
                <a:solidFill>
                  <a:srgbClr val="0B68FF"/>
                </a:solidFill>
                <a:latin typeface="Arial"/>
                <a:ea typeface="Arial"/>
                <a:cs typeface="Arial"/>
                <a:sym typeface="Arial"/>
              </a:rPr>
              <a:t> | </a:t>
            </a:r>
            <a:r>
              <a:rPr lang="en-US" sz="1000" b="1">
                <a:solidFill>
                  <a:srgbClr val="7F7F7F"/>
                </a:solidFill>
              </a:rPr>
              <a:t>Final</a:t>
            </a:r>
            <a:r>
              <a:rPr lang="en-US" sz="1000" b="1" i="0" u="none" strike="noStrike" cap="none">
                <a:solidFill>
                  <a:srgbClr val="7F7F7F"/>
                </a:solidFill>
                <a:latin typeface="Arial"/>
                <a:ea typeface="Arial"/>
                <a:cs typeface="Arial"/>
                <a:sym typeface="Arial"/>
              </a:rPr>
              <a:t> Presentation Spring 201</a:t>
            </a:r>
            <a:r>
              <a:rPr lang="en-US" sz="1000" b="1">
                <a:solidFill>
                  <a:srgbClr val="7F7F7F"/>
                </a:solidFill>
              </a:rPr>
              <a:t>6</a:t>
            </a:r>
          </a:p>
        </p:txBody>
      </p:sp>
      <p:pic>
        <p:nvPicPr>
          <p:cNvPr id="287" name="Shape 287"/>
          <p:cNvPicPr preferRelativeResize="0"/>
          <p:nvPr/>
        </p:nvPicPr>
        <p:blipFill>
          <a:blip r:embed="rId4">
            <a:alphaModFix/>
          </a:blip>
          <a:stretch>
            <a:fillRect/>
          </a:stretch>
        </p:blipFill>
        <p:spPr>
          <a:xfrm>
            <a:off x="3615425" y="261825"/>
            <a:ext cx="2383375" cy="4237100"/>
          </a:xfrm>
          <a:prstGeom prst="rect">
            <a:avLst/>
          </a:prstGeom>
          <a:noFill/>
          <a:ln>
            <a:noFill/>
          </a:ln>
        </p:spPr>
      </p:pic>
      <p:pic>
        <p:nvPicPr>
          <p:cNvPr id="288" name="Shape 288"/>
          <p:cNvPicPr preferRelativeResize="0"/>
          <p:nvPr/>
        </p:nvPicPr>
        <p:blipFill>
          <a:blip r:embed="rId5">
            <a:alphaModFix/>
          </a:blip>
          <a:stretch>
            <a:fillRect/>
          </a:stretch>
        </p:blipFill>
        <p:spPr>
          <a:xfrm>
            <a:off x="6594624" y="601825"/>
            <a:ext cx="2162038" cy="3939850"/>
          </a:xfrm>
          <a:prstGeom prst="rect">
            <a:avLst/>
          </a:prstGeom>
          <a:noFill/>
          <a:ln>
            <a:noFill/>
          </a:ln>
        </p:spPr>
      </p:pic>
    </p:spTree>
  </p:cSld>
  <p:clrMapOvr>
    <a:masterClrMapping/>
  </p:clrMapOvr>
  <p:transition spd="slow">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294" name="Shape 294"/>
          <p:cNvSpPr txBox="1"/>
          <p:nvPr/>
        </p:nvSpPr>
        <p:spPr>
          <a:xfrm>
            <a:off x="1878149" y="559075"/>
            <a:ext cx="5387700" cy="2125200"/>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4800" b="0" i="0" u="none" strike="noStrike" cap="none">
                <a:solidFill>
                  <a:srgbClr val="0B68FF"/>
                </a:solidFill>
                <a:latin typeface="Arial"/>
                <a:ea typeface="Arial"/>
                <a:cs typeface="Arial"/>
                <a:sym typeface="Arial"/>
              </a:rPr>
              <a:t>Q</a:t>
            </a:r>
            <a:r>
              <a:rPr lang="en-US" sz="4800">
                <a:solidFill>
                  <a:srgbClr val="0B68FF"/>
                </a:solidFill>
              </a:rPr>
              <a:t>uestions</a:t>
            </a:r>
          </a:p>
          <a:p>
            <a:pPr marL="0" marR="0" lvl="0" indent="0" algn="ctr" rtl="0">
              <a:spcBef>
                <a:spcPts val="0"/>
              </a:spcBef>
              <a:buSzPct val="25000"/>
              <a:buNone/>
            </a:pPr>
            <a:r>
              <a:rPr lang="en-US" sz="4800">
                <a:solidFill>
                  <a:srgbClr val="0B68FF"/>
                </a:solidFill>
              </a:rPr>
              <a:t>and</a:t>
            </a:r>
          </a:p>
          <a:p>
            <a:pPr marL="0" marR="0" lvl="0" indent="0" algn="ctr" rtl="0">
              <a:spcBef>
                <a:spcPts val="0"/>
              </a:spcBef>
              <a:buSzPct val="25000"/>
              <a:buNone/>
            </a:pPr>
            <a:r>
              <a:rPr lang="en-US" sz="4800">
                <a:solidFill>
                  <a:srgbClr val="0B68FF"/>
                </a:solidFill>
              </a:rPr>
              <a:t>Recommendations</a:t>
            </a:r>
          </a:p>
        </p:txBody>
      </p:sp>
      <p:pic>
        <p:nvPicPr>
          <p:cNvPr id="295" name="Shape 295"/>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296" name="Shape 296"/>
          <p:cNvSpPr txBox="1"/>
          <p:nvPr/>
        </p:nvSpPr>
        <p:spPr>
          <a:xfrm>
            <a:off x="2083175" y="3811950"/>
            <a:ext cx="3044100" cy="874800"/>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1200"/>
              <a:t>Stephen Galdi</a:t>
            </a:r>
          </a:p>
          <a:p>
            <a:pPr marL="0" marR="0" lvl="0" indent="0" algn="ctr" rtl="0">
              <a:spcBef>
                <a:spcPts val="0"/>
              </a:spcBef>
              <a:buSzPct val="25000"/>
              <a:buNone/>
            </a:pPr>
            <a:r>
              <a:rPr lang="en-US" sz="1200"/>
              <a:t>B.S. Environmental Engineering</a:t>
            </a:r>
          </a:p>
          <a:p>
            <a:pPr marL="0" marR="0" lvl="0" indent="0" algn="ctr" rtl="0">
              <a:spcBef>
                <a:spcPts val="0"/>
              </a:spcBef>
              <a:buSzPct val="25000"/>
              <a:buNone/>
            </a:pPr>
            <a:r>
              <a:rPr lang="en-US" sz="1200"/>
              <a:t>smg296@cornell.edu</a:t>
            </a:r>
          </a:p>
        </p:txBody>
      </p:sp>
      <p:sp>
        <p:nvSpPr>
          <p:cNvPr id="297" name="Shape 297"/>
          <p:cNvSpPr txBox="1"/>
          <p:nvPr/>
        </p:nvSpPr>
        <p:spPr>
          <a:xfrm>
            <a:off x="4680150" y="2937150"/>
            <a:ext cx="2585700" cy="874800"/>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1200"/>
              <a:t>Cho Shen</a:t>
            </a:r>
          </a:p>
          <a:p>
            <a:pPr marL="0" marR="0" lvl="0" indent="0" algn="ctr" rtl="0">
              <a:spcBef>
                <a:spcPts val="0"/>
              </a:spcBef>
              <a:buSzPct val="25000"/>
              <a:buNone/>
            </a:pPr>
            <a:r>
              <a:rPr lang="en-US" sz="1200"/>
              <a:t>M.Eng in Environmental Water Resource Engineering</a:t>
            </a:r>
          </a:p>
          <a:p>
            <a:pPr marL="0" marR="0" lvl="0" indent="0" algn="ctr" rtl="0">
              <a:spcBef>
                <a:spcPts val="0"/>
              </a:spcBef>
              <a:buSzPct val="25000"/>
              <a:buNone/>
            </a:pPr>
            <a:r>
              <a:rPr lang="en-US" sz="1200"/>
              <a:t>qs62@cornell.edu</a:t>
            </a:r>
          </a:p>
        </p:txBody>
      </p:sp>
      <p:sp>
        <p:nvSpPr>
          <p:cNvPr id="298" name="Shape 298"/>
          <p:cNvSpPr txBox="1"/>
          <p:nvPr/>
        </p:nvSpPr>
        <p:spPr>
          <a:xfrm>
            <a:off x="2228375" y="2937150"/>
            <a:ext cx="2753700" cy="874800"/>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1200"/>
              <a:t>Zoe Maisel</a:t>
            </a:r>
          </a:p>
          <a:p>
            <a:pPr marL="0" marR="0" lvl="0" indent="0" algn="ctr" rtl="0">
              <a:spcBef>
                <a:spcPts val="0"/>
              </a:spcBef>
              <a:buSzPct val="25000"/>
              <a:buNone/>
            </a:pPr>
            <a:r>
              <a:rPr lang="en-US" sz="1200"/>
              <a:t>B.S. Environmental Engineering</a:t>
            </a:r>
          </a:p>
          <a:p>
            <a:pPr marL="0" marR="0" lvl="0" indent="0" algn="ctr" rtl="0">
              <a:spcBef>
                <a:spcPts val="0"/>
              </a:spcBef>
              <a:buSzPct val="25000"/>
              <a:buNone/>
            </a:pPr>
            <a:r>
              <a:rPr lang="en-US" sz="1200"/>
              <a:t>zam7@cornell.edu</a:t>
            </a:r>
          </a:p>
        </p:txBody>
      </p:sp>
      <p:pic>
        <p:nvPicPr>
          <p:cNvPr id="299" name="Shape 299"/>
          <p:cNvPicPr preferRelativeResize="0"/>
          <p:nvPr/>
        </p:nvPicPr>
        <p:blipFill rotWithShape="1">
          <a:blip r:embed="rId3">
            <a:alphaModFix/>
          </a:blip>
          <a:srcRect l="4313" r="75452"/>
          <a:stretch/>
        </p:blipFill>
        <p:spPr>
          <a:xfrm>
            <a:off x="-1" y="1739425"/>
            <a:ext cx="2274172" cy="3270224"/>
          </a:xfrm>
          <a:prstGeom prst="rect">
            <a:avLst/>
          </a:prstGeom>
          <a:noFill/>
          <a:ln>
            <a:noFill/>
          </a:ln>
        </p:spPr>
      </p:pic>
      <p:sp>
        <p:nvSpPr>
          <p:cNvPr id="300" name="Shape 300"/>
          <p:cNvSpPr txBox="1"/>
          <p:nvPr/>
        </p:nvSpPr>
        <p:spPr>
          <a:xfrm>
            <a:off x="4593771" y="4763421"/>
            <a:ext cx="44031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a:solidFill>
                  <a:srgbClr val="0B68FF"/>
                </a:solidFill>
              </a:rPr>
              <a:t>EGSB</a:t>
            </a:r>
            <a:r>
              <a:rPr lang="en-US" sz="1000" b="1" i="0" u="none" strike="noStrike" cap="none">
                <a:solidFill>
                  <a:srgbClr val="0B68FF"/>
                </a:solidFill>
                <a:latin typeface="Arial"/>
                <a:ea typeface="Arial"/>
                <a:cs typeface="Arial"/>
                <a:sym typeface="Arial"/>
              </a:rPr>
              <a:t> | </a:t>
            </a:r>
            <a:r>
              <a:rPr lang="en-US" sz="1000" b="1">
                <a:solidFill>
                  <a:srgbClr val="0B68FF"/>
                </a:solidFill>
              </a:rPr>
              <a:t>Research</a:t>
            </a:r>
            <a:r>
              <a:rPr lang="en-US" sz="1000" b="1" i="0" u="none" strike="noStrike" cap="none">
                <a:solidFill>
                  <a:srgbClr val="0B68FF"/>
                </a:solidFill>
                <a:latin typeface="Arial"/>
                <a:ea typeface="Arial"/>
                <a:cs typeface="Arial"/>
                <a:sym typeface="Arial"/>
              </a:rPr>
              <a:t> | </a:t>
            </a:r>
            <a:r>
              <a:rPr lang="en-US" sz="1000" b="1">
                <a:solidFill>
                  <a:srgbClr val="7F7F7F"/>
                </a:solidFill>
              </a:rPr>
              <a:t>Final</a:t>
            </a:r>
            <a:r>
              <a:rPr lang="en-US" sz="1000" b="1" i="0" u="none" strike="noStrike" cap="none">
                <a:solidFill>
                  <a:srgbClr val="7F7F7F"/>
                </a:solidFill>
                <a:latin typeface="Arial"/>
                <a:ea typeface="Arial"/>
                <a:cs typeface="Arial"/>
                <a:sym typeface="Arial"/>
              </a:rPr>
              <a:t> Presentation Spring 201</a:t>
            </a:r>
            <a:r>
              <a:rPr lang="en-US" sz="1000" b="1">
                <a:solidFill>
                  <a:srgbClr val="7F7F7F"/>
                </a:solidFill>
              </a:rPr>
              <a:t>6</a:t>
            </a:r>
          </a:p>
        </p:txBody>
      </p:sp>
    </p:spTree>
  </p:cSld>
  <p:clrMapOvr>
    <a:masterClrMapping/>
  </p:clrMapOvr>
  <p:transition spd="slow">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04"/>
        <p:cNvGrpSpPr/>
        <p:nvPr/>
      </p:nvGrpSpPr>
      <p:grpSpPr>
        <a:xfrm>
          <a:off x="0" y="0"/>
          <a:ext cx="0" cy="0"/>
          <a:chOff x="0" y="0"/>
          <a:chExt cx="0" cy="0"/>
        </a:xfrm>
      </p:grpSpPr>
      <p:sp>
        <p:nvSpPr>
          <p:cNvPr id="306" name="Shape 306"/>
          <p:cNvSpPr txBox="1"/>
          <p:nvPr/>
        </p:nvSpPr>
        <p:spPr>
          <a:xfrm>
            <a:off x="1293600" y="1667775"/>
            <a:ext cx="6556800" cy="1459800"/>
          </a:xfrm>
          <a:prstGeom prst="rect">
            <a:avLst/>
          </a:prstGeom>
          <a:noFill/>
          <a:ln>
            <a:noFill/>
          </a:ln>
        </p:spPr>
        <p:txBody>
          <a:bodyPr lIns="91425" tIns="45700" rIns="91425" bIns="45700" anchor="ctr" anchorCtr="0">
            <a:noAutofit/>
          </a:bodyPr>
          <a:lstStyle/>
          <a:p>
            <a:pPr marL="0" marR="0" lvl="0" indent="0" algn="ctr" rtl="0">
              <a:spcBef>
                <a:spcPts val="0"/>
              </a:spcBef>
              <a:buSzPct val="25000"/>
              <a:buNone/>
            </a:pPr>
            <a:r>
              <a:rPr lang="en-US" sz="6000">
                <a:solidFill>
                  <a:srgbClr val="0B68FF"/>
                </a:solidFill>
              </a:rPr>
              <a:t>Appendix</a:t>
            </a:r>
          </a:p>
          <a:p>
            <a:pPr marL="0" marR="0" lvl="0" indent="0" algn="ctr" rtl="0">
              <a:spcBef>
                <a:spcPts val="0"/>
              </a:spcBef>
              <a:buSzPct val="25000"/>
              <a:buNone/>
            </a:pPr>
            <a:r>
              <a:rPr lang="en-US" sz="6000">
                <a:solidFill>
                  <a:srgbClr val="0B68FF"/>
                </a:solidFill>
              </a:rPr>
              <a:t>Slides</a:t>
            </a:r>
          </a:p>
        </p:txBody>
      </p:sp>
      <p:pic>
        <p:nvPicPr>
          <p:cNvPr id="307" name="Shape 307"/>
          <p:cNvPicPr preferRelativeResize="0"/>
          <p:nvPr/>
        </p:nvPicPr>
        <p:blipFill>
          <a:blip r:embed="rId3">
            <a:alphaModFix/>
          </a:blip>
          <a:stretch>
            <a:fillRect/>
          </a:stretch>
        </p:blipFill>
        <p:spPr>
          <a:xfrm>
            <a:off x="7318450" y="45562"/>
            <a:ext cx="1764899" cy="513500"/>
          </a:xfrm>
          <a:prstGeom prst="rect">
            <a:avLst/>
          </a:prstGeom>
          <a:noFill/>
          <a:ln>
            <a:noFill/>
          </a:ln>
        </p:spPr>
      </p:pic>
      <p:pic>
        <p:nvPicPr>
          <p:cNvPr id="308" name="Shape 308"/>
          <p:cNvPicPr preferRelativeResize="0"/>
          <p:nvPr/>
        </p:nvPicPr>
        <p:blipFill rotWithShape="1">
          <a:blip r:embed="rId3">
            <a:alphaModFix/>
          </a:blip>
          <a:srcRect l="4313" r="75452"/>
          <a:stretch/>
        </p:blipFill>
        <p:spPr>
          <a:xfrm>
            <a:off x="-1" y="1739425"/>
            <a:ext cx="2274172" cy="3270224"/>
          </a:xfrm>
          <a:prstGeom prst="rect">
            <a:avLst/>
          </a:prstGeom>
          <a:noFill/>
          <a:ln>
            <a:noFill/>
          </a:ln>
        </p:spPr>
      </p:pic>
      <p:sp>
        <p:nvSpPr>
          <p:cNvPr id="309" name="Shape 309"/>
          <p:cNvSpPr txBox="1"/>
          <p:nvPr/>
        </p:nvSpPr>
        <p:spPr>
          <a:xfrm>
            <a:off x="4593771" y="4763421"/>
            <a:ext cx="44031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a:solidFill>
                  <a:srgbClr val="0B68FF"/>
                </a:solidFill>
              </a:rPr>
              <a:t>EGSB</a:t>
            </a:r>
            <a:r>
              <a:rPr lang="en-US" sz="1000" b="1" i="0" u="none" strike="noStrike" cap="none">
                <a:solidFill>
                  <a:srgbClr val="0B68FF"/>
                </a:solidFill>
                <a:latin typeface="Arial"/>
                <a:ea typeface="Arial"/>
                <a:cs typeface="Arial"/>
                <a:sym typeface="Arial"/>
              </a:rPr>
              <a:t> | </a:t>
            </a:r>
            <a:r>
              <a:rPr lang="en-US" sz="1000" b="1">
                <a:solidFill>
                  <a:srgbClr val="0B68FF"/>
                </a:solidFill>
              </a:rPr>
              <a:t>Research</a:t>
            </a:r>
            <a:r>
              <a:rPr lang="en-US" sz="1000" b="1" i="0" u="none" strike="noStrike" cap="none">
                <a:solidFill>
                  <a:srgbClr val="0B68FF"/>
                </a:solidFill>
                <a:latin typeface="Arial"/>
                <a:ea typeface="Arial"/>
                <a:cs typeface="Arial"/>
                <a:sym typeface="Arial"/>
              </a:rPr>
              <a:t> | </a:t>
            </a:r>
            <a:r>
              <a:rPr lang="en-US" sz="1000" b="1">
                <a:solidFill>
                  <a:srgbClr val="7F7F7F"/>
                </a:solidFill>
              </a:rPr>
              <a:t>Final</a:t>
            </a:r>
            <a:r>
              <a:rPr lang="en-US" sz="1000" b="1" i="0" u="none" strike="noStrike" cap="none">
                <a:solidFill>
                  <a:srgbClr val="7F7F7F"/>
                </a:solidFill>
                <a:latin typeface="Arial"/>
                <a:ea typeface="Arial"/>
                <a:cs typeface="Arial"/>
                <a:sym typeface="Arial"/>
              </a:rPr>
              <a:t> Presentation Spring 201</a:t>
            </a:r>
            <a:r>
              <a:rPr lang="en-US" sz="1000" b="1">
                <a:solidFill>
                  <a:srgbClr val="7F7F7F"/>
                </a:solidFill>
              </a:rPr>
              <a:t>6</a:t>
            </a:r>
          </a:p>
        </p:txBody>
      </p:sp>
    </p:spTree>
  </p:cSld>
  <p:clrMapOvr>
    <a:masterClrMapping/>
  </p:clrMapOvr>
  <p:transition spd="slow">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5" name="Shape 315"/>
          <p:cNvSpPr txBox="1"/>
          <p:nvPr/>
        </p:nvSpPr>
        <p:spPr>
          <a:xfrm>
            <a:off x="4593771" y="4763421"/>
            <a:ext cx="44031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a:solidFill>
                  <a:srgbClr val="0B68FF"/>
                </a:solidFill>
              </a:rPr>
              <a:t>EGSB</a:t>
            </a:r>
            <a:r>
              <a:rPr lang="en-US" sz="1000" b="1" i="0" u="none" strike="noStrike" cap="none">
                <a:solidFill>
                  <a:srgbClr val="0B68FF"/>
                </a:solidFill>
                <a:latin typeface="Arial"/>
                <a:ea typeface="Arial"/>
                <a:cs typeface="Arial"/>
                <a:sym typeface="Arial"/>
              </a:rPr>
              <a:t> | </a:t>
            </a:r>
            <a:r>
              <a:rPr lang="en-US" sz="1000" b="1">
                <a:solidFill>
                  <a:srgbClr val="0B68FF"/>
                </a:solidFill>
              </a:rPr>
              <a:t>Research</a:t>
            </a:r>
            <a:r>
              <a:rPr lang="en-US" sz="1000" b="1" i="0" u="none" strike="noStrike" cap="none">
                <a:solidFill>
                  <a:srgbClr val="0B68FF"/>
                </a:solidFill>
                <a:latin typeface="Arial"/>
                <a:ea typeface="Arial"/>
                <a:cs typeface="Arial"/>
                <a:sym typeface="Arial"/>
              </a:rPr>
              <a:t> | </a:t>
            </a:r>
            <a:r>
              <a:rPr lang="en-US" sz="1000" b="1">
                <a:solidFill>
                  <a:srgbClr val="7F7F7F"/>
                </a:solidFill>
              </a:rPr>
              <a:t>Final</a:t>
            </a:r>
            <a:r>
              <a:rPr lang="en-US" sz="1000" b="1" i="0" u="none" strike="noStrike" cap="none">
                <a:solidFill>
                  <a:srgbClr val="7F7F7F"/>
                </a:solidFill>
                <a:latin typeface="Arial"/>
                <a:ea typeface="Arial"/>
                <a:cs typeface="Arial"/>
                <a:sym typeface="Arial"/>
              </a:rPr>
              <a:t> Presentation Spring 201</a:t>
            </a:r>
            <a:r>
              <a:rPr lang="en-US" sz="1000" b="1">
                <a:solidFill>
                  <a:srgbClr val="7F7F7F"/>
                </a:solidFill>
              </a:rPr>
              <a:t>6</a:t>
            </a:r>
          </a:p>
        </p:txBody>
      </p:sp>
      <p:pic>
        <p:nvPicPr>
          <p:cNvPr id="316" name="Shape 316"/>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317" name="Shape 317"/>
          <p:cNvSpPr txBox="1"/>
          <p:nvPr/>
        </p:nvSpPr>
        <p:spPr>
          <a:xfrm>
            <a:off x="108729" y="261836"/>
            <a:ext cx="4917300" cy="6225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SzPct val="25000"/>
              <a:buNone/>
            </a:pPr>
            <a:r>
              <a:rPr lang="en-US" sz="4000">
                <a:solidFill>
                  <a:srgbClr val="0B68FF"/>
                </a:solidFill>
              </a:rPr>
              <a:t>COD Tests Data</a:t>
            </a:r>
          </a:p>
        </p:txBody>
      </p:sp>
      <p:pic>
        <p:nvPicPr>
          <p:cNvPr id="318" name="Shape 318"/>
          <p:cNvPicPr preferRelativeResize="0"/>
          <p:nvPr/>
        </p:nvPicPr>
        <p:blipFill>
          <a:blip r:embed="rId4">
            <a:alphaModFix/>
          </a:blip>
          <a:stretch>
            <a:fillRect/>
          </a:stretch>
        </p:blipFill>
        <p:spPr>
          <a:xfrm>
            <a:off x="352149" y="1604350"/>
            <a:ext cx="8216725" cy="1448339"/>
          </a:xfrm>
          <a:prstGeom prst="rect">
            <a:avLst/>
          </a:prstGeom>
          <a:noFill/>
          <a:ln>
            <a:noFill/>
          </a:ln>
        </p:spPr>
      </p:pic>
      <p:pic>
        <p:nvPicPr>
          <p:cNvPr id="319" name="Shape 319"/>
          <p:cNvPicPr preferRelativeResize="0"/>
          <p:nvPr/>
        </p:nvPicPr>
        <p:blipFill>
          <a:blip r:embed="rId5">
            <a:alphaModFix/>
          </a:blip>
          <a:stretch>
            <a:fillRect/>
          </a:stretch>
        </p:blipFill>
        <p:spPr>
          <a:xfrm>
            <a:off x="352150" y="3508437"/>
            <a:ext cx="8216730" cy="622500"/>
          </a:xfrm>
          <a:prstGeom prst="rect">
            <a:avLst/>
          </a:prstGeom>
          <a:noFill/>
          <a:ln>
            <a:noFill/>
          </a:ln>
        </p:spPr>
      </p:pic>
      <p:sp>
        <p:nvSpPr>
          <p:cNvPr id="320" name="Shape 320"/>
          <p:cNvSpPr txBox="1"/>
          <p:nvPr/>
        </p:nvSpPr>
        <p:spPr>
          <a:xfrm>
            <a:off x="352151" y="1093162"/>
            <a:ext cx="2748300" cy="6225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SzPct val="25000"/>
              <a:buNone/>
            </a:pPr>
            <a:r>
              <a:rPr lang="en-US" sz="2400">
                <a:solidFill>
                  <a:srgbClr val="666666"/>
                </a:solidFill>
              </a:rPr>
              <a:t>COD test 1</a:t>
            </a:r>
            <a:r>
              <a:rPr lang="en-US" sz="4000">
                <a:solidFill>
                  <a:srgbClr val="0B68FF"/>
                </a:solidFill>
              </a:rPr>
              <a:t> </a:t>
            </a:r>
          </a:p>
        </p:txBody>
      </p:sp>
      <p:sp>
        <p:nvSpPr>
          <p:cNvPr id="321" name="Shape 321"/>
          <p:cNvSpPr txBox="1"/>
          <p:nvPr/>
        </p:nvSpPr>
        <p:spPr>
          <a:xfrm>
            <a:off x="352151" y="3052700"/>
            <a:ext cx="2748300" cy="6225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SzPct val="25000"/>
              <a:buNone/>
            </a:pPr>
            <a:r>
              <a:rPr lang="en-US" sz="2400">
                <a:solidFill>
                  <a:srgbClr val="666666"/>
                </a:solidFill>
              </a:rPr>
              <a:t>COD test 2</a:t>
            </a:r>
            <a:r>
              <a:rPr lang="en-US" sz="4000">
                <a:solidFill>
                  <a:srgbClr val="0B68FF"/>
                </a:solidFill>
              </a:rPr>
              <a:t> </a:t>
            </a:r>
          </a:p>
        </p:txBody>
      </p:sp>
    </p:spTree>
  </p:cSld>
  <p:clrMapOvr>
    <a:masterClrMapping/>
  </p:clrMapOvr>
  <p:transition spd="slow">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4" name="Shape 94"/>
          <p:cNvSpPr txBox="1"/>
          <p:nvPr/>
        </p:nvSpPr>
        <p:spPr>
          <a:xfrm>
            <a:off x="281550" y="1100675"/>
            <a:ext cx="3976200" cy="3830400"/>
          </a:xfrm>
          <a:prstGeom prst="rect">
            <a:avLst/>
          </a:prstGeom>
          <a:noFill/>
          <a:ln>
            <a:noFill/>
          </a:ln>
        </p:spPr>
        <p:txBody>
          <a:bodyPr lIns="91425" tIns="45700" rIns="91425" bIns="45700" anchor="t" anchorCtr="0">
            <a:noAutofit/>
          </a:bodyPr>
          <a:lstStyle/>
          <a:p>
            <a:pPr marL="0" marR="0" lvl="0" indent="-25400" algn="l" rtl="0">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Motivation</a:t>
            </a:r>
          </a:p>
          <a:p>
            <a:pPr marL="0" marR="0" lvl="0" indent="-25400" algn="l" rtl="0">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Reactor Design</a:t>
            </a:r>
          </a:p>
          <a:p>
            <a:pPr marL="0" marR="0" lvl="0" indent="-25400" algn="l" rtl="0">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Challenges</a:t>
            </a:r>
          </a:p>
          <a:p>
            <a:pPr marL="914400" marR="0" lvl="1" indent="-342900" algn="l" rtl="0">
              <a:spcBef>
                <a:spcPts val="0"/>
              </a:spcBef>
              <a:buClr>
                <a:srgbClr val="595959"/>
              </a:buClr>
              <a:buSzPct val="100000"/>
              <a:buFont typeface="Calibri"/>
            </a:pPr>
            <a:r>
              <a:rPr lang="en-US" sz="1800">
                <a:solidFill>
                  <a:srgbClr val="595959"/>
                </a:solidFill>
                <a:latin typeface="Calibri"/>
                <a:ea typeface="Calibri"/>
                <a:cs typeface="Calibri"/>
                <a:sym typeface="Calibri"/>
              </a:rPr>
              <a:t>Headloss</a:t>
            </a:r>
          </a:p>
          <a:p>
            <a:pPr marL="914400" marR="0" lvl="1" indent="-342900" algn="l" rtl="0">
              <a:spcBef>
                <a:spcPts val="0"/>
              </a:spcBef>
              <a:buClr>
                <a:srgbClr val="595959"/>
              </a:buClr>
              <a:buSzPct val="100000"/>
              <a:buFont typeface="Calibri"/>
            </a:pPr>
            <a:r>
              <a:rPr lang="en-US" sz="1800">
                <a:solidFill>
                  <a:srgbClr val="595959"/>
                </a:solidFill>
                <a:latin typeface="Calibri"/>
                <a:ea typeface="Calibri"/>
                <a:cs typeface="Calibri"/>
                <a:sym typeface="Calibri"/>
              </a:rPr>
              <a:t>Clogging</a:t>
            </a:r>
          </a:p>
          <a:p>
            <a:pPr marL="914400" marR="0" lvl="1" indent="-342900" algn="l" rtl="0">
              <a:spcBef>
                <a:spcPts val="0"/>
              </a:spcBef>
              <a:buClr>
                <a:srgbClr val="595959"/>
              </a:buClr>
              <a:buSzPct val="100000"/>
              <a:buFont typeface="Calibri"/>
            </a:pPr>
            <a:r>
              <a:rPr lang="en-US" sz="1800">
                <a:solidFill>
                  <a:srgbClr val="595959"/>
                </a:solidFill>
                <a:latin typeface="Calibri"/>
                <a:ea typeface="Calibri"/>
                <a:cs typeface="Calibri"/>
                <a:sym typeface="Calibri"/>
              </a:rPr>
              <a:t>Acidification</a:t>
            </a:r>
          </a:p>
          <a:p>
            <a:pPr marR="0" lvl="0" indent="-25400" algn="l" rtl="0">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Results</a:t>
            </a:r>
          </a:p>
          <a:p>
            <a:pPr marL="914400" marR="0" lvl="1" indent="-342900" algn="l" rtl="0">
              <a:spcBef>
                <a:spcPts val="0"/>
              </a:spcBef>
              <a:buClr>
                <a:srgbClr val="595959"/>
              </a:buClr>
              <a:buSzPct val="100000"/>
              <a:buFont typeface="Calibri"/>
            </a:pPr>
            <a:r>
              <a:rPr lang="en-US" sz="1800">
                <a:solidFill>
                  <a:srgbClr val="595959"/>
                </a:solidFill>
                <a:latin typeface="Calibri"/>
                <a:ea typeface="Calibri"/>
                <a:cs typeface="Calibri"/>
                <a:sym typeface="Calibri"/>
              </a:rPr>
              <a:t>COD tests</a:t>
            </a:r>
          </a:p>
          <a:p>
            <a:pPr marL="914400" marR="0" lvl="1" indent="-342900" algn="l" rtl="0">
              <a:spcBef>
                <a:spcPts val="0"/>
              </a:spcBef>
              <a:buClr>
                <a:srgbClr val="595959"/>
              </a:buClr>
              <a:buSzPct val="100000"/>
              <a:buFont typeface="Calibri"/>
            </a:pPr>
            <a:r>
              <a:rPr lang="en-US" sz="1800">
                <a:solidFill>
                  <a:srgbClr val="595959"/>
                </a:solidFill>
                <a:latin typeface="Calibri"/>
                <a:ea typeface="Calibri"/>
                <a:cs typeface="Calibri"/>
                <a:sym typeface="Calibri"/>
              </a:rPr>
              <a:t>Methane production</a:t>
            </a:r>
          </a:p>
          <a:p>
            <a:pPr marL="914400" marR="0" lvl="1" indent="-342900" algn="l" rtl="0">
              <a:spcBef>
                <a:spcPts val="0"/>
              </a:spcBef>
              <a:buClr>
                <a:srgbClr val="595959"/>
              </a:buClr>
              <a:buSzPct val="100000"/>
              <a:buFont typeface="Calibri"/>
            </a:pPr>
            <a:r>
              <a:rPr lang="en-US" sz="1800">
                <a:solidFill>
                  <a:srgbClr val="595959"/>
                </a:solidFill>
                <a:latin typeface="Calibri"/>
                <a:ea typeface="Calibri"/>
                <a:cs typeface="Calibri"/>
                <a:sym typeface="Calibri"/>
              </a:rPr>
              <a:t>Granule characterization</a:t>
            </a:r>
          </a:p>
          <a:p>
            <a:pPr marR="0" lvl="0" indent="-25400" algn="l" rtl="0">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Future work</a:t>
            </a:r>
          </a:p>
          <a:p>
            <a:pPr marR="0" lvl="0" indent="-25400" algn="l" rtl="0">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Q&amp;A</a:t>
            </a:r>
          </a:p>
          <a:p>
            <a:pPr marL="0" marR="0" lvl="0" indent="0" algn="l" rtl="0">
              <a:spcBef>
                <a:spcPts val="0"/>
              </a:spcBef>
              <a:buNone/>
            </a:pPr>
            <a:endParaRPr sz="1800">
              <a:solidFill>
                <a:srgbClr val="595959"/>
              </a:solidFill>
              <a:latin typeface="Calibri"/>
              <a:ea typeface="Calibri"/>
              <a:cs typeface="Calibri"/>
              <a:sym typeface="Calibri"/>
            </a:endParaRPr>
          </a:p>
        </p:txBody>
      </p:sp>
      <p:sp>
        <p:nvSpPr>
          <p:cNvPr id="95" name="Shape 95"/>
          <p:cNvSpPr txBox="1"/>
          <p:nvPr/>
        </p:nvSpPr>
        <p:spPr>
          <a:xfrm>
            <a:off x="108724" y="261825"/>
            <a:ext cx="5525100" cy="6225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SzPct val="25000"/>
              <a:buNone/>
            </a:pPr>
            <a:r>
              <a:rPr lang="en-US" sz="4000">
                <a:solidFill>
                  <a:srgbClr val="0B68FF"/>
                </a:solidFill>
              </a:rPr>
              <a:t>Presentation Roadmap</a:t>
            </a:r>
          </a:p>
        </p:txBody>
      </p:sp>
      <p:sp>
        <p:nvSpPr>
          <p:cNvPr id="96" name="Shape 96"/>
          <p:cNvSpPr txBox="1"/>
          <p:nvPr/>
        </p:nvSpPr>
        <p:spPr>
          <a:xfrm>
            <a:off x="4593771" y="4763421"/>
            <a:ext cx="44031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a:solidFill>
                  <a:srgbClr val="0B68FF"/>
                </a:solidFill>
              </a:rPr>
              <a:t>EGSB</a:t>
            </a:r>
            <a:r>
              <a:rPr lang="en-US" sz="1000" b="1" i="0" u="none" strike="noStrike" cap="none">
                <a:solidFill>
                  <a:srgbClr val="0B68FF"/>
                </a:solidFill>
                <a:latin typeface="Arial"/>
                <a:ea typeface="Arial"/>
                <a:cs typeface="Arial"/>
                <a:sym typeface="Arial"/>
              </a:rPr>
              <a:t> | </a:t>
            </a:r>
            <a:r>
              <a:rPr lang="en-US" sz="1000" b="1">
                <a:solidFill>
                  <a:srgbClr val="0B68FF"/>
                </a:solidFill>
              </a:rPr>
              <a:t>Research</a:t>
            </a:r>
            <a:r>
              <a:rPr lang="en-US" sz="1000" b="1" i="0" u="none" strike="noStrike" cap="none">
                <a:solidFill>
                  <a:srgbClr val="0B68FF"/>
                </a:solidFill>
                <a:latin typeface="Arial"/>
                <a:ea typeface="Arial"/>
                <a:cs typeface="Arial"/>
                <a:sym typeface="Arial"/>
              </a:rPr>
              <a:t> | </a:t>
            </a:r>
            <a:r>
              <a:rPr lang="en-US" sz="1000" b="1">
                <a:solidFill>
                  <a:srgbClr val="7F7F7F"/>
                </a:solidFill>
              </a:rPr>
              <a:t>Final</a:t>
            </a:r>
            <a:r>
              <a:rPr lang="en-US" sz="1000" b="1" i="0" u="none" strike="noStrike" cap="none">
                <a:solidFill>
                  <a:srgbClr val="7F7F7F"/>
                </a:solidFill>
                <a:latin typeface="Arial"/>
                <a:ea typeface="Arial"/>
                <a:cs typeface="Arial"/>
                <a:sym typeface="Arial"/>
              </a:rPr>
              <a:t> Presentation Spring 201</a:t>
            </a:r>
            <a:r>
              <a:rPr lang="en-US" sz="1000" b="1">
                <a:solidFill>
                  <a:srgbClr val="7F7F7F"/>
                </a:solidFill>
              </a:rPr>
              <a:t>6</a:t>
            </a:r>
          </a:p>
        </p:txBody>
      </p:sp>
      <p:pic>
        <p:nvPicPr>
          <p:cNvPr id="97" name="Shape 97"/>
          <p:cNvPicPr preferRelativeResize="0"/>
          <p:nvPr/>
        </p:nvPicPr>
        <p:blipFill>
          <a:blip r:embed="rId3">
            <a:alphaModFix/>
          </a:blip>
          <a:stretch>
            <a:fillRect/>
          </a:stretch>
        </p:blipFill>
        <p:spPr>
          <a:xfrm>
            <a:off x="7318450" y="45562"/>
            <a:ext cx="1764899" cy="513500"/>
          </a:xfrm>
          <a:prstGeom prst="rect">
            <a:avLst/>
          </a:prstGeom>
          <a:noFill/>
          <a:ln>
            <a:noFill/>
          </a:ln>
        </p:spPr>
      </p:pic>
    </p:spTree>
  </p:cSld>
  <p:clrMapOvr>
    <a:masterClrMapping/>
  </p:clrMapOvr>
  <p:transition spd="slow">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pic>
        <p:nvPicPr>
          <p:cNvPr id="327" name="Shape 327"/>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328" name="Shape 328"/>
          <p:cNvSpPr txBox="1"/>
          <p:nvPr/>
        </p:nvSpPr>
        <p:spPr>
          <a:xfrm>
            <a:off x="4593771" y="4763421"/>
            <a:ext cx="44031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a:solidFill>
                  <a:srgbClr val="0B68FF"/>
                </a:solidFill>
              </a:rPr>
              <a:t>EGSB</a:t>
            </a:r>
            <a:r>
              <a:rPr lang="en-US" sz="1000" b="1" i="0" u="none" strike="noStrike" cap="none">
                <a:solidFill>
                  <a:srgbClr val="0B68FF"/>
                </a:solidFill>
                <a:latin typeface="Arial"/>
                <a:ea typeface="Arial"/>
                <a:cs typeface="Arial"/>
                <a:sym typeface="Arial"/>
              </a:rPr>
              <a:t> | </a:t>
            </a:r>
            <a:r>
              <a:rPr lang="en-US" sz="1000" b="1">
                <a:solidFill>
                  <a:srgbClr val="0B68FF"/>
                </a:solidFill>
              </a:rPr>
              <a:t>Research</a:t>
            </a:r>
            <a:r>
              <a:rPr lang="en-US" sz="1000" b="1" i="0" u="none" strike="noStrike" cap="none">
                <a:solidFill>
                  <a:srgbClr val="0B68FF"/>
                </a:solidFill>
                <a:latin typeface="Arial"/>
                <a:ea typeface="Arial"/>
                <a:cs typeface="Arial"/>
                <a:sym typeface="Arial"/>
              </a:rPr>
              <a:t> | </a:t>
            </a:r>
            <a:r>
              <a:rPr lang="en-US" sz="1000" b="1">
                <a:solidFill>
                  <a:srgbClr val="7F7F7F"/>
                </a:solidFill>
              </a:rPr>
              <a:t>Final</a:t>
            </a:r>
            <a:r>
              <a:rPr lang="en-US" sz="1000" b="1" i="0" u="none" strike="noStrike" cap="none">
                <a:solidFill>
                  <a:srgbClr val="7F7F7F"/>
                </a:solidFill>
                <a:latin typeface="Arial"/>
                <a:ea typeface="Arial"/>
                <a:cs typeface="Arial"/>
                <a:sym typeface="Arial"/>
              </a:rPr>
              <a:t> Presentation Spring 201</a:t>
            </a:r>
            <a:r>
              <a:rPr lang="en-US" sz="1000" b="1">
                <a:solidFill>
                  <a:srgbClr val="7F7F7F"/>
                </a:solidFill>
              </a:rPr>
              <a:t>6</a:t>
            </a:r>
          </a:p>
        </p:txBody>
      </p:sp>
      <p:sp>
        <p:nvSpPr>
          <p:cNvPr id="329" name="Shape 329"/>
          <p:cNvSpPr txBox="1"/>
          <p:nvPr/>
        </p:nvSpPr>
        <p:spPr>
          <a:xfrm>
            <a:off x="108724" y="261825"/>
            <a:ext cx="5835300" cy="6225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Clr>
                <a:srgbClr val="000000"/>
              </a:buClr>
              <a:buSzPct val="25000"/>
              <a:buFont typeface="Arial"/>
              <a:buNone/>
            </a:pPr>
            <a:r>
              <a:rPr lang="en-US" sz="3000">
                <a:solidFill>
                  <a:srgbClr val="0B68FF"/>
                </a:solidFill>
              </a:rPr>
              <a:t>Fabrication of Methane Sensors</a:t>
            </a:r>
          </a:p>
        </p:txBody>
      </p:sp>
      <p:pic>
        <p:nvPicPr>
          <p:cNvPr id="330" name="Shape 330"/>
          <p:cNvPicPr preferRelativeResize="0"/>
          <p:nvPr/>
        </p:nvPicPr>
        <p:blipFill>
          <a:blip r:embed="rId4">
            <a:alphaModFix/>
          </a:blip>
          <a:stretch>
            <a:fillRect/>
          </a:stretch>
        </p:blipFill>
        <p:spPr>
          <a:xfrm>
            <a:off x="2288925" y="1033899"/>
            <a:ext cx="4566150" cy="3438424"/>
          </a:xfrm>
          <a:prstGeom prst="rect">
            <a:avLst/>
          </a:prstGeom>
          <a:noFill/>
          <a:ln>
            <a:noFill/>
          </a:ln>
        </p:spPr>
      </p:pic>
    </p:spTree>
  </p:cSld>
  <p:clrMapOvr>
    <a:masterClrMapping/>
  </p:clrMapOvr>
  <p:transition spd="slow">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pic>
        <p:nvPicPr>
          <p:cNvPr id="336" name="Shape 336"/>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337" name="Shape 337"/>
          <p:cNvSpPr txBox="1"/>
          <p:nvPr/>
        </p:nvSpPr>
        <p:spPr>
          <a:xfrm>
            <a:off x="4593771" y="4763421"/>
            <a:ext cx="44031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a:solidFill>
                  <a:srgbClr val="0B68FF"/>
                </a:solidFill>
              </a:rPr>
              <a:t>EGSB</a:t>
            </a:r>
            <a:r>
              <a:rPr lang="en-US" sz="1000" b="1" i="0" u="none" strike="noStrike" cap="none">
                <a:solidFill>
                  <a:srgbClr val="0B68FF"/>
                </a:solidFill>
                <a:latin typeface="Arial"/>
                <a:ea typeface="Arial"/>
                <a:cs typeface="Arial"/>
                <a:sym typeface="Arial"/>
              </a:rPr>
              <a:t> | </a:t>
            </a:r>
            <a:r>
              <a:rPr lang="en-US" sz="1000" b="1">
                <a:solidFill>
                  <a:srgbClr val="0B68FF"/>
                </a:solidFill>
              </a:rPr>
              <a:t>Research</a:t>
            </a:r>
            <a:r>
              <a:rPr lang="en-US" sz="1000" b="1" i="0" u="none" strike="noStrike" cap="none">
                <a:solidFill>
                  <a:srgbClr val="0B68FF"/>
                </a:solidFill>
                <a:latin typeface="Arial"/>
                <a:ea typeface="Arial"/>
                <a:cs typeface="Arial"/>
                <a:sym typeface="Arial"/>
              </a:rPr>
              <a:t> | </a:t>
            </a:r>
            <a:r>
              <a:rPr lang="en-US" sz="1000" b="1">
                <a:solidFill>
                  <a:srgbClr val="7F7F7F"/>
                </a:solidFill>
              </a:rPr>
              <a:t>Final</a:t>
            </a:r>
            <a:r>
              <a:rPr lang="en-US" sz="1000" b="1" i="0" u="none" strike="noStrike" cap="none">
                <a:solidFill>
                  <a:srgbClr val="7F7F7F"/>
                </a:solidFill>
                <a:latin typeface="Arial"/>
                <a:ea typeface="Arial"/>
                <a:cs typeface="Arial"/>
                <a:sym typeface="Arial"/>
              </a:rPr>
              <a:t> Presentation Spring 201</a:t>
            </a:r>
            <a:r>
              <a:rPr lang="en-US" sz="1000" b="1">
                <a:solidFill>
                  <a:srgbClr val="7F7F7F"/>
                </a:solidFill>
              </a:rPr>
              <a:t>6</a:t>
            </a:r>
          </a:p>
        </p:txBody>
      </p:sp>
      <p:sp>
        <p:nvSpPr>
          <p:cNvPr id="338" name="Shape 338"/>
          <p:cNvSpPr txBox="1"/>
          <p:nvPr/>
        </p:nvSpPr>
        <p:spPr>
          <a:xfrm>
            <a:off x="108724" y="261825"/>
            <a:ext cx="5835300" cy="6225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SzPct val="25000"/>
              <a:buNone/>
            </a:pPr>
            <a:r>
              <a:rPr lang="en-US" sz="3000">
                <a:solidFill>
                  <a:srgbClr val="0B68FF"/>
                </a:solidFill>
              </a:rPr>
              <a:t>Upflow velocity pre-test data</a:t>
            </a:r>
          </a:p>
        </p:txBody>
      </p:sp>
      <p:pic>
        <p:nvPicPr>
          <p:cNvPr id="339" name="Shape 339"/>
          <p:cNvPicPr preferRelativeResize="0"/>
          <p:nvPr/>
        </p:nvPicPr>
        <p:blipFill>
          <a:blip r:embed="rId4">
            <a:alphaModFix/>
          </a:blip>
          <a:stretch>
            <a:fillRect/>
          </a:stretch>
        </p:blipFill>
        <p:spPr>
          <a:xfrm>
            <a:off x="1729271" y="1147646"/>
            <a:ext cx="5685449" cy="3572749"/>
          </a:xfrm>
          <a:prstGeom prst="rect">
            <a:avLst/>
          </a:prstGeom>
          <a:noFill/>
          <a:ln>
            <a:noFill/>
          </a:ln>
        </p:spPr>
      </p:pic>
    </p:spTree>
  </p:cSld>
  <p:clrMapOvr>
    <a:masterClrMapping/>
  </p:clrMapOvr>
  <p:transition spd="slow">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pic>
        <p:nvPicPr>
          <p:cNvPr id="345" name="Shape 345"/>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346" name="Shape 346"/>
          <p:cNvSpPr txBox="1"/>
          <p:nvPr/>
        </p:nvSpPr>
        <p:spPr>
          <a:xfrm>
            <a:off x="4593771" y="4763421"/>
            <a:ext cx="44031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a:solidFill>
                  <a:srgbClr val="0B68FF"/>
                </a:solidFill>
              </a:rPr>
              <a:t>EGSB</a:t>
            </a:r>
            <a:r>
              <a:rPr lang="en-US" sz="1000" b="1" i="0" u="none" strike="noStrike" cap="none">
                <a:solidFill>
                  <a:srgbClr val="0B68FF"/>
                </a:solidFill>
                <a:latin typeface="Arial"/>
                <a:ea typeface="Arial"/>
                <a:cs typeface="Arial"/>
                <a:sym typeface="Arial"/>
              </a:rPr>
              <a:t> | </a:t>
            </a:r>
            <a:r>
              <a:rPr lang="en-US" sz="1000" b="1">
                <a:solidFill>
                  <a:srgbClr val="0B68FF"/>
                </a:solidFill>
              </a:rPr>
              <a:t>Research</a:t>
            </a:r>
            <a:r>
              <a:rPr lang="en-US" sz="1000" b="1" i="0" u="none" strike="noStrike" cap="none">
                <a:solidFill>
                  <a:srgbClr val="0B68FF"/>
                </a:solidFill>
                <a:latin typeface="Arial"/>
                <a:ea typeface="Arial"/>
                <a:cs typeface="Arial"/>
                <a:sym typeface="Arial"/>
              </a:rPr>
              <a:t> | </a:t>
            </a:r>
            <a:r>
              <a:rPr lang="en-US" sz="1000" b="1">
                <a:solidFill>
                  <a:srgbClr val="7F7F7F"/>
                </a:solidFill>
              </a:rPr>
              <a:t>Final</a:t>
            </a:r>
            <a:r>
              <a:rPr lang="en-US" sz="1000" b="1" i="0" u="none" strike="noStrike" cap="none">
                <a:solidFill>
                  <a:srgbClr val="7F7F7F"/>
                </a:solidFill>
                <a:latin typeface="Arial"/>
                <a:ea typeface="Arial"/>
                <a:cs typeface="Arial"/>
                <a:sym typeface="Arial"/>
              </a:rPr>
              <a:t> Presentation Spring 201</a:t>
            </a:r>
            <a:r>
              <a:rPr lang="en-US" sz="1000" b="1">
                <a:solidFill>
                  <a:srgbClr val="7F7F7F"/>
                </a:solidFill>
              </a:rPr>
              <a:t>6</a:t>
            </a:r>
          </a:p>
        </p:txBody>
      </p:sp>
      <p:sp>
        <p:nvSpPr>
          <p:cNvPr id="347" name="Shape 347"/>
          <p:cNvSpPr txBox="1"/>
          <p:nvPr/>
        </p:nvSpPr>
        <p:spPr>
          <a:xfrm>
            <a:off x="108725" y="261825"/>
            <a:ext cx="6909000" cy="10629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SzPct val="25000"/>
              <a:buNone/>
            </a:pPr>
            <a:r>
              <a:rPr lang="en-US" sz="3000">
                <a:solidFill>
                  <a:srgbClr val="0B68FF"/>
                </a:solidFill>
              </a:rPr>
              <a:t>Expansion vs Upflow Velocity from Liu et al. 2006</a:t>
            </a:r>
          </a:p>
        </p:txBody>
      </p:sp>
      <p:pic>
        <p:nvPicPr>
          <p:cNvPr id="348" name="Shape 348"/>
          <p:cNvPicPr preferRelativeResize="0"/>
          <p:nvPr/>
        </p:nvPicPr>
        <p:blipFill>
          <a:blip r:embed="rId4">
            <a:alphaModFix/>
          </a:blip>
          <a:stretch>
            <a:fillRect/>
          </a:stretch>
        </p:blipFill>
        <p:spPr>
          <a:xfrm>
            <a:off x="2261387" y="763775"/>
            <a:ext cx="4621224" cy="3879100"/>
          </a:xfrm>
          <a:prstGeom prst="rect">
            <a:avLst/>
          </a:prstGeom>
          <a:noFill/>
          <a:ln>
            <a:noFill/>
          </a:ln>
        </p:spPr>
      </p:pic>
      <p:sp>
        <p:nvSpPr>
          <p:cNvPr id="349" name="Shape 349"/>
          <p:cNvSpPr/>
          <p:nvPr/>
        </p:nvSpPr>
        <p:spPr>
          <a:xfrm>
            <a:off x="4332430" y="1946623"/>
            <a:ext cx="1367100" cy="1625400"/>
          </a:xfrm>
          <a:prstGeom prst="rect">
            <a:avLst/>
          </a:prstGeom>
          <a:noFill/>
          <a:ln w="38100" cap="flat" cmpd="sng">
            <a:solidFill>
              <a:srgbClr val="FFFF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Tree>
  </p:cSld>
  <p:clrMapOvr>
    <a:masterClrMapping/>
  </p:clrMapOvr>
  <p:transition spd="slow">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pic>
        <p:nvPicPr>
          <p:cNvPr id="355" name="Shape 355"/>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356" name="Shape 356"/>
          <p:cNvSpPr txBox="1"/>
          <p:nvPr/>
        </p:nvSpPr>
        <p:spPr>
          <a:xfrm>
            <a:off x="4593771" y="4763421"/>
            <a:ext cx="44031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a:solidFill>
                  <a:srgbClr val="0B68FF"/>
                </a:solidFill>
              </a:rPr>
              <a:t>EGSB</a:t>
            </a:r>
            <a:r>
              <a:rPr lang="en-US" sz="1000" b="1" i="0" u="none" strike="noStrike" cap="none">
                <a:solidFill>
                  <a:srgbClr val="0B68FF"/>
                </a:solidFill>
                <a:latin typeface="Arial"/>
                <a:ea typeface="Arial"/>
                <a:cs typeface="Arial"/>
                <a:sym typeface="Arial"/>
              </a:rPr>
              <a:t> | </a:t>
            </a:r>
            <a:r>
              <a:rPr lang="en-US" sz="1000" b="1">
                <a:solidFill>
                  <a:srgbClr val="0B68FF"/>
                </a:solidFill>
              </a:rPr>
              <a:t>Research</a:t>
            </a:r>
            <a:r>
              <a:rPr lang="en-US" sz="1000" b="1" i="0" u="none" strike="noStrike" cap="none">
                <a:solidFill>
                  <a:srgbClr val="0B68FF"/>
                </a:solidFill>
                <a:latin typeface="Arial"/>
                <a:ea typeface="Arial"/>
                <a:cs typeface="Arial"/>
                <a:sym typeface="Arial"/>
              </a:rPr>
              <a:t> | </a:t>
            </a:r>
            <a:r>
              <a:rPr lang="en-US" sz="1000" b="1">
                <a:solidFill>
                  <a:srgbClr val="7F7F7F"/>
                </a:solidFill>
              </a:rPr>
              <a:t>Final</a:t>
            </a:r>
            <a:r>
              <a:rPr lang="en-US" sz="1000" b="1" i="0" u="none" strike="noStrike" cap="none">
                <a:solidFill>
                  <a:srgbClr val="7F7F7F"/>
                </a:solidFill>
                <a:latin typeface="Arial"/>
                <a:ea typeface="Arial"/>
                <a:cs typeface="Arial"/>
                <a:sym typeface="Arial"/>
              </a:rPr>
              <a:t> Presentation Spring 201</a:t>
            </a:r>
            <a:r>
              <a:rPr lang="en-US" sz="1000" b="1">
                <a:solidFill>
                  <a:srgbClr val="7F7F7F"/>
                </a:solidFill>
              </a:rPr>
              <a:t>6</a:t>
            </a:r>
          </a:p>
        </p:txBody>
      </p:sp>
      <p:sp>
        <p:nvSpPr>
          <p:cNvPr id="357" name="Shape 357"/>
          <p:cNvSpPr txBox="1"/>
          <p:nvPr/>
        </p:nvSpPr>
        <p:spPr>
          <a:xfrm>
            <a:off x="108724" y="261825"/>
            <a:ext cx="5835300" cy="6225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SzPct val="25000"/>
              <a:buNone/>
            </a:pPr>
            <a:r>
              <a:rPr lang="en-US" sz="3000">
                <a:solidFill>
                  <a:srgbClr val="0B68FF"/>
                </a:solidFill>
              </a:rPr>
              <a:t>Stock Recipe</a:t>
            </a:r>
          </a:p>
        </p:txBody>
      </p:sp>
      <p:grpSp>
        <p:nvGrpSpPr>
          <p:cNvPr id="358" name="Shape 358"/>
          <p:cNvGrpSpPr/>
          <p:nvPr/>
        </p:nvGrpSpPr>
        <p:grpSpPr>
          <a:xfrm>
            <a:off x="673002" y="924949"/>
            <a:ext cx="3920774" cy="3797850"/>
            <a:chOff x="673002" y="924949"/>
            <a:chExt cx="3920774" cy="3797850"/>
          </a:xfrm>
        </p:grpSpPr>
        <p:pic>
          <p:nvPicPr>
            <p:cNvPr id="359" name="Shape 359"/>
            <p:cNvPicPr preferRelativeResize="0"/>
            <p:nvPr/>
          </p:nvPicPr>
          <p:blipFill>
            <a:blip r:embed="rId4">
              <a:alphaModFix/>
            </a:blip>
            <a:stretch>
              <a:fillRect/>
            </a:stretch>
          </p:blipFill>
          <p:spPr>
            <a:xfrm>
              <a:off x="673002" y="924949"/>
              <a:ext cx="3920774" cy="3797850"/>
            </a:xfrm>
            <a:prstGeom prst="rect">
              <a:avLst/>
            </a:prstGeom>
            <a:noFill/>
            <a:ln>
              <a:noFill/>
            </a:ln>
          </p:spPr>
        </p:pic>
        <p:sp>
          <p:nvSpPr>
            <p:cNvPr id="360" name="Shape 360"/>
            <p:cNvSpPr txBox="1"/>
            <p:nvPr/>
          </p:nvSpPr>
          <p:spPr>
            <a:xfrm>
              <a:off x="1774325" y="1340375"/>
              <a:ext cx="405600" cy="309600"/>
            </a:xfrm>
            <a:prstGeom prst="rect">
              <a:avLst/>
            </a:prstGeom>
            <a:noFill/>
            <a:ln>
              <a:noFill/>
            </a:ln>
          </p:spPr>
          <p:txBody>
            <a:bodyPr lIns="91425" tIns="91425" rIns="91425" bIns="91425" anchor="t" anchorCtr="0">
              <a:noAutofit/>
            </a:bodyPr>
            <a:lstStyle/>
            <a:p>
              <a:pPr lvl="0">
                <a:spcBef>
                  <a:spcPts val="0"/>
                </a:spcBef>
                <a:buNone/>
              </a:pPr>
              <a:r>
                <a:rPr lang="en-US" b="1">
                  <a:latin typeface="Times New Roman"/>
                  <a:ea typeface="Times New Roman"/>
                  <a:cs typeface="Times New Roman"/>
                  <a:sym typeface="Times New Roman"/>
                </a:rPr>
                <a:t>Cl</a:t>
              </a:r>
            </a:p>
          </p:txBody>
        </p:sp>
      </p:grpSp>
      <p:sp>
        <p:nvSpPr>
          <p:cNvPr id="361" name="Shape 361"/>
          <p:cNvSpPr txBox="1"/>
          <p:nvPr/>
        </p:nvSpPr>
        <p:spPr>
          <a:xfrm>
            <a:off x="5234800" y="1006950"/>
            <a:ext cx="3345300" cy="3504900"/>
          </a:xfrm>
          <a:prstGeom prst="rect">
            <a:avLst/>
          </a:prstGeom>
          <a:noFill/>
          <a:ln>
            <a:noFill/>
          </a:ln>
        </p:spPr>
        <p:txBody>
          <a:bodyPr lIns="91425" tIns="91425" rIns="91425" bIns="91425" anchor="t" anchorCtr="0">
            <a:noAutofit/>
          </a:bodyPr>
          <a:lstStyle/>
          <a:p>
            <a:pPr marL="457200" lvl="0" indent="-228600">
              <a:spcBef>
                <a:spcPts val="0"/>
              </a:spcBef>
              <a:buChar char="●"/>
            </a:pPr>
            <a:r>
              <a:rPr lang="en-US"/>
              <a:t>Size 18 to 13 tubing pumping speed ratio was 70.57 to 1. Size 13 tubing required 4.52x concentration of the original stock recipe.   </a:t>
            </a:r>
          </a:p>
        </p:txBody>
      </p:sp>
    </p:spTree>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3" name="Shape 103"/>
          <p:cNvSpPr txBox="1"/>
          <p:nvPr/>
        </p:nvSpPr>
        <p:spPr>
          <a:xfrm>
            <a:off x="281550" y="1458250"/>
            <a:ext cx="3591900" cy="1685700"/>
          </a:xfrm>
          <a:prstGeom prst="rect">
            <a:avLst/>
          </a:prstGeom>
          <a:noFill/>
          <a:ln>
            <a:noFill/>
          </a:ln>
        </p:spPr>
        <p:txBody>
          <a:bodyPr lIns="91425" tIns="45700" rIns="91425" bIns="45700" anchor="t" anchorCtr="0">
            <a:noAutofit/>
          </a:bodyPr>
          <a:lstStyle/>
          <a:p>
            <a:pPr marL="0" marR="0" lvl="0" indent="-25400" algn="l" rtl="0">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Activated Sludge Expensive</a:t>
            </a:r>
          </a:p>
          <a:p>
            <a:pPr marL="914400" marR="0" lvl="1" indent="-342900" algn="l" rtl="0">
              <a:spcBef>
                <a:spcPts val="0"/>
              </a:spcBef>
              <a:buClr>
                <a:srgbClr val="595959"/>
              </a:buClr>
              <a:buSzPct val="100000"/>
              <a:buFont typeface="Calibri"/>
            </a:pPr>
            <a:r>
              <a:rPr lang="en-US" sz="1800">
                <a:solidFill>
                  <a:srgbClr val="595959"/>
                </a:solidFill>
                <a:latin typeface="Calibri"/>
                <a:ea typeface="Calibri"/>
                <a:cs typeface="Calibri"/>
                <a:sym typeface="Calibri"/>
              </a:rPr>
              <a:t>Energy Costs</a:t>
            </a:r>
          </a:p>
          <a:p>
            <a:pPr marR="0" lvl="0" indent="-25400" algn="l" rtl="0">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AD Produces Methane</a:t>
            </a:r>
          </a:p>
          <a:p>
            <a:pPr marL="914400" marR="0" lvl="1" indent="-342900" algn="l" rtl="0">
              <a:spcBef>
                <a:spcPts val="0"/>
              </a:spcBef>
              <a:buClr>
                <a:srgbClr val="595959"/>
              </a:buClr>
              <a:buSzPct val="100000"/>
              <a:buFont typeface="Calibri"/>
            </a:pPr>
            <a:r>
              <a:rPr lang="en-US" sz="1800">
                <a:solidFill>
                  <a:srgbClr val="595959"/>
                </a:solidFill>
                <a:latin typeface="Calibri"/>
                <a:ea typeface="Calibri"/>
                <a:cs typeface="Calibri"/>
                <a:sym typeface="Calibri"/>
              </a:rPr>
              <a:t>Potentially Energy Neutral</a:t>
            </a:r>
          </a:p>
        </p:txBody>
      </p:sp>
      <p:sp>
        <p:nvSpPr>
          <p:cNvPr id="104" name="Shape 104"/>
          <p:cNvSpPr txBox="1"/>
          <p:nvPr/>
        </p:nvSpPr>
        <p:spPr>
          <a:xfrm>
            <a:off x="4593771" y="4763421"/>
            <a:ext cx="44031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a:solidFill>
                  <a:srgbClr val="0B68FF"/>
                </a:solidFill>
              </a:rPr>
              <a:t>EGSB</a:t>
            </a:r>
            <a:r>
              <a:rPr lang="en-US" sz="1000" b="1" i="0" u="none" strike="noStrike" cap="none">
                <a:solidFill>
                  <a:srgbClr val="0B68FF"/>
                </a:solidFill>
                <a:latin typeface="Arial"/>
                <a:ea typeface="Arial"/>
                <a:cs typeface="Arial"/>
                <a:sym typeface="Arial"/>
              </a:rPr>
              <a:t> | </a:t>
            </a:r>
            <a:r>
              <a:rPr lang="en-US" sz="1000" b="1">
                <a:solidFill>
                  <a:srgbClr val="0B68FF"/>
                </a:solidFill>
              </a:rPr>
              <a:t>Research</a:t>
            </a:r>
            <a:r>
              <a:rPr lang="en-US" sz="1000" b="1" i="0" u="none" strike="noStrike" cap="none">
                <a:solidFill>
                  <a:srgbClr val="0B68FF"/>
                </a:solidFill>
                <a:latin typeface="Arial"/>
                <a:ea typeface="Arial"/>
                <a:cs typeface="Arial"/>
                <a:sym typeface="Arial"/>
              </a:rPr>
              <a:t> | </a:t>
            </a:r>
            <a:r>
              <a:rPr lang="en-US" sz="1000" b="1">
                <a:solidFill>
                  <a:srgbClr val="7F7F7F"/>
                </a:solidFill>
              </a:rPr>
              <a:t>Final</a:t>
            </a:r>
            <a:r>
              <a:rPr lang="en-US" sz="1000" b="1" i="0" u="none" strike="noStrike" cap="none">
                <a:solidFill>
                  <a:srgbClr val="7F7F7F"/>
                </a:solidFill>
                <a:latin typeface="Arial"/>
                <a:ea typeface="Arial"/>
                <a:cs typeface="Arial"/>
                <a:sym typeface="Arial"/>
              </a:rPr>
              <a:t> Presentation Spring 201</a:t>
            </a:r>
            <a:r>
              <a:rPr lang="en-US" sz="1000" b="1">
                <a:solidFill>
                  <a:srgbClr val="7F7F7F"/>
                </a:solidFill>
              </a:rPr>
              <a:t>6</a:t>
            </a:r>
          </a:p>
        </p:txBody>
      </p:sp>
      <p:sp>
        <p:nvSpPr>
          <p:cNvPr id="105" name="Shape 105"/>
          <p:cNvSpPr txBox="1"/>
          <p:nvPr/>
        </p:nvSpPr>
        <p:spPr>
          <a:xfrm>
            <a:off x="281551" y="3997139"/>
            <a:ext cx="3204900" cy="9234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800"/>
              <a:t>Anaerobic Sewage Treatment is a huge potential step toward global sustainability!</a:t>
            </a:r>
          </a:p>
        </p:txBody>
      </p:sp>
      <p:pic>
        <p:nvPicPr>
          <p:cNvPr id="106" name="Shape 106"/>
          <p:cNvPicPr preferRelativeResize="0"/>
          <p:nvPr/>
        </p:nvPicPr>
        <p:blipFill>
          <a:blip r:embed="rId3">
            <a:alphaModFix/>
          </a:blip>
          <a:stretch>
            <a:fillRect/>
          </a:stretch>
        </p:blipFill>
        <p:spPr>
          <a:xfrm>
            <a:off x="7318450" y="45562"/>
            <a:ext cx="1764899" cy="513500"/>
          </a:xfrm>
          <a:prstGeom prst="rect">
            <a:avLst/>
          </a:prstGeom>
          <a:noFill/>
          <a:ln>
            <a:noFill/>
          </a:ln>
        </p:spPr>
      </p:pic>
      <p:pic>
        <p:nvPicPr>
          <p:cNvPr id="107" name="Shape 107"/>
          <p:cNvPicPr preferRelativeResize="0"/>
          <p:nvPr/>
        </p:nvPicPr>
        <p:blipFill>
          <a:blip r:embed="rId4">
            <a:alphaModFix/>
          </a:blip>
          <a:stretch>
            <a:fillRect/>
          </a:stretch>
        </p:blipFill>
        <p:spPr>
          <a:xfrm>
            <a:off x="4005749" y="761024"/>
            <a:ext cx="5077600" cy="3621449"/>
          </a:xfrm>
          <a:prstGeom prst="rect">
            <a:avLst/>
          </a:prstGeom>
          <a:noFill/>
          <a:ln>
            <a:noFill/>
          </a:ln>
        </p:spPr>
      </p:pic>
      <p:sp>
        <p:nvSpPr>
          <p:cNvPr id="108" name="Shape 108"/>
          <p:cNvSpPr txBox="1"/>
          <p:nvPr/>
        </p:nvSpPr>
        <p:spPr>
          <a:xfrm>
            <a:off x="4005750" y="3997150"/>
            <a:ext cx="3204900" cy="408600"/>
          </a:xfrm>
          <a:prstGeom prst="rect">
            <a:avLst/>
          </a:prstGeom>
          <a:noFill/>
          <a:ln>
            <a:noFill/>
          </a:ln>
        </p:spPr>
        <p:txBody>
          <a:bodyPr lIns="91425" tIns="91425" rIns="91425" bIns="91425" anchor="t" anchorCtr="0">
            <a:noAutofit/>
          </a:bodyPr>
          <a:lstStyle/>
          <a:p>
            <a:pPr lvl="0">
              <a:spcBef>
                <a:spcPts val="0"/>
              </a:spcBef>
              <a:buNone/>
            </a:pPr>
            <a:r>
              <a:rPr lang="en-US">
                <a:solidFill>
                  <a:srgbClr val="898989"/>
                </a:solidFill>
                <a:latin typeface="Calibri"/>
                <a:ea typeface="Calibri"/>
                <a:cs typeface="Calibri"/>
                <a:sym typeface="Calibri"/>
              </a:rPr>
              <a:t>-NYSERDA 1995 Wastewater Treatment and Sludge Management Study</a:t>
            </a:r>
          </a:p>
        </p:txBody>
      </p:sp>
      <p:sp>
        <p:nvSpPr>
          <p:cNvPr id="109" name="Shape 109"/>
          <p:cNvSpPr txBox="1"/>
          <p:nvPr/>
        </p:nvSpPr>
        <p:spPr>
          <a:xfrm>
            <a:off x="0" y="176050"/>
            <a:ext cx="7318500" cy="12822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SzPct val="25000"/>
              <a:buNone/>
            </a:pPr>
            <a:r>
              <a:rPr lang="en-US" sz="4000">
                <a:solidFill>
                  <a:srgbClr val="0B68FF"/>
                </a:solidFill>
              </a:rPr>
              <a:t>Is Anaerobic Digestion (AD) the Future?</a:t>
            </a:r>
          </a:p>
        </p:txBody>
      </p:sp>
    </p:spTree>
  </p:cSld>
  <p:clrMapOvr>
    <a:masterClrMapping/>
  </p:clrMapOvr>
  <p:transition spd="slow">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5" name="Shape 115"/>
          <p:cNvSpPr txBox="1"/>
          <p:nvPr/>
        </p:nvSpPr>
        <p:spPr>
          <a:xfrm>
            <a:off x="281600" y="1445655"/>
            <a:ext cx="3204900" cy="1368000"/>
          </a:xfrm>
          <a:prstGeom prst="rect">
            <a:avLst/>
          </a:prstGeom>
          <a:noFill/>
          <a:ln>
            <a:noFill/>
          </a:ln>
        </p:spPr>
        <p:txBody>
          <a:bodyPr lIns="91425" tIns="45700" rIns="91425" bIns="45700" anchor="t" anchorCtr="0">
            <a:noAutofit/>
          </a:bodyPr>
          <a:lstStyle/>
          <a:p>
            <a:pPr marL="0" marR="0" lvl="0" indent="-25400" algn="l" rtl="0">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Expanded</a:t>
            </a:r>
          </a:p>
          <a:p>
            <a:pPr marL="0" marR="0" lvl="0" indent="-25400" algn="l" rtl="0">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Granular</a:t>
            </a:r>
          </a:p>
          <a:p>
            <a:pPr marR="0" lvl="0" algn="l" rtl="0">
              <a:spcBef>
                <a:spcPts val="0"/>
              </a:spcBef>
              <a:buNone/>
            </a:pPr>
            <a:endParaRPr sz="1400" b="0" i="0" u="none" strike="noStrike" cap="none">
              <a:solidFill>
                <a:srgbClr val="595959"/>
              </a:solidFill>
              <a:latin typeface="Calibri"/>
              <a:ea typeface="Calibri"/>
              <a:cs typeface="Calibri"/>
              <a:sym typeface="Calibri"/>
            </a:endParaRPr>
          </a:p>
        </p:txBody>
      </p:sp>
      <p:sp>
        <p:nvSpPr>
          <p:cNvPr id="116" name="Shape 116"/>
          <p:cNvSpPr txBox="1"/>
          <p:nvPr/>
        </p:nvSpPr>
        <p:spPr>
          <a:xfrm>
            <a:off x="108723" y="659675"/>
            <a:ext cx="7034400" cy="6225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SzPct val="25000"/>
              <a:buNone/>
            </a:pPr>
            <a:r>
              <a:rPr lang="en-US" sz="3000">
                <a:solidFill>
                  <a:srgbClr val="0B68FF"/>
                </a:solidFill>
              </a:rPr>
              <a:t>EGSBs offer Small Volume and Fast Treatment</a:t>
            </a:r>
          </a:p>
        </p:txBody>
      </p:sp>
      <p:sp>
        <p:nvSpPr>
          <p:cNvPr id="117" name="Shape 117"/>
          <p:cNvSpPr txBox="1"/>
          <p:nvPr/>
        </p:nvSpPr>
        <p:spPr>
          <a:xfrm>
            <a:off x="4593771" y="4763421"/>
            <a:ext cx="4403022" cy="24622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a:solidFill>
                  <a:srgbClr val="0B68FF"/>
                </a:solidFill>
              </a:rPr>
              <a:t>EGSB</a:t>
            </a:r>
            <a:r>
              <a:rPr lang="en-US" sz="1000" b="1" i="0" u="none" strike="noStrike" cap="none">
                <a:solidFill>
                  <a:srgbClr val="0B68FF"/>
                </a:solidFill>
                <a:latin typeface="Arial"/>
                <a:ea typeface="Arial"/>
                <a:cs typeface="Arial"/>
                <a:sym typeface="Arial"/>
              </a:rPr>
              <a:t> | </a:t>
            </a:r>
            <a:r>
              <a:rPr lang="en-US" sz="1000" b="1">
                <a:solidFill>
                  <a:srgbClr val="0B68FF"/>
                </a:solidFill>
              </a:rPr>
              <a:t>Research</a:t>
            </a:r>
            <a:r>
              <a:rPr lang="en-US" sz="1000" b="1" i="0" u="none" strike="noStrike" cap="none">
                <a:solidFill>
                  <a:srgbClr val="0B68FF"/>
                </a:solidFill>
                <a:latin typeface="Arial"/>
                <a:ea typeface="Arial"/>
                <a:cs typeface="Arial"/>
                <a:sym typeface="Arial"/>
              </a:rPr>
              <a:t> | </a:t>
            </a:r>
            <a:r>
              <a:rPr lang="en-US" sz="1000" b="1">
                <a:solidFill>
                  <a:srgbClr val="7F7F7F"/>
                </a:solidFill>
              </a:rPr>
              <a:t>Final</a:t>
            </a:r>
            <a:r>
              <a:rPr lang="en-US" sz="1000" b="1" i="0" u="none" strike="noStrike" cap="none">
                <a:solidFill>
                  <a:srgbClr val="7F7F7F"/>
                </a:solidFill>
                <a:latin typeface="Arial"/>
                <a:ea typeface="Arial"/>
                <a:cs typeface="Arial"/>
                <a:sym typeface="Arial"/>
              </a:rPr>
              <a:t> Presentation Spring 201</a:t>
            </a:r>
            <a:r>
              <a:rPr lang="en-US" sz="1000" b="1">
                <a:solidFill>
                  <a:srgbClr val="7F7F7F"/>
                </a:solidFill>
              </a:rPr>
              <a:t>6</a:t>
            </a:r>
          </a:p>
        </p:txBody>
      </p:sp>
      <p:pic>
        <p:nvPicPr>
          <p:cNvPr id="118" name="Shape 118"/>
          <p:cNvPicPr preferRelativeResize="0"/>
          <p:nvPr/>
        </p:nvPicPr>
        <p:blipFill>
          <a:blip r:embed="rId3">
            <a:alphaModFix/>
          </a:blip>
          <a:stretch>
            <a:fillRect/>
          </a:stretch>
        </p:blipFill>
        <p:spPr>
          <a:xfrm>
            <a:off x="7318450" y="45562"/>
            <a:ext cx="1764899" cy="513500"/>
          </a:xfrm>
          <a:prstGeom prst="rect">
            <a:avLst/>
          </a:prstGeom>
          <a:noFill/>
          <a:ln>
            <a:noFill/>
          </a:ln>
        </p:spPr>
      </p:pic>
      <p:pic>
        <p:nvPicPr>
          <p:cNvPr id="119" name="Shape 119"/>
          <p:cNvPicPr preferRelativeResize="0"/>
          <p:nvPr/>
        </p:nvPicPr>
        <p:blipFill rotWithShape="1">
          <a:blip r:embed="rId4">
            <a:alphaModFix/>
          </a:blip>
          <a:srcRect r="55478"/>
          <a:stretch/>
        </p:blipFill>
        <p:spPr>
          <a:xfrm>
            <a:off x="6587232" y="780204"/>
            <a:ext cx="2213154" cy="3583075"/>
          </a:xfrm>
          <a:prstGeom prst="rect">
            <a:avLst/>
          </a:prstGeom>
          <a:noFill/>
          <a:ln>
            <a:noFill/>
          </a:ln>
        </p:spPr>
      </p:pic>
      <p:sp>
        <p:nvSpPr>
          <p:cNvPr id="120" name="Shape 120"/>
          <p:cNvSpPr txBox="1"/>
          <p:nvPr/>
        </p:nvSpPr>
        <p:spPr>
          <a:xfrm>
            <a:off x="6027275" y="4247300"/>
            <a:ext cx="2773200" cy="297300"/>
          </a:xfrm>
          <a:prstGeom prst="rect">
            <a:avLst/>
          </a:prstGeom>
          <a:noFill/>
          <a:ln>
            <a:noFill/>
          </a:ln>
        </p:spPr>
        <p:txBody>
          <a:bodyPr lIns="91425" tIns="91425" rIns="91425" bIns="91425" anchor="t" anchorCtr="0">
            <a:noAutofit/>
          </a:bodyPr>
          <a:lstStyle/>
          <a:p>
            <a:pPr lvl="0">
              <a:spcBef>
                <a:spcPts val="0"/>
              </a:spcBef>
              <a:buNone/>
            </a:pPr>
            <a:r>
              <a:rPr lang="en-US" sz="1000">
                <a:solidFill>
                  <a:srgbClr val="898989"/>
                </a:solidFill>
                <a:latin typeface="Calibri"/>
                <a:ea typeface="Calibri"/>
                <a:cs typeface="Calibri"/>
                <a:sym typeface="Calibri"/>
              </a:rPr>
              <a:t>-http://www.slideshare.net/sakiliubat/uasb-water-treatment-process</a:t>
            </a:r>
          </a:p>
        </p:txBody>
      </p:sp>
      <p:pic>
        <p:nvPicPr>
          <p:cNvPr id="121" name="Shape 121"/>
          <p:cNvPicPr preferRelativeResize="0"/>
          <p:nvPr/>
        </p:nvPicPr>
        <p:blipFill>
          <a:blip r:embed="rId5">
            <a:alphaModFix/>
          </a:blip>
          <a:stretch>
            <a:fillRect/>
          </a:stretch>
        </p:blipFill>
        <p:spPr>
          <a:xfrm>
            <a:off x="2254600" y="1068950"/>
            <a:ext cx="4332624" cy="3294325"/>
          </a:xfrm>
          <a:prstGeom prst="rect">
            <a:avLst/>
          </a:prstGeom>
          <a:noFill/>
          <a:ln>
            <a:noFill/>
          </a:ln>
        </p:spPr>
      </p:pic>
      <p:sp>
        <p:nvSpPr>
          <p:cNvPr id="122" name="Shape 122"/>
          <p:cNvSpPr txBox="1"/>
          <p:nvPr/>
        </p:nvSpPr>
        <p:spPr>
          <a:xfrm>
            <a:off x="281600" y="2977125"/>
            <a:ext cx="2868000" cy="13863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800"/>
              <a:t>Potentially Cheap &amp; Sustainable Water Treatment and Bioenergy</a:t>
            </a:r>
          </a:p>
        </p:txBody>
      </p:sp>
      <p:sp>
        <p:nvSpPr>
          <p:cNvPr id="123" name="Shape 123"/>
          <p:cNvSpPr txBox="1"/>
          <p:nvPr/>
        </p:nvSpPr>
        <p:spPr>
          <a:xfrm>
            <a:off x="3298112" y="4268800"/>
            <a:ext cx="2580600" cy="380100"/>
          </a:xfrm>
          <a:prstGeom prst="rect">
            <a:avLst/>
          </a:prstGeom>
          <a:noFill/>
          <a:ln>
            <a:noFill/>
          </a:ln>
        </p:spPr>
        <p:txBody>
          <a:bodyPr lIns="91425" tIns="91425" rIns="91425" bIns="91425" anchor="t" anchorCtr="0">
            <a:noAutofit/>
          </a:bodyPr>
          <a:lstStyle/>
          <a:p>
            <a:pPr lvl="0">
              <a:spcBef>
                <a:spcPts val="0"/>
              </a:spcBef>
              <a:buNone/>
            </a:pPr>
            <a:r>
              <a:rPr lang="en-US">
                <a:solidFill>
                  <a:srgbClr val="898989"/>
                </a:solidFill>
                <a:latin typeface="Calibri"/>
                <a:ea typeface="Calibri"/>
                <a:cs typeface="Calibri"/>
                <a:sym typeface="Calibri"/>
              </a:rPr>
              <a:t>-Taken from Jewell 1987</a:t>
            </a:r>
          </a:p>
        </p:txBody>
      </p:sp>
    </p:spTree>
  </p:cSld>
  <p:clrMapOvr>
    <a:masterClrMapping/>
  </p:clrMapOvr>
  <p:transition spd="slow">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9" name="Shape 129"/>
          <p:cNvSpPr txBox="1"/>
          <p:nvPr/>
        </p:nvSpPr>
        <p:spPr>
          <a:xfrm>
            <a:off x="235725" y="1089712"/>
            <a:ext cx="3349800" cy="3466500"/>
          </a:xfrm>
          <a:prstGeom prst="rect">
            <a:avLst/>
          </a:prstGeom>
          <a:noFill/>
          <a:ln>
            <a:noFill/>
          </a:ln>
        </p:spPr>
        <p:txBody>
          <a:bodyPr lIns="91425" tIns="45700" rIns="91425" bIns="45700" anchor="t" anchorCtr="0">
            <a:noAutofit/>
          </a:bodyPr>
          <a:lstStyle/>
          <a:p>
            <a:pPr marL="457200" marR="0" lvl="0" indent="-228600" algn="l" rtl="0">
              <a:spcBef>
                <a:spcPts val="0"/>
              </a:spcBef>
              <a:buClr>
                <a:srgbClr val="595959"/>
              </a:buClr>
              <a:buFont typeface="Calibri"/>
              <a:buChar char="➔"/>
            </a:pPr>
            <a:r>
              <a:rPr lang="en-US">
                <a:solidFill>
                  <a:srgbClr val="595959"/>
                </a:solidFill>
                <a:latin typeface="Calibri"/>
                <a:ea typeface="Calibri"/>
                <a:cs typeface="Calibri"/>
                <a:sym typeface="Calibri"/>
              </a:rPr>
              <a:t>Upflow velocity pretests -&gt;1.8 mm/s</a:t>
            </a:r>
          </a:p>
          <a:p>
            <a:pPr marL="457200" marR="0" lvl="0" indent="-228600" algn="l" rtl="0">
              <a:spcBef>
                <a:spcPts val="0"/>
              </a:spcBef>
              <a:buClr>
                <a:srgbClr val="595959"/>
              </a:buClr>
              <a:buFont typeface="Calibri"/>
              <a:buChar char="➔"/>
            </a:pPr>
            <a:r>
              <a:rPr lang="en-US">
                <a:solidFill>
                  <a:srgbClr val="595959"/>
                </a:solidFill>
                <a:latin typeface="Calibri"/>
                <a:ea typeface="Calibri"/>
                <a:cs typeface="Calibri"/>
                <a:sym typeface="Calibri"/>
              </a:rPr>
              <a:t>Hydraulic Retention Time = 1 h</a:t>
            </a:r>
          </a:p>
          <a:p>
            <a:pPr marL="457200" marR="0" lvl="0" indent="-228600" algn="l" rtl="0">
              <a:spcBef>
                <a:spcPts val="0"/>
              </a:spcBef>
              <a:buClr>
                <a:srgbClr val="595959"/>
              </a:buClr>
              <a:buFont typeface="Calibri"/>
              <a:buChar char="➔"/>
            </a:pPr>
            <a:r>
              <a:rPr lang="en-US">
                <a:solidFill>
                  <a:srgbClr val="595959"/>
                </a:solidFill>
                <a:latin typeface="Calibri"/>
                <a:ea typeface="Calibri"/>
                <a:cs typeface="Calibri"/>
                <a:sym typeface="Calibri"/>
              </a:rPr>
              <a:t>Design Flow Rate = 60 mL/min</a:t>
            </a:r>
          </a:p>
          <a:p>
            <a:pPr marL="457200" lvl="0" indent="-228600" rtl="0">
              <a:spcBef>
                <a:spcPts val="0"/>
              </a:spcBef>
              <a:buClr>
                <a:srgbClr val="595959"/>
              </a:buClr>
              <a:buFont typeface="Calibri"/>
              <a:buChar char="➔"/>
            </a:pPr>
            <a:r>
              <a:rPr lang="en-US">
                <a:solidFill>
                  <a:srgbClr val="595959"/>
                </a:solidFill>
                <a:latin typeface="Calibri"/>
                <a:ea typeface="Calibri"/>
                <a:cs typeface="Calibri"/>
                <a:sym typeface="Calibri"/>
              </a:rPr>
              <a:t>4 reactors in series</a:t>
            </a:r>
          </a:p>
          <a:p>
            <a:pPr marL="457200" marR="0" lvl="0" indent="-228600" algn="l" rtl="0">
              <a:spcBef>
                <a:spcPts val="0"/>
              </a:spcBef>
              <a:buClr>
                <a:srgbClr val="595959"/>
              </a:buClr>
              <a:buFont typeface="Calibri"/>
              <a:buChar char="➔"/>
            </a:pPr>
            <a:r>
              <a:rPr lang="en-US">
                <a:solidFill>
                  <a:srgbClr val="595959"/>
                </a:solidFill>
                <a:latin typeface="Calibri"/>
                <a:ea typeface="Calibri"/>
                <a:cs typeface="Calibri"/>
                <a:sym typeface="Calibri"/>
              </a:rPr>
              <a:t>1” PVC pipe </a:t>
            </a:r>
          </a:p>
          <a:p>
            <a:pPr marL="457200" marR="0" lvl="0" indent="-228600" algn="l" rtl="0">
              <a:spcBef>
                <a:spcPts val="0"/>
              </a:spcBef>
              <a:buClr>
                <a:srgbClr val="595959"/>
              </a:buClr>
              <a:buFont typeface="Calibri"/>
              <a:buChar char="➔"/>
            </a:pPr>
            <a:r>
              <a:rPr lang="en-US">
                <a:solidFill>
                  <a:srgbClr val="595959"/>
                </a:solidFill>
                <a:latin typeface="Calibri"/>
                <a:ea typeface="Calibri"/>
                <a:cs typeface="Calibri"/>
                <a:sym typeface="Calibri"/>
              </a:rPr>
              <a:t>2.3 m (7.5 ft) tall</a:t>
            </a:r>
          </a:p>
          <a:p>
            <a:pPr marL="457200" marR="0" lvl="0" indent="-228600" algn="l" rtl="0">
              <a:spcBef>
                <a:spcPts val="0"/>
              </a:spcBef>
              <a:buClr>
                <a:srgbClr val="595959"/>
              </a:buClr>
              <a:buFont typeface="Calibri"/>
              <a:buChar char="➔"/>
            </a:pPr>
            <a:r>
              <a:rPr lang="en-US">
                <a:solidFill>
                  <a:srgbClr val="595959"/>
                </a:solidFill>
                <a:latin typeface="Calibri"/>
                <a:ea typeface="Calibri"/>
                <a:cs typeface="Calibri"/>
                <a:sym typeface="Calibri"/>
              </a:rPr>
              <a:t>45 degree tilted tube settler </a:t>
            </a:r>
          </a:p>
          <a:p>
            <a:pPr marL="457200" marR="0" lvl="0" indent="-228600" algn="l" rtl="0">
              <a:spcBef>
                <a:spcPts val="0"/>
              </a:spcBef>
              <a:buClr>
                <a:srgbClr val="595959"/>
              </a:buClr>
              <a:buFont typeface="Calibri"/>
              <a:buChar char="➔"/>
            </a:pPr>
            <a:r>
              <a:rPr lang="en-US">
                <a:solidFill>
                  <a:srgbClr val="595959"/>
                </a:solidFill>
                <a:latin typeface="Calibri"/>
                <a:ea typeface="Calibri"/>
                <a:cs typeface="Calibri"/>
                <a:sym typeface="Calibri"/>
              </a:rPr>
              <a:t>Gas collector to separate biogas (CH4 + CO2)</a:t>
            </a:r>
          </a:p>
          <a:p>
            <a:pPr marL="457200" lvl="0" indent="-228600" rtl="0">
              <a:spcBef>
                <a:spcPts val="0"/>
              </a:spcBef>
              <a:buClr>
                <a:srgbClr val="595959"/>
              </a:buClr>
              <a:buFont typeface="Calibri"/>
              <a:buChar char="➔"/>
            </a:pPr>
            <a:r>
              <a:rPr lang="en-US">
                <a:solidFill>
                  <a:srgbClr val="595959"/>
                </a:solidFill>
                <a:latin typeface="Calibri"/>
                <a:ea typeface="Calibri"/>
                <a:cs typeface="Calibri"/>
                <a:sym typeface="Calibri"/>
              </a:rPr>
              <a:t>Influent pumped into 1st reactor</a:t>
            </a:r>
          </a:p>
          <a:p>
            <a:pPr marL="457200" lvl="0" indent="-228600" rtl="0">
              <a:spcBef>
                <a:spcPts val="0"/>
              </a:spcBef>
              <a:buClr>
                <a:srgbClr val="595959"/>
              </a:buClr>
              <a:buFont typeface="Calibri"/>
              <a:buChar char="➔"/>
            </a:pPr>
            <a:r>
              <a:rPr lang="en-US">
                <a:solidFill>
                  <a:srgbClr val="595959"/>
                </a:solidFill>
                <a:latin typeface="Calibri"/>
                <a:ea typeface="Calibri"/>
                <a:cs typeface="Calibri"/>
                <a:sym typeface="Calibri"/>
              </a:rPr>
              <a:t>2nd to 4th reactor gravity driven</a:t>
            </a:r>
          </a:p>
          <a:p>
            <a:pPr marL="457200" lvl="0" indent="-228600" rtl="0">
              <a:spcBef>
                <a:spcPts val="0"/>
              </a:spcBef>
              <a:buClr>
                <a:srgbClr val="595959"/>
              </a:buClr>
              <a:buFont typeface="Calibri"/>
              <a:buChar char="➔"/>
            </a:pPr>
            <a:r>
              <a:rPr lang="en-US">
                <a:solidFill>
                  <a:srgbClr val="595959"/>
                </a:solidFill>
                <a:latin typeface="Calibri"/>
                <a:ea typeface="Calibri"/>
                <a:cs typeface="Calibri"/>
                <a:sym typeface="Calibri"/>
              </a:rPr>
              <a:t>Free water surface in gas collectors and tube settler arms </a:t>
            </a:r>
          </a:p>
          <a:p>
            <a:pPr marL="457200" marR="0" lvl="0" indent="-228600" algn="l" rtl="0">
              <a:spcBef>
                <a:spcPts val="0"/>
              </a:spcBef>
              <a:buClr>
                <a:srgbClr val="595959"/>
              </a:buClr>
              <a:buFont typeface="Calibri"/>
              <a:buChar char="➔"/>
            </a:pPr>
            <a:r>
              <a:rPr lang="en-US">
                <a:solidFill>
                  <a:srgbClr val="595959"/>
                </a:solidFill>
                <a:latin typeface="Calibri"/>
                <a:ea typeface="Calibri"/>
                <a:cs typeface="Calibri"/>
                <a:sym typeface="Calibri"/>
              </a:rPr>
              <a:t>Biogas diluted with certain speed airflow, then measured with methane sensors</a:t>
            </a:r>
          </a:p>
          <a:p>
            <a:pPr marL="457200" lvl="0" indent="-228600" rtl="0">
              <a:spcBef>
                <a:spcPts val="0"/>
              </a:spcBef>
              <a:buClr>
                <a:srgbClr val="595959"/>
              </a:buClr>
              <a:buFont typeface="Calibri"/>
              <a:buChar char="➔"/>
            </a:pPr>
            <a:r>
              <a:rPr lang="en-US">
                <a:solidFill>
                  <a:srgbClr val="595959"/>
                </a:solidFill>
                <a:latin typeface="Calibri"/>
                <a:ea typeface="Calibri"/>
                <a:cs typeface="Calibri"/>
                <a:sym typeface="Calibri"/>
              </a:rPr>
              <a:t>No recycle - energy saving</a:t>
            </a:r>
          </a:p>
          <a:p>
            <a:pPr marR="0" lvl="0" algn="l" rtl="0">
              <a:spcBef>
                <a:spcPts val="0"/>
              </a:spcBef>
              <a:buNone/>
            </a:pPr>
            <a:endParaRPr sz="1400" b="0" i="0" u="none" strike="noStrike" cap="none">
              <a:solidFill>
                <a:srgbClr val="595959"/>
              </a:solidFill>
              <a:latin typeface="Calibri"/>
              <a:ea typeface="Calibri"/>
              <a:cs typeface="Calibri"/>
              <a:sym typeface="Calibri"/>
            </a:endParaRPr>
          </a:p>
        </p:txBody>
      </p:sp>
      <p:sp>
        <p:nvSpPr>
          <p:cNvPr id="130" name="Shape 130"/>
          <p:cNvSpPr txBox="1"/>
          <p:nvPr/>
        </p:nvSpPr>
        <p:spPr>
          <a:xfrm>
            <a:off x="108729" y="261836"/>
            <a:ext cx="4917300" cy="6225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SzPct val="25000"/>
              <a:buNone/>
            </a:pPr>
            <a:r>
              <a:rPr lang="en-US" sz="4000">
                <a:solidFill>
                  <a:srgbClr val="0B68FF"/>
                </a:solidFill>
              </a:rPr>
              <a:t>Reactor Design </a:t>
            </a:r>
          </a:p>
        </p:txBody>
      </p:sp>
      <p:sp>
        <p:nvSpPr>
          <p:cNvPr id="131" name="Shape 131"/>
          <p:cNvSpPr txBox="1"/>
          <p:nvPr/>
        </p:nvSpPr>
        <p:spPr>
          <a:xfrm>
            <a:off x="4593771" y="4763421"/>
            <a:ext cx="44031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a:solidFill>
                  <a:srgbClr val="0B68FF"/>
                </a:solidFill>
              </a:rPr>
              <a:t>EGSB</a:t>
            </a:r>
            <a:r>
              <a:rPr lang="en-US" sz="1000" b="1" i="0" u="none" strike="noStrike" cap="none">
                <a:solidFill>
                  <a:srgbClr val="0B68FF"/>
                </a:solidFill>
                <a:latin typeface="Arial"/>
                <a:ea typeface="Arial"/>
                <a:cs typeface="Arial"/>
                <a:sym typeface="Arial"/>
              </a:rPr>
              <a:t> | </a:t>
            </a:r>
            <a:r>
              <a:rPr lang="en-US" sz="1000" b="1">
                <a:solidFill>
                  <a:srgbClr val="0B68FF"/>
                </a:solidFill>
              </a:rPr>
              <a:t>Research</a:t>
            </a:r>
            <a:r>
              <a:rPr lang="en-US" sz="1000" b="1" i="0" u="none" strike="noStrike" cap="none">
                <a:solidFill>
                  <a:srgbClr val="0B68FF"/>
                </a:solidFill>
                <a:latin typeface="Arial"/>
                <a:ea typeface="Arial"/>
                <a:cs typeface="Arial"/>
                <a:sym typeface="Arial"/>
              </a:rPr>
              <a:t> | </a:t>
            </a:r>
            <a:r>
              <a:rPr lang="en-US" sz="1000" b="1">
                <a:solidFill>
                  <a:srgbClr val="7F7F7F"/>
                </a:solidFill>
              </a:rPr>
              <a:t>Final</a:t>
            </a:r>
            <a:r>
              <a:rPr lang="en-US" sz="1000" b="1" i="0" u="none" strike="noStrike" cap="none">
                <a:solidFill>
                  <a:srgbClr val="7F7F7F"/>
                </a:solidFill>
                <a:latin typeface="Arial"/>
                <a:ea typeface="Arial"/>
                <a:cs typeface="Arial"/>
                <a:sym typeface="Arial"/>
              </a:rPr>
              <a:t> Presentation Spring 201</a:t>
            </a:r>
            <a:r>
              <a:rPr lang="en-US" sz="1000" b="1">
                <a:solidFill>
                  <a:srgbClr val="7F7F7F"/>
                </a:solidFill>
              </a:rPr>
              <a:t>6</a:t>
            </a:r>
          </a:p>
        </p:txBody>
      </p:sp>
      <p:pic>
        <p:nvPicPr>
          <p:cNvPr id="132" name="Shape 132"/>
          <p:cNvPicPr preferRelativeResize="0"/>
          <p:nvPr/>
        </p:nvPicPr>
        <p:blipFill>
          <a:blip r:embed="rId3">
            <a:alphaModFix/>
          </a:blip>
          <a:stretch>
            <a:fillRect/>
          </a:stretch>
        </p:blipFill>
        <p:spPr>
          <a:xfrm>
            <a:off x="7318450" y="45562"/>
            <a:ext cx="1764899" cy="513500"/>
          </a:xfrm>
          <a:prstGeom prst="rect">
            <a:avLst/>
          </a:prstGeom>
          <a:noFill/>
          <a:ln>
            <a:noFill/>
          </a:ln>
        </p:spPr>
      </p:pic>
      <p:pic>
        <p:nvPicPr>
          <p:cNvPr id="133" name="Shape 133"/>
          <p:cNvPicPr preferRelativeResize="0"/>
          <p:nvPr/>
        </p:nvPicPr>
        <p:blipFill>
          <a:blip r:embed="rId4">
            <a:alphaModFix/>
          </a:blip>
          <a:stretch>
            <a:fillRect/>
          </a:stretch>
        </p:blipFill>
        <p:spPr>
          <a:xfrm>
            <a:off x="3486450" y="1034200"/>
            <a:ext cx="5456603" cy="3577537"/>
          </a:xfrm>
          <a:prstGeom prst="rect">
            <a:avLst/>
          </a:prstGeom>
          <a:noFill/>
          <a:ln>
            <a:noFill/>
          </a:ln>
        </p:spPr>
      </p:pic>
    </p:spTree>
  </p:cSld>
  <p:clrMapOvr>
    <a:masterClrMapping/>
  </p:clrMapOvr>
  <p:transition spd="slow">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pic>
        <p:nvPicPr>
          <p:cNvPr id="138" name="Shape 138"/>
          <p:cNvPicPr preferRelativeResize="0"/>
          <p:nvPr/>
        </p:nvPicPr>
        <p:blipFill>
          <a:blip r:embed="rId3">
            <a:alphaModFix/>
          </a:blip>
          <a:stretch>
            <a:fillRect/>
          </a:stretch>
        </p:blipFill>
        <p:spPr>
          <a:xfrm>
            <a:off x="6570573" y="884325"/>
            <a:ext cx="2371078" cy="3869974"/>
          </a:xfrm>
          <a:prstGeom prst="rect">
            <a:avLst/>
          </a:prstGeom>
          <a:noFill/>
          <a:ln>
            <a:noFill/>
          </a:ln>
        </p:spPr>
      </p:pic>
      <p:sp>
        <p:nvSpPr>
          <p:cNvPr id="140" name="Shape 140"/>
          <p:cNvSpPr txBox="1"/>
          <p:nvPr/>
        </p:nvSpPr>
        <p:spPr>
          <a:xfrm>
            <a:off x="108729" y="261836"/>
            <a:ext cx="4917300" cy="6225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SzPct val="25000"/>
              <a:buNone/>
            </a:pPr>
            <a:r>
              <a:rPr lang="en-US" sz="4000">
                <a:solidFill>
                  <a:srgbClr val="0B68FF"/>
                </a:solidFill>
              </a:rPr>
              <a:t>Reactor Design </a:t>
            </a:r>
          </a:p>
        </p:txBody>
      </p:sp>
      <p:sp>
        <p:nvSpPr>
          <p:cNvPr id="141" name="Shape 141"/>
          <p:cNvSpPr txBox="1"/>
          <p:nvPr/>
        </p:nvSpPr>
        <p:spPr>
          <a:xfrm>
            <a:off x="4593771" y="4763421"/>
            <a:ext cx="44031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a:solidFill>
                  <a:srgbClr val="0B68FF"/>
                </a:solidFill>
              </a:rPr>
              <a:t>EGSB</a:t>
            </a:r>
            <a:r>
              <a:rPr lang="en-US" sz="1000" b="1" i="0" u="none" strike="noStrike" cap="none">
                <a:solidFill>
                  <a:srgbClr val="0B68FF"/>
                </a:solidFill>
                <a:latin typeface="Arial"/>
                <a:ea typeface="Arial"/>
                <a:cs typeface="Arial"/>
                <a:sym typeface="Arial"/>
              </a:rPr>
              <a:t> | </a:t>
            </a:r>
            <a:r>
              <a:rPr lang="en-US" sz="1000" b="1">
                <a:solidFill>
                  <a:srgbClr val="0B68FF"/>
                </a:solidFill>
              </a:rPr>
              <a:t>Research</a:t>
            </a:r>
            <a:r>
              <a:rPr lang="en-US" sz="1000" b="1" i="0" u="none" strike="noStrike" cap="none">
                <a:solidFill>
                  <a:srgbClr val="0B68FF"/>
                </a:solidFill>
                <a:latin typeface="Arial"/>
                <a:ea typeface="Arial"/>
                <a:cs typeface="Arial"/>
                <a:sym typeface="Arial"/>
              </a:rPr>
              <a:t> | </a:t>
            </a:r>
            <a:r>
              <a:rPr lang="en-US" sz="1000" b="1">
                <a:solidFill>
                  <a:srgbClr val="7F7F7F"/>
                </a:solidFill>
              </a:rPr>
              <a:t>Final</a:t>
            </a:r>
            <a:r>
              <a:rPr lang="en-US" sz="1000" b="1" i="0" u="none" strike="noStrike" cap="none">
                <a:solidFill>
                  <a:srgbClr val="7F7F7F"/>
                </a:solidFill>
                <a:latin typeface="Arial"/>
                <a:ea typeface="Arial"/>
                <a:cs typeface="Arial"/>
                <a:sym typeface="Arial"/>
              </a:rPr>
              <a:t> Presentation Spring 201</a:t>
            </a:r>
            <a:r>
              <a:rPr lang="en-US" sz="1000" b="1">
                <a:solidFill>
                  <a:srgbClr val="7F7F7F"/>
                </a:solidFill>
              </a:rPr>
              <a:t>6</a:t>
            </a:r>
          </a:p>
        </p:txBody>
      </p:sp>
      <p:pic>
        <p:nvPicPr>
          <p:cNvPr id="142" name="Shape 142"/>
          <p:cNvPicPr preferRelativeResize="0"/>
          <p:nvPr/>
        </p:nvPicPr>
        <p:blipFill>
          <a:blip r:embed="rId4">
            <a:alphaModFix/>
          </a:blip>
          <a:stretch>
            <a:fillRect/>
          </a:stretch>
        </p:blipFill>
        <p:spPr>
          <a:xfrm>
            <a:off x="7318450" y="45562"/>
            <a:ext cx="1764899" cy="513500"/>
          </a:xfrm>
          <a:prstGeom prst="rect">
            <a:avLst/>
          </a:prstGeom>
          <a:noFill/>
          <a:ln>
            <a:noFill/>
          </a:ln>
        </p:spPr>
      </p:pic>
      <p:pic>
        <p:nvPicPr>
          <p:cNvPr id="143" name="Shape 143"/>
          <p:cNvPicPr preferRelativeResize="0"/>
          <p:nvPr/>
        </p:nvPicPr>
        <p:blipFill>
          <a:blip r:embed="rId5">
            <a:alphaModFix/>
          </a:blip>
          <a:stretch>
            <a:fillRect/>
          </a:stretch>
        </p:blipFill>
        <p:spPr>
          <a:xfrm>
            <a:off x="354250" y="884312"/>
            <a:ext cx="2902487" cy="3869976"/>
          </a:xfrm>
          <a:prstGeom prst="rect">
            <a:avLst/>
          </a:prstGeom>
          <a:noFill/>
          <a:ln>
            <a:noFill/>
          </a:ln>
        </p:spPr>
      </p:pic>
      <p:grpSp>
        <p:nvGrpSpPr>
          <p:cNvPr id="144" name="Shape 144"/>
          <p:cNvGrpSpPr/>
          <p:nvPr/>
        </p:nvGrpSpPr>
        <p:grpSpPr>
          <a:xfrm>
            <a:off x="3470999" y="559063"/>
            <a:ext cx="3693550" cy="4197541"/>
            <a:chOff x="4486849" y="521513"/>
            <a:chExt cx="3693550" cy="4197541"/>
          </a:xfrm>
        </p:grpSpPr>
        <p:pic>
          <p:nvPicPr>
            <p:cNvPr id="145" name="Shape 145"/>
            <p:cNvPicPr preferRelativeResize="0"/>
            <p:nvPr/>
          </p:nvPicPr>
          <p:blipFill>
            <a:blip r:embed="rId6">
              <a:alphaModFix/>
            </a:blip>
            <a:stretch>
              <a:fillRect/>
            </a:stretch>
          </p:blipFill>
          <p:spPr>
            <a:xfrm>
              <a:off x="4486849" y="849062"/>
              <a:ext cx="2902474" cy="3869992"/>
            </a:xfrm>
            <a:prstGeom prst="rect">
              <a:avLst/>
            </a:prstGeom>
            <a:noFill/>
            <a:ln>
              <a:noFill/>
            </a:ln>
          </p:spPr>
        </p:pic>
        <p:sp>
          <p:nvSpPr>
            <p:cNvPr id="146" name="Shape 146"/>
            <p:cNvSpPr/>
            <p:nvPr/>
          </p:nvSpPr>
          <p:spPr>
            <a:xfrm>
              <a:off x="6009650" y="658058"/>
              <a:ext cx="2170750" cy="679700"/>
            </a:xfrm>
            <a:custGeom>
              <a:avLst/>
              <a:gdLst/>
              <a:ahLst/>
              <a:cxnLst/>
              <a:rect l="0" t="0" r="0" b="0"/>
              <a:pathLst>
                <a:path w="86830" h="27188" extrusionOk="0">
                  <a:moveTo>
                    <a:pt x="0" y="19917"/>
                  </a:moveTo>
                  <a:cubicBezTo>
                    <a:pt x="1212" y="17136"/>
                    <a:pt x="-1496" y="6229"/>
                    <a:pt x="7272" y="3235"/>
                  </a:cubicBezTo>
                  <a:cubicBezTo>
                    <a:pt x="16040" y="240"/>
                    <a:pt x="41491" y="-1470"/>
                    <a:pt x="52612" y="1952"/>
                  </a:cubicBezTo>
                  <a:cubicBezTo>
                    <a:pt x="63733" y="5374"/>
                    <a:pt x="68295" y="19561"/>
                    <a:pt x="73998" y="23767"/>
                  </a:cubicBezTo>
                  <a:cubicBezTo>
                    <a:pt x="79701" y="27973"/>
                    <a:pt x="84691" y="26617"/>
                    <a:pt x="86830" y="27188"/>
                  </a:cubicBezTo>
                </a:path>
              </a:pathLst>
            </a:custGeom>
            <a:noFill/>
            <a:ln w="19050" cap="flat" cmpd="sng">
              <a:solidFill>
                <a:srgbClr val="FF0000"/>
              </a:solidFill>
              <a:prstDash val="solid"/>
              <a:round/>
              <a:headEnd type="none" w="lg" len="lg"/>
              <a:tailEnd type="none" w="lg" len="lg"/>
            </a:ln>
          </p:spPr>
        </p:sp>
        <p:sp>
          <p:nvSpPr>
            <p:cNvPr id="147" name="Shape 147"/>
            <p:cNvSpPr/>
            <p:nvPr/>
          </p:nvSpPr>
          <p:spPr>
            <a:xfrm>
              <a:off x="6012776" y="594577"/>
              <a:ext cx="2124850" cy="646950"/>
            </a:xfrm>
            <a:custGeom>
              <a:avLst/>
              <a:gdLst/>
              <a:ahLst/>
              <a:cxnLst/>
              <a:rect l="0" t="0" r="0" b="0"/>
              <a:pathLst>
                <a:path w="84994" h="25878" extrusionOk="0">
                  <a:moveTo>
                    <a:pt x="303" y="23311"/>
                  </a:moveTo>
                  <a:cubicBezTo>
                    <a:pt x="873" y="20388"/>
                    <a:pt x="-2049" y="9623"/>
                    <a:pt x="3725" y="5774"/>
                  </a:cubicBezTo>
                  <a:cubicBezTo>
                    <a:pt x="9499" y="1924"/>
                    <a:pt x="25183" y="-641"/>
                    <a:pt x="34950" y="214"/>
                  </a:cubicBezTo>
                  <a:cubicBezTo>
                    <a:pt x="44716" y="1069"/>
                    <a:pt x="53984" y="6629"/>
                    <a:pt x="62325" y="10907"/>
                  </a:cubicBezTo>
                  <a:cubicBezTo>
                    <a:pt x="70665" y="15184"/>
                    <a:pt x="81215" y="23382"/>
                    <a:pt x="84994" y="25878"/>
                  </a:cubicBezTo>
                </a:path>
              </a:pathLst>
            </a:custGeom>
            <a:noFill/>
            <a:ln w="19050" cap="flat" cmpd="sng">
              <a:solidFill>
                <a:srgbClr val="FF0000"/>
              </a:solidFill>
              <a:prstDash val="solid"/>
              <a:round/>
              <a:headEnd type="none" w="lg" len="lg"/>
              <a:tailEnd type="none" w="lg" len="lg"/>
            </a:ln>
          </p:spPr>
        </p:sp>
        <p:sp>
          <p:nvSpPr>
            <p:cNvPr id="148" name="Shape 148"/>
            <p:cNvSpPr/>
            <p:nvPr/>
          </p:nvSpPr>
          <p:spPr>
            <a:xfrm>
              <a:off x="5994849" y="521513"/>
              <a:ext cx="2132100" cy="659025"/>
            </a:xfrm>
            <a:custGeom>
              <a:avLst/>
              <a:gdLst/>
              <a:ahLst/>
              <a:cxnLst/>
              <a:rect l="0" t="0" r="0" b="0"/>
              <a:pathLst>
                <a:path w="85284" h="26361" extrusionOk="0">
                  <a:moveTo>
                    <a:pt x="592" y="25378"/>
                  </a:moveTo>
                  <a:cubicBezTo>
                    <a:pt x="1091" y="22241"/>
                    <a:pt x="-2401" y="10621"/>
                    <a:pt x="3587" y="6558"/>
                  </a:cubicBezTo>
                  <a:cubicBezTo>
                    <a:pt x="9575" y="2494"/>
                    <a:pt x="25828" y="-1997"/>
                    <a:pt x="36522" y="997"/>
                  </a:cubicBezTo>
                  <a:cubicBezTo>
                    <a:pt x="47215" y="3991"/>
                    <a:pt x="59620" y="20602"/>
                    <a:pt x="67747" y="24523"/>
                  </a:cubicBezTo>
                  <a:cubicBezTo>
                    <a:pt x="75874" y="28444"/>
                    <a:pt x="82361" y="24523"/>
                    <a:pt x="85284" y="24523"/>
                  </a:cubicBezTo>
                </a:path>
              </a:pathLst>
            </a:custGeom>
            <a:noFill/>
            <a:ln w="19050" cap="flat" cmpd="sng">
              <a:solidFill>
                <a:srgbClr val="FF0000"/>
              </a:solidFill>
              <a:prstDash val="solid"/>
              <a:round/>
              <a:headEnd type="none" w="lg" len="lg"/>
              <a:tailEnd type="none" w="lg" len="lg"/>
            </a:ln>
          </p:spPr>
        </p:sp>
        <p:sp>
          <p:nvSpPr>
            <p:cNvPr id="149" name="Shape 149"/>
            <p:cNvSpPr/>
            <p:nvPr/>
          </p:nvSpPr>
          <p:spPr>
            <a:xfrm>
              <a:off x="6063125" y="629327"/>
              <a:ext cx="2021050" cy="633575"/>
            </a:xfrm>
            <a:custGeom>
              <a:avLst/>
              <a:gdLst/>
              <a:ahLst/>
              <a:cxnLst/>
              <a:rect l="0" t="0" r="0" b="0"/>
              <a:pathLst>
                <a:path w="80842" h="25343" extrusionOk="0">
                  <a:moveTo>
                    <a:pt x="0" y="19355"/>
                  </a:moveTo>
                  <a:cubicBezTo>
                    <a:pt x="712" y="17287"/>
                    <a:pt x="284" y="10159"/>
                    <a:pt x="4277" y="6951"/>
                  </a:cubicBezTo>
                  <a:cubicBezTo>
                    <a:pt x="8269" y="3743"/>
                    <a:pt x="15184" y="-320"/>
                    <a:pt x="23953" y="107"/>
                  </a:cubicBezTo>
                  <a:cubicBezTo>
                    <a:pt x="32721" y="534"/>
                    <a:pt x="47407" y="5311"/>
                    <a:pt x="56889" y="9517"/>
                  </a:cubicBezTo>
                  <a:cubicBezTo>
                    <a:pt x="66370" y="13723"/>
                    <a:pt x="76849" y="22705"/>
                    <a:pt x="80842" y="25343"/>
                  </a:cubicBezTo>
                </a:path>
              </a:pathLst>
            </a:custGeom>
            <a:noFill/>
            <a:ln w="19050" cap="flat" cmpd="sng">
              <a:solidFill>
                <a:srgbClr val="FF0000"/>
              </a:solidFill>
              <a:prstDash val="solid"/>
              <a:round/>
              <a:headEnd type="none" w="lg" len="lg"/>
              <a:tailEnd type="none" w="lg" len="lg"/>
            </a:ln>
          </p:spPr>
        </p:sp>
      </p:grpSp>
      <p:cxnSp>
        <p:nvCxnSpPr>
          <p:cNvPr id="150" name="Shape 150"/>
          <p:cNvCxnSpPr/>
          <p:nvPr/>
        </p:nvCxnSpPr>
        <p:spPr>
          <a:xfrm>
            <a:off x="6191450" y="525075"/>
            <a:ext cx="620100" cy="310200"/>
          </a:xfrm>
          <a:prstGeom prst="straightConnector1">
            <a:avLst/>
          </a:prstGeom>
          <a:noFill/>
          <a:ln w="9525" cap="flat" cmpd="sng">
            <a:solidFill>
              <a:schemeClr val="dk2"/>
            </a:solidFill>
            <a:prstDash val="solid"/>
            <a:round/>
            <a:headEnd type="none" w="lg" len="lg"/>
            <a:tailEnd type="triangle" w="lg" len="lg"/>
          </a:ln>
        </p:spPr>
      </p:cxnSp>
      <p:sp>
        <p:nvSpPr>
          <p:cNvPr id="151" name="Shape 151"/>
          <p:cNvSpPr txBox="1"/>
          <p:nvPr/>
        </p:nvSpPr>
        <p:spPr>
          <a:xfrm>
            <a:off x="5723437" y="165825"/>
            <a:ext cx="897600" cy="310200"/>
          </a:xfrm>
          <a:prstGeom prst="rect">
            <a:avLst/>
          </a:prstGeom>
          <a:noFill/>
          <a:ln>
            <a:noFill/>
          </a:ln>
        </p:spPr>
        <p:txBody>
          <a:bodyPr lIns="91425" tIns="91425" rIns="91425" bIns="91425" anchor="t" anchorCtr="0">
            <a:noAutofit/>
          </a:bodyPr>
          <a:lstStyle/>
          <a:p>
            <a:pPr lvl="0">
              <a:spcBef>
                <a:spcPts val="0"/>
              </a:spcBef>
              <a:buNone/>
            </a:pPr>
            <a:r>
              <a:rPr lang="en-US"/>
              <a:t>Methane</a:t>
            </a:r>
          </a:p>
        </p:txBody>
      </p:sp>
    </p:spTree>
  </p:cSld>
  <p:clrMapOvr>
    <a:masterClrMapping/>
  </p:clrMapOvr>
  <p:transition spd="slow">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7" name="Shape 157"/>
          <p:cNvSpPr txBox="1"/>
          <p:nvPr/>
        </p:nvSpPr>
        <p:spPr>
          <a:xfrm>
            <a:off x="4593771" y="4763421"/>
            <a:ext cx="44031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a:solidFill>
                  <a:srgbClr val="0B68FF"/>
                </a:solidFill>
              </a:rPr>
              <a:t>EGSB</a:t>
            </a:r>
            <a:r>
              <a:rPr lang="en-US" sz="1000" b="1" i="0" u="none" strike="noStrike" cap="none">
                <a:solidFill>
                  <a:srgbClr val="0B68FF"/>
                </a:solidFill>
                <a:latin typeface="Arial"/>
                <a:ea typeface="Arial"/>
                <a:cs typeface="Arial"/>
                <a:sym typeface="Arial"/>
              </a:rPr>
              <a:t> | </a:t>
            </a:r>
            <a:r>
              <a:rPr lang="en-US" sz="1000" b="1">
                <a:solidFill>
                  <a:srgbClr val="0B68FF"/>
                </a:solidFill>
              </a:rPr>
              <a:t>Research</a:t>
            </a:r>
            <a:r>
              <a:rPr lang="en-US" sz="1000" b="1" i="0" u="none" strike="noStrike" cap="none">
                <a:solidFill>
                  <a:srgbClr val="0B68FF"/>
                </a:solidFill>
                <a:latin typeface="Arial"/>
                <a:ea typeface="Arial"/>
                <a:cs typeface="Arial"/>
                <a:sym typeface="Arial"/>
              </a:rPr>
              <a:t> | </a:t>
            </a:r>
            <a:r>
              <a:rPr lang="en-US" sz="1000" b="1">
                <a:solidFill>
                  <a:srgbClr val="7F7F7F"/>
                </a:solidFill>
              </a:rPr>
              <a:t>Final</a:t>
            </a:r>
            <a:r>
              <a:rPr lang="en-US" sz="1000" b="1" i="0" u="none" strike="noStrike" cap="none">
                <a:solidFill>
                  <a:srgbClr val="7F7F7F"/>
                </a:solidFill>
                <a:latin typeface="Arial"/>
                <a:ea typeface="Arial"/>
                <a:cs typeface="Arial"/>
                <a:sym typeface="Arial"/>
              </a:rPr>
              <a:t> Presentation Spring 201</a:t>
            </a:r>
            <a:r>
              <a:rPr lang="en-US" sz="1000" b="1">
                <a:solidFill>
                  <a:srgbClr val="7F7F7F"/>
                </a:solidFill>
              </a:rPr>
              <a:t>6</a:t>
            </a:r>
          </a:p>
        </p:txBody>
      </p:sp>
      <p:pic>
        <p:nvPicPr>
          <p:cNvPr id="158" name="Shape 158"/>
          <p:cNvPicPr preferRelativeResize="0"/>
          <p:nvPr/>
        </p:nvPicPr>
        <p:blipFill>
          <a:blip r:embed="rId3">
            <a:alphaModFix/>
          </a:blip>
          <a:stretch>
            <a:fillRect/>
          </a:stretch>
        </p:blipFill>
        <p:spPr>
          <a:xfrm>
            <a:off x="7318450" y="45562"/>
            <a:ext cx="1764899" cy="513500"/>
          </a:xfrm>
          <a:prstGeom prst="rect">
            <a:avLst/>
          </a:prstGeom>
          <a:noFill/>
          <a:ln>
            <a:noFill/>
          </a:ln>
        </p:spPr>
      </p:pic>
      <p:pic>
        <p:nvPicPr>
          <p:cNvPr id="159" name="Shape 159"/>
          <p:cNvPicPr preferRelativeResize="0"/>
          <p:nvPr/>
        </p:nvPicPr>
        <p:blipFill>
          <a:blip r:embed="rId4">
            <a:alphaModFix/>
          </a:blip>
          <a:stretch>
            <a:fillRect/>
          </a:stretch>
        </p:blipFill>
        <p:spPr>
          <a:xfrm>
            <a:off x="284500" y="1855687"/>
            <a:ext cx="3156225" cy="1645024"/>
          </a:xfrm>
          <a:prstGeom prst="rect">
            <a:avLst/>
          </a:prstGeom>
          <a:noFill/>
          <a:ln>
            <a:noFill/>
          </a:ln>
        </p:spPr>
      </p:pic>
      <p:sp>
        <p:nvSpPr>
          <p:cNvPr id="160" name="Shape 160"/>
          <p:cNvSpPr txBox="1"/>
          <p:nvPr/>
        </p:nvSpPr>
        <p:spPr>
          <a:xfrm>
            <a:off x="235176" y="763775"/>
            <a:ext cx="2748300" cy="6225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SzPct val="25000"/>
              <a:buNone/>
            </a:pPr>
            <a:r>
              <a:rPr lang="en-US" sz="2400">
                <a:solidFill>
                  <a:srgbClr val="666666"/>
                </a:solidFill>
              </a:rPr>
              <a:t>Methane sensors</a:t>
            </a:r>
            <a:r>
              <a:rPr lang="en-US" sz="4000">
                <a:solidFill>
                  <a:srgbClr val="0B68FF"/>
                </a:solidFill>
              </a:rPr>
              <a:t> </a:t>
            </a:r>
          </a:p>
        </p:txBody>
      </p:sp>
      <p:sp>
        <p:nvSpPr>
          <p:cNvPr id="161" name="Shape 161"/>
          <p:cNvSpPr txBox="1"/>
          <p:nvPr/>
        </p:nvSpPr>
        <p:spPr>
          <a:xfrm>
            <a:off x="1142375" y="4527300"/>
            <a:ext cx="1572000" cy="437700"/>
          </a:xfrm>
          <a:prstGeom prst="rect">
            <a:avLst/>
          </a:prstGeom>
          <a:noFill/>
          <a:ln>
            <a:noFill/>
          </a:ln>
        </p:spPr>
        <p:txBody>
          <a:bodyPr lIns="91425" tIns="91425" rIns="91425" bIns="91425" anchor="t" anchorCtr="0">
            <a:noAutofit/>
          </a:bodyPr>
          <a:lstStyle/>
          <a:p>
            <a:pPr lvl="0">
              <a:spcBef>
                <a:spcPts val="0"/>
              </a:spcBef>
              <a:buNone/>
            </a:pPr>
            <a:r>
              <a:rPr lang="en-US"/>
              <a:t>ProCoDA signal</a:t>
            </a:r>
          </a:p>
        </p:txBody>
      </p:sp>
      <p:sp>
        <p:nvSpPr>
          <p:cNvPr id="162" name="Shape 162"/>
          <p:cNvSpPr txBox="1"/>
          <p:nvPr/>
        </p:nvSpPr>
        <p:spPr>
          <a:xfrm>
            <a:off x="1719825" y="3970100"/>
            <a:ext cx="1572000" cy="437700"/>
          </a:xfrm>
          <a:prstGeom prst="rect">
            <a:avLst/>
          </a:prstGeom>
          <a:noFill/>
          <a:ln>
            <a:noFill/>
          </a:ln>
        </p:spPr>
        <p:txBody>
          <a:bodyPr lIns="91425" tIns="91425" rIns="91425" bIns="91425" anchor="t" anchorCtr="0">
            <a:noAutofit/>
          </a:bodyPr>
          <a:lstStyle/>
          <a:p>
            <a:pPr lvl="0" rtl="0">
              <a:spcBef>
                <a:spcPts val="0"/>
              </a:spcBef>
              <a:buNone/>
            </a:pPr>
            <a:r>
              <a:rPr lang="en-US"/>
              <a:t>5 V Power</a:t>
            </a:r>
          </a:p>
        </p:txBody>
      </p:sp>
      <p:grpSp>
        <p:nvGrpSpPr>
          <p:cNvPr id="163" name="Shape 163"/>
          <p:cNvGrpSpPr/>
          <p:nvPr/>
        </p:nvGrpSpPr>
        <p:grpSpPr>
          <a:xfrm>
            <a:off x="2598475" y="1855676"/>
            <a:ext cx="6310350" cy="3109323"/>
            <a:chOff x="2598475" y="1855676"/>
            <a:chExt cx="6310350" cy="3109323"/>
          </a:xfrm>
        </p:grpSpPr>
        <p:grpSp>
          <p:nvGrpSpPr>
            <p:cNvPr id="164" name="Shape 164"/>
            <p:cNvGrpSpPr/>
            <p:nvPr/>
          </p:nvGrpSpPr>
          <p:grpSpPr>
            <a:xfrm>
              <a:off x="3488038" y="1855676"/>
              <a:ext cx="5420786" cy="2714229"/>
              <a:chOff x="390425" y="1026225"/>
              <a:chExt cx="6686550" cy="3381375"/>
            </a:xfrm>
          </p:grpSpPr>
          <p:pic>
            <p:nvPicPr>
              <p:cNvPr id="165" name="Shape 165"/>
              <p:cNvPicPr preferRelativeResize="0"/>
              <p:nvPr/>
            </p:nvPicPr>
            <p:blipFill>
              <a:blip r:embed="rId5">
                <a:alphaModFix/>
              </a:blip>
              <a:stretch>
                <a:fillRect/>
              </a:stretch>
            </p:blipFill>
            <p:spPr>
              <a:xfrm>
                <a:off x="390425" y="1026225"/>
                <a:ext cx="6686550" cy="3381375"/>
              </a:xfrm>
              <a:prstGeom prst="rect">
                <a:avLst/>
              </a:prstGeom>
              <a:noFill/>
              <a:ln>
                <a:noFill/>
              </a:ln>
            </p:spPr>
          </p:pic>
          <p:grpSp>
            <p:nvGrpSpPr>
              <p:cNvPr id="166" name="Shape 166"/>
              <p:cNvGrpSpPr/>
              <p:nvPr/>
            </p:nvGrpSpPr>
            <p:grpSpPr>
              <a:xfrm>
                <a:off x="2255850" y="1903012"/>
                <a:ext cx="1124850" cy="1756150"/>
                <a:chOff x="4009575" y="1838850"/>
                <a:chExt cx="1124850" cy="1756150"/>
              </a:xfrm>
            </p:grpSpPr>
            <p:sp>
              <p:nvSpPr>
                <p:cNvPr id="167" name="Shape 167"/>
                <p:cNvSpPr txBox="1"/>
                <p:nvPr/>
              </p:nvSpPr>
              <p:spPr>
                <a:xfrm>
                  <a:off x="4009575" y="3178600"/>
                  <a:ext cx="313500" cy="416400"/>
                </a:xfrm>
                <a:prstGeom prst="rect">
                  <a:avLst/>
                </a:prstGeom>
                <a:noFill/>
                <a:ln>
                  <a:noFill/>
                </a:ln>
              </p:spPr>
              <p:txBody>
                <a:bodyPr lIns="91425" tIns="91425" rIns="91425" bIns="91425" anchor="t" anchorCtr="0">
                  <a:noAutofit/>
                </a:bodyPr>
                <a:lstStyle/>
                <a:p>
                  <a:pPr lvl="0">
                    <a:spcBef>
                      <a:spcPts val="0"/>
                    </a:spcBef>
                    <a:buNone/>
                  </a:pPr>
                  <a:r>
                    <a:rPr lang="en-US" b="1"/>
                    <a:t>1</a:t>
                  </a:r>
                </a:p>
              </p:txBody>
            </p:sp>
            <p:sp>
              <p:nvSpPr>
                <p:cNvPr id="168" name="Shape 168"/>
                <p:cNvSpPr txBox="1"/>
                <p:nvPr/>
              </p:nvSpPr>
              <p:spPr>
                <a:xfrm>
                  <a:off x="4236825" y="2550375"/>
                  <a:ext cx="313500" cy="416400"/>
                </a:xfrm>
                <a:prstGeom prst="rect">
                  <a:avLst/>
                </a:prstGeom>
                <a:noFill/>
                <a:ln>
                  <a:noFill/>
                </a:ln>
              </p:spPr>
              <p:txBody>
                <a:bodyPr lIns="91425" tIns="91425" rIns="91425" bIns="91425" anchor="t" anchorCtr="0">
                  <a:noAutofit/>
                </a:bodyPr>
                <a:lstStyle/>
                <a:p>
                  <a:pPr lvl="0" rtl="0">
                    <a:spcBef>
                      <a:spcPts val="0"/>
                    </a:spcBef>
                    <a:buNone/>
                  </a:pPr>
                  <a:r>
                    <a:rPr lang="en-US" b="1"/>
                    <a:t>2</a:t>
                  </a:r>
                </a:p>
              </p:txBody>
            </p:sp>
            <p:sp>
              <p:nvSpPr>
                <p:cNvPr id="169" name="Shape 169"/>
                <p:cNvSpPr txBox="1"/>
                <p:nvPr/>
              </p:nvSpPr>
              <p:spPr>
                <a:xfrm>
                  <a:off x="4625150" y="2183100"/>
                  <a:ext cx="313500" cy="416400"/>
                </a:xfrm>
                <a:prstGeom prst="rect">
                  <a:avLst/>
                </a:prstGeom>
                <a:noFill/>
                <a:ln>
                  <a:noFill/>
                </a:ln>
              </p:spPr>
              <p:txBody>
                <a:bodyPr lIns="91425" tIns="91425" rIns="91425" bIns="91425" anchor="t" anchorCtr="0">
                  <a:noAutofit/>
                </a:bodyPr>
                <a:lstStyle/>
                <a:p>
                  <a:pPr lvl="0" rtl="0">
                    <a:spcBef>
                      <a:spcPts val="0"/>
                    </a:spcBef>
                    <a:buNone/>
                  </a:pPr>
                  <a:r>
                    <a:rPr lang="en-US" b="1"/>
                    <a:t>3</a:t>
                  </a:r>
                </a:p>
              </p:txBody>
            </p:sp>
            <p:sp>
              <p:nvSpPr>
                <p:cNvPr id="170" name="Shape 170"/>
                <p:cNvSpPr txBox="1"/>
                <p:nvPr/>
              </p:nvSpPr>
              <p:spPr>
                <a:xfrm>
                  <a:off x="4820925" y="1838850"/>
                  <a:ext cx="313500" cy="416400"/>
                </a:xfrm>
                <a:prstGeom prst="rect">
                  <a:avLst/>
                </a:prstGeom>
                <a:noFill/>
                <a:ln>
                  <a:noFill/>
                </a:ln>
              </p:spPr>
              <p:txBody>
                <a:bodyPr lIns="91425" tIns="91425" rIns="91425" bIns="91425" anchor="t" anchorCtr="0">
                  <a:noAutofit/>
                </a:bodyPr>
                <a:lstStyle/>
                <a:p>
                  <a:pPr lvl="0" rtl="0">
                    <a:spcBef>
                      <a:spcPts val="0"/>
                    </a:spcBef>
                    <a:buNone/>
                  </a:pPr>
                  <a:r>
                    <a:rPr lang="en-US" b="1"/>
                    <a:t>4</a:t>
                  </a:r>
                </a:p>
              </p:txBody>
            </p:sp>
          </p:grpSp>
        </p:grpSp>
        <p:sp>
          <p:nvSpPr>
            <p:cNvPr id="171" name="Shape 171"/>
            <p:cNvSpPr/>
            <p:nvPr/>
          </p:nvSpPr>
          <p:spPr>
            <a:xfrm>
              <a:off x="2598475" y="4438825"/>
              <a:ext cx="5004500" cy="526175"/>
            </a:xfrm>
            <a:custGeom>
              <a:avLst/>
              <a:gdLst/>
              <a:ahLst/>
              <a:cxnLst/>
              <a:rect l="0" t="0" r="0" b="0"/>
              <a:pathLst>
                <a:path w="200180" h="21047" extrusionOk="0">
                  <a:moveTo>
                    <a:pt x="200180" y="0"/>
                  </a:moveTo>
                  <a:cubicBezTo>
                    <a:pt x="195261" y="4491"/>
                    <a:pt x="196106" y="5645"/>
                    <a:pt x="190342" y="8983"/>
                  </a:cubicBezTo>
                  <a:cubicBezTo>
                    <a:pt x="184541" y="12341"/>
                    <a:pt x="176931" y="9062"/>
                    <a:pt x="170238" y="9410"/>
                  </a:cubicBezTo>
                  <a:cubicBezTo>
                    <a:pt x="152425" y="10335"/>
                    <a:pt x="134604" y="11184"/>
                    <a:pt x="116772" y="11549"/>
                  </a:cubicBezTo>
                  <a:cubicBezTo>
                    <a:pt x="101339" y="11864"/>
                    <a:pt x="86860" y="20505"/>
                    <a:pt x="71432" y="20959"/>
                  </a:cubicBezTo>
                  <a:cubicBezTo>
                    <a:pt x="47478" y="21662"/>
                    <a:pt x="23964" y="12832"/>
                    <a:pt x="0" y="12832"/>
                  </a:cubicBezTo>
                </a:path>
              </a:pathLst>
            </a:custGeom>
            <a:noFill/>
            <a:ln w="76200" cap="flat" cmpd="sng">
              <a:solidFill>
                <a:srgbClr val="F1C232"/>
              </a:solidFill>
              <a:prstDash val="solid"/>
              <a:round/>
              <a:headEnd type="none" w="lg" len="lg"/>
              <a:tailEnd type="none" w="lg" len="lg"/>
            </a:ln>
          </p:spPr>
        </p:sp>
        <p:sp>
          <p:nvSpPr>
            <p:cNvPr id="172" name="Shape 172"/>
            <p:cNvSpPr/>
            <p:nvPr/>
          </p:nvSpPr>
          <p:spPr>
            <a:xfrm>
              <a:off x="2684025" y="3604750"/>
              <a:ext cx="4823375" cy="803750"/>
            </a:xfrm>
            <a:custGeom>
              <a:avLst/>
              <a:gdLst/>
              <a:ahLst/>
              <a:cxnLst/>
              <a:rect l="0" t="0" r="0" b="0"/>
              <a:pathLst>
                <a:path w="192935" h="32150" extrusionOk="0">
                  <a:moveTo>
                    <a:pt x="192908" y="0"/>
                  </a:moveTo>
                  <a:cubicBezTo>
                    <a:pt x="192908" y="7054"/>
                    <a:pt x="193343" y="16200"/>
                    <a:pt x="187775" y="20531"/>
                  </a:cubicBezTo>
                  <a:cubicBezTo>
                    <a:pt x="184284" y="23245"/>
                    <a:pt x="179520" y="23707"/>
                    <a:pt x="175371" y="25236"/>
                  </a:cubicBezTo>
                  <a:cubicBezTo>
                    <a:pt x="158926" y="31294"/>
                    <a:pt x="140713" y="31652"/>
                    <a:pt x="123188" y="31652"/>
                  </a:cubicBezTo>
                  <a:cubicBezTo>
                    <a:pt x="90252" y="31652"/>
                    <a:pt x="57301" y="32647"/>
                    <a:pt x="24381" y="31652"/>
                  </a:cubicBezTo>
                  <a:cubicBezTo>
                    <a:pt x="16049" y="31399"/>
                    <a:pt x="8335" y="26092"/>
                    <a:pt x="0" y="26092"/>
                  </a:cubicBezTo>
                </a:path>
              </a:pathLst>
            </a:custGeom>
            <a:noFill/>
            <a:ln w="38100" cap="flat" cmpd="sng">
              <a:solidFill>
                <a:srgbClr val="FFFFFF"/>
              </a:solidFill>
              <a:prstDash val="solid"/>
              <a:round/>
              <a:headEnd type="none" w="lg" len="lg"/>
              <a:tailEnd type="none" w="lg" len="lg"/>
            </a:ln>
          </p:spPr>
        </p:sp>
        <p:sp>
          <p:nvSpPr>
            <p:cNvPr id="173" name="Shape 173"/>
            <p:cNvSpPr/>
            <p:nvPr/>
          </p:nvSpPr>
          <p:spPr>
            <a:xfrm>
              <a:off x="2684025" y="3604750"/>
              <a:ext cx="4823375" cy="803750"/>
            </a:xfrm>
            <a:custGeom>
              <a:avLst/>
              <a:gdLst/>
              <a:ahLst/>
              <a:cxnLst/>
              <a:rect l="0" t="0" r="0" b="0"/>
              <a:pathLst>
                <a:path w="192935" h="32150" extrusionOk="0">
                  <a:moveTo>
                    <a:pt x="192908" y="0"/>
                  </a:moveTo>
                  <a:cubicBezTo>
                    <a:pt x="192908" y="7054"/>
                    <a:pt x="193343" y="16200"/>
                    <a:pt x="187775" y="20531"/>
                  </a:cubicBezTo>
                  <a:cubicBezTo>
                    <a:pt x="184284" y="23245"/>
                    <a:pt x="179520" y="23707"/>
                    <a:pt x="175371" y="25236"/>
                  </a:cubicBezTo>
                  <a:cubicBezTo>
                    <a:pt x="158926" y="31294"/>
                    <a:pt x="140713" y="31652"/>
                    <a:pt x="123188" y="31652"/>
                  </a:cubicBezTo>
                  <a:cubicBezTo>
                    <a:pt x="90252" y="31652"/>
                    <a:pt x="57301" y="32647"/>
                    <a:pt x="24381" y="31652"/>
                  </a:cubicBezTo>
                  <a:cubicBezTo>
                    <a:pt x="16049" y="31399"/>
                    <a:pt x="8335" y="26092"/>
                    <a:pt x="0" y="26092"/>
                  </a:cubicBezTo>
                </a:path>
              </a:pathLst>
            </a:custGeom>
            <a:noFill/>
            <a:ln w="38100" cap="flat" cmpd="sng">
              <a:solidFill>
                <a:srgbClr val="000000"/>
              </a:solidFill>
              <a:prstDash val="dash"/>
              <a:round/>
              <a:headEnd type="none" w="lg" len="lg"/>
              <a:tailEnd type="none" w="lg" len="lg"/>
            </a:ln>
          </p:spPr>
        </p:sp>
      </p:grpSp>
      <p:sp>
        <p:nvSpPr>
          <p:cNvPr id="174" name="Shape 174"/>
          <p:cNvSpPr/>
          <p:nvPr/>
        </p:nvSpPr>
        <p:spPr>
          <a:xfrm>
            <a:off x="3207206" y="835175"/>
            <a:ext cx="1048750" cy="2555700"/>
          </a:xfrm>
          <a:custGeom>
            <a:avLst/>
            <a:gdLst/>
            <a:ahLst/>
            <a:cxnLst/>
            <a:rect l="0" t="0" r="0" b="0"/>
            <a:pathLst>
              <a:path w="41950" h="102228" extrusionOk="0">
                <a:moveTo>
                  <a:pt x="11581" y="102228"/>
                </a:moveTo>
                <a:cubicBezTo>
                  <a:pt x="2023" y="87894"/>
                  <a:pt x="460" y="68983"/>
                  <a:pt x="460" y="51756"/>
                </a:cubicBezTo>
                <a:cubicBezTo>
                  <a:pt x="460" y="40576"/>
                  <a:pt x="-1379" y="28257"/>
                  <a:pt x="3882" y="18393"/>
                </a:cubicBezTo>
                <a:cubicBezTo>
                  <a:pt x="10514" y="5958"/>
                  <a:pt x="27857" y="0"/>
                  <a:pt x="41950" y="0"/>
                </a:cubicBezTo>
              </a:path>
            </a:pathLst>
          </a:custGeom>
          <a:noFill/>
          <a:ln w="76200" cap="flat" cmpd="sng">
            <a:solidFill>
              <a:srgbClr val="B7B7B7"/>
            </a:solidFill>
            <a:prstDash val="solid"/>
            <a:round/>
            <a:headEnd type="none" w="lg" len="lg"/>
            <a:tailEnd type="none" w="lg" len="lg"/>
          </a:ln>
        </p:spPr>
      </p:sp>
      <p:sp>
        <p:nvSpPr>
          <p:cNvPr id="175" name="Shape 175"/>
          <p:cNvSpPr/>
          <p:nvPr/>
        </p:nvSpPr>
        <p:spPr>
          <a:xfrm>
            <a:off x="3628350" y="1027650"/>
            <a:ext cx="713150" cy="1080059"/>
          </a:xfrm>
          <a:custGeom>
            <a:avLst/>
            <a:gdLst/>
            <a:ahLst/>
            <a:cxnLst/>
            <a:rect l="0" t="0" r="0" b="0"/>
            <a:pathLst>
              <a:path w="28526" h="35502" extrusionOk="0">
                <a:moveTo>
                  <a:pt x="1579" y="35502"/>
                </a:moveTo>
                <a:cubicBezTo>
                  <a:pt x="1579" y="25769"/>
                  <a:pt x="-3129" y="12882"/>
                  <a:pt x="4145" y="6416"/>
                </a:cubicBezTo>
                <a:cubicBezTo>
                  <a:pt x="10426" y="833"/>
                  <a:pt x="20554" y="2659"/>
                  <a:pt x="28526" y="0"/>
                </a:cubicBezTo>
              </a:path>
            </a:pathLst>
          </a:custGeom>
          <a:noFill/>
          <a:ln w="76200" cap="flat" cmpd="sng">
            <a:solidFill>
              <a:srgbClr val="B7B7B7"/>
            </a:solidFill>
            <a:prstDash val="solid"/>
            <a:round/>
            <a:headEnd type="none" w="lg" len="lg"/>
            <a:tailEnd type="none" w="lg" len="lg"/>
          </a:ln>
        </p:spPr>
      </p:sp>
      <p:sp>
        <p:nvSpPr>
          <p:cNvPr id="176" name="Shape 176"/>
          <p:cNvSpPr/>
          <p:nvPr/>
        </p:nvSpPr>
        <p:spPr>
          <a:xfrm>
            <a:off x="3476400" y="728250"/>
            <a:ext cx="800950" cy="1229760"/>
          </a:xfrm>
          <a:custGeom>
            <a:avLst/>
            <a:gdLst/>
            <a:ahLst/>
            <a:cxnLst/>
            <a:rect l="0" t="0" r="0" b="0"/>
            <a:pathLst>
              <a:path w="32038" h="44484" extrusionOk="0">
                <a:moveTo>
                  <a:pt x="4663" y="44484"/>
                </a:moveTo>
                <a:cubicBezTo>
                  <a:pt x="2096" y="35081"/>
                  <a:pt x="-2290" y="24304"/>
                  <a:pt x="1668" y="15398"/>
                </a:cubicBezTo>
                <a:cubicBezTo>
                  <a:pt x="6277" y="5025"/>
                  <a:pt x="20687" y="0"/>
                  <a:pt x="32038" y="0"/>
                </a:cubicBezTo>
              </a:path>
            </a:pathLst>
          </a:custGeom>
          <a:noFill/>
          <a:ln w="76200" cap="flat" cmpd="sng">
            <a:solidFill>
              <a:srgbClr val="B7B7B7"/>
            </a:solidFill>
            <a:prstDash val="solid"/>
            <a:round/>
            <a:headEnd type="none" w="lg" len="lg"/>
            <a:tailEnd type="none" w="lg" len="lg"/>
          </a:ln>
        </p:spPr>
      </p:sp>
      <p:sp>
        <p:nvSpPr>
          <p:cNvPr id="177" name="Shape 177"/>
          <p:cNvSpPr/>
          <p:nvPr/>
        </p:nvSpPr>
        <p:spPr>
          <a:xfrm>
            <a:off x="3292750" y="514375"/>
            <a:ext cx="899050" cy="1539812"/>
          </a:xfrm>
          <a:custGeom>
            <a:avLst/>
            <a:gdLst/>
            <a:ahLst/>
            <a:cxnLst/>
            <a:rect l="0" t="0" r="0" b="0"/>
            <a:pathLst>
              <a:path w="35962" h="58172" extrusionOk="0">
                <a:moveTo>
                  <a:pt x="20136" y="58172"/>
                </a:moveTo>
                <a:cubicBezTo>
                  <a:pt x="7110" y="56310"/>
                  <a:pt x="-2120" y="36855"/>
                  <a:pt x="460" y="23953"/>
                </a:cubicBezTo>
                <a:cubicBezTo>
                  <a:pt x="1788" y="17311"/>
                  <a:pt x="5143" y="10253"/>
                  <a:pt x="10725" y="6416"/>
                </a:cubicBezTo>
                <a:cubicBezTo>
                  <a:pt x="17877" y="1498"/>
                  <a:pt x="27282" y="0"/>
                  <a:pt x="35962" y="0"/>
                </a:cubicBezTo>
              </a:path>
            </a:pathLst>
          </a:custGeom>
          <a:noFill/>
          <a:ln w="76200" cap="flat" cmpd="sng">
            <a:solidFill>
              <a:srgbClr val="B7B7B7"/>
            </a:solidFill>
            <a:prstDash val="solid"/>
            <a:round/>
            <a:headEnd type="none" w="lg" len="lg"/>
            <a:tailEnd type="none" w="lg" len="lg"/>
          </a:ln>
        </p:spPr>
      </p:sp>
      <p:pic>
        <p:nvPicPr>
          <p:cNvPr id="178" name="Shape 178"/>
          <p:cNvPicPr preferRelativeResize="0"/>
          <p:nvPr/>
        </p:nvPicPr>
        <p:blipFill>
          <a:blip r:embed="rId6">
            <a:alphaModFix/>
          </a:blip>
          <a:stretch>
            <a:fillRect/>
          </a:stretch>
        </p:blipFill>
        <p:spPr>
          <a:xfrm>
            <a:off x="284487" y="1386275"/>
            <a:ext cx="3857625" cy="352425"/>
          </a:xfrm>
          <a:prstGeom prst="rect">
            <a:avLst/>
          </a:prstGeom>
          <a:noFill/>
          <a:ln>
            <a:noFill/>
          </a:ln>
        </p:spPr>
      </p:pic>
      <p:sp>
        <p:nvSpPr>
          <p:cNvPr id="179" name="Shape 179"/>
          <p:cNvSpPr txBox="1"/>
          <p:nvPr/>
        </p:nvSpPr>
        <p:spPr>
          <a:xfrm>
            <a:off x="108729" y="261836"/>
            <a:ext cx="4917300" cy="6225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SzPct val="25000"/>
              <a:buNone/>
            </a:pPr>
            <a:r>
              <a:rPr lang="en-US" sz="4000">
                <a:solidFill>
                  <a:srgbClr val="0B68FF"/>
                </a:solidFill>
              </a:rPr>
              <a:t>Reactor Design </a:t>
            </a:r>
          </a:p>
        </p:txBody>
      </p:sp>
      <p:sp>
        <p:nvSpPr>
          <p:cNvPr id="180" name="Shape 180"/>
          <p:cNvSpPr txBox="1"/>
          <p:nvPr/>
        </p:nvSpPr>
        <p:spPr>
          <a:xfrm>
            <a:off x="4341500" y="559075"/>
            <a:ext cx="1112100" cy="513600"/>
          </a:xfrm>
          <a:prstGeom prst="rect">
            <a:avLst/>
          </a:prstGeom>
          <a:noFill/>
          <a:ln>
            <a:noFill/>
          </a:ln>
        </p:spPr>
        <p:txBody>
          <a:bodyPr lIns="91425" tIns="91425" rIns="91425" bIns="91425" anchor="t" anchorCtr="0">
            <a:noAutofit/>
          </a:bodyPr>
          <a:lstStyle/>
          <a:p>
            <a:pPr lvl="0">
              <a:spcBef>
                <a:spcPts val="0"/>
              </a:spcBef>
              <a:buNone/>
            </a:pPr>
            <a:r>
              <a:rPr lang="en-US"/>
              <a:t>Air Pump</a:t>
            </a:r>
          </a:p>
        </p:txBody>
      </p:sp>
      <p:cxnSp>
        <p:nvCxnSpPr>
          <p:cNvPr id="181" name="Shape 181"/>
          <p:cNvCxnSpPr/>
          <p:nvPr/>
        </p:nvCxnSpPr>
        <p:spPr>
          <a:xfrm flipH="1">
            <a:off x="4448400" y="460900"/>
            <a:ext cx="695100" cy="53400"/>
          </a:xfrm>
          <a:prstGeom prst="straightConnector1">
            <a:avLst/>
          </a:prstGeom>
          <a:noFill/>
          <a:ln w="9525" cap="flat" cmpd="sng">
            <a:solidFill>
              <a:schemeClr val="dk2"/>
            </a:solidFill>
            <a:prstDash val="solid"/>
            <a:round/>
            <a:headEnd type="none" w="lg" len="lg"/>
            <a:tailEnd type="triangle" w="lg" len="lg"/>
          </a:ln>
        </p:spPr>
      </p:cxnSp>
      <p:sp>
        <p:nvSpPr>
          <p:cNvPr id="182" name="Shape 182"/>
          <p:cNvSpPr/>
          <p:nvPr/>
        </p:nvSpPr>
        <p:spPr>
          <a:xfrm>
            <a:off x="4886850" y="1466075"/>
            <a:ext cx="695078" cy="427750"/>
          </a:xfrm>
          <a:custGeom>
            <a:avLst/>
            <a:gdLst/>
            <a:ahLst/>
            <a:cxnLst/>
            <a:rect l="0" t="0" r="0" b="0"/>
            <a:pathLst>
              <a:path w="44485" h="17110" extrusionOk="0">
                <a:moveTo>
                  <a:pt x="0" y="17110"/>
                </a:moveTo>
                <a:cubicBezTo>
                  <a:pt x="14209" y="10004"/>
                  <a:pt x="28597" y="0"/>
                  <a:pt x="44485" y="0"/>
                </a:cubicBezTo>
              </a:path>
            </a:pathLst>
          </a:custGeom>
          <a:noFill/>
          <a:ln w="9525" cap="flat" cmpd="sng">
            <a:solidFill>
              <a:srgbClr val="434343"/>
            </a:solidFill>
            <a:prstDash val="solid"/>
            <a:round/>
            <a:headEnd type="none" w="lg" len="lg"/>
            <a:tailEnd type="none" w="lg" len="lg"/>
          </a:ln>
        </p:spPr>
      </p:sp>
      <p:sp>
        <p:nvSpPr>
          <p:cNvPr id="183" name="Shape 183"/>
          <p:cNvSpPr/>
          <p:nvPr/>
        </p:nvSpPr>
        <p:spPr>
          <a:xfrm>
            <a:off x="4737150" y="1284300"/>
            <a:ext cx="769925" cy="727150"/>
          </a:xfrm>
          <a:custGeom>
            <a:avLst/>
            <a:gdLst/>
            <a:ahLst/>
            <a:cxnLst/>
            <a:rect l="0" t="0" r="0" b="0"/>
            <a:pathLst>
              <a:path w="30797" h="29086" extrusionOk="0">
                <a:moveTo>
                  <a:pt x="0" y="29086"/>
                </a:moveTo>
                <a:cubicBezTo>
                  <a:pt x="6242" y="23363"/>
                  <a:pt x="12883" y="17896"/>
                  <a:pt x="17965" y="11121"/>
                </a:cubicBezTo>
                <a:cubicBezTo>
                  <a:pt x="21361" y="6592"/>
                  <a:pt x="25306" y="1373"/>
                  <a:pt x="30797" y="0"/>
                </a:cubicBezTo>
              </a:path>
            </a:pathLst>
          </a:custGeom>
          <a:noFill/>
          <a:ln w="9525" cap="flat" cmpd="sng">
            <a:solidFill>
              <a:srgbClr val="434343"/>
            </a:solidFill>
            <a:prstDash val="solid"/>
            <a:round/>
            <a:headEnd type="none" w="lg" len="lg"/>
            <a:tailEnd type="none" w="lg" len="lg"/>
          </a:ln>
        </p:spPr>
      </p:sp>
      <p:sp>
        <p:nvSpPr>
          <p:cNvPr id="184" name="Shape 184"/>
          <p:cNvSpPr/>
          <p:nvPr/>
        </p:nvSpPr>
        <p:spPr>
          <a:xfrm>
            <a:off x="5175575" y="1177350"/>
            <a:ext cx="278025" cy="759250"/>
          </a:xfrm>
          <a:custGeom>
            <a:avLst/>
            <a:gdLst/>
            <a:ahLst/>
            <a:cxnLst/>
            <a:rect l="0" t="0" r="0" b="0"/>
            <a:pathLst>
              <a:path w="11121" h="30370" extrusionOk="0">
                <a:moveTo>
                  <a:pt x="0" y="30370"/>
                </a:moveTo>
                <a:cubicBezTo>
                  <a:pt x="1720" y="24347"/>
                  <a:pt x="566" y="17311"/>
                  <a:pt x="3850" y="11977"/>
                </a:cubicBezTo>
                <a:cubicBezTo>
                  <a:pt x="6297" y="7999"/>
                  <a:pt x="9647" y="4431"/>
                  <a:pt x="11121" y="0"/>
                </a:cubicBezTo>
              </a:path>
            </a:pathLst>
          </a:custGeom>
          <a:noFill/>
          <a:ln w="9525" cap="flat" cmpd="sng">
            <a:solidFill>
              <a:srgbClr val="434343"/>
            </a:solidFill>
            <a:prstDash val="solid"/>
            <a:round/>
            <a:headEnd type="none" w="lg" len="lg"/>
            <a:tailEnd type="none" w="lg" len="lg"/>
          </a:ln>
        </p:spPr>
      </p:sp>
      <p:sp>
        <p:nvSpPr>
          <p:cNvPr id="185" name="Shape 185"/>
          <p:cNvSpPr/>
          <p:nvPr/>
        </p:nvSpPr>
        <p:spPr>
          <a:xfrm>
            <a:off x="3967225" y="1252225"/>
            <a:ext cx="1368750" cy="630900"/>
          </a:xfrm>
          <a:custGeom>
            <a:avLst/>
            <a:gdLst/>
            <a:ahLst/>
            <a:cxnLst/>
            <a:rect l="0" t="0" r="0" b="0"/>
            <a:pathLst>
              <a:path w="54750" h="25236" extrusionOk="0">
                <a:moveTo>
                  <a:pt x="0" y="25236"/>
                </a:moveTo>
                <a:cubicBezTo>
                  <a:pt x="1753" y="19974"/>
                  <a:pt x="6665" y="15281"/>
                  <a:pt x="11977" y="13687"/>
                </a:cubicBezTo>
                <a:cubicBezTo>
                  <a:pt x="18806" y="11636"/>
                  <a:pt x="26262" y="13903"/>
                  <a:pt x="33364" y="13259"/>
                </a:cubicBezTo>
                <a:cubicBezTo>
                  <a:pt x="41717" y="12500"/>
                  <a:pt x="50995" y="7500"/>
                  <a:pt x="54750" y="0"/>
                </a:cubicBezTo>
              </a:path>
            </a:pathLst>
          </a:custGeom>
          <a:noFill/>
          <a:ln w="9525" cap="flat" cmpd="sng">
            <a:solidFill>
              <a:srgbClr val="434343"/>
            </a:solidFill>
            <a:prstDash val="solid"/>
            <a:round/>
            <a:headEnd type="none" w="lg" len="lg"/>
            <a:tailEnd type="none" w="lg" len="lg"/>
          </a:ln>
        </p:spPr>
      </p:sp>
      <p:sp>
        <p:nvSpPr>
          <p:cNvPr id="186" name="Shape 186"/>
          <p:cNvSpPr txBox="1"/>
          <p:nvPr/>
        </p:nvSpPr>
        <p:spPr>
          <a:xfrm>
            <a:off x="5603325" y="1091825"/>
            <a:ext cx="3305400" cy="718500"/>
          </a:xfrm>
          <a:prstGeom prst="rect">
            <a:avLst/>
          </a:prstGeom>
          <a:noFill/>
          <a:ln>
            <a:noFill/>
          </a:ln>
        </p:spPr>
        <p:txBody>
          <a:bodyPr lIns="91425" tIns="91425" rIns="91425" bIns="91425" anchor="t" anchorCtr="0">
            <a:noAutofit/>
          </a:bodyPr>
          <a:lstStyle/>
          <a:p>
            <a:pPr lvl="0">
              <a:spcBef>
                <a:spcPts val="0"/>
              </a:spcBef>
              <a:buNone/>
            </a:pPr>
            <a:r>
              <a:rPr lang="en-US"/>
              <a:t>Gas Collectors on reactor settling arms</a:t>
            </a:r>
          </a:p>
        </p:txBody>
      </p:sp>
      <p:cxnSp>
        <p:nvCxnSpPr>
          <p:cNvPr id="187" name="Shape 187"/>
          <p:cNvCxnSpPr/>
          <p:nvPr/>
        </p:nvCxnSpPr>
        <p:spPr>
          <a:xfrm flipH="1">
            <a:off x="5670125" y="1048325"/>
            <a:ext cx="695100" cy="53400"/>
          </a:xfrm>
          <a:prstGeom prst="straightConnector1">
            <a:avLst/>
          </a:prstGeom>
          <a:noFill/>
          <a:ln w="9525" cap="flat" cmpd="sng">
            <a:solidFill>
              <a:schemeClr val="dk2"/>
            </a:solidFill>
            <a:prstDash val="solid"/>
            <a:round/>
            <a:headEnd type="none" w="lg" len="lg"/>
            <a:tailEnd type="triangle" w="lg" len="lg"/>
          </a:ln>
        </p:spPr>
      </p:cxnSp>
      <p:sp>
        <p:nvSpPr>
          <p:cNvPr id="188" name="Shape 188"/>
          <p:cNvSpPr txBox="1"/>
          <p:nvPr/>
        </p:nvSpPr>
        <p:spPr>
          <a:xfrm>
            <a:off x="309549" y="3725325"/>
            <a:ext cx="6146700" cy="717000"/>
          </a:xfrm>
          <a:prstGeom prst="rect">
            <a:avLst/>
          </a:prstGeom>
          <a:noFill/>
          <a:ln>
            <a:noFill/>
          </a:ln>
        </p:spPr>
        <p:txBody>
          <a:bodyPr lIns="91425" tIns="91425" rIns="91425" bIns="91425" anchor="t" anchorCtr="0">
            <a:noAutofit/>
          </a:bodyPr>
          <a:lstStyle/>
          <a:p>
            <a:pPr lvl="0">
              <a:spcBef>
                <a:spcPts val="0"/>
              </a:spcBef>
              <a:buNone/>
            </a:pPr>
            <a:endParaRPr/>
          </a:p>
        </p:txBody>
      </p:sp>
    </p:spTree>
  </p:cSld>
  <p:clrMapOvr>
    <a:masterClrMapping/>
  </p:clrMapOvr>
  <p:transition spd="slow">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4" name="Shape 194"/>
          <p:cNvSpPr txBox="1"/>
          <p:nvPr/>
        </p:nvSpPr>
        <p:spPr>
          <a:xfrm>
            <a:off x="272575" y="933805"/>
            <a:ext cx="3204900" cy="1368000"/>
          </a:xfrm>
          <a:prstGeom prst="rect">
            <a:avLst/>
          </a:prstGeom>
          <a:noFill/>
          <a:ln>
            <a:noFill/>
          </a:ln>
        </p:spPr>
        <p:txBody>
          <a:bodyPr lIns="91425" tIns="45700" rIns="91425" bIns="45700" anchor="t" anchorCtr="0">
            <a:noAutofit/>
          </a:bodyPr>
          <a:lstStyle/>
          <a:p>
            <a:pPr marL="0" marR="0" lvl="0" indent="0" algn="l" rtl="0">
              <a:spcBef>
                <a:spcPts val="0"/>
              </a:spcBef>
              <a:buClr>
                <a:srgbClr val="595959"/>
              </a:buClr>
              <a:buFont typeface="Calibri"/>
              <a:buChar char="•"/>
            </a:pPr>
            <a:r>
              <a:rPr lang="en-US">
                <a:solidFill>
                  <a:srgbClr val="595959"/>
                </a:solidFill>
                <a:latin typeface="Calibri"/>
                <a:ea typeface="Calibri"/>
                <a:cs typeface="Calibri"/>
                <a:sym typeface="Calibri"/>
              </a:rPr>
              <a:t>Expected headloss: 0.397 mm</a:t>
            </a:r>
          </a:p>
          <a:p>
            <a:pPr marL="0" marR="0" lvl="0" indent="0" algn="l" rtl="0">
              <a:spcBef>
                <a:spcPts val="0"/>
              </a:spcBef>
              <a:buClr>
                <a:srgbClr val="595959"/>
              </a:buClr>
              <a:buFont typeface="Calibri"/>
              <a:buChar char="•"/>
            </a:pPr>
            <a:r>
              <a:rPr lang="en-US">
                <a:solidFill>
                  <a:srgbClr val="595959"/>
                </a:solidFill>
                <a:latin typeface="Calibri"/>
                <a:ea typeface="Calibri"/>
                <a:cs typeface="Calibri"/>
                <a:sym typeface="Calibri"/>
              </a:rPr>
              <a:t>Actual headloss: &gt; 3.5 cm</a:t>
            </a:r>
          </a:p>
          <a:p>
            <a:pPr marL="0" marR="0" lvl="0" indent="0" algn="l" rtl="0">
              <a:spcBef>
                <a:spcPts val="0"/>
              </a:spcBef>
              <a:buClr>
                <a:srgbClr val="595959"/>
              </a:buClr>
              <a:buFont typeface="Calibri"/>
              <a:buChar char="•"/>
            </a:pPr>
            <a:r>
              <a:rPr lang="en-US">
                <a:solidFill>
                  <a:srgbClr val="595959"/>
                </a:solidFill>
                <a:latin typeface="Calibri"/>
                <a:ea typeface="Calibri"/>
                <a:cs typeface="Calibri"/>
                <a:sym typeface="Calibri"/>
              </a:rPr>
              <a:t>Headloss impacted by:</a:t>
            </a:r>
          </a:p>
          <a:p>
            <a:pPr marL="914400" marR="0" lvl="1" indent="-228600" algn="l" rtl="0">
              <a:spcBef>
                <a:spcPts val="0"/>
              </a:spcBef>
              <a:buClr>
                <a:srgbClr val="595959"/>
              </a:buClr>
              <a:buFont typeface="Calibri"/>
            </a:pPr>
            <a:r>
              <a:rPr lang="en-US">
                <a:solidFill>
                  <a:srgbClr val="595959"/>
                </a:solidFill>
                <a:latin typeface="Calibri"/>
                <a:ea typeface="Calibri"/>
                <a:cs typeface="Calibri"/>
                <a:sym typeface="Calibri"/>
              </a:rPr>
              <a:t>flow rate</a:t>
            </a:r>
          </a:p>
          <a:p>
            <a:pPr marL="914400" marR="0" lvl="1" indent="-228600" algn="l" rtl="0">
              <a:spcBef>
                <a:spcPts val="0"/>
              </a:spcBef>
              <a:buClr>
                <a:srgbClr val="595959"/>
              </a:buClr>
              <a:buFont typeface="Calibri"/>
            </a:pPr>
            <a:r>
              <a:rPr lang="en-US">
                <a:solidFill>
                  <a:srgbClr val="595959"/>
                </a:solidFill>
                <a:latin typeface="Calibri"/>
                <a:ea typeface="Calibri"/>
                <a:cs typeface="Calibri"/>
                <a:sym typeface="Calibri"/>
              </a:rPr>
              <a:t>tubing size (¼’’ vs ⅜”)</a:t>
            </a:r>
          </a:p>
          <a:p>
            <a:pPr marL="914400" marR="0" lvl="1" indent="-228600" algn="l" rtl="0">
              <a:spcBef>
                <a:spcPts val="0"/>
              </a:spcBef>
              <a:buClr>
                <a:srgbClr val="595959"/>
              </a:buClr>
              <a:buFont typeface="Calibri"/>
            </a:pPr>
            <a:r>
              <a:rPr lang="en-US">
                <a:solidFill>
                  <a:srgbClr val="595959"/>
                </a:solidFill>
                <a:latin typeface="Calibri"/>
                <a:ea typeface="Calibri"/>
                <a:cs typeface="Calibri"/>
                <a:sym typeface="Calibri"/>
              </a:rPr>
              <a:t>line clogging</a:t>
            </a:r>
          </a:p>
          <a:p>
            <a:pPr marL="914400" marR="0" lvl="1" indent="-228600" algn="l" rtl="0">
              <a:spcBef>
                <a:spcPts val="0"/>
              </a:spcBef>
              <a:buClr>
                <a:srgbClr val="595959"/>
              </a:buClr>
              <a:buFont typeface="Calibri"/>
            </a:pPr>
            <a:r>
              <a:rPr lang="en-US">
                <a:solidFill>
                  <a:srgbClr val="595959"/>
                </a:solidFill>
                <a:latin typeface="Calibri"/>
                <a:ea typeface="Calibri"/>
                <a:cs typeface="Calibri"/>
                <a:sym typeface="Calibri"/>
              </a:rPr>
              <a:t>granule plugs</a:t>
            </a:r>
          </a:p>
          <a:p>
            <a:pPr marR="0" lvl="0" algn="l" rtl="0">
              <a:spcBef>
                <a:spcPts val="0"/>
              </a:spcBef>
              <a:buNone/>
            </a:pPr>
            <a:r>
              <a:rPr lang="en-US" sz="1400" b="0" i="0" u="none" strike="noStrike" cap="none">
                <a:solidFill>
                  <a:srgbClr val="595959"/>
                </a:solidFill>
                <a:latin typeface="Calibri"/>
                <a:ea typeface="Calibri"/>
                <a:cs typeface="Calibri"/>
                <a:sym typeface="Calibri"/>
              </a:rPr>
              <a:t> </a:t>
            </a:r>
          </a:p>
        </p:txBody>
      </p:sp>
      <p:sp>
        <p:nvSpPr>
          <p:cNvPr id="195" name="Shape 195"/>
          <p:cNvSpPr txBox="1"/>
          <p:nvPr/>
        </p:nvSpPr>
        <p:spPr>
          <a:xfrm>
            <a:off x="108725" y="261825"/>
            <a:ext cx="7480500" cy="6225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SzPct val="25000"/>
              <a:buNone/>
            </a:pPr>
            <a:r>
              <a:rPr lang="en-US" sz="3500">
                <a:solidFill>
                  <a:srgbClr val="0B68FF"/>
                </a:solidFill>
              </a:rPr>
              <a:t>Headloss was larger than expected</a:t>
            </a:r>
          </a:p>
        </p:txBody>
      </p:sp>
      <p:sp>
        <p:nvSpPr>
          <p:cNvPr id="196" name="Shape 196"/>
          <p:cNvSpPr txBox="1"/>
          <p:nvPr/>
        </p:nvSpPr>
        <p:spPr>
          <a:xfrm>
            <a:off x="4593771" y="4763421"/>
            <a:ext cx="44031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a:solidFill>
                  <a:srgbClr val="0B68FF"/>
                </a:solidFill>
              </a:rPr>
              <a:t>EGSB</a:t>
            </a:r>
            <a:r>
              <a:rPr lang="en-US" sz="1000" b="1" i="0" u="none" strike="noStrike" cap="none">
                <a:solidFill>
                  <a:srgbClr val="0B68FF"/>
                </a:solidFill>
                <a:latin typeface="Arial"/>
                <a:ea typeface="Arial"/>
                <a:cs typeface="Arial"/>
                <a:sym typeface="Arial"/>
              </a:rPr>
              <a:t> | </a:t>
            </a:r>
            <a:r>
              <a:rPr lang="en-US" sz="1000" b="1">
                <a:solidFill>
                  <a:srgbClr val="0B68FF"/>
                </a:solidFill>
              </a:rPr>
              <a:t>Research</a:t>
            </a:r>
            <a:r>
              <a:rPr lang="en-US" sz="1000" b="1" i="0" u="none" strike="noStrike" cap="none">
                <a:solidFill>
                  <a:srgbClr val="0B68FF"/>
                </a:solidFill>
                <a:latin typeface="Arial"/>
                <a:ea typeface="Arial"/>
                <a:cs typeface="Arial"/>
                <a:sym typeface="Arial"/>
              </a:rPr>
              <a:t> | </a:t>
            </a:r>
            <a:r>
              <a:rPr lang="en-US" sz="1000" b="1">
                <a:solidFill>
                  <a:srgbClr val="7F7F7F"/>
                </a:solidFill>
              </a:rPr>
              <a:t>Final</a:t>
            </a:r>
            <a:r>
              <a:rPr lang="en-US" sz="1000" b="1" i="0" u="none" strike="noStrike" cap="none">
                <a:solidFill>
                  <a:srgbClr val="7F7F7F"/>
                </a:solidFill>
                <a:latin typeface="Arial"/>
                <a:ea typeface="Arial"/>
                <a:cs typeface="Arial"/>
                <a:sym typeface="Arial"/>
              </a:rPr>
              <a:t> Presentation Spring 201</a:t>
            </a:r>
            <a:r>
              <a:rPr lang="en-US" sz="1000" b="1">
                <a:solidFill>
                  <a:srgbClr val="7F7F7F"/>
                </a:solidFill>
              </a:rPr>
              <a:t>6</a:t>
            </a:r>
          </a:p>
        </p:txBody>
      </p:sp>
      <p:pic>
        <p:nvPicPr>
          <p:cNvPr id="197" name="Shape 197"/>
          <p:cNvPicPr preferRelativeResize="0"/>
          <p:nvPr/>
        </p:nvPicPr>
        <p:blipFill>
          <a:blip r:embed="rId3">
            <a:alphaModFix/>
          </a:blip>
          <a:stretch>
            <a:fillRect/>
          </a:stretch>
        </p:blipFill>
        <p:spPr>
          <a:xfrm>
            <a:off x="7318450" y="45562"/>
            <a:ext cx="1764899" cy="513500"/>
          </a:xfrm>
          <a:prstGeom prst="rect">
            <a:avLst/>
          </a:prstGeom>
          <a:noFill/>
          <a:ln>
            <a:noFill/>
          </a:ln>
        </p:spPr>
      </p:pic>
      <p:pic>
        <p:nvPicPr>
          <p:cNvPr id="198" name="Shape 198"/>
          <p:cNvPicPr preferRelativeResize="0"/>
          <p:nvPr/>
        </p:nvPicPr>
        <p:blipFill>
          <a:blip r:embed="rId4">
            <a:alphaModFix/>
          </a:blip>
          <a:stretch>
            <a:fillRect/>
          </a:stretch>
        </p:blipFill>
        <p:spPr>
          <a:xfrm>
            <a:off x="4403650" y="1122625"/>
            <a:ext cx="4489575" cy="3180936"/>
          </a:xfrm>
          <a:prstGeom prst="rect">
            <a:avLst/>
          </a:prstGeom>
          <a:noFill/>
          <a:ln>
            <a:noFill/>
          </a:ln>
        </p:spPr>
      </p:pic>
      <p:pic>
        <p:nvPicPr>
          <p:cNvPr id="199" name="Shape 199"/>
          <p:cNvPicPr preferRelativeResize="0"/>
          <p:nvPr/>
        </p:nvPicPr>
        <p:blipFill rotWithShape="1">
          <a:blip r:embed="rId5">
            <a:alphaModFix/>
          </a:blip>
          <a:srcRect l="8840" r="15009"/>
          <a:stretch/>
        </p:blipFill>
        <p:spPr>
          <a:xfrm>
            <a:off x="623874" y="2550667"/>
            <a:ext cx="3204899" cy="2380557"/>
          </a:xfrm>
          <a:prstGeom prst="rect">
            <a:avLst/>
          </a:prstGeom>
          <a:noFill/>
          <a:ln>
            <a:noFill/>
          </a:ln>
        </p:spPr>
      </p:pic>
    </p:spTree>
  </p:cSld>
  <p:clrMapOvr>
    <a:masterClrMapping/>
  </p:clrMapOvr>
  <p:transition spd="slow">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5" name="Shape 205"/>
          <p:cNvSpPr txBox="1"/>
          <p:nvPr/>
        </p:nvSpPr>
        <p:spPr>
          <a:xfrm>
            <a:off x="108723" y="261825"/>
            <a:ext cx="6946200" cy="622500"/>
          </a:xfrm>
          <a:prstGeom prst="rect">
            <a:avLst/>
          </a:prstGeom>
          <a:noFill/>
          <a:ln>
            <a:noFill/>
          </a:ln>
        </p:spPr>
        <p:txBody>
          <a:bodyPr lIns="121875" tIns="121875" rIns="121875" bIns="121875" anchor="b" anchorCtr="0">
            <a:noAutofit/>
          </a:bodyPr>
          <a:lstStyle/>
          <a:p>
            <a:pPr marL="0" marR="0" lvl="0" indent="0" algn="l" rtl="0">
              <a:lnSpc>
                <a:spcPct val="90000"/>
              </a:lnSpc>
              <a:spcBef>
                <a:spcPts val="0"/>
              </a:spcBef>
              <a:buSzPct val="25000"/>
              <a:buNone/>
            </a:pPr>
            <a:r>
              <a:rPr lang="en-US" sz="4000">
                <a:solidFill>
                  <a:srgbClr val="0B68FF"/>
                </a:solidFill>
              </a:rPr>
              <a:t>Clogging was a major issue</a:t>
            </a:r>
          </a:p>
        </p:txBody>
      </p:sp>
      <p:sp>
        <p:nvSpPr>
          <p:cNvPr id="206" name="Shape 206"/>
          <p:cNvSpPr txBox="1"/>
          <p:nvPr/>
        </p:nvSpPr>
        <p:spPr>
          <a:xfrm>
            <a:off x="4593771" y="4763421"/>
            <a:ext cx="4403100" cy="2463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000" b="1">
                <a:solidFill>
                  <a:srgbClr val="0B68FF"/>
                </a:solidFill>
              </a:rPr>
              <a:t>EGSB</a:t>
            </a:r>
            <a:r>
              <a:rPr lang="en-US" sz="1000" b="1" i="0" u="none" strike="noStrike" cap="none">
                <a:solidFill>
                  <a:srgbClr val="0B68FF"/>
                </a:solidFill>
                <a:latin typeface="Arial"/>
                <a:ea typeface="Arial"/>
                <a:cs typeface="Arial"/>
                <a:sym typeface="Arial"/>
              </a:rPr>
              <a:t> | </a:t>
            </a:r>
            <a:r>
              <a:rPr lang="en-US" sz="1000" b="1">
                <a:solidFill>
                  <a:srgbClr val="0B68FF"/>
                </a:solidFill>
              </a:rPr>
              <a:t>Research</a:t>
            </a:r>
            <a:r>
              <a:rPr lang="en-US" sz="1000" b="1" i="0" u="none" strike="noStrike" cap="none">
                <a:solidFill>
                  <a:srgbClr val="0B68FF"/>
                </a:solidFill>
                <a:latin typeface="Arial"/>
                <a:ea typeface="Arial"/>
                <a:cs typeface="Arial"/>
                <a:sym typeface="Arial"/>
              </a:rPr>
              <a:t> | </a:t>
            </a:r>
            <a:r>
              <a:rPr lang="en-US" sz="1000" b="1">
                <a:solidFill>
                  <a:srgbClr val="7F7F7F"/>
                </a:solidFill>
              </a:rPr>
              <a:t>Final</a:t>
            </a:r>
            <a:r>
              <a:rPr lang="en-US" sz="1000" b="1" i="0" u="none" strike="noStrike" cap="none">
                <a:solidFill>
                  <a:srgbClr val="7F7F7F"/>
                </a:solidFill>
                <a:latin typeface="Arial"/>
                <a:ea typeface="Arial"/>
                <a:cs typeface="Arial"/>
                <a:sym typeface="Arial"/>
              </a:rPr>
              <a:t> Presentation Spring 201</a:t>
            </a:r>
            <a:r>
              <a:rPr lang="en-US" sz="1000" b="1">
                <a:solidFill>
                  <a:srgbClr val="7F7F7F"/>
                </a:solidFill>
              </a:rPr>
              <a:t>6</a:t>
            </a:r>
          </a:p>
        </p:txBody>
      </p:sp>
      <p:sp>
        <p:nvSpPr>
          <p:cNvPr id="207" name="Shape 207"/>
          <p:cNvSpPr txBox="1"/>
          <p:nvPr/>
        </p:nvSpPr>
        <p:spPr>
          <a:xfrm>
            <a:off x="634949" y="3887050"/>
            <a:ext cx="7874100" cy="923400"/>
          </a:xfrm>
          <a:prstGeom prst="rect">
            <a:avLst/>
          </a:prstGeom>
          <a:noFill/>
          <a:ln>
            <a:noFill/>
          </a:ln>
        </p:spPr>
        <p:txBody>
          <a:bodyPr lIns="91425" tIns="45700" rIns="91425" bIns="45700" anchor="ctr" anchorCtr="0">
            <a:noAutofit/>
          </a:bodyPr>
          <a:lstStyle/>
          <a:p>
            <a:pPr marL="0" marR="0" lvl="0" indent="0" algn="ctr" rtl="0">
              <a:spcBef>
                <a:spcPts val="0"/>
              </a:spcBef>
              <a:buSzPct val="25000"/>
              <a:buNone/>
            </a:pPr>
            <a:r>
              <a:rPr lang="en-US" sz="1800"/>
              <a:t>Granule and stock cloggings were major issues throughout the semester.</a:t>
            </a:r>
          </a:p>
        </p:txBody>
      </p:sp>
      <p:pic>
        <p:nvPicPr>
          <p:cNvPr id="208" name="Shape 208"/>
          <p:cNvPicPr preferRelativeResize="0"/>
          <p:nvPr/>
        </p:nvPicPr>
        <p:blipFill>
          <a:blip r:embed="rId3">
            <a:alphaModFix/>
          </a:blip>
          <a:stretch>
            <a:fillRect/>
          </a:stretch>
        </p:blipFill>
        <p:spPr>
          <a:xfrm>
            <a:off x="7318450" y="45562"/>
            <a:ext cx="1764899" cy="513500"/>
          </a:xfrm>
          <a:prstGeom prst="rect">
            <a:avLst/>
          </a:prstGeom>
          <a:noFill/>
          <a:ln>
            <a:noFill/>
          </a:ln>
        </p:spPr>
      </p:pic>
      <p:pic>
        <p:nvPicPr>
          <p:cNvPr id="209" name="Shape 209"/>
          <p:cNvPicPr preferRelativeResize="0"/>
          <p:nvPr/>
        </p:nvPicPr>
        <p:blipFill>
          <a:blip r:embed="rId4">
            <a:alphaModFix/>
          </a:blip>
          <a:stretch>
            <a:fillRect/>
          </a:stretch>
        </p:blipFill>
        <p:spPr>
          <a:xfrm>
            <a:off x="1534962" y="949223"/>
            <a:ext cx="2311484" cy="3245074"/>
          </a:xfrm>
          <a:prstGeom prst="rect">
            <a:avLst/>
          </a:prstGeom>
          <a:noFill/>
          <a:ln>
            <a:noFill/>
          </a:ln>
        </p:spPr>
      </p:pic>
      <p:pic>
        <p:nvPicPr>
          <p:cNvPr id="210" name="Shape 210"/>
          <p:cNvPicPr preferRelativeResize="0"/>
          <p:nvPr/>
        </p:nvPicPr>
        <p:blipFill>
          <a:blip r:embed="rId5">
            <a:alphaModFix/>
          </a:blip>
          <a:stretch>
            <a:fillRect/>
          </a:stretch>
        </p:blipFill>
        <p:spPr>
          <a:xfrm>
            <a:off x="4012724" y="1417112"/>
            <a:ext cx="4219975" cy="2309300"/>
          </a:xfrm>
          <a:prstGeom prst="rect">
            <a:avLst/>
          </a:prstGeom>
          <a:noFill/>
          <a:ln>
            <a:noFill/>
          </a:ln>
        </p:spPr>
      </p:pic>
    </p:spTree>
  </p:cSld>
  <p:clrMapOvr>
    <a:masterClrMapping/>
  </p:clrMapOvr>
  <p:transition spd="slow">
    <p:fade/>
  </p:transition>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TotalTime>
  <Words>4209</Words>
  <Application>Microsoft Office PowerPoint</Application>
  <PresentationFormat>On-screen Show (16:9)</PresentationFormat>
  <Paragraphs>252</Paragraphs>
  <Slides>23</Slides>
  <Notes>23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23</vt:i4>
      </vt:variant>
    </vt:vector>
  </HeadingPairs>
  <TitlesOfParts>
    <vt:vector size="27" baseType="lpstr">
      <vt:lpstr>Arial</vt:lpstr>
      <vt:lpstr>Calibri</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Stephen Galdi</cp:lastModifiedBy>
  <cp:revision>2</cp:revision>
  <cp:lastPrinted>2016-05-20T19:03:58Z</cp:lastPrinted>
  <dcterms:modified xsi:type="dcterms:W3CDTF">2016-05-20T19:06:43Z</dcterms:modified>
</cp:coreProperties>
</file>