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 name="Shape 80"/>
        <p:cNvGrpSpPr/>
        <p:nvPr/>
      </p:nvGrpSpPr>
      <p:grpSpPr>
        <a:xfrm>
          <a:off x="0" y="0"/>
          <a:ext cx="0" cy="0"/>
          <a:chOff x="0" y="0"/>
          <a:chExt cx="0" cy="0"/>
        </a:xfrm>
      </p:grpSpPr>
      <p:sp>
        <p:nvSpPr>
          <p:cNvPr id="81" name="Shape 81"/>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t/>
            </a:r>
            <a:endParaRPr sz="1100"/>
          </a:p>
        </p:txBody>
      </p:sp>
      <p:sp>
        <p:nvSpPr>
          <p:cNvPr id="82" name="Shape 8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1" name="Shape 191"/>
        <p:cNvGrpSpPr/>
        <p:nvPr/>
      </p:nvGrpSpPr>
      <p:grpSpPr>
        <a:xfrm>
          <a:off x="0" y="0"/>
          <a:ext cx="0" cy="0"/>
          <a:chOff x="0" y="0"/>
          <a:chExt cx="0" cy="0"/>
        </a:xfrm>
      </p:grpSpPr>
      <p:sp>
        <p:nvSpPr>
          <p:cNvPr id="192" name="Shape 192"/>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t/>
            </a:r>
            <a:endParaRPr sz="1000"/>
          </a:p>
        </p:txBody>
      </p:sp>
      <p:sp>
        <p:nvSpPr>
          <p:cNvPr id="193" name="Shape 19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0" name="Shape 200"/>
        <p:cNvGrpSpPr/>
        <p:nvPr/>
      </p:nvGrpSpPr>
      <p:grpSpPr>
        <a:xfrm>
          <a:off x="0" y="0"/>
          <a:ext cx="0" cy="0"/>
          <a:chOff x="0" y="0"/>
          <a:chExt cx="0" cy="0"/>
        </a:xfrm>
      </p:grpSpPr>
      <p:sp>
        <p:nvSpPr>
          <p:cNvPr id="201" name="Shape 201"/>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t/>
            </a:r>
            <a:endParaRPr/>
          </a:p>
        </p:txBody>
      </p:sp>
      <p:sp>
        <p:nvSpPr>
          <p:cNvPr id="202" name="Shape 20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2" name="Shape 212"/>
        <p:cNvGrpSpPr/>
        <p:nvPr/>
      </p:nvGrpSpPr>
      <p:grpSpPr>
        <a:xfrm>
          <a:off x="0" y="0"/>
          <a:ext cx="0" cy="0"/>
          <a:chOff x="0" y="0"/>
          <a:chExt cx="0" cy="0"/>
        </a:xfrm>
      </p:grpSpPr>
      <p:sp>
        <p:nvSpPr>
          <p:cNvPr id="213" name="Shape 213"/>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rPr lang="en-US"/>
              <a:t>From this point on, add any slides with figures that will help support your thesis. You might pull these figures from your Final Report. </a:t>
            </a:r>
          </a:p>
        </p:txBody>
      </p:sp>
      <p:sp>
        <p:nvSpPr>
          <p:cNvPr id="214" name="Shape 21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1" name="Shape 221"/>
        <p:cNvGrpSpPr/>
        <p:nvPr/>
      </p:nvGrpSpPr>
      <p:grpSpPr>
        <a:xfrm>
          <a:off x="0" y="0"/>
          <a:ext cx="0" cy="0"/>
          <a:chOff x="0" y="0"/>
          <a:chExt cx="0" cy="0"/>
        </a:xfrm>
      </p:grpSpPr>
      <p:sp>
        <p:nvSpPr>
          <p:cNvPr id="222" name="Shape 222"/>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SzPct val="110000"/>
              <a:buFont typeface="Arial"/>
              <a:buNone/>
            </a:pPr>
            <a:r>
              <a:rPr lang="en-US" sz="1000"/>
              <a:t>Christian:</a:t>
            </a:r>
          </a:p>
          <a:p>
            <a:pPr lvl="0">
              <a:spcBef>
                <a:spcPts val="0"/>
              </a:spcBef>
              <a:buClr>
                <a:schemeClr val="dk1"/>
              </a:buClr>
              <a:buSzPct val="110000"/>
              <a:buFont typeface="Arial"/>
              <a:buNone/>
            </a:pPr>
            <a:r>
              <a:rPr lang="en-US" sz="1000"/>
              <a:t>In addition to </a:t>
            </a:r>
            <a:r>
              <a:rPr lang="en-US" sz="1000"/>
              <a:t>knowing</a:t>
            </a:r>
            <a:r>
              <a:rPr lang="en-US" sz="1000"/>
              <a:t> the conversion factor from pixels to micrometers, our application should also know the volume within which flocs are in focus. With a larger volume in focus, the Floc App would be able to analyse a larger number of flocs with larger Ferret diameters. These differences would make comparisons of two sets of data useless if two experiments relied on two distinct cameras. To make such comparisons more informative, we decided that our analysis should consider not only the diameters of each floc, but also the total number of flocs analysed and the “focus volume.” The floc count is already tabulated by the Floc App, but the volume calculation </a:t>
            </a:r>
            <a:r>
              <a:rPr lang="en-US" sz="1000"/>
              <a:t>requires</a:t>
            </a:r>
            <a:r>
              <a:rPr lang="en-US" sz="1000"/>
              <a:t> the development of a new subVI. </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The same subVI used to </a:t>
            </a:r>
            <a:r>
              <a:rPr lang="en-US" sz="1000"/>
              <a:t>calculate</a:t>
            </a:r>
            <a:r>
              <a:rPr lang="en-US" sz="1000"/>
              <a:t> the conversion factor from pixels to micrometers  could also be used to calculate the volume of the area in focus. The major difference between calculating this volume and the scale factor is in kind of photo that needs to be taken; calculating the volume requires the ruler to have portions in and out of focus and to select one point that is in and another that is out.  The calculations also differ.</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To perform this calculation, the program must find the depth of field, multiply by 2, and multiply this product by the length and </a:t>
            </a:r>
            <a:r>
              <a:rPr lang="en-US" sz="1000"/>
              <a:t>height</a:t>
            </a:r>
            <a:r>
              <a:rPr lang="en-US" sz="1000"/>
              <a:t> of the camera lens. The height and the width are obtained directly from the camera</a:t>
            </a:r>
          </a:p>
          <a:p>
            <a:pPr lvl="0">
              <a:spcBef>
                <a:spcPts val="0"/>
              </a:spcBef>
              <a:buClr>
                <a:schemeClr val="dk1"/>
              </a:buClr>
              <a:buSzPct val="110000"/>
              <a:buFont typeface="Arial"/>
              <a:buNone/>
            </a:pPr>
            <a:r>
              <a:rPr lang="en-US" sz="1000"/>
              <a:t>The depth of field, however, requires the use of the Pythagorean Theorem. The horizontal distance between the two points is calculated, squared, and then subtracted from the square distance between the two selected points.</a:t>
            </a:r>
          </a:p>
          <a:p>
            <a:pPr lvl="0">
              <a:spcBef>
                <a:spcPts val="0"/>
              </a:spcBef>
              <a:buClr>
                <a:schemeClr val="dk1"/>
              </a:buClr>
              <a:buSzPct val="110000"/>
              <a:buFont typeface="Arial"/>
              <a:buNone/>
            </a:pPr>
            <a:r>
              <a:rPr lang="en-US" sz="1000"/>
              <a:t>The result is then rooted and converted appropriately.</a:t>
            </a:r>
          </a:p>
          <a:p>
            <a:pPr lvl="0">
              <a:spcBef>
                <a:spcPts val="0"/>
              </a:spcBef>
              <a:buClr>
                <a:schemeClr val="dk1"/>
              </a:buClr>
              <a:buFont typeface="Arial"/>
              <a:buNone/>
            </a:pPr>
            <a:r>
              <a:t/>
            </a:r>
            <a:endParaRPr sz="1000"/>
          </a:p>
          <a:p>
            <a:pPr lvl="0" rtl="0">
              <a:spcBef>
                <a:spcPts val="0"/>
              </a:spcBef>
              <a:buClr>
                <a:schemeClr val="dk1"/>
              </a:buClr>
              <a:buSzPct val="110000"/>
              <a:buFont typeface="Arial"/>
              <a:buNone/>
            </a:pPr>
            <a:r>
              <a:rPr lang="en-US" sz="1000"/>
              <a:t>Caption: </a:t>
            </a:r>
          </a:p>
          <a:p>
            <a:pPr lvl="0" rtl="0">
              <a:spcBef>
                <a:spcPts val="0"/>
              </a:spcBef>
              <a:buClr>
                <a:schemeClr val="dk1"/>
              </a:buClr>
              <a:buSzPct val="110000"/>
              <a:buFont typeface="Arial"/>
              <a:buNone/>
            </a:pPr>
            <a:r>
              <a:rPr lang="en-US" sz="1000"/>
              <a:t>In order to determine the depth of the field , which is needed for finding the volume in focus, the program uses the Pythagorean Theorem. The x-distance is calculated using the two data points posted by the user whereas the Distance Apart is given by the user.</a:t>
            </a:r>
          </a:p>
          <a:p>
            <a:pPr lvl="0" rtl="0">
              <a:spcBef>
                <a:spcPts val="0"/>
              </a:spcBef>
              <a:buClr>
                <a:schemeClr val="dk1"/>
              </a:buClr>
              <a:buSzPct val="110000"/>
              <a:buFont typeface="Arial"/>
              <a:buNone/>
            </a:pPr>
            <a:r>
              <a:rPr lang="en-US" sz="1000"/>
              <a:t> </a:t>
            </a:r>
          </a:p>
        </p:txBody>
      </p:sp>
      <p:sp>
        <p:nvSpPr>
          <p:cNvPr id="223" name="Shape 22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9" name="Shape 89"/>
        <p:cNvGrpSpPr/>
        <p:nvPr/>
      </p:nvGrpSpPr>
      <p:grpSpPr>
        <a:xfrm>
          <a:off x="0" y="0"/>
          <a:ext cx="0" cy="0"/>
          <a:chOff x="0" y="0"/>
          <a:chExt cx="0" cy="0"/>
        </a:xfrm>
      </p:grpSpPr>
      <p:sp>
        <p:nvSpPr>
          <p:cNvPr id="90" name="Shape 90"/>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a:spcBef>
                <a:spcPts val="0"/>
              </a:spcBef>
              <a:buNone/>
            </a:pPr>
            <a:r>
              <a:rPr lang="en-US" sz="1000"/>
              <a:t>Anthony:</a:t>
            </a:r>
          </a:p>
          <a:p>
            <a:pPr lvl="0" rtl="0">
              <a:spcBef>
                <a:spcPts val="0"/>
              </a:spcBef>
              <a:buNone/>
            </a:pPr>
            <a:r>
              <a:rPr lang="en-US" sz="1000"/>
              <a:t>Image retrieved from clipart</a:t>
            </a:r>
          </a:p>
          <a:p>
            <a:pPr lvl="0" rtl="0">
              <a:spcBef>
                <a:spcPts val="0"/>
              </a:spcBef>
              <a:buNone/>
            </a:pPr>
            <a:r>
              <a:t/>
            </a:r>
            <a:endParaRPr sz="1000"/>
          </a:p>
          <a:p>
            <a:pPr lvl="0" rtl="0">
              <a:spcBef>
                <a:spcPts val="0"/>
              </a:spcBef>
              <a:buNone/>
            </a:pPr>
            <a:r>
              <a:rPr lang="en-US" sz="1000"/>
              <a:t>Caption of Slide: This slide introduces the main goals of the floc app team and how it serves as a valuable resource for other subteams focused on research with flocculators. </a:t>
            </a:r>
          </a:p>
          <a:p>
            <a:pPr lvl="0" rtl="0">
              <a:spcBef>
                <a:spcPts val="0"/>
              </a:spcBef>
              <a:buNone/>
            </a:pPr>
            <a:r>
              <a:t/>
            </a:r>
            <a:endParaRPr sz="1000"/>
          </a:p>
          <a:p>
            <a:pPr lvl="0" rtl="0">
              <a:spcBef>
                <a:spcPts val="0"/>
              </a:spcBef>
              <a:buNone/>
            </a:pPr>
            <a:r>
              <a:rPr lang="en-US" sz="1000"/>
              <a:t>Summary: The Floc App team is very important to Agua Clara. Developing software that can take in images and analyze them to determine the size and number of flocs is important for many of the research subteams in Agua Clara. Thus, the short term goal of the team is to help other Agua Clara subteams that are researching flocculation. However, helping research groups is not the only goal of the floc app; the long term goal of the floc app is to serve as a tool for on-site workers in Honduras so they can quickly determine whether their plant is functioning properly. By simply running the program, they can get an accurate estimate of the average size and number of flocs at specific points in the filtration process, thus making our plants more efficient and easier to check up on. </a:t>
            </a:r>
          </a:p>
        </p:txBody>
      </p:sp>
      <p:sp>
        <p:nvSpPr>
          <p:cNvPr id="91" name="Shape 9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0" name="Shape 100"/>
        <p:cNvGrpSpPr/>
        <p:nvPr/>
      </p:nvGrpSpPr>
      <p:grpSpPr>
        <a:xfrm>
          <a:off x="0" y="0"/>
          <a:ext cx="0" cy="0"/>
          <a:chOff x="0" y="0"/>
          <a:chExt cx="0" cy="0"/>
        </a:xfrm>
      </p:grpSpPr>
      <p:sp>
        <p:nvSpPr>
          <p:cNvPr id="101" name="Shape 101"/>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a:spcBef>
                <a:spcPts val="0"/>
              </a:spcBef>
              <a:buClr>
                <a:schemeClr val="dk1"/>
              </a:buClr>
              <a:buSzPct val="110000"/>
              <a:buFont typeface="Arial"/>
              <a:buNone/>
            </a:pPr>
            <a:r>
              <a:rPr lang="en-US" sz="1000"/>
              <a:t>Christian:</a:t>
            </a:r>
          </a:p>
          <a:p>
            <a:pPr lvl="0">
              <a:spcBef>
                <a:spcPts val="0"/>
              </a:spcBef>
              <a:buClr>
                <a:schemeClr val="dk1"/>
              </a:buClr>
              <a:buSzPct val="110000"/>
              <a:buFont typeface="Arial"/>
              <a:buNone/>
            </a:pPr>
            <a:r>
              <a:rPr lang="en-US" sz="1000"/>
              <a:t>The original software provided by Casey came with a fixed scale to convert from pixels to actual distance (3.75 pixels per micrometers). This factor, however, depends on two variables, the camera and the distance it and the objects of interest, and must therefore be adjusted for different apparatuses.  Setting this variable to an incorrect value would produce only relative data in some non-standard unit.  With a proper scaling factor set, the Floc App would be able to produce reliable data in micrometers, which would be more conducive to analysis by both AguaClara researchers.</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Furthermore, the program that we were given originally measured the maximum feret diameter of flocs, or in other words, the longest distance between two points in a floc. This measurement, however, only accurately represents a circular floc. The more elliptical a floc gets, the more this size measurement exaggerates the flocs size. To deal with this, we decided to find an "average" diameter of a floc. For each floc, we simply took its measured area (images are 2-dimensional) and calculated the radius of the mass assuming that it was a circle.</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Caption: Using the max feret diameter as an approximation for size exaggerates the size of thinner flocs, more elliptical, flocs.</a:t>
            </a:r>
          </a:p>
          <a:p>
            <a:pPr lvl="0">
              <a:spcBef>
                <a:spcPts val="0"/>
              </a:spcBef>
              <a:buClr>
                <a:schemeClr val="dk1"/>
              </a:buClr>
              <a:buFont typeface="Arial"/>
              <a:buNone/>
            </a:pPr>
            <a:r>
              <a:t/>
            </a:r>
            <a:endParaRPr sz="1000"/>
          </a:p>
          <a:p>
            <a:pPr lvl="0" rtl="0">
              <a:spcBef>
                <a:spcPts val="0"/>
              </a:spcBef>
              <a:buClr>
                <a:schemeClr val="dk1"/>
              </a:buClr>
              <a:buSzPct val="110000"/>
              <a:buFont typeface="Arial"/>
              <a:buNone/>
            </a:pPr>
            <a:r>
              <a:rPr lang="en-US" sz="1000"/>
              <a:t> </a:t>
            </a:r>
          </a:p>
        </p:txBody>
      </p:sp>
      <p:sp>
        <p:nvSpPr>
          <p:cNvPr id="102" name="Shape 10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2" name="Shape 112"/>
        <p:cNvGrpSpPr/>
        <p:nvPr/>
      </p:nvGrpSpPr>
      <p:grpSpPr>
        <a:xfrm>
          <a:off x="0" y="0"/>
          <a:ext cx="0" cy="0"/>
          <a:chOff x="0" y="0"/>
          <a:chExt cx="0" cy="0"/>
        </a:xfrm>
      </p:grpSpPr>
      <p:sp>
        <p:nvSpPr>
          <p:cNvPr id="113" name="Shape 113"/>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SzPct val="110000"/>
              <a:buFont typeface="Arial"/>
              <a:buNone/>
            </a:pPr>
            <a:r>
              <a:rPr lang="en-US" sz="1000"/>
              <a:t>Christian:</a:t>
            </a:r>
          </a:p>
          <a:p>
            <a:pPr lvl="0">
              <a:spcBef>
                <a:spcPts val="0"/>
              </a:spcBef>
              <a:buClr>
                <a:schemeClr val="dk1"/>
              </a:buClr>
              <a:buSzPct val="110000"/>
              <a:buFont typeface="Arial"/>
              <a:buNone/>
            </a:pPr>
            <a:r>
              <a:rPr lang="en-US" sz="1000"/>
              <a:t>One way of confronting this issue is to have the user manually enter this number.  We decided against this approach because it would require too much knowledge about the camera from the user. Rather, the team decided to create a subVI that would allow the user to set this factor in a more natural way.  This subVI would be activated either upon a user’s request or if the user wished to run the program, but fails to set this variable ahead of time:</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In this subVI, a dialog box appears telling the user what he/she must do to set the variable </a:t>
            </a:r>
            <a:r>
              <a:rPr lang="en-US" sz="1000"/>
              <a:t>properly</a:t>
            </a:r>
            <a:r>
              <a:rPr lang="en-US" sz="1000"/>
              <a:t>.  In the case of the scale factor, he or she must lay some ruler flat and take a picture of it with the system’s camera.  After the OK button is clicked, the user will be able to see a live video-feed from the camera and must click a button in order to take the </a:t>
            </a:r>
            <a:r>
              <a:rPr lang="en-US" sz="1000"/>
              <a:t>proper</a:t>
            </a:r>
            <a:r>
              <a:rPr lang="en-US" sz="1000"/>
              <a:t> picture. This will trigger two popup screens to be generated, one asking the user to select two </a:t>
            </a:r>
            <a:r>
              <a:rPr lang="en-US" sz="1000"/>
              <a:t>points</a:t>
            </a:r>
            <a:r>
              <a:rPr lang="en-US" sz="1000"/>
              <a:t> on the photo and another asking for the distance (in mm) between the two points. Finally, this data is used to calculate the desired output (scale factor in this case).</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Because the dimensions of the floc and the area in focus are both quite small, we can ignore the </a:t>
            </a:r>
            <a:r>
              <a:rPr lang="en-US" sz="1000"/>
              <a:t>effects</a:t>
            </a:r>
            <a:r>
              <a:rPr lang="en-US" sz="1000"/>
              <a:t> of distance on a floc’s </a:t>
            </a:r>
            <a:r>
              <a:rPr lang="en-US" sz="1000"/>
              <a:t>perceived</a:t>
            </a:r>
            <a:r>
              <a:rPr lang="en-US" sz="1000"/>
              <a:t> size</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Bonus Content (Slide 10):</a:t>
            </a:r>
          </a:p>
          <a:p>
            <a:pPr lvl="0">
              <a:spcBef>
                <a:spcPts val="0"/>
              </a:spcBef>
              <a:buClr>
                <a:schemeClr val="dk1"/>
              </a:buClr>
              <a:buSzPct val="110000"/>
              <a:buFont typeface="Arial"/>
              <a:buNone/>
            </a:pPr>
            <a:r>
              <a:rPr lang="en-US" sz="1000"/>
              <a:t>This same subVI is also used to calculate the volume of the area in focus.  This data is a useful because different setups with larger “focus  areas” would be able to see larger flocs, therefore, normalizing the data may be necessary.  The major difference between calculating this volume and the scale factor is in kind of photo that needs to be taken; calculating the volume requires the ruler to have portions in and out of focus and to select one point that is in and another that is out.  The calculations also differ.</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Caption:</a:t>
            </a:r>
          </a:p>
          <a:p>
            <a:pPr lvl="0">
              <a:spcBef>
                <a:spcPts val="0"/>
              </a:spcBef>
              <a:buClr>
                <a:schemeClr val="dk1"/>
              </a:buClr>
              <a:buSzPct val="110000"/>
              <a:buFont typeface="Arial"/>
              <a:buNone/>
            </a:pPr>
            <a:r>
              <a:rPr lang="en-US" sz="1000"/>
              <a:t>These images show the step-by-step process by which a user would change the scaling factor and focus volume used by the program.</a:t>
            </a:r>
          </a:p>
          <a:p>
            <a:pPr lvl="0">
              <a:spcBef>
                <a:spcPts val="0"/>
              </a:spcBef>
              <a:buClr>
                <a:schemeClr val="dk1"/>
              </a:buClr>
              <a:buFont typeface="Arial"/>
              <a:buNone/>
            </a:pPr>
            <a:r>
              <a:t/>
            </a:r>
            <a:endParaRPr sz="1000"/>
          </a:p>
          <a:p>
            <a:pPr lvl="0" rtl="0">
              <a:spcBef>
                <a:spcPts val="0"/>
              </a:spcBef>
              <a:buClr>
                <a:schemeClr val="dk1"/>
              </a:buClr>
              <a:buSzPct val="110000"/>
              <a:buFont typeface="Arial"/>
              <a:buNone/>
            </a:pPr>
            <a:r>
              <a:rPr lang="en-US" sz="1000"/>
              <a:t> </a:t>
            </a:r>
          </a:p>
        </p:txBody>
      </p:sp>
      <p:sp>
        <p:nvSpPr>
          <p:cNvPr id="114" name="Shape 11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0" name="Shape 140"/>
        <p:cNvGrpSpPr/>
        <p:nvPr/>
      </p:nvGrpSpPr>
      <p:grpSpPr>
        <a:xfrm>
          <a:off x="0" y="0"/>
          <a:ext cx="0" cy="0"/>
          <a:chOff x="0" y="0"/>
          <a:chExt cx="0" cy="0"/>
        </a:xfrm>
      </p:grpSpPr>
      <p:sp>
        <p:nvSpPr>
          <p:cNvPr id="141" name="Shape 141"/>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a:spcBef>
                <a:spcPts val="0"/>
              </a:spcBef>
              <a:buClr>
                <a:schemeClr val="dk1"/>
              </a:buClr>
              <a:buSzPct val="110000"/>
              <a:buFont typeface="Arial"/>
              <a:buNone/>
            </a:pPr>
            <a:r>
              <a:rPr lang="en-US" sz="1000"/>
              <a:t>Christian:</a:t>
            </a:r>
          </a:p>
          <a:p>
            <a:pPr lvl="0">
              <a:spcBef>
                <a:spcPts val="0"/>
              </a:spcBef>
              <a:buClr>
                <a:schemeClr val="dk1"/>
              </a:buClr>
              <a:buSzPct val="110000"/>
              <a:buFont typeface="Arial"/>
              <a:buNone/>
            </a:pPr>
            <a:r>
              <a:rPr lang="en-US" sz="1000"/>
              <a:t>In addition to providing Information to the user via a graph, the team decided that the user may want to know the measured (average) diameter of each individual floc that was measured. To accomplish this, the team decided that the Floc App should generate an excel file with this information at the end of each test. The output of such a file is shown on the screen. The team decided to allow the user to decide where to place this file after every test, but we have saved the user the trouble of naming the file by creating a default name of FlocAppInfoDD-MM-YY where D stands for day, M stands for month, and Y is year.</a:t>
            </a:r>
          </a:p>
          <a:p>
            <a:pPr lvl="0">
              <a:spcBef>
                <a:spcPts val="0"/>
              </a:spcBef>
              <a:buClr>
                <a:schemeClr val="dk1"/>
              </a:buClr>
              <a:buFont typeface="Arial"/>
              <a:buNone/>
            </a:pPr>
            <a:r>
              <a:t/>
            </a:r>
            <a:endParaRPr sz="1000"/>
          </a:p>
          <a:p>
            <a:pPr lvl="0" rtl="0">
              <a:spcBef>
                <a:spcPts val="0"/>
              </a:spcBef>
              <a:buClr>
                <a:schemeClr val="dk1"/>
              </a:buClr>
              <a:buSzPct val="110000"/>
              <a:buFont typeface="Arial"/>
              <a:buNone/>
            </a:pPr>
            <a:r>
              <a:rPr lang="en-US" sz="1000"/>
              <a:t>For every floc captured, we store both the average floc diameter as well as the time at which its data was recorded onto a row. We are currently unaware of any means by which to scale the sizes of each column without outputting an excel file as opposed to a csv file. The team has decided not to do this in order to support the use of multiple programs in analysing the data (e.g. Libre Office).</a:t>
            </a:r>
          </a:p>
        </p:txBody>
      </p:sp>
      <p:sp>
        <p:nvSpPr>
          <p:cNvPr id="142" name="Shape 14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9" name="Shape 149"/>
        <p:cNvGrpSpPr/>
        <p:nvPr/>
      </p:nvGrpSpPr>
      <p:grpSpPr>
        <a:xfrm>
          <a:off x="0" y="0"/>
          <a:ext cx="0" cy="0"/>
          <a:chOff x="0" y="0"/>
          <a:chExt cx="0" cy="0"/>
        </a:xfrm>
      </p:grpSpPr>
      <p:sp>
        <p:nvSpPr>
          <p:cNvPr id="150" name="Shape 150"/>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rPr lang="en-US" sz="1000"/>
              <a:t>Anthony and Deniz: </a:t>
            </a:r>
          </a:p>
          <a:p>
            <a:pPr lvl="0">
              <a:spcBef>
                <a:spcPts val="0"/>
              </a:spcBef>
              <a:buNone/>
            </a:pPr>
            <a:r>
              <a:rPr lang="en-US" sz="1000"/>
              <a:t>In order to allow the user of the floc app to easily pick a folder for the analyzed images to be stored, the default directory VI was used in the code. It works for all types of operating systems, and chooses a default folder so that the user does not have to manually type one in or browse for one. </a:t>
            </a:r>
          </a:p>
          <a:p>
            <a:pPr lvl="0">
              <a:spcBef>
                <a:spcPts val="0"/>
              </a:spcBef>
              <a:buNone/>
            </a:pPr>
            <a:r>
              <a:t/>
            </a:r>
            <a:endParaRPr sz="1000"/>
          </a:p>
          <a:p>
            <a:pPr lvl="0">
              <a:spcBef>
                <a:spcPts val="0"/>
              </a:spcBef>
              <a:buNone/>
            </a:pPr>
            <a:r>
              <a:rPr lang="en-US" sz="1000"/>
              <a:t>The default directory VI makes the executable version of the program more user-friendly, but the team also wanted to focus on making the code cleaner and easier to understand. As a result, many subVIs were created as a means of decluttering the code. In addition, more comments were included to make it easier to understand what the code does at each step in the process. </a:t>
            </a:r>
          </a:p>
          <a:p>
            <a:pPr lvl="0">
              <a:spcBef>
                <a:spcPts val="0"/>
              </a:spcBef>
              <a:buNone/>
            </a:pPr>
            <a:r>
              <a:t/>
            </a:r>
            <a:endParaRPr sz="1000"/>
          </a:p>
          <a:p>
            <a:pPr lvl="0">
              <a:spcBef>
                <a:spcPts val="0"/>
              </a:spcBef>
              <a:buNone/>
            </a:pPr>
            <a:r>
              <a:rPr lang="en-US" sz="1000"/>
              <a:t>Caption: The image shows an example of LabVIEW code with a subVI. The subVI makes the code more visually appealing, and if a person looking at the code is interested in seeing what it does, he/she can simply click on it. However, more often than not people are more interested in seeing the overarching program and expect that subcomponents are contained into subVIs, just as different classes are created in Java object oriented programs rather than putting everything in one class. </a:t>
            </a:r>
          </a:p>
        </p:txBody>
      </p:sp>
      <p:sp>
        <p:nvSpPr>
          <p:cNvPr id="151" name="Shape 15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9" name="Shape 159"/>
        <p:cNvGrpSpPr/>
        <p:nvPr/>
      </p:nvGrpSpPr>
      <p:grpSpPr>
        <a:xfrm>
          <a:off x="0" y="0"/>
          <a:ext cx="0" cy="0"/>
          <a:chOff x="0" y="0"/>
          <a:chExt cx="0" cy="0"/>
        </a:xfrm>
      </p:grpSpPr>
      <p:sp>
        <p:nvSpPr>
          <p:cNvPr id="160" name="Shape 160"/>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a:spcBef>
                <a:spcPts val="0"/>
              </a:spcBef>
              <a:buClr>
                <a:schemeClr val="dk1"/>
              </a:buClr>
              <a:buSzPct val="110000"/>
              <a:buFont typeface="Arial"/>
              <a:buNone/>
            </a:pPr>
            <a:r>
              <a:rPr lang="en-US" sz="1000"/>
              <a:t>Deniz: </a:t>
            </a:r>
          </a:p>
          <a:p>
            <a:pPr lvl="0">
              <a:spcBef>
                <a:spcPts val="0"/>
              </a:spcBef>
              <a:buClr>
                <a:schemeClr val="dk1"/>
              </a:buClr>
              <a:buSzPct val="110000"/>
              <a:buFont typeface="Arial"/>
              <a:buNone/>
            </a:pPr>
            <a:r>
              <a:rPr lang="en-US" sz="1000"/>
              <a:t>The floc app was not working properly on many computers in the lab, and the team could not figure out the problem for quite some time.  Many different run-time engines were installed, until it was determined that the LabVIEW 2015 run-time engine and LabVIEW Vision run-time engines must be installed for the app to function smoothly. The AguaClara wiki page has been updated to include this information, making it much easier to simply follow the instructions given and utilize the floc app. </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Image:</a:t>
            </a:r>
          </a:p>
          <a:p>
            <a:pPr lvl="0" rtl="0">
              <a:spcBef>
                <a:spcPts val="0"/>
              </a:spcBef>
              <a:buClr>
                <a:schemeClr val="dk1"/>
              </a:buClr>
              <a:buSzPct val="110000"/>
              <a:buFont typeface="Arial"/>
              <a:buNone/>
            </a:pPr>
            <a:r>
              <a:rPr lang="en-US" sz="1000"/>
              <a:t>The updated wiki page with the required runtime engines for the executable program.</a:t>
            </a:r>
          </a:p>
        </p:txBody>
      </p:sp>
      <p:sp>
        <p:nvSpPr>
          <p:cNvPr id="161" name="Shape 16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9" name="Shape 169"/>
        <p:cNvGrpSpPr/>
        <p:nvPr/>
      </p:nvGrpSpPr>
      <p:grpSpPr>
        <a:xfrm>
          <a:off x="0" y="0"/>
          <a:ext cx="0" cy="0"/>
          <a:chOff x="0" y="0"/>
          <a:chExt cx="0" cy="0"/>
        </a:xfrm>
      </p:grpSpPr>
      <p:sp>
        <p:nvSpPr>
          <p:cNvPr id="170" name="Shape 170"/>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a:spcBef>
                <a:spcPts val="0"/>
              </a:spcBef>
              <a:buClr>
                <a:schemeClr val="dk1"/>
              </a:buClr>
              <a:buSzPct val="110000"/>
              <a:buFont typeface="Arial"/>
              <a:buNone/>
            </a:pPr>
            <a:r>
              <a:rPr lang="en-US" sz="1000"/>
              <a:t>Deniz:</a:t>
            </a:r>
          </a:p>
          <a:p>
            <a:pPr lvl="0">
              <a:spcBef>
                <a:spcPts val="0"/>
              </a:spcBef>
              <a:buClr>
                <a:schemeClr val="dk1"/>
              </a:buClr>
              <a:buSzPct val="110000"/>
              <a:buFont typeface="Arial"/>
              <a:buNone/>
            </a:pPr>
            <a:r>
              <a:rPr lang="en-US" sz="1000"/>
              <a:t>We successfully uploaded the app for the filter constriction team. While the software worked with a simple webcam, we had problem running it with the professional high resolution. The program did not recognized the camera for reasons still unknown to us. We will be investigating in the coming days.</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Image 1:</a:t>
            </a:r>
          </a:p>
          <a:p>
            <a:pPr lvl="0">
              <a:spcBef>
                <a:spcPts val="0"/>
              </a:spcBef>
              <a:buClr>
                <a:schemeClr val="dk1"/>
              </a:buClr>
              <a:buSzPct val="110000"/>
              <a:buFont typeface="Arial"/>
              <a:buNone/>
            </a:pPr>
            <a:r>
              <a:rPr lang="en-US" sz="1000"/>
              <a:t>The water drop which is the symbol for the executable of our program.</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Image 2:</a:t>
            </a:r>
          </a:p>
          <a:p>
            <a:pPr lvl="0" rtl="0">
              <a:spcBef>
                <a:spcPts val="0"/>
              </a:spcBef>
              <a:buClr>
                <a:schemeClr val="dk1"/>
              </a:buClr>
              <a:buSzPct val="110000"/>
              <a:buFont typeface="Arial"/>
              <a:buNone/>
            </a:pPr>
            <a:r>
              <a:rPr lang="en-US" sz="1000"/>
              <a:t>The camera that could not be found by the program.</a:t>
            </a:r>
          </a:p>
        </p:txBody>
      </p:sp>
      <p:sp>
        <p:nvSpPr>
          <p:cNvPr id="171" name="Shape 17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0" name="Shape 180"/>
        <p:cNvGrpSpPr/>
        <p:nvPr/>
      </p:nvGrpSpPr>
      <p:grpSpPr>
        <a:xfrm>
          <a:off x="0" y="0"/>
          <a:ext cx="0" cy="0"/>
          <a:chOff x="0" y="0"/>
          <a:chExt cx="0" cy="0"/>
        </a:xfrm>
      </p:grpSpPr>
      <p:sp>
        <p:nvSpPr>
          <p:cNvPr id="181" name="Shape 181"/>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a:spcBef>
                <a:spcPts val="0"/>
              </a:spcBef>
              <a:buClr>
                <a:schemeClr val="dk1"/>
              </a:buClr>
              <a:buSzPct val="110000"/>
              <a:buFont typeface="Arial"/>
              <a:buNone/>
            </a:pPr>
            <a:r>
              <a:rPr lang="en-US" sz="1000"/>
              <a:t>Anthony: Connecting the PointGrey BlackFly camera to the lab computer proved to be very difficult. When all of the necessary software was downloaded and installed, there was a recurrent issue in NI MAX saying that there was a problem with the XML file with the camera. The team contacted FLIR and LabVIEW and eventually figured out, with the help of Casey, that the XML file should be deleted and then the camera can properly be shown on NI MAX, allowing for connection to the floc application. </a:t>
            </a:r>
          </a:p>
          <a:p>
            <a:pPr lvl="0">
              <a:spcBef>
                <a:spcPts val="0"/>
              </a:spcBef>
              <a:buClr>
                <a:schemeClr val="dk1"/>
              </a:buClr>
              <a:buFont typeface="Arial"/>
              <a:buNone/>
            </a:pPr>
            <a:r>
              <a:t/>
            </a:r>
            <a:endParaRPr sz="1000"/>
          </a:p>
          <a:p>
            <a:pPr lvl="0">
              <a:spcBef>
                <a:spcPts val="0"/>
              </a:spcBef>
              <a:buClr>
                <a:schemeClr val="dk1"/>
              </a:buClr>
              <a:buSzPct val="110000"/>
              <a:buFont typeface="Arial"/>
              <a:buNone/>
            </a:pPr>
            <a:r>
              <a:rPr lang="en-US" sz="1000"/>
              <a:t>URL of picture: https://www.ptgrey.com/support/downloads </a:t>
            </a:r>
          </a:p>
          <a:p>
            <a:pPr lvl="0">
              <a:spcBef>
                <a:spcPts val="0"/>
              </a:spcBef>
              <a:buClr>
                <a:schemeClr val="dk1"/>
              </a:buClr>
              <a:buSzPct val="110000"/>
              <a:buFont typeface="Arial"/>
              <a:buNone/>
            </a:pPr>
            <a:r>
              <a:rPr lang="en-US" sz="1000"/>
              <a:t>Caption of left image: Firmware that must be downloaded to be able to connect PointGrey camera to floc application</a:t>
            </a:r>
          </a:p>
          <a:p>
            <a:pPr lvl="0" rtl="0">
              <a:spcBef>
                <a:spcPts val="0"/>
              </a:spcBef>
              <a:buClr>
                <a:schemeClr val="dk1"/>
              </a:buClr>
              <a:buSzPct val="110000"/>
              <a:buFont typeface="Arial"/>
              <a:buNone/>
            </a:pPr>
            <a:r>
              <a:rPr lang="en-US" sz="1000"/>
              <a:t>Caption of right image: Software that must be downloaded to be able to connect PointGrey camera to floc application</a:t>
            </a:r>
          </a:p>
        </p:txBody>
      </p:sp>
      <p:sp>
        <p:nvSpPr>
          <p:cNvPr id="182" name="Shape 18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11" name="Shape 11"/>
        <p:cNvGrpSpPr/>
        <p:nvPr/>
      </p:nvGrpSpPr>
      <p:grpSpPr>
        <a:xfrm>
          <a:off x="0" y="0"/>
          <a:ext cx="0" cy="0"/>
          <a:chOff x="0" y="0"/>
          <a:chExt cx="0" cy="0"/>
        </a:xfrm>
      </p:grpSpPr>
      <p:sp>
        <p:nvSpPr>
          <p:cNvPr id="12" name="Shape 12"/>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3" name="Shape 13"/>
          <p:cNvSpPr txBox="1"/>
          <p:nvPr>
            <p:ph idx="1" type="body"/>
          </p:nvPr>
        </p:nvSpPr>
        <p:spPr>
          <a:xfrm>
            <a:off x="457200" y="1200150"/>
            <a:ext cx="8229600" cy="3394472"/>
          </a:xfrm>
          <a:prstGeom prst="rect">
            <a:avLst/>
          </a:prstGeom>
          <a:noFill/>
          <a:ln>
            <a:noFill/>
          </a:ln>
        </p:spPr>
        <p:txBody>
          <a:bodyPr anchorCtr="0" anchor="t" bIns="91425" lIns="91425" rIns="91425" tIns="91425"/>
          <a:lstStyle>
            <a:lvl1pPr indent="-121984" lvl="0" marL="306134" rtl="0" algn="l">
              <a:spcBef>
                <a:spcPts val="580"/>
              </a:spcBef>
              <a:buClr>
                <a:schemeClr val="dk1"/>
              </a:buClr>
              <a:buFont typeface="Arial"/>
              <a:buChar char="•"/>
              <a:defRPr/>
            </a:lvl1pPr>
            <a:lvl2pPr indent="-98141" lvl="1" marL="663291" rtl="0" algn="l">
              <a:spcBef>
                <a:spcPts val="500"/>
              </a:spcBef>
              <a:buClr>
                <a:schemeClr val="dk1"/>
              </a:buClr>
              <a:buFont typeface="Arial"/>
              <a:buChar char="–"/>
              <a:defRPr/>
            </a:lvl2pPr>
            <a:lvl3pPr indent="-67947" lvl="2" marL="1020448" rtl="0" algn="l">
              <a:spcBef>
                <a:spcPts val="440"/>
              </a:spcBef>
              <a:buClr>
                <a:schemeClr val="dk1"/>
              </a:buClr>
              <a:buFont typeface="Arial"/>
              <a:buChar char="•"/>
              <a:defRPr/>
            </a:lvl3pPr>
            <a:lvl4pPr indent="-95127" lvl="3" marL="1428627" rtl="0" algn="l">
              <a:spcBef>
                <a:spcPts val="360"/>
              </a:spcBef>
              <a:buClr>
                <a:schemeClr val="dk1"/>
              </a:buClr>
              <a:buFont typeface="Arial"/>
              <a:buChar char="–"/>
              <a:defRPr/>
            </a:lvl4pPr>
            <a:lvl5pPr indent="-96905" lvl="4" marL="1836805" rtl="0" algn="l">
              <a:spcBef>
                <a:spcPts val="360"/>
              </a:spcBef>
              <a:buClr>
                <a:schemeClr val="dk1"/>
              </a:buClr>
              <a:buFont typeface="Arial"/>
              <a:buChar char="»"/>
              <a:defRPr/>
            </a:lvl5pPr>
            <a:lvl6pPr indent="-98685" lvl="5" marL="2244985" rtl="0" algn="l">
              <a:spcBef>
                <a:spcPts val="360"/>
              </a:spcBef>
              <a:buClr>
                <a:schemeClr val="dk1"/>
              </a:buClr>
              <a:buFont typeface="Arial"/>
              <a:buChar char="•"/>
              <a:defRPr/>
            </a:lvl6pPr>
            <a:lvl7pPr indent="-100464" lvl="6" marL="2653164" rtl="0" algn="l">
              <a:spcBef>
                <a:spcPts val="360"/>
              </a:spcBef>
              <a:buClr>
                <a:schemeClr val="dk1"/>
              </a:buClr>
              <a:buFont typeface="Arial"/>
              <a:buChar char="•"/>
              <a:defRPr/>
            </a:lvl7pPr>
            <a:lvl8pPr indent="-102242" lvl="7" marL="3061343" rtl="0" algn="l">
              <a:spcBef>
                <a:spcPts val="360"/>
              </a:spcBef>
              <a:buClr>
                <a:schemeClr val="dk1"/>
              </a:buClr>
              <a:buFont typeface="Arial"/>
              <a:buChar char="•"/>
              <a:defRPr/>
            </a:lvl8pPr>
            <a:lvl9pPr indent="-91321" lvl="8" marL="3469522" rtl="0" algn="l">
              <a:spcBef>
                <a:spcPts val="360"/>
              </a:spcBef>
              <a:buClr>
                <a:schemeClr val="dk1"/>
              </a:buClr>
              <a:buFont typeface="Arial"/>
              <a:buChar char="•"/>
              <a:defRPr/>
            </a:lvl9pPr>
          </a:lstStyle>
          <a:p/>
        </p:txBody>
      </p:sp>
      <p:sp>
        <p:nvSpPr>
          <p:cNvPr id="14" name="Shape 14"/>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15" name="Shape 15"/>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16" name="Shape 16"/>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68" name="Shape 68"/>
        <p:cNvGrpSpPr/>
        <p:nvPr/>
      </p:nvGrpSpPr>
      <p:grpSpPr>
        <a:xfrm>
          <a:off x="0" y="0"/>
          <a:ext cx="0" cy="0"/>
          <a:chOff x="0" y="0"/>
          <a:chExt cx="0" cy="0"/>
        </a:xfrm>
      </p:grpSpPr>
      <p:sp>
        <p:nvSpPr>
          <p:cNvPr id="69" name="Shape 69"/>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0" name="Shape 70"/>
          <p:cNvSpPr txBox="1"/>
          <p:nvPr>
            <p:ph idx="1" type="body"/>
          </p:nvPr>
        </p:nvSpPr>
        <p:spPr>
          <a:xfrm rot="5400000">
            <a:off x="2874763" y="-1217413"/>
            <a:ext cx="3394472" cy="8229600"/>
          </a:xfrm>
          <a:prstGeom prst="rect">
            <a:avLst/>
          </a:prstGeom>
          <a:noFill/>
          <a:ln>
            <a:noFill/>
          </a:ln>
        </p:spPr>
        <p:txBody>
          <a:bodyPr anchorCtr="0" anchor="t" bIns="91425" lIns="91425" rIns="91425" tIns="91425"/>
          <a:lstStyle>
            <a:lvl1pPr indent="-121984" lvl="0" marL="306134" rtl="0" algn="l">
              <a:spcBef>
                <a:spcPts val="580"/>
              </a:spcBef>
              <a:buClr>
                <a:schemeClr val="dk1"/>
              </a:buClr>
              <a:buFont typeface="Arial"/>
              <a:buChar char="•"/>
              <a:defRPr/>
            </a:lvl1pPr>
            <a:lvl2pPr indent="-98141" lvl="1" marL="663291" rtl="0" algn="l">
              <a:spcBef>
                <a:spcPts val="500"/>
              </a:spcBef>
              <a:buClr>
                <a:schemeClr val="dk1"/>
              </a:buClr>
              <a:buFont typeface="Arial"/>
              <a:buChar char="–"/>
              <a:defRPr/>
            </a:lvl2pPr>
            <a:lvl3pPr indent="-67947" lvl="2" marL="1020448" rtl="0" algn="l">
              <a:spcBef>
                <a:spcPts val="440"/>
              </a:spcBef>
              <a:buClr>
                <a:schemeClr val="dk1"/>
              </a:buClr>
              <a:buFont typeface="Arial"/>
              <a:buChar char="•"/>
              <a:defRPr/>
            </a:lvl3pPr>
            <a:lvl4pPr indent="-95127" lvl="3" marL="1428627" rtl="0" algn="l">
              <a:spcBef>
                <a:spcPts val="360"/>
              </a:spcBef>
              <a:buClr>
                <a:schemeClr val="dk1"/>
              </a:buClr>
              <a:buFont typeface="Arial"/>
              <a:buChar char="–"/>
              <a:defRPr/>
            </a:lvl4pPr>
            <a:lvl5pPr indent="-96905" lvl="4" marL="1836805" rtl="0" algn="l">
              <a:spcBef>
                <a:spcPts val="360"/>
              </a:spcBef>
              <a:buClr>
                <a:schemeClr val="dk1"/>
              </a:buClr>
              <a:buFont typeface="Arial"/>
              <a:buChar char="»"/>
              <a:defRPr/>
            </a:lvl5pPr>
            <a:lvl6pPr indent="-98685" lvl="5" marL="2244985" rtl="0" algn="l">
              <a:spcBef>
                <a:spcPts val="360"/>
              </a:spcBef>
              <a:buClr>
                <a:schemeClr val="dk1"/>
              </a:buClr>
              <a:buFont typeface="Arial"/>
              <a:buChar char="•"/>
              <a:defRPr/>
            </a:lvl6pPr>
            <a:lvl7pPr indent="-100464" lvl="6" marL="2653164" rtl="0" algn="l">
              <a:spcBef>
                <a:spcPts val="360"/>
              </a:spcBef>
              <a:buClr>
                <a:schemeClr val="dk1"/>
              </a:buClr>
              <a:buFont typeface="Arial"/>
              <a:buChar char="•"/>
              <a:defRPr/>
            </a:lvl7pPr>
            <a:lvl8pPr indent="-102242" lvl="7" marL="3061343" rtl="0" algn="l">
              <a:spcBef>
                <a:spcPts val="360"/>
              </a:spcBef>
              <a:buClr>
                <a:schemeClr val="dk1"/>
              </a:buClr>
              <a:buFont typeface="Arial"/>
              <a:buChar char="•"/>
              <a:defRPr/>
            </a:lvl8pPr>
            <a:lvl9pPr indent="-91321" lvl="8" marL="3469522" rtl="0" algn="l">
              <a:spcBef>
                <a:spcPts val="360"/>
              </a:spcBef>
              <a:buClr>
                <a:schemeClr val="dk1"/>
              </a:buClr>
              <a:buFont typeface="Arial"/>
              <a:buChar char="•"/>
              <a:defRPr/>
            </a:lvl9pPr>
          </a:lstStyle>
          <a:p/>
        </p:txBody>
      </p:sp>
      <p:sp>
        <p:nvSpPr>
          <p:cNvPr id="71" name="Shape 71"/>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72" name="Shape 72"/>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73" name="Shape 73"/>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74" name="Shape 74"/>
        <p:cNvGrpSpPr/>
        <p:nvPr/>
      </p:nvGrpSpPr>
      <p:grpSpPr>
        <a:xfrm>
          <a:off x="0" y="0"/>
          <a:ext cx="0" cy="0"/>
          <a:chOff x="0" y="0"/>
          <a:chExt cx="0" cy="0"/>
        </a:xfrm>
      </p:grpSpPr>
      <p:sp>
        <p:nvSpPr>
          <p:cNvPr id="75" name="Shape 75"/>
          <p:cNvSpPr txBox="1"/>
          <p:nvPr>
            <p:ph type="title"/>
          </p:nvPr>
        </p:nvSpPr>
        <p:spPr>
          <a:xfrm rot="5400000">
            <a:off x="7649568" y="1920676"/>
            <a:ext cx="6144815" cy="2879724"/>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6" name="Shape 76"/>
          <p:cNvSpPr txBox="1"/>
          <p:nvPr>
            <p:ph idx="1" type="body"/>
          </p:nvPr>
        </p:nvSpPr>
        <p:spPr>
          <a:xfrm rot="5400000">
            <a:off x="1812330" y="-884436"/>
            <a:ext cx="6144815" cy="8489949"/>
          </a:xfrm>
          <a:prstGeom prst="rect">
            <a:avLst/>
          </a:prstGeom>
          <a:noFill/>
          <a:ln>
            <a:noFill/>
          </a:ln>
        </p:spPr>
        <p:txBody>
          <a:bodyPr anchorCtr="0" anchor="t" bIns="91425" lIns="91425" rIns="91425" tIns="91425"/>
          <a:lstStyle>
            <a:lvl1pPr indent="-121984" lvl="0" marL="306134" rtl="0" algn="l">
              <a:spcBef>
                <a:spcPts val="580"/>
              </a:spcBef>
              <a:buClr>
                <a:schemeClr val="dk1"/>
              </a:buClr>
              <a:buFont typeface="Arial"/>
              <a:buChar char="•"/>
              <a:defRPr/>
            </a:lvl1pPr>
            <a:lvl2pPr indent="-98141" lvl="1" marL="663291" rtl="0" algn="l">
              <a:spcBef>
                <a:spcPts val="500"/>
              </a:spcBef>
              <a:buClr>
                <a:schemeClr val="dk1"/>
              </a:buClr>
              <a:buFont typeface="Arial"/>
              <a:buChar char="–"/>
              <a:defRPr/>
            </a:lvl2pPr>
            <a:lvl3pPr indent="-67947" lvl="2" marL="1020448" rtl="0" algn="l">
              <a:spcBef>
                <a:spcPts val="440"/>
              </a:spcBef>
              <a:buClr>
                <a:schemeClr val="dk1"/>
              </a:buClr>
              <a:buFont typeface="Arial"/>
              <a:buChar char="•"/>
              <a:defRPr/>
            </a:lvl3pPr>
            <a:lvl4pPr indent="-95127" lvl="3" marL="1428627" rtl="0" algn="l">
              <a:spcBef>
                <a:spcPts val="360"/>
              </a:spcBef>
              <a:buClr>
                <a:schemeClr val="dk1"/>
              </a:buClr>
              <a:buFont typeface="Arial"/>
              <a:buChar char="–"/>
              <a:defRPr/>
            </a:lvl4pPr>
            <a:lvl5pPr indent="-96905" lvl="4" marL="1836805" rtl="0" algn="l">
              <a:spcBef>
                <a:spcPts val="360"/>
              </a:spcBef>
              <a:buClr>
                <a:schemeClr val="dk1"/>
              </a:buClr>
              <a:buFont typeface="Arial"/>
              <a:buChar char="»"/>
              <a:defRPr/>
            </a:lvl5pPr>
            <a:lvl6pPr indent="-98685" lvl="5" marL="2244985" rtl="0" algn="l">
              <a:spcBef>
                <a:spcPts val="360"/>
              </a:spcBef>
              <a:buClr>
                <a:schemeClr val="dk1"/>
              </a:buClr>
              <a:buFont typeface="Arial"/>
              <a:buChar char="•"/>
              <a:defRPr/>
            </a:lvl6pPr>
            <a:lvl7pPr indent="-100464" lvl="6" marL="2653164" rtl="0" algn="l">
              <a:spcBef>
                <a:spcPts val="360"/>
              </a:spcBef>
              <a:buClr>
                <a:schemeClr val="dk1"/>
              </a:buClr>
              <a:buFont typeface="Arial"/>
              <a:buChar char="•"/>
              <a:defRPr/>
            </a:lvl7pPr>
            <a:lvl8pPr indent="-102242" lvl="7" marL="3061343" rtl="0" algn="l">
              <a:spcBef>
                <a:spcPts val="360"/>
              </a:spcBef>
              <a:buClr>
                <a:schemeClr val="dk1"/>
              </a:buClr>
              <a:buFont typeface="Arial"/>
              <a:buChar char="•"/>
              <a:defRPr/>
            </a:lvl8pPr>
            <a:lvl9pPr indent="-91321" lvl="8" marL="3469522" rtl="0" algn="l">
              <a:spcBef>
                <a:spcPts val="360"/>
              </a:spcBef>
              <a:buClr>
                <a:schemeClr val="dk1"/>
              </a:buClr>
              <a:buFont typeface="Arial"/>
              <a:buChar char="•"/>
              <a:defRPr/>
            </a:lvl9pPr>
          </a:lstStyle>
          <a:p/>
        </p:txBody>
      </p:sp>
      <p:sp>
        <p:nvSpPr>
          <p:cNvPr id="77" name="Shape 77"/>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78" name="Shape 78"/>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79" name="Shape 79"/>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7" name="Shape 17"/>
        <p:cNvGrpSpPr/>
        <p:nvPr/>
      </p:nvGrpSpPr>
      <p:grpSpPr>
        <a:xfrm>
          <a:off x="0" y="0"/>
          <a:ext cx="0" cy="0"/>
          <a:chOff x="0" y="0"/>
          <a:chExt cx="0" cy="0"/>
        </a:xfrm>
      </p:grpSpPr>
      <p:sp>
        <p:nvSpPr>
          <p:cNvPr id="18" name="Shape 18"/>
          <p:cNvSpPr txBox="1"/>
          <p:nvPr>
            <p:ph type="ctrTitle"/>
          </p:nvPr>
        </p:nvSpPr>
        <p:spPr>
          <a:xfrm>
            <a:off x="685800" y="1597819"/>
            <a:ext cx="7772400" cy="1102518"/>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19" name="Shape 19"/>
          <p:cNvSpPr txBox="1"/>
          <p:nvPr>
            <p:ph idx="1" type="subTitle"/>
          </p:nvPr>
        </p:nvSpPr>
        <p:spPr>
          <a:xfrm>
            <a:off x="1371600" y="2914650"/>
            <a:ext cx="6400799" cy="1314449"/>
          </a:xfrm>
          <a:prstGeom prst="rect">
            <a:avLst/>
          </a:prstGeom>
          <a:noFill/>
          <a:ln>
            <a:noFill/>
          </a:ln>
        </p:spPr>
        <p:txBody>
          <a:bodyPr anchorCtr="0" anchor="t" bIns="91425" lIns="91425" rIns="91425" tIns="91425"/>
          <a:lstStyle>
            <a:lvl1pPr indent="0" lvl="0" marL="0" marR="0" rtl="0" algn="ctr">
              <a:spcBef>
                <a:spcPts val="580"/>
              </a:spcBef>
              <a:buClr>
                <a:srgbClr val="888888"/>
              </a:buClr>
              <a:buFont typeface="Arial"/>
              <a:buNone/>
              <a:defRPr/>
            </a:lvl1pPr>
            <a:lvl2pPr indent="-1779" lvl="1" marL="408179" marR="0" rtl="0" algn="ctr">
              <a:spcBef>
                <a:spcPts val="500"/>
              </a:spcBef>
              <a:buClr>
                <a:srgbClr val="888888"/>
              </a:buClr>
              <a:buFont typeface="Arial"/>
              <a:buNone/>
              <a:defRPr/>
            </a:lvl2pPr>
            <a:lvl3pPr indent="-3558" lvl="2" marL="816358" marR="0" rtl="0" algn="ctr">
              <a:spcBef>
                <a:spcPts val="440"/>
              </a:spcBef>
              <a:buClr>
                <a:srgbClr val="888888"/>
              </a:buClr>
              <a:buFont typeface="Arial"/>
              <a:buNone/>
              <a:defRPr/>
            </a:lvl3pPr>
            <a:lvl4pPr indent="-5336" lvl="3" marL="1224537" marR="0" rtl="0" algn="ctr">
              <a:spcBef>
                <a:spcPts val="360"/>
              </a:spcBef>
              <a:buClr>
                <a:srgbClr val="888888"/>
              </a:buClr>
              <a:buFont typeface="Arial"/>
              <a:buNone/>
              <a:defRPr/>
            </a:lvl4pPr>
            <a:lvl5pPr indent="-7116" lvl="4" marL="1632716" marR="0" rtl="0" algn="ctr">
              <a:spcBef>
                <a:spcPts val="360"/>
              </a:spcBef>
              <a:buClr>
                <a:srgbClr val="888888"/>
              </a:buClr>
              <a:buFont typeface="Arial"/>
              <a:buNone/>
              <a:defRPr/>
            </a:lvl5pPr>
            <a:lvl6pPr indent="-8895" lvl="5" marL="2040895" marR="0" rtl="0" algn="ctr">
              <a:spcBef>
                <a:spcPts val="360"/>
              </a:spcBef>
              <a:buClr>
                <a:srgbClr val="888888"/>
              </a:buClr>
              <a:buFont typeface="Arial"/>
              <a:buNone/>
              <a:defRPr/>
            </a:lvl6pPr>
            <a:lvl7pPr indent="-10673" lvl="6" marL="2449074" marR="0" rtl="0" algn="ctr">
              <a:spcBef>
                <a:spcPts val="360"/>
              </a:spcBef>
              <a:buClr>
                <a:srgbClr val="888888"/>
              </a:buClr>
              <a:buFont typeface="Arial"/>
              <a:buNone/>
              <a:defRPr/>
            </a:lvl7pPr>
            <a:lvl8pPr indent="-12452" lvl="7" marL="2857253" marR="0" rtl="0" algn="ctr">
              <a:spcBef>
                <a:spcPts val="360"/>
              </a:spcBef>
              <a:buClr>
                <a:srgbClr val="888888"/>
              </a:buClr>
              <a:buFont typeface="Arial"/>
              <a:buNone/>
              <a:defRPr/>
            </a:lvl8pPr>
            <a:lvl9pPr indent="-1532" lvl="8" marL="3265432" marR="0" rtl="0" algn="ctr">
              <a:spcBef>
                <a:spcPts val="360"/>
              </a:spcBef>
              <a:buClr>
                <a:srgbClr val="888888"/>
              </a:buClr>
              <a:buFont typeface="Arial"/>
              <a:buNone/>
              <a:defRPr/>
            </a:lvl9pPr>
          </a:lstStyle>
          <a:p/>
        </p:txBody>
      </p:sp>
      <p:sp>
        <p:nvSpPr>
          <p:cNvPr id="20" name="Shape 20"/>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21" name="Shape 21"/>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22" name="Shape 22"/>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23" name="Shape 23"/>
        <p:cNvGrpSpPr/>
        <p:nvPr/>
      </p:nvGrpSpPr>
      <p:grpSpPr>
        <a:xfrm>
          <a:off x="0" y="0"/>
          <a:ext cx="0" cy="0"/>
          <a:chOff x="0" y="0"/>
          <a:chExt cx="0" cy="0"/>
        </a:xfrm>
      </p:grpSpPr>
      <p:sp>
        <p:nvSpPr>
          <p:cNvPr id="24" name="Shape 24"/>
          <p:cNvSpPr txBox="1"/>
          <p:nvPr>
            <p:ph type="title"/>
          </p:nvPr>
        </p:nvSpPr>
        <p:spPr>
          <a:xfrm>
            <a:off x="722312" y="3305176"/>
            <a:ext cx="7772400" cy="1021555"/>
          </a:xfrm>
          <a:prstGeom prst="rect">
            <a:avLst/>
          </a:prstGeom>
          <a:noFill/>
          <a:ln>
            <a:noFill/>
          </a:ln>
        </p:spPr>
        <p:txBody>
          <a:bodyPr anchorCtr="0" anchor="t"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5" name="Shape 25"/>
          <p:cNvSpPr txBox="1"/>
          <p:nvPr>
            <p:ph idx="1" type="body"/>
          </p:nvPr>
        </p:nvSpPr>
        <p:spPr>
          <a:xfrm>
            <a:off x="722312" y="2180034"/>
            <a:ext cx="7772400" cy="1125140"/>
          </a:xfrm>
          <a:prstGeom prst="rect">
            <a:avLst/>
          </a:prstGeom>
          <a:noFill/>
          <a:ln>
            <a:noFill/>
          </a:ln>
        </p:spPr>
        <p:txBody>
          <a:bodyPr anchorCtr="0" anchor="b" bIns="91425" lIns="91425" rIns="91425" tIns="91425"/>
          <a:lstStyle>
            <a:lvl1pPr indent="0" lvl="0" marL="0" rtl="0">
              <a:spcBef>
                <a:spcPts val="0"/>
              </a:spcBef>
              <a:buClr>
                <a:srgbClr val="888888"/>
              </a:buClr>
              <a:buFont typeface="Calibri"/>
              <a:buNone/>
              <a:defRPr/>
            </a:lvl1pPr>
            <a:lvl2pPr indent="-1779" lvl="1" marL="408179" rtl="0">
              <a:spcBef>
                <a:spcPts val="0"/>
              </a:spcBef>
              <a:buClr>
                <a:srgbClr val="888888"/>
              </a:buClr>
              <a:buFont typeface="Calibri"/>
              <a:buNone/>
              <a:defRPr/>
            </a:lvl2pPr>
            <a:lvl3pPr indent="-3558" lvl="2" marL="816358" rtl="0">
              <a:spcBef>
                <a:spcPts val="0"/>
              </a:spcBef>
              <a:buClr>
                <a:srgbClr val="888888"/>
              </a:buClr>
              <a:buFont typeface="Calibri"/>
              <a:buNone/>
              <a:defRPr/>
            </a:lvl3pPr>
            <a:lvl4pPr indent="-5336" lvl="3" marL="1224537" rtl="0">
              <a:spcBef>
                <a:spcPts val="0"/>
              </a:spcBef>
              <a:buClr>
                <a:srgbClr val="888888"/>
              </a:buClr>
              <a:buFont typeface="Calibri"/>
              <a:buNone/>
              <a:defRPr/>
            </a:lvl4pPr>
            <a:lvl5pPr indent="-7116" lvl="4" marL="1632716" rtl="0">
              <a:spcBef>
                <a:spcPts val="0"/>
              </a:spcBef>
              <a:buClr>
                <a:srgbClr val="888888"/>
              </a:buClr>
              <a:buFont typeface="Calibri"/>
              <a:buNone/>
              <a:defRPr/>
            </a:lvl5pPr>
            <a:lvl6pPr indent="-8895" lvl="5" marL="2040895" rtl="0">
              <a:spcBef>
                <a:spcPts val="0"/>
              </a:spcBef>
              <a:buClr>
                <a:srgbClr val="888888"/>
              </a:buClr>
              <a:buFont typeface="Calibri"/>
              <a:buNone/>
              <a:defRPr/>
            </a:lvl6pPr>
            <a:lvl7pPr indent="-10673" lvl="6" marL="2449074" rtl="0">
              <a:spcBef>
                <a:spcPts val="0"/>
              </a:spcBef>
              <a:buClr>
                <a:srgbClr val="888888"/>
              </a:buClr>
              <a:buFont typeface="Calibri"/>
              <a:buNone/>
              <a:defRPr/>
            </a:lvl7pPr>
            <a:lvl8pPr indent="-12452" lvl="7" marL="2857253" rtl="0">
              <a:spcBef>
                <a:spcPts val="0"/>
              </a:spcBef>
              <a:buClr>
                <a:srgbClr val="888888"/>
              </a:buClr>
              <a:buFont typeface="Calibri"/>
              <a:buNone/>
              <a:defRPr/>
            </a:lvl8pPr>
            <a:lvl9pPr indent="-1532" lvl="8" marL="3265432" rtl="0">
              <a:spcBef>
                <a:spcPts val="0"/>
              </a:spcBef>
              <a:buClr>
                <a:srgbClr val="888888"/>
              </a:buClr>
              <a:buFont typeface="Calibri"/>
              <a:buNone/>
              <a:defRPr/>
            </a:lvl9pPr>
          </a:lstStyle>
          <a:p/>
        </p:txBody>
      </p:sp>
      <p:sp>
        <p:nvSpPr>
          <p:cNvPr id="26" name="Shape 26"/>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27" name="Shape 27"/>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28" name="Shape 28"/>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29" name="Shape 29"/>
        <p:cNvGrpSpPr/>
        <p:nvPr/>
      </p:nvGrpSpPr>
      <p:grpSpPr>
        <a:xfrm>
          <a:off x="0" y="0"/>
          <a:ext cx="0" cy="0"/>
          <a:chOff x="0" y="0"/>
          <a:chExt cx="0" cy="0"/>
        </a:xfrm>
      </p:grpSpPr>
      <p:sp>
        <p:nvSpPr>
          <p:cNvPr id="30" name="Shape 30"/>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1" name="Shape 31"/>
          <p:cNvSpPr txBox="1"/>
          <p:nvPr>
            <p:ph idx="1" type="body"/>
          </p:nvPr>
        </p:nvSpPr>
        <p:spPr>
          <a:xfrm>
            <a:off x="639764" y="1679972"/>
            <a:ext cx="5684836" cy="4752974"/>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2" name="Shape 32"/>
          <p:cNvSpPr txBox="1"/>
          <p:nvPr>
            <p:ph idx="2" type="body"/>
          </p:nvPr>
        </p:nvSpPr>
        <p:spPr>
          <a:xfrm>
            <a:off x="6477000" y="1679972"/>
            <a:ext cx="5684837" cy="4752974"/>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3" name="Shape 33"/>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34" name="Shape 34"/>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35" name="Shape 35"/>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36" name="Shape 36"/>
        <p:cNvGrpSpPr/>
        <p:nvPr/>
      </p:nvGrpSpPr>
      <p:grpSpPr>
        <a:xfrm>
          <a:off x="0" y="0"/>
          <a:ext cx="0" cy="0"/>
          <a:chOff x="0" y="0"/>
          <a:chExt cx="0" cy="0"/>
        </a:xfrm>
      </p:grpSpPr>
      <p:sp>
        <p:nvSpPr>
          <p:cNvPr id="37" name="Shape 37"/>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8" name="Shape 38"/>
          <p:cNvSpPr txBox="1"/>
          <p:nvPr>
            <p:ph idx="1" type="body"/>
          </p:nvPr>
        </p:nvSpPr>
        <p:spPr>
          <a:xfrm>
            <a:off x="457200" y="1151334"/>
            <a:ext cx="4040187" cy="479821"/>
          </a:xfrm>
          <a:prstGeom prst="rect">
            <a:avLst/>
          </a:prstGeom>
          <a:noFill/>
          <a:ln>
            <a:noFill/>
          </a:ln>
        </p:spPr>
        <p:txBody>
          <a:bodyPr anchorCtr="0" anchor="b" bIns="91425" lIns="91425" rIns="91425" tIns="91425"/>
          <a:lstStyle>
            <a:lvl1pPr indent="0" lvl="0" marL="0" rtl="0">
              <a:spcBef>
                <a:spcPts val="0"/>
              </a:spcBef>
              <a:buFont typeface="Calibri"/>
              <a:buNone/>
              <a:defRPr/>
            </a:lvl1pPr>
            <a:lvl2pPr indent="-1779" lvl="1" marL="408179" rtl="0">
              <a:spcBef>
                <a:spcPts val="0"/>
              </a:spcBef>
              <a:buFont typeface="Calibri"/>
              <a:buNone/>
              <a:defRPr/>
            </a:lvl2pPr>
            <a:lvl3pPr indent="-3558" lvl="2" marL="816358" rtl="0">
              <a:spcBef>
                <a:spcPts val="0"/>
              </a:spcBef>
              <a:buFont typeface="Calibri"/>
              <a:buNone/>
              <a:defRPr/>
            </a:lvl3pPr>
            <a:lvl4pPr indent="-5336" lvl="3" marL="1224537" rtl="0">
              <a:spcBef>
                <a:spcPts val="0"/>
              </a:spcBef>
              <a:buFont typeface="Calibri"/>
              <a:buNone/>
              <a:defRPr/>
            </a:lvl4pPr>
            <a:lvl5pPr indent="-7116" lvl="4" marL="1632716" rtl="0">
              <a:spcBef>
                <a:spcPts val="0"/>
              </a:spcBef>
              <a:buFont typeface="Calibri"/>
              <a:buNone/>
              <a:defRPr/>
            </a:lvl5pPr>
            <a:lvl6pPr indent="-8895" lvl="5" marL="2040895" rtl="0">
              <a:spcBef>
                <a:spcPts val="0"/>
              </a:spcBef>
              <a:buFont typeface="Calibri"/>
              <a:buNone/>
              <a:defRPr/>
            </a:lvl6pPr>
            <a:lvl7pPr indent="-10673" lvl="6" marL="2449074" rtl="0">
              <a:spcBef>
                <a:spcPts val="0"/>
              </a:spcBef>
              <a:buFont typeface="Calibri"/>
              <a:buNone/>
              <a:defRPr/>
            </a:lvl7pPr>
            <a:lvl8pPr indent="-12452" lvl="7" marL="2857253" rtl="0">
              <a:spcBef>
                <a:spcPts val="0"/>
              </a:spcBef>
              <a:buFont typeface="Calibri"/>
              <a:buNone/>
              <a:defRPr/>
            </a:lvl8pPr>
            <a:lvl9pPr indent="-1532" lvl="8" marL="3265432" rtl="0">
              <a:spcBef>
                <a:spcPts val="0"/>
              </a:spcBef>
              <a:buFont typeface="Calibri"/>
              <a:buNone/>
              <a:defRPr/>
            </a:lvl9pPr>
          </a:lstStyle>
          <a:p/>
        </p:txBody>
      </p:sp>
      <p:sp>
        <p:nvSpPr>
          <p:cNvPr id="39" name="Shape 39"/>
          <p:cNvSpPr txBox="1"/>
          <p:nvPr>
            <p:ph idx="2" type="body"/>
          </p:nvPr>
        </p:nvSpPr>
        <p:spPr>
          <a:xfrm>
            <a:off x="457200" y="1631155"/>
            <a:ext cx="4040187" cy="2963465"/>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0" name="Shape 40"/>
          <p:cNvSpPr txBox="1"/>
          <p:nvPr>
            <p:ph idx="3" type="body"/>
          </p:nvPr>
        </p:nvSpPr>
        <p:spPr>
          <a:xfrm>
            <a:off x="4645026" y="1151334"/>
            <a:ext cx="4041774" cy="479821"/>
          </a:xfrm>
          <a:prstGeom prst="rect">
            <a:avLst/>
          </a:prstGeom>
          <a:noFill/>
          <a:ln>
            <a:noFill/>
          </a:ln>
        </p:spPr>
        <p:txBody>
          <a:bodyPr anchorCtr="0" anchor="b" bIns="91425" lIns="91425" rIns="91425" tIns="91425"/>
          <a:lstStyle>
            <a:lvl1pPr indent="0" lvl="0" marL="0" rtl="0">
              <a:spcBef>
                <a:spcPts val="0"/>
              </a:spcBef>
              <a:buFont typeface="Calibri"/>
              <a:buNone/>
              <a:defRPr/>
            </a:lvl1pPr>
            <a:lvl2pPr indent="-1779" lvl="1" marL="408179" rtl="0">
              <a:spcBef>
                <a:spcPts val="0"/>
              </a:spcBef>
              <a:buFont typeface="Calibri"/>
              <a:buNone/>
              <a:defRPr/>
            </a:lvl2pPr>
            <a:lvl3pPr indent="-3558" lvl="2" marL="816358" rtl="0">
              <a:spcBef>
                <a:spcPts val="0"/>
              </a:spcBef>
              <a:buFont typeface="Calibri"/>
              <a:buNone/>
              <a:defRPr/>
            </a:lvl3pPr>
            <a:lvl4pPr indent="-5336" lvl="3" marL="1224537" rtl="0">
              <a:spcBef>
                <a:spcPts val="0"/>
              </a:spcBef>
              <a:buFont typeface="Calibri"/>
              <a:buNone/>
              <a:defRPr/>
            </a:lvl4pPr>
            <a:lvl5pPr indent="-7116" lvl="4" marL="1632716" rtl="0">
              <a:spcBef>
                <a:spcPts val="0"/>
              </a:spcBef>
              <a:buFont typeface="Calibri"/>
              <a:buNone/>
              <a:defRPr/>
            </a:lvl5pPr>
            <a:lvl6pPr indent="-8895" lvl="5" marL="2040895" rtl="0">
              <a:spcBef>
                <a:spcPts val="0"/>
              </a:spcBef>
              <a:buFont typeface="Calibri"/>
              <a:buNone/>
              <a:defRPr/>
            </a:lvl6pPr>
            <a:lvl7pPr indent="-10673" lvl="6" marL="2449074" rtl="0">
              <a:spcBef>
                <a:spcPts val="0"/>
              </a:spcBef>
              <a:buFont typeface="Calibri"/>
              <a:buNone/>
              <a:defRPr/>
            </a:lvl7pPr>
            <a:lvl8pPr indent="-12452" lvl="7" marL="2857253" rtl="0">
              <a:spcBef>
                <a:spcPts val="0"/>
              </a:spcBef>
              <a:buFont typeface="Calibri"/>
              <a:buNone/>
              <a:defRPr/>
            </a:lvl8pPr>
            <a:lvl9pPr indent="-1532" lvl="8" marL="3265432" rtl="0">
              <a:spcBef>
                <a:spcPts val="0"/>
              </a:spcBef>
              <a:buFont typeface="Calibri"/>
              <a:buNone/>
              <a:defRPr/>
            </a:lvl9pPr>
          </a:lstStyle>
          <a:p/>
        </p:txBody>
      </p:sp>
      <p:sp>
        <p:nvSpPr>
          <p:cNvPr id="41" name="Shape 41"/>
          <p:cNvSpPr txBox="1"/>
          <p:nvPr>
            <p:ph idx="4" type="body"/>
          </p:nvPr>
        </p:nvSpPr>
        <p:spPr>
          <a:xfrm>
            <a:off x="4645026" y="1631155"/>
            <a:ext cx="4041774" cy="2963465"/>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2" name="Shape 42"/>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43" name="Shape 43"/>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44" name="Shape 44"/>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45" name="Shape 45"/>
        <p:cNvGrpSpPr/>
        <p:nvPr/>
      </p:nvGrpSpPr>
      <p:grpSpPr>
        <a:xfrm>
          <a:off x="0" y="0"/>
          <a:ext cx="0" cy="0"/>
          <a:chOff x="0" y="0"/>
          <a:chExt cx="0" cy="0"/>
        </a:xfrm>
      </p:grpSpPr>
      <p:sp>
        <p:nvSpPr>
          <p:cNvPr id="46" name="Shape 46"/>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7" name="Shape 47"/>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48" name="Shape 48"/>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49" name="Shape 49"/>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0" name="Shape 50"/>
        <p:cNvGrpSpPr/>
        <p:nvPr/>
      </p:nvGrpSpPr>
      <p:grpSpPr>
        <a:xfrm>
          <a:off x="0" y="0"/>
          <a:ext cx="0" cy="0"/>
          <a:chOff x="0" y="0"/>
          <a:chExt cx="0" cy="0"/>
        </a:xfrm>
      </p:grpSpPr>
      <p:sp>
        <p:nvSpPr>
          <p:cNvPr id="51" name="Shape 51"/>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52" name="Shape 52"/>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53" name="Shape 53"/>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54" name="Shape 54"/>
        <p:cNvGrpSpPr/>
        <p:nvPr/>
      </p:nvGrpSpPr>
      <p:grpSpPr>
        <a:xfrm>
          <a:off x="0" y="0"/>
          <a:ext cx="0" cy="0"/>
          <a:chOff x="0" y="0"/>
          <a:chExt cx="0" cy="0"/>
        </a:xfrm>
      </p:grpSpPr>
      <p:sp>
        <p:nvSpPr>
          <p:cNvPr id="55" name="Shape 55"/>
          <p:cNvSpPr txBox="1"/>
          <p:nvPr>
            <p:ph type="title"/>
          </p:nvPr>
        </p:nvSpPr>
        <p:spPr>
          <a:xfrm>
            <a:off x="457200" y="204786"/>
            <a:ext cx="3008313" cy="871538"/>
          </a:xfrm>
          <a:prstGeom prst="rect">
            <a:avLst/>
          </a:prstGeom>
          <a:noFill/>
          <a:ln>
            <a:noFill/>
          </a:ln>
        </p:spPr>
        <p:txBody>
          <a:bodyPr anchorCtr="0" anchor="b"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6" name="Shape 56"/>
          <p:cNvSpPr txBox="1"/>
          <p:nvPr>
            <p:ph idx="1" type="body"/>
          </p:nvPr>
        </p:nvSpPr>
        <p:spPr>
          <a:xfrm>
            <a:off x="3575050" y="204788"/>
            <a:ext cx="5111750" cy="4389834"/>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7" name="Shape 57"/>
          <p:cNvSpPr txBox="1"/>
          <p:nvPr>
            <p:ph idx="2" type="body"/>
          </p:nvPr>
        </p:nvSpPr>
        <p:spPr>
          <a:xfrm>
            <a:off x="457200" y="1076325"/>
            <a:ext cx="3008313" cy="3518296"/>
          </a:xfrm>
          <a:prstGeom prst="rect">
            <a:avLst/>
          </a:prstGeom>
          <a:noFill/>
          <a:ln>
            <a:noFill/>
          </a:ln>
        </p:spPr>
        <p:txBody>
          <a:bodyPr anchorCtr="0" anchor="t" bIns="91425" lIns="91425" rIns="91425" tIns="91425"/>
          <a:lstStyle>
            <a:lvl1pPr indent="0" lvl="0" marL="0" rtl="0">
              <a:spcBef>
                <a:spcPts val="0"/>
              </a:spcBef>
              <a:buFont typeface="Calibri"/>
              <a:buNone/>
              <a:defRPr/>
            </a:lvl1pPr>
            <a:lvl2pPr indent="-1779" lvl="1" marL="408179" rtl="0">
              <a:spcBef>
                <a:spcPts val="0"/>
              </a:spcBef>
              <a:buFont typeface="Calibri"/>
              <a:buNone/>
              <a:defRPr/>
            </a:lvl2pPr>
            <a:lvl3pPr indent="-3558" lvl="2" marL="816358" rtl="0">
              <a:spcBef>
                <a:spcPts val="0"/>
              </a:spcBef>
              <a:buFont typeface="Calibri"/>
              <a:buNone/>
              <a:defRPr/>
            </a:lvl3pPr>
            <a:lvl4pPr indent="-5336" lvl="3" marL="1224537" rtl="0">
              <a:spcBef>
                <a:spcPts val="0"/>
              </a:spcBef>
              <a:buFont typeface="Calibri"/>
              <a:buNone/>
              <a:defRPr/>
            </a:lvl4pPr>
            <a:lvl5pPr indent="-7116" lvl="4" marL="1632716" rtl="0">
              <a:spcBef>
                <a:spcPts val="0"/>
              </a:spcBef>
              <a:buFont typeface="Calibri"/>
              <a:buNone/>
              <a:defRPr/>
            </a:lvl5pPr>
            <a:lvl6pPr indent="-8895" lvl="5" marL="2040895" rtl="0">
              <a:spcBef>
                <a:spcPts val="0"/>
              </a:spcBef>
              <a:buFont typeface="Calibri"/>
              <a:buNone/>
              <a:defRPr/>
            </a:lvl6pPr>
            <a:lvl7pPr indent="-10673" lvl="6" marL="2449074" rtl="0">
              <a:spcBef>
                <a:spcPts val="0"/>
              </a:spcBef>
              <a:buFont typeface="Calibri"/>
              <a:buNone/>
              <a:defRPr/>
            </a:lvl7pPr>
            <a:lvl8pPr indent="-12452" lvl="7" marL="2857253" rtl="0">
              <a:spcBef>
                <a:spcPts val="0"/>
              </a:spcBef>
              <a:buFont typeface="Calibri"/>
              <a:buNone/>
              <a:defRPr/>
            </a:lvl8pPr>
            <a:lvl9pPr indent="-1532" lvl="8" marL="3265432" rtl="0">
              <a:spcBef>
                <a:spcPts val="0"/>
              </a:spcBef>
              <a:buFont typeface="Calibri"/>
              <a:buNone/>
              <a:defRPr/>
            </a:lvl9pPr>
          </a:lstStyle>
          <a:p/>
        </p:txBody>
      </p:sp>
      <p:sp>
        <p:nvSpPr>
          <p:cNvPr id="58" name="Shape 58"/>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59" name="Shape 59"/>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60" name="Shape 60"/>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61" name="Shape 61"/>
        <p:cNvGrpSpPr/>
        <p:nvPr/>
      </p:nvGrpSpPr>
      <p:grpSpPr>
        <a:xfrm>
          <a:off x="0" y="0"/>
          <a:ext cx="0" cy="0"/>
          <a:chOff x="0" y="0"/>
          <a:chExt cx="0" cy="0"/>
        </a:xfrm>
      </p:grpSpPr>
      <p:sp>
        <p:nvSpPr>
          <p:cNvPr id="62" name="Shape 62"/>
          <p:cNvSpPr txBox="1"/>
          <p:nvPr>
            <p:ph type="title"/>
          </p:nvPr>
        </p:nvSpPr>
        <p:spPr>
          <a:xfrm>
            <a:off x="1792288" y="3600450"/>
            <a:ext cx="5486399" cy="425053"/>
          </a:xfrm>
          <a:prstGeom prst="rect">
            <a:avLst/>
          </a:prstGeom>
          <a:noFill/>
          <a:ln>
            <a:noFill/>
          </a:ln>
        </p:spPr>
        <p:txBody>
          <a:bodyPr anchorCtr="0" anchor="b"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63" name="Shape 63"/>
          <p:cNvSpPr/>
          <p:nvPr>
            <p:ph idx="2" type="pic"/>
          </p:nvPr>
        </p:nvSpPr>
        <p:spPr>
          <a:xfrm>
            <a:off x="1792288" y="459581"/>
            <a:ext cx="5486399" cy="3086099"/>
          </a:xfrm>
          <a:prstGeom prst="rect">
            <a:avLst/>
          </a:prstGeom>
          <a:noFill/>
          <a:ln>
            <a:noFill/>
          </a:ln>
        </p:spPr>
      </p:sp>
      <p:sp>
        <p:nvSpPr>
          <p:cNvPr id="64" name="Shape 64"/>
          <p:cNvSpPr txBox="1"/>
          <p:nvPr>
            <p:ph idx="1" type="body"/>
          </p:nvPr>
        </p:nvSpPr>
        <p:spPr>
          <a:xfrm>
            <a:off x="1792288" y="4025503"/>
            <a:ext cx="5486399" cy="603647"/>
          </a:xfrm>
          <a:prstGeom prst="rect">
            <a:avLst/>
          </a:prstGeom>
          <a:noFill/>
          <a:ln>
            <a:noFill/>
          </a:ln>
        </p:spPr>
        <p:txBody>
          <a:bodyPr anchorCtr="0" anchor="t" bIns="91425" lIns="91425" rIns="91425" tIns="91425"/>
          <a:lstStyle>
            <a:lvl1pPr indent="0" lvl="0" marL="0" rtl="0">
              <a:spcBef>
                <a:spcPts val="0"/>
              </a:spcBef>
              <a:buFont typeface="Calibri"/>
              <a:buNone/>
              <a:defRPr/>
            </a:lvl1pPr>
            <a:lvl2pPr indent="-1779" lvl="1" marL="408179" rtl="0">
              <a:spcBef>
                <a:spcPts val="0"/>
              </a:spcBef>
              <a:buFont typeface="Calibri"/>
              <a:buNone/>
              <a:defRPr/>
            </a:lvl2pPr>
            <a:lvl3pPr indent="-3558" lvl="2" marL="816358" rtl="0">
              <a:spcBef>
                <a:spcPts val="0"/>
              </a:spcBef>
              <a:buFont typeface="Calibri"/>
              <a:buNone/>
              <a:defRPr/>
            </a:lvl3pPr>
            <a:lvl4pPr indent="-5336" lvl="3" marL="1224537" rtl="0">
              <a:spcBef>
                <a:spcPts val="0"/>
              </a:spcBef>
              <a:buFont typeface="Calibri"/>
              <a:buNone/>
              <a:defRPr/>
            </a:lvl4pPr>
            <a:lvl5pPr indent="-7116" lvl="4" marL="1632716" rtl="0">
              <a:spcBef>
                <a:spcPts val="0"/>
              </a:spcBef>
              <a:buFont typeface="Calibri"/>
              <a:buNone/>
              <a:defRPr/>
            </a:lvl5pPr>
            <a:lvl6pPr indent="-8895" lvl="5" marL="2040895" rtl="0">
              <a:spcBef>
                <a:spcPts val="0"/>
              </a:spcBef>
              <a:buFont typeface="Calibri"/>
              <a:buNone/>
              <a:defRPr/>
            </a:lvl6pPr>
            <a:lvl7pPr indent="-10673" lvl="6" marL="2449074" rtl="0">
              <a:spcBef>
                <a:spcPts val="0"/>
              </a:spcBef>
              <a:buFont typeface="Calibri"/>
              <a:buNone/>
              <a:defRPr/>
            </a:lvl7pPr>
            <a:lvl8pPr indent="-12452" lvl="7" marL="2857253" rtl="0">
              <a:spcBef>
                <a:spcPts val="0"/>
              </a:spcBef>
              <a:buFont typeface="Calibri"/>
              <a:buNone/>
              <a:defRPr/>
            </a:lvl8pPr>
            <a:lvl9pPr indent="-1532" lvl="8" marL="3265432" rtl="0">
              <a:spcBef>
                <a:spcPts val="0"/>
              </a:spcBef>
              <a:buFont typeface="Calibri"/>
              <a:buNone/>
              <a:defRPr/>
            </a:lvl9pPr>
          </a:lstStyle>
          <a:p/>
        </p:txBody>
      </p:sp>
      <p:sp>
        <p:nvSpPr>
          <p:cNvPr id="65" name="Shape 65"/>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66" name="Shape 66"/>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67" name="Shape 67"/>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457200" y="205978"/>
            <a:ext cx="8229600" cy="85725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7" name="Shape 7"/>
          <p:cNvSpPr txBox="1"/>
          <p:nvPr>
            <p:ph idx="1" type="body"/>
          </p:nvPr>
        </p:nvSpPr>
        <p:spPr>
          <a:xfrm>
            <a:off x="457200" y="1200150"/>
            <a:ext cx="8229600" cy="3394472"/>
          </a:xfrm>
          <a:prstGeom prst="rect">
            <a:avLst/>
          </a:prstGeom>
          <a:noFill/>
          <a:ln>
            <a:noFill/>
          </a:ln>
        </p:spPr>
        <p:txBody>
          <a:bodyPr anchorCtr="0" anchor="t" bIns="91425" lIns="91425" rIns="91425" tIns="91425"/>
          <a:lstStyle>
            <a:lvl1pPr indent="-121984" lvl="0" marL="306134" marR="0" rtl="0" algn="l">
              <a:spcBef>
                <a:spcPts val="580"/>
              </a:spcBef>
              <a:buClr>
                <a:schemeClr val="dk1"/>
              </a:buClr>
              <a:buFont typeface="Arial"/>
              <a:buChar char="•"/>
              <a:defRPr/>
            </a:lvl1pPr>
            <a:lvl2pPr indent="-98141" lvl="1" marL="663291" marR="0" rtl="0" algn="l">
              <a:spcBef>
                <a:spcPts val="500"/>
              </a:spcBef>
              <a:buClr>
                <a:schemeClr val="dk1"/>
              </a:buClr>
              <a:buFont typeface="Arial"/>
              <a:buChar char="–"/>
              <a:defRPr/>
            </a:lvl2pPr>
            <a:lvl3pPr indent="-67947" lvl="2" marL="1020448" marR="0" rtl="0" algn="l">
              <a:spcBef>
                <a:spcPts val="440"/>
              </a:spcBef>
              <a:buClr>
                <a:schemeClr val="dk1"/>
              </a:buClr>
              <a:buFont typeface="Arial"/>
              <a:buChar char="•"/>
              <a:defRPr/>
            </a:lvl3pPr>
            <a:lvl4pPr indent="-95127" lvl="3" marL="1428627" marR="0" rtl="0" algn="l">
              <a:spcBef>
                <a:spcPts val="360"/>
              </a:spcBef>
              <a:buClr>
                <a:schemeClr val="dk1"/>
              </a:buClr>
              <a:buFont typeface="Arial"/>
              <a:buChar char="–"/>
              <a:defRPr/>
            </a:lvl4pPr>
            <a:lvl5pPr indent="-96905" lvl="4" marL="1836805" marR="0" rtl="0" algn="l">
              <a:spcBef>
                <a:spcPts val="360"/>
              </a:spcBef>
              <a:buClr>
                <a:schemeClr val="dk1"/>
              </a:buClr>
              <a:buFont typeface="Arial"/>
              <a:buChar char="»"/>
              <a:defRPr/>
            </a:lvl5pPr>
            <a:lvl6pPr indent="-98685" lvl="5" marL="2244985" marR="0" rtl="0" algn="l">
              <a:spcBef>
                <a:spcPts val="360"/>
              </a:spcBef>
              <a:buClr>
                <a:schemeClr val="dk1"/>
              </a:buClr>
              <a:buFont typeface="Arial"/>
              <a:buChar char="•"/>
              <a:defRPr/>
            </a:lvl6pPr>
            <a:lvl7pPr indent="-100464" lvl="6" marL="2653164" marR="0" rtl="0" algn="l">
              <a:spcBef>
                <a:spcPts val="360"/>
              </a:spcBef>
              <a:buClr>
                <a:schemeClr val="dk1"/>
              </a:buClr>
              <a:buFont typeface="Arial"/>
              <a:buChar char="•"/>
              <a:defRPr/>
            </a:lvl7pPr>
            <a:lvl8pPr indent="-102242" lvl="7" marL="3061343" marR="0" rtl="0" algn="l">
              <a:spcBef>
                <a:spcPts val="360"/>
              </a:spcBef>
              <a:buClr>
                <a:schemeClr val="dk1"/>
              </a:buClr>
              <a:buFont typeface="Arial"/>
              <a:buChar char="•"/>
              <a:defRPr/>
            </a:lvl8pPr>
            <a:lvl9pPr indent="-91321" lvl="8" marL="3469522" marR="0" rtl="0" algn="l">
              <a:spcBef>
                <a:spcPts val="360"/>
              </a:spcBef>
              <a:buClr>
                <a:schemeClr val="dk1"/>
              </a:buClr>
              <a:buFont typeface="Arial"/>
              <a:buChar char="•"/>
              <a:defRPr/>
            </a:lvl9pPr>
          </a:lstStyle>
          <a:p/>
        </p:txBody>
      </p:sp>
      <p:sp>
        <p:nvSpPr>
          <p:cNvPr id="8" name="Shape 8"/>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9" name="Shape 9"/>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10" name="Shape 10"/>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9.png"/><Relationship Id="rId5"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x="0" y="0"/>
          <a:ext cx="0" cy="0"/>
          <a:chOff x="0" y="0"/>
          <a:chExt cx="0" cy="0"/>
        </a:xfrm>
      </p:grpSpPr>
      <p:sp>
        <p:nvSpPr>
          <p:cNvPr id="84" name="Shape 84"/>
          <p:cNvSpPr txBox="1"/>
          <p:nvPr/>
        </p:nvSpPr>
        <p:spPr>
          <a:xfrm>
            <a:off x="1778000" y="800448"/>
            <a:ext cx="6026100" cy="12003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lang="en-US" sz="7200">
                <a:solidFill>
                  <a:srgbClr val="595959"/>
                </a:solidFill>
              </a:rPr>
              <a:t>Floc Size and Count App</a:t>
            </a:r>
          </a:p>
        </p:txBody>
      </p:sp>
      <p:sp>
        <p:nvSpPr>
          <p:cNvPr id="85" name="Shape 85"/>
          <p:cNvSpPr txBox="1"/>
          <p:nvPr/>
        </p:nvSpPr>
        <p:spPr>
          <a:xfrm>
            <a:off x="1730150" y="2897553"/>
            <a:ext cx="6121800" cy="1200300"/>
          </a:xfrm>
          <a:prstGeom prst="rect">
            <a:avLst/>
          </a:prstGeom>
          <a:noFill/>
          <a:ln>
            <a:noFill/>
          </a:ln>
        </p:spPr>
        <p:txBody>
          <a:bodyPr anchorCtr="0" anchor="t" bIns="45700" lIns="91425" rIns="91425" tIns="45700">
            <a:noAutofit/>
          </a:bodyPr>
          <a:lstStyle/>
          <a:p>
            <a:pPr indent="0" lvl="0" marL="0" marR="0" rtl="0" algn="ctr">
              <a:spcBef>
                <a:spcPts val="0"/>
              </a:spcBef>
              <a:buNone/>
            </a:pPr>
            <a:r>
              <a:rPr lang="en-US">
                <a:solidFill>
                  <a:srgbClr val="7F7F7F"/>
                </a:solidFill>
              </a:rPr>
              <a:t>Discusses the most recent developments in the development of the AguaClara Floc App.  </a:t>
            </a:r>
          </a:p>
          <a:p>
            <a:pPr indent="0" lvl="0" marL="0" marR="0" rtl="0" algn="ctr">
              <a:spcBef>
                <a:spcPts val="0"/>
              </a:spcBef>
              <a:buNone/>
            </a:pPr>
            <a:r>
              <a:rPr lang="en-US">
                <a:solidFill>
                  <a:srgbClr val="7F7F7F"/>
                </a:solidFill>
              </a:rPr>
              <a:t>More information is available at </a:t>
            </a:r>
          </a:p>
          <a:p>
            <a:pPr indent="0" lvl="0" marL="0" marR="0" rtl="0" algn="ctr">
              <a:spcBef>
                <a:spcPts val="0"/>
              </a:spcBef>
              <a:buNone/>
            </a:pPr>
            <a:r>
              <a:rPr lang="en-US">
                <a:solidFill>
                  <a:srgbClr val="7F7F7F"/>
                </a:solidFill>
              </a:rPr>
              <a:t>https://confluence.cornell.edu/display/AGUACLARA/Floc+Size+and+Count+Application+Software</a:t>
            </a:r>
          </a:p>
        </p:txBody>
      </p:sp>
      <p:sp>
        <p:nvSpPr>
          <p:cNvPr id="86" name="Shape 86"/>
          <p:cNvSpPr txBox="1"/>
          <p:nvPr/>
        </p:nvSpPr>
        <p:spPr>
          <a:xfrm>
            <a:off x="5106724" y="4763425"/>
            <a:ext cx="3890099"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24D42D"/>
                </a:solidFill>
              </a:rPr>
              <a:t>Apps and Algorithms </a:t>
            </a:r>
            <a:r>
              <a:rPr b="1" i="0" lang="en-US" sz="1000" u="none" cap="none" strike="noStrike">
                <a:solidFill>
                  <a:srgbClr val="24D42D"/>
                </a:solidFill>
                <a:latin typeface="Arial"/>
                <a:ea typeface="Arial"/>
                <a:cs typeface="Arial"/>
                <a:sym typeface="Arial"/>
              </a:rPr>
              <a:t>|</a:t>
            </a:r>
            <a:r>
              <a:rPr b="1" i="0" lang="en-US" sz="1000" u="none" cap="none" strike="noStrike">
                <a:solidFill>
                  <a:srgbClr val="0B68FF"/>
                </a:solidFill>
                <a:latin typeface="Arial"/>
                <a:ea typeface="Arial"/>
                <a:cs typeface="Arial"/>
                <a:sym typeface="Arial"/>
              </a:rPr>
              <a:t> </a:t>
            </a:r>
            <a:r>
              <a:rPr b="1" lang="en-US" sz="1000">
                <a:solidFill>
                  <a:srgbClr val="7F7F7F"/>
                </a:solidFill>
              </a:rPr>
              <a:t>Symposium Spring 2017</a:t>
            </a:r>
          </a:p>
        </p:txBody>
      </p:sp>
      <p:pic>
        <p:nvPicPr>
          <p:cNvPr descr="AClogotype (1).png" id="87" name="Shape 87"/>
          <p:cNvPicPr preferRelativeResize="0"/>
          <p:nvPr/>
        </p:nvPicPr>
        <p:blipFill>
          <a:blip r:embed="rId3">
            <a:alphaModFix/>
          </a:blip>
          <a:stretch>
            <a:fillRect/>
          </a:stretch>
        </p:blipFill>
        <p:spPr>
          <a:xfrm>
            <a:off x="7294200" y="65800"/>
            <a:ext cx="1764899" cy="513500"/>
          </a:xfrm>
          <a:prstGeom prst="rect">
            <a:avLst/>
          </a:prstGeom>
          <a:noFill/>
          <a:ln>
            <a:noFill/>
          </a:ln>
        </p:spPr>
      </p:pic>
      <p:pic>
        <p:nvPicPr>
          <p:cNvPr descr="AClogotype (1).png" id="88" name="Shape 88"/>
          <p:cNvPicPr preferRelativeResize="0"/>
          <p:nvPr/>
        </p:nvPicPr>
        <p:blipFill rotWithShape="1">
          <a:blip r:embed="rId3">
            <a:alphaModFix/>
          </a:blip>
          <a:srcRect b="0" l="4313" r="75452" t="0"/>
          <a:stretch/>
        </p:blipFill>
        <p:spPr>
          <a:xfrm>
            <a:off x="0" y="1739425"/>
            <a:ext cx="2275725" cy="327022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4" name="Shape 194"/>
        <p:cNvGrpSpPr/>
        <p:nvPr/>
      </p:nvGrpSpPr>
      <p:grpSpPr>
        <a:xfrm>
          <a:off x="0" y="0"/>
          <a:ext cx="0" cy="0"/>
          <a:chOff x="0" y="0"/>
          <a:chExt cx="0" cy="0"/>
        </a:xfrm>
      </p:grpSpPr>
      <p:pic>
        <p:nvPicPr>
          <p:cNvPr id="195" name="Shape 195"/>
          <p:cNvPicPr preferRelativeResize="0"/>
          <p:nvPr/>
        </p:nvPicPr>
        <p:blipFill/>
        <p:spPr>
          <a:xfrm>
            <a:off x="7514490" y="45563"/>
            <a:ext cx="718200" cy="718200"/>
          </a:xfrm>
          <a:prstGeom prst="rect">
            <a:avLst/>
          </a:prstGeom>
          <a:solidFill>
            <a:srgbClr val="FFFFFF"/>
          </a:solidFill>
          <a:ln>
            <a:noFill/>
          </a:ln>
        </p:spPr>
      </p:pic>
      <p:sp>
        <p:nvSpPr>
          <p:cNvPr id="196" name="Shape 196"/>
          <p:cNvSpPr txBox="1"/>
          <p:nvPr/>
        </p:nvSpPr>
        <p:spPr>
          <a:xfrm>
            <a:off x="108729" y="261836"/>
            <a:ext cx="4917300" cy="6225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Future Work</a:t>
            </a:r>
          </a:p>
        </p:txBody>
      </p:sp>
      <p:sp>
        <p:nvSpPr>
          <p:cNvPr id="197" name="Shape 197"/>
          <p:cNvSpPr txBox="1"/>
          <p:nvPr/>
        </p:nvSpPr>
        <p:spPr>
          <a:xfrm>
            <a:off x="4593771" y="4763421"/>
            <a:ext cx="4403100" cy="246300"/>
          </a:xfrm>
          <a:prstGeom prst="rect">
            <a:avLst/>
          </a:prstGeom>
          <a:noFill/>
          <a:ln>
            <a:noFill/>
          </a:ln>
        </p:spPr>
        <p:txBody>
          <a:bodyPr anchorCtr="0" anchor="t" bIns="45700" lIns="91425" rIns="91425" tIns="45700">
            <a:noAutofit/>
          </a:bodyPr>
          <a:lstStyle/>
          <a:p>
            <a:pPr lvl="0" rtl="0" algn="r">
              <a:spcBef>
                <a:spcPts val="0"/>
              </a:spcBef>
              <a:buClr>
                <a:schemeClr val="dk1"/>
              </a:buClr>
              <a:buSzPct val="25000"/>
              <a:buFont typeface="Arial"/>
              <a:buNone/>
            </a:pPr>
            <a:r>
              <a:rPr b="1" lang="en-US" sz="1000">
                <a:solidFill>
                  <a:srgbClr val="24D42D"/>
                </a:solidFill>
              </a:rPr>
              <a:t>Apps and Algorithms |</a:t>
            </a:r>
            <a:r>
              <a:rPr b="1" lang="en-US" sz="1000">
                <a:solidFill>
                  <a:srgbClr val="0B68FF"/>
                </a:solidFill>
              </a:rPr>
              <a:t> </a:t>
            </a:r>
            <a:r>
              <a:rPr b="1" lang="en-US" sz="1000">
                <a:solidFill>
                  <a:srgbClr val="7F7F7F"/>
                </a:solidFill>
              </a:rPr>
              <a:t>Symposium Spring 2017</a:t>
            </a:r>
          </a:p>
          <a:p>
            <a:pPr indent="0" lvl="0" marL="0" marR="0" rtl="0" algn="r">
              <a:spcBef>
                <a:spcPts val="0"/>
              </a:spcBef>
              <a:buNone/>
            </a:pPr>
            <a:r>
              <a:t/>
            </a:r>
            <a:endParaRPr b="1" sz="1000">
              <a:solidFill>
                <a:srgbClr val="0B68FF"/>
              </a:solidFill>
            </a:endParaRPr>
          </a:p>
        </p:txBody>
      </p:sp>
      <p:pic>
        <p:nvPicPr>
          <p:cNvPr descr="AClogotype (1).png" id="198" name="Shape 198"/>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99" name="Shape 199"/>
          <p:cNvSpPr txBox="1"/>
          <p:nvPr/>
        </p:nvSpPr>
        <p:spPr>
          <a:xfrm>
            <a:off x="281600" y="1222355"/>
            <a:ext cx="3204900" cy="1368000"/>
          </a:xfrm>
          <a:prstGeom prst="rect">
            <a:avLst/>
          </a:prstGeom>
          <a:noFill/>
          <a:ln>
            <a:noFill/>
          </a:ln>
        </p:spPr>
        <p:txBody>
          <a:bodyPr anchorCtr="0" anchor="t" bIns="45700" lIns="91425" rIns="91425" tIns="45700">
            <a:noAutofit/>
          </a:bodyPr>
          <a:lstStyle/>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Finish Actual Distance SubVI</a:t>
            </a:r>
          </a:p>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Get more researchers to use the floc app</a:t>
            </a:r>
          </a:p>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Figure out way to store months of continuous data</a:t>
            </a:r>
          </a:p>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Take feedback, such as the video idea, into account</a:t>
            </a:r>
          </a:p>
          <a:p>
            <a:pPr lvl="0" marR="0" rtl="0" algn="l">
              <a:spcBef>
                <a:spcPts val="0"/>
              </a:spcBef>
              <a:buNone/>
            </a:pPr>
            <a:r>
              <a:rPr b="0" i="0" lang="en-US" sz="1400" u="none" cap="none" strike="noStrike">
                <a:solidFill>
                  <a:srgbClr val="595959"/>
                </a:solidFill>
                <a:latin typeface="Calibri"/>
                <a:ea typeface="Calibri"/>
                <a:cs typeface="Calibri"/>
                <a:sym typeface="Calibri"/>
              </a:rPr>
              <a:t> </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3" name="Shape 203"/>
        <p:cNvGrpSpPr/>
        <p:nvPr/>
      </p:nvGrpSpPr>
      <p:grpSpPr>
        <a:xfrm>
          <a:off x="0" y="0"/>
          <a:ext cx="0" cy="0"/>
          <a:chOff x="0" y="0"/>
          <a:chExt cx="0" cy="0"/>
        </a:xfrm>
      </p:grpSpPr>
      <p:pic>
        <p:nvPicPr>
          <p:cNvPr id="204" name="Shape 204"/>
          <p:cNvPicPr preferRelativeResize="0"/>
          <p:nvPr/>
        </p:nvPicPr>
        <p:blipFill/>
        <p:spPr>
          <a:xfrm>
            <a:off x="7514490" y="45563"/>
            <a:ext cx="718200" cy="718200"/>
          </a:xfrm>
          <a:prstGeom prst="rect">
            <a:avLst/>
          </a:prstGeom>
          <a:solidFill>
            <a:srgbClr val="FFFFFF"/>
          </a:solidFill>
          <a:ln>
            <a:noFill/>
          </a:ln>
        </p:spPr>
      </p:pic>
      <p:sp>
        <p:nvSpPr>
          <p:cNvPr id="205" name="Shape 205"/>
          <p:cNvSpPr txBox="1"/>
          <p:nvPr/>
        </p:nvSpPr>
        <p:spPr>
          <a:xfrm>
            <a:off x="1878149" y="559075"/>
            <a:ext cx="5387700" cy="21252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0" i="0" lang="en-US" sz="4800" u="none" cap="none" strike="noStrike">
                <a:solidFill>
                  <a:srgbClr val="24D42D"/>
                </a:solidFill>
                <a:latin typeface="Arial"/>
                <a:ea typeface="Arial"/>
                <a:cs typeface="Arial"/>
                <a:sym typeface="Arial"/>
              </a:rPr>
              <a:t>Q</a:t>
            </a:r>
            <a:r>
              <a:rPr lang="en-US" sz="4800">
                <a:solidFill>
                  <a:srgbClr val="24D42D"/>
                </a:solidFill>
              </a:rPr>
              <a:t>uestions</a:t>
            </a:r>
          </a:p>
          <a:p>
            <a:pPr indent="0" lvl="0" marL="0" marR="0" rtl="0" algn="ctr">
              <a:spcBef>
                <a:spcPts val="0"/>
              </a:spcBef>
              <a:buSzPct val="25000"/>
              <a:buNone/>
            </a:pPr>
            <a:r>
              <a:rPr lang="en-US" sz="4800">
                <a:solidFill>
                  <a:srgbClr val="24D42D"/>
                </a:solidFill>
              </a:rPr>
              <a:t>and</a:t>
            </a:r>
          </a:p>
          <a:p>
            <a:pPr indent="0" lvl="0" marL="0" marR="0" rtl="0" algn="ctr">
              <a:spcBef>
                <a:spcPts val="0"/>
              </a:spcBef>
              <a:buSzPct val="25000"/>
              <a:buNone/>
            </a:pPr>
            <a:r>
              <a:rPr lang="en-US" sz="4800">
                <a:solidFill>
                  <a:srgbClr val="24D42D"/>
                </a:solidFill>
              </a:rPr>
              <a:t>Recommendations</a:t>
            </a:r>
          </a:p>
        </p:txBody>
      </p:sp>
      <p:pic>
        <p:nvPicPr>
          <p:cNvPr descr="AClogotype (1).png" id="206" name="Shape 206"/>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07" name="Shape 207"/>
          <p:cNvSpPr txBox="1"/>
          <p:nvPr/>
        </p:nvSpPr>
        <p:spPr>
          <a:xfrm>
            <a:off x="3479400" y="3768775"/>
            <a:ext cx="2185200" cy="874800"/>
          </a:xfrm>
          <a:prstGeom prst="rect">
            <a:avLst/>
          </a:prstGeom>
          <a:noFill/>
          <a:ln>
            <a:noFill/>
          </a:ln>
        </p:spPr>
        <p:txBody>
          <a:bodyPr anchorCtr="0" anchor="t" bIns="45700" lIns="91425" rIns="91425" tIns="45700">
            <a:noAutofit/>
          </a:bodyPr>
          <a:lstStyle/>
          <a:p>
            <a:pPr lvl="0" rtl="0" algn="ctr">
              <a:spcBef>
                <a:spcPts val="0"/>
              </a:spcBef>
              <a:buClr>
                <a:schemeClr val="dk1"/>
              </a:buClr>
              <a:buSzPct val="25000"/>
              <a:buFont typeface="Arial"/>
              <a:buNone/>
            </a:pPr>
            <a:r>
              <a:rPr lang="en-US" sz="1200">
                <a:solidFill>
                  <a:schemeClr val="dk1"/>
                </a:solidFill>
              </a:rPr>
              <a:t>Christian Edward Rodriguez</a:t>
            </a:r>
          </a:p>
          <a:p>
            <a:pPr lvl="0" rtl="0" algn="ctr">
              <a:spcBef>
                <a:spcPts val="0"/>
              </a:spcBef>
              <a:buClr>
                <a:schemeClr val="dk1"/>
              </a:buClr>
              <a:buSzPct val="25000"/>
              <a:buFont typeface="Arial"/>
              <a:buNone/>
            </a:pPr>
            <a:r>
              <a:rPr lang="en-US" sz="1200">
                <a:solidFill>
                  <a:schemeClr val="dk1"/>
                </a:solidFill>
              </a:rPr>
              <a:t>BS Computer Science</a:t>
            </a:r>
          </a:p>
          <a:p>
            <a:pPr lvl="0" rtl="0" algn="ctr">
              <a:spcBef>
                <a:spcPts val="0"/>
              </a:spcBef>
              <a:buClr>
                <a:schemeClr val="dk1"/>
              </a:buClr>
              <a:buSzPct val="25000"/>
              <a:buFont typeface="Arial"/>
              <a:buNone/>
            </a:pPr>
            <a:r>
              <a:rPr lang="en-US" sz="1200">
                <a:solidFill>
                  <a:schemeClr val="dk1"/>
                </a:solidFill>
              </a:rPr>
              <a:t>cer95@cornell.edu</a:t>
            </a:r>
          </a:p>
        </p:txBody>
      </p:sp>
      <p:sp>
        <p:nvSpPr>
          <p:cNvPr id="208" name="Shape 208"/>
          <p:cNvSpPr txBox="1"/>
          <p:nvPr/>
        </p:nvSpPr>
        <p:spPr>
          <a:xfrm>
            <a:off x="4639200" y="2937150"/>
            <a:ext cx="2185200" cy="874800"/>
          </a:xfrm>
          <a:prstGeom prst="rect">
            <a:avLst/>
          </a:prstGeom>
          <a:noFill/>
          <a:ln>
            <a:noFill/>
          </a:ln>
        </p:spPr>
        <p:txBody>
          <a:bodyPr anchorCtr="0" anchor="t" bIns="45700" lIns="91425" rIns="91425" tIns="45700">
            <a:noAutofit/>
          </a:bodyPr>
          <a:lstStyle/>
          <a:p>
            <a:pPr lvl="0" rtl="0" algn="ctr">
              <a:spcBef>
                <a:spcPts val="0"/>
              </a:spcBef>
              <a:buClr>
                <a:schemeClr val="dk1"/>
              </a:buClr>
              <a:buSzPct val="25000"/>
              <a:buFont typeface="Arial"/>
              <a:buNone/>
            </a:pPr>
            <a:r>
              <a:rPr lang="en-US" sz="1200">
                <a:solidFill>
                  <a:schemeClr val="dk1"/>
                </a:solidFill>
              </a:rPr>
              <a:t>Anthony Verghese</a:t>
            </a:r>
          </a:p>
          <a:p>
            <a:pPr lvl="0" rtl="0" algn="ctr">
              <a:spcBef>
                <a:spcPts val="0"/>
              </a:spcBef>
              <a:buClr>
                <a:schemeClr val="dk1"/>
              </a:buClr>
              <a:buSzPct val="25000"/>
              <a:buFont typeface="Arial"/>
              <a:buNone/>
            </a:pPr>
            <a:r>
              <a:rPr lang="en-US" sz="1200">
                <a:solidFill>
                  <a:schemeClr val="dk1"/>
                </a:solidFill>
              </a:rPr>
              <a:t>BS Computer Science</a:t>
            </a:r>
          </a:p>
          <a:p>
            <a:pPr lvl="0" rtl="0" algn="ctr">
              <a:spcBef>
                <a:spcPts val="0"/>
              </a:spcBef>
              <a:buClr>
                <a:schemeClr val="dk1"/>
              </a:buClr>
              <a:buSzPct val="25000"/>
              <a:buFont typeface="Arial"/>
              <a:buNone/>
            </a:pPr>
            <a:r>
              <a:rPr lang="en-US" sz="1200">
                <a:solidFill>
                  <a:schemeClr val="dk1"/>
                </a:solidFill>
              </a:rPr>
              <a:t>akv26@cornell.edu</a:t>
            </a:r>
          </a:p>
        </p:txBody>
      </p:sp>
      <p:sp>
        <p:nvSpPr>
          <p:cNvPr id="209" name="Shape 209"/>
          <p:cNvSpPr txBox="1"/>
          <p:nvPr/>
        </p:nvSpPr>
        <p:spPr>
          <a:xfrm>
            <a:off x="2319600" y="2937137"/>
            <a:ext cx="2185200" cy="874800"/>
          </a:xfrm>
          <a:prstGeom prst="rect">
            <a:avLst/>
          </a:prstGeom>
          <a:noFill/>
          <a:ln>
            <a:noFill/>
          </a:ln>
        </p:spPr>
        <p:txBody>
          <a:bodyPr anchorCtr="0" anchor="t" bIns="45700" lIns="91425" rIns="91425" tIns="45700">
            <a:noAutofit/>
          </a:bodyPr>
          <a:lstStyle/>
          <a:p>
            <a:pPr lvl="0" rtl="0" algn="ctr">
              <a:spcBef>
                <a:spcPts val="0"/>
              </a:spcBef>
              <a:buClr>
                <a:schemeClr val="dk1"/>
              </a:buClr>
              <a:buSzPct val="25000"/>
              <a:buFont typeface="Arial"/>
              <a:buNone/>
            </a:pPr>
            <a:r>
              <a:rPr lang="en-US" sz="1200">
                <a:solidFill>
                  <a:schemeClr val="dk1"/>
                </a:solidFill>
              </a:rPr>
              <a:t>Deniz Yilmazer</a:t>
            </a:r>
          </a:p>
          <a:p>
            <a:pPr lvl="0" rtl="0" algn="ctr">
              <a:spcBef>
                <a:spcPts val="0"/>
              </a:spcBef>
              <a:buClr>
                <a:schemeClr val="dk1"/>
              </a:buClr>
              <a:buSzPct val="25000"/>
              <a:buFont typeface="Arial"/>
              <a:buNone/>
            </a:pPr>
            <a:r>
              <a:rPr lang="en-US" sz="1200">
                <a:solidFill>
                  <a:schemeClr val="dk1"/>
                </a:solidFill>
              </a:rPr>
              <a:t>BS Computer Science</a:t>
            </a:r>
          </a:p>
          <a:p>
            <a:pPr lvl="0" rtl="0" algn="ctr">
              <a:spcBef>
                <a:spcPts val="0"/>
              </a:spcBef>
              <a:buClr>
                <a:schemeClr val="dk1"/>
              </a:buClr>
              <a:buSzPct val="25000"/>
              <a:buFont typeface="Arial"/>
              <a:buNone/>
            </a:pPr>
            <a:r>
              <a:rPr lang="en-US" sz="1200">
                <a:solidFill>
                  <a:schemeClr val="dk1"/>
                </a:solidFill>
              </a:rPr>
              <a:t>dy223@cornell.edu</a:t>
            </a:r>
          </a:p>
          <a:p>
            <a:pPr indent="0" lvl="0" marL="0" marR="0" rtl="0" algn="ctr">
              <a:spcBef>
                <a:spcPts val="0"/>
              </a:spcBef>
              <a:buNone/>
            </a:pPr>
            <a:r>
              <a:t/>
            </a:r>
            <a:endParaRPr sz="1200"/>
          </a:p>
        </p:txBody>
      </p:sp>
      <p:pic>
        <p:nvPicPr>
          <p:cNvPr descr="AClogotype (1).png" id="210" name="Shape 210"/>
          <p:cNvPicPr preferRelativeResize="0"/>
          <p:nvPr/>
        </p:nvPicPr>
        <p:blipFill rotWithShape="1">
          <a:blip r:embed="rId3">
            <a:alphaModFix/>
          </a:blip>
          <a:srcRect b="0" l="4313" r="75452" t="0"/>
          <a:stretch/>
        </p:blipFill>
        <p:spPr>
          <a:xfrm>
            <a:off x="-1" y="1739425"/>
            <a:ext cx="2274172" cy="3270224"/>
          </a:xfrm>
          <a:prstGeom prst="rect">
            <a:avLst/>
          </a:prstGeom>
          <a:noFill/>
          <a:ln>
            <a:noFill/>
          </a:ln>
        </p:spPr>
      </p:pic>
      <p:sp>
        <p:nvSpPr>
          <p:cNvPr id="211" name="Shape 211"/>
          <p:cNvSpPr txBox="1"/>
          <p:nvPr/>
        </p:nvSpPr>
        <p:spPr>
          <a:xfrm>
            <a:off x="5120399" y="4804400"/>
            <a:ext cx="3890099"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24D42D"/>
                </a:solidFill>
              </a:rPr>
              <a:t>Apps and Algorithms </a:t>
            </a:r>
            <a:r>
              <a:rPr b="1" i="0" lang="en-US" sz="1000" u="none" cap="none" strike="noStrike">
                <a:solidFill>
                  <a:srgbClr val="24D42D"/>
                </a:solidFill>
                <a:latin typeface="Arial"/>
                <a:ea typeface="Arial"/>
                <a:cs typeface="Arial"/>
                <a:sym typeface="Arial"/>
              </a:rPr>
              <a:t>|</a:t>
            </a:r>
            <a:r>
              <a:rPr b="1" i="0" lang="en-US" sz="1000" u="none" cap="none" strike="noStrike">
                <a:solidFill>
                  <a:srgbClr val="0B68FF"/>
                </a:solidFill>
                <a:latin typeface="Arial"/>
                <a:ea typeface="Arial"/>
                <a:cs typeface="Arial"/>
                <a:sym typeface="Arial"/>
              </a:rPr>
              <a:t> </a:t>
            </a:r>
            <a:r>
              <a:rPr b="1" lang="en-US" sz="1000">
                <a:solidFill>
                  <a:srgbClr val="7F7F7F"/>
                </a:solidFill>
              </a:rPr>
              <a:t>Symposium Spring 2017</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5" name="Shape 215"/>
        <p:cNvGrpSpPr/>
        <p:nvPr/>
      </p:nvGrpSpPr>
      <p:grpSpPr>
        <a:xfrm>
          <a:off x="0" y="0"/>
          <a:ext cx="0" cy="0"/>
          <a:chOff x="0" y="0"/>
          <a:chExt cx="0" cy="0"/>
        </a:xfrm>
      </p:grpSpPr>
      <p:pic>
        <p:nvPicPr>
          <p:cNvPr id="216" name="Shape 216"/>
          <p:cNvPicPr preferRelativeResize="0"/>
          <p:nvPr/>
        </p:nvPicPr>
        <p:blipFill/>
        <p:spPr>
          <a:xfrm>
            <a:off x="7514490" y="45563"/>
            <a:ext cx="718110" cy="718110"/>
          </a:xfrm>
          <a:prstGeom prst="rect">
            <a:avLst/>
          </a:prstGeom>
          <a:solidFill>
            <a:srgbClr val="FFFFFF"/>
          </a:solidFill>
          <a:ln>
            <a:noFill/>
          </a:ln>
        </p:spPr>
      </p:pic>
      <p:sp>
        <p:nvSpPr>
          <p:cNvPr id="217" name="Shape 217"/>
          <p:cNvSpPr txBox="1"/>
          <p:nvPr/>
        </p:nvSpPr>
        <p:spPr>
          <a:xfrm>
            <a:off x="1293600" y="1667775"/>
            <a:ext cx="6556800" cy="1459800"/>
          </a:xfrm>
          <a:prstGeom prst="rect">
            <a:avLst/>
          </a:prstGeom>
          <a:noFill/>
          <a:ln>
            <a:noFill/>
          </a:ln>
        </p:spPr>
        <p:txBody>
          <a:bodyPr anchorCtr="0" anchor="ctr" bIns="45700" lIns="91425" rIns="91425" tIns="45700">
            <a:noAutofit/>
          </a:bodyPr>
          <a:lstStyle/>
          <a:p>
            <a:pPr indent="0" lvl="0" marL="0" marR="0" rtl="0" algn="ctr">
              <a:spcBef>
                <a:spcPts val="0"/>
              </a:spcBef>
              <a:buSzPct val="25000"/>
              <a:buNone/>
            </a:pPr>
            <a:r>
              <a:rPr lang="en-US" sz="6000">
                <a:solidFill>
                  <a:srgbClr val="24D42D"/>
                </a:solidFill>
              </a:rPr>
              <a:t>Appendix</a:t>
            </a:r>
          </a:p>
          <a:p>
            <a:pPr indent="0" lvl="0" marL="0" marR="0" rtl="0" algn="ctr">
              <a:spcBef>
                <a:spcPts val="0"/>
              </a:spcBef>
              <a:buSzPct val="25000"/>
              <a:buNone/>
            </a:pPr>
            <a:r>
              <a:rPr lang="en-US" sz="6000">
                <a:solidFill>
                  <a:srgbClr val="24D42D"/>
                </a:solidFill>
              </a:rPr>
              <a:t>Slides</a:t>
            </a:r>
          </a:p>
        </p:txBody>
      </p:sp>
      <p:pic>
        <p:nvPicPr>
          <p:cNvPr descr="AClogotype (1).png" id="218" name="Shape 218"/>
          <p:cNvPicPr preferRelativeResize="0"/>
          <p:nvPr/>
        </p:nvPicPr>
        <p:blipFill>
          <a:blip r:embed="rId3">
            <a:alphaModFix/>
          </a:blip>
          <a:stretch>
            <a:fillRect/>
          </a:stretch>
        </p:blipFill>
        <p:spPr>
          <a:xfrm>
            <a:off x="7318450" y="45562"/>
            <a:ext cx="1764899" cy="513500"/>
          </a:xfrm>
          <a:prstGeom prst="rect">
            <a:avLst/>
          </a:prstGeom>
          <a:noFill/>
          <a:ln>
            <a:noFill/>
          </a:ln>
        </p:spPr>
      </p:pic>
      <p:pic>
        <p:nvPicPr>
          <p:cNvPr descr="AClogotype (1).png" id="219" name="Shape 219"/>
          <p:cNvPicPr preferRelativeResize="0"/>
          <p:nvPr/>
        </p:nvPicPr>
        <p:blipFill rotWithShape="1">
          <a:blip r:embed="rId3">
            <a:alphaModFix/>
          </a:blip>
          <a:srcRect b="0" l="4313" r="75452" t="0"/>
          <a:stretch/>
        </p:blipFill>
        <p:spPr>
          <a:xfrm>
            <a:off x="-1" y="1739425"/>
            <a:ext cx="2274172" cy="3270224"/>
          </a:xfrm>
          <a:prstGeom prst="rect">
            <a:avLst/>
          </a:prstGeom>
          <a:noFill/>
          <a:ln>
            <a:noFill/>
          </a:ln>
        </p:spPr>
      </p:pic>
      <p:sp>
        <p:nvSpPr>
          <p:cNvPr id="220" name="Shape 220"/>
          <p:cNvSpPr txBox="1"/>
          <p:nvPr/>
        </p:nvSpPr>
        <p:spPr>
          <a:xfrm>
            <a:off x="4593771" y="4763421"/>
            <a:ext cx="4403100" cy="246300"/>
          </a:xfrm>
          <a:prstGeom prst="rect">
            <a:avLst/>
          </a:prstGeom>
          <a:noFill/>
          <a:ln>
            <a:noFill/>
          </a:ln>
        </p:spPr>
        <p:txBody>
          <a:bodyPr anchorCtr="0" anchor="t" bIns="45700" lIns="91425" rIns="91425" tIns="45700">
            <a:noAutofit/>
          </a:bodyPr>
          <a:lstStyle/>
          <a:p>
            <a:pPr lvl="0" rtl="0" algn="r">
              <a:spcBef>
                <a:spcPts val="0"/>
              </a:spcBef>
              <a:buClr>
                <a:schemeClr val="dk1"/>
              </a:buClr>
              <a:buSzPct val="25000"/>
              <a:buFont typeface="Arial"/>
              <a:buNone/>
            </a:pPr>
            <a:r>
              <a:rPr b="1" lang="en-US" sz="1000">
                <a:solidFill>
                  <a:srgbClr val="24D42D"/>
                </a:solidFill>
              </a:rPr>
              <a:t>Apps and Algorithms |</a:t>
            </a:r>
            <a:r>
              <a:rPr b="1" lang="en-US" sz="1000">
                <a:solidFill>
                  <a:srgbClr val="0B68FF"/>
                </a:solidFill>
              </a:rPr>
              <a:t> </a:t>
            </a:r>
            <a:r>
              <a:rPr b="1" lang="en-US" sz="1000">
                <a:solidFill>
                  <a:srgbClr val="7F7F7F"/>
                </a:solidFill>
              </a:rPr>
              <a:t>Symposium Spring 2017</a:t>
            </a:r>
          </a:p>
          <a:p>
            <a:pPr indent="0" lvl="0" marL="0" marR="0" rtl="0" algn="r">
              <a:spcBef>
                <a:spcPts val="0"/>
              </a:spcBef>
              <a:buNone/>
            </a:pPr>
            <a:r>
              <a:t/>
            </a:r>
            <a:endParaRPr b="1" sz="1000">
              <a:solidFill>
                <a:srgbClr val="0B68FF"/>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4" name="Shape 224"/>
        <p:cNvGrpSpPr/>
        <p:nvPr/>
      </p:nvGrpSpPr>
      <p:grpSpPr>
        <a:xfrm>
          <a:off x="0" y="0"/>
          <a:ext cx="0" cy="0"/>
          <a:chOff x="0" y="0"/>
          <a:chExt cx="0" cy="0"/>
        </a:xfrm>
      </p:grpSpPr>
      <p:pic>
        <p:nvPicPr>
          <p:cNvPr id="225" name="Shape 225"/>
          <p:cNvPicPr preferRelativeResize="0"/>
          <p:nvPr/>
        </p:nvPicPr>
        <p:blipFill/>
        <p:spPr>
          <a:xfrm>
            <a:off x="7514490" y="45563"/>
            <a:ext cx="718200" cy="718200"/>
          </a:xfrm>
          <a:prstGeom prst="rect">
            <a:avLst/>
          </a:prstGeom>
          <a:solidFill>
            <a:srgbClr val="FFFFFF"/>
          </a:solidFill>
          <a:ln>
            <a:noFill/>
          </a:ln>
        </p:spPr>
      </p:pic>
      <p:pic>
        <p:nvPicPr>
          <p:cNvPr descr="AClogotype (1).png" id="226" name="Shape 226"/>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27" name="Shape 227"/>
          <p:cNvSpPr txBox="1"/>
          <p:nvPr/>
        </p:nvSpPr>
        <p:spPr>
          <a:xfrm>
            <a:off x="4593771" y="4763421"/>
            <a:ext cx="4403100" cy="246300"/>
          </a:xfrm>
          <a:prstGeom prst="rect">
            <a:avLst/>
          </a:prstGeom>
          <a:noFill/>
          <a:ln>
            <a:noFill/>
          </a:ln>
        </p:spPr>
        <p:txBody>
          <a:bodyPr anchorCtr="0" anchor="t" bIns="45700" lIns="91425" rIns="91425" tIns="45700">
            <a:noAutofit/>
          </a:bodyPr>
          <a:lstStyle/>
          <a:p>
            <a:pPr lvl="0" rtl="0" algn="r">
              <a:spcBef>
                <a:spcPts val="0"/>
              </a:spcBef>
              <a:buSzPct val="25000"/>
              <a:buNone/>
            </a:pPr>
            <a:r>
              <a:rPr b="1" lang="en-US" sz="1000">
                <a:solidFill>
                  <a:srgbClr val="24D42D"/>
                </a:solidFill>
              </a:rPr>
              <a:t>Apps and Algorithms |</a:t>
            </a:r>
            <a:r>
              <a:rPr b="1" lang="en-US" sz="1000">
                <a:solidFill>
                  <a:srgbClr val="0B68FF"/>
                </a:solidFill>
              </a:rPr>
              <a:t> </a:t>
            </a:r>
            <a:r>
              <a:rPr b="1" lang="en-US" sz="1000">
                <a:solidFill>
                  <a:srgbClr val="7F7F7F"/>
                </a:solidFill>
              </a:rPr>
              <a:t>Symposium Spring 2017</a:t>
            </a:r>
          </a:p>
          <a:p>
            <a:pPr indent="0" lvl="0" marL="0" marR="0" rtl="0" algn="r">
              <a:spcBef>
                <a:spcPts val="0"/>
              </a:spcBef>
              <a:buNone/>
            </a:pPr>
            <a:r>
              <a:t/>
            </a:r>
            <a:endParaRPr b="1" sz="1000">
              <a:solidFill>
                <a:srgbClr val="0B68FF"/>
              </a:solidFill>
            </a:endParaRPr>
          </a:p>
        </p:txBody>
      </p:sp>
      <p:sp>
        <p:nvSpPr>
          <p:cNvPr id="228" name="Shape 228"/>
          <p:cNvSpPr txBox="1"/>
          <p:nvPr/>
        </p:nvSpPr>
        <p:spPr>
          <a:xfrm>
            <a:off x="77300" y="45575"/>
            <a:ext cx="7241100" cy="13746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3600">
                <a:solidFill>
                  <a:srgbClr val="24D42D"/>
                </a:solidFill>
              </a:rPr>
              <a:t>The volume in focus provides useful data for normalizing data</a:t>
            </a:r>
          </a:p>
        </p:txBody>
      </p:sp>
      <p:sp>
        <p:nvSpPr>
          <p:cNvPr id="229" name="Shape 229"/>
          <p:cNvSpPr/>
          <p:nvPr/>
        </p:nvSpPr>
        <p:spPr>
          <a:xfrm>
            <a:off x="3381375" y="1386400"/>
            <a:ext cx="3667200" cy="2619300"/>
          </a:xfrm>
          <a:prstGeom prst="rtTriangle">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30" name="Shape 230"/>
          <p:cNvSpPr txBox="1"/>
          <p:nvPr/>
        </p:nvSpPr>
        <p:spPr>
          <a:xfrm>
            <a:off x="4191000" y="4048125"/>
            <a:ext cx="1390800" cy="352500"/>
          </a:xfrm>
          <a:prstGeom prst="rect">
            <a:avLst/>
          </a:prstGeom>
          <a:noFill/>
          <a:ln>
            <a:noFill/>
          </a:ln>
        </p:spPr>
        <p:txBody>
          <a:bodyPr anchorCtr="0" anchor="t" bIns="91425" lIns="91425" rIns="91425" tIns="91425">
            <a:noAutofit/>
          </a:bodyPr>
          <a:lstStyle/>
          <a:p>
            <a:pPr lvl="0">
              <a:spcBef>
                <a:spcPts val="0"/>
              </a:spcBef>
              <a:buNone/>
            </a:pPr>
            <a:r>
              <a:rPr lang="en-US"/>
              <a:t>X-Distance</a:t>
            </a:r>
          </a:p>
        </p:txBody>
      </p:sp>
      <p:sp>
        <p:nvSpPr>
          <p:cNvPr id="231" name="Shape 231"/>
          <p:cNvSpPr txBox="1"/>
          <p:nvPr/>
        </p:nvSpPr>
        <p:spPr>
          <a:xfrm>
            <a:off x="5038725" y="1828800"/>
            <a:ext cx="1390800" cy="352500"/>
          </a:xfrm>
          <a:prstGeom prst="rect">
            <a:avLst/>
          </a:prstGeom>
          <a:noFill/>
          <a:ln>
            <a:noFill/>
          </a:ln>
        </p:spPr>
        <p:txBody>
          <a:bodyPr anchorCtr="0" anchor="t" bIns="91425" lIns="91425" rIns="91425" tIns="91425">
            <a:noAutofit/>
          </a:bodyPr>
          <a:lstStyle/>
          <a:p>
            <a:pPr lvl="0" rtl="0">
              <a:spcBef>
                <a:spcPts val="0"/>
              </a:spcBef>
              <a:buNone/>
            </a:pPr>
            <a:r>
              <a:rPr lang="en-US"/>
              <a:t>Distance Apart</a:t>
            </a:r>
          </a:p>
        </p:txBody>
      </p:sp>
      <p:sp>
        <p:nvSpPr>
          <p:cNvPr id="232" name="Shape 232"/>
          <p:cNvSpPr txBox="1"/>
          <p:nvPr/>
        </p:nvSpPr>
        <p:spPr>
          <a:xfrm>
            <a:off x="1838325" y="2028825"/>
            <a:ext cx="1390800" cy="718200"/>
          </a:xfrm>
          <a:prstGeom prst="rect">
            <a:avLst/>
          </a:prstGeom>
          <a:noFill/>
          <a:ln>
            <a:noFill/>
          </a:ln>
        </p:spPr>
        <p:txBody>
          <a:bodyPr anchorCtr="0" anchor="t" bIns="91425" lIns="91425" rIns="91425" tIns="91425">
            <a:noAutofit/>
          </a:bodyPr>
          <a:lstStyle/>
          <a:p>
            <a:pPr lvl="0">
              <a:spcBef>
                <a:spcPts val="0"/>
              </a:spcBef>
              <a:buNone/>
            </a:pPr>
            <a:r>
              <a:rPr lang="en-US"/>
              <a:t>Depth of </a:t>
            </a:r>
          </a:p>
          <a:p>
            <a:pPr lvl="0" rtl="0">
              <a:spcBef>
                <a:spcPts val="0"/>
              </a:spcBef>
              <a:buNone/>
            </a:pPr>
            <a:r>
              <a:rPr lang="en-US"/>
              <a:t>Field</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2" name="Shape 92"/>
        <p:cNvGrpSpPr/>
        <p:nvPr/>
      </p:nvGrpSpPr>
      <p:grpSpPr>
        <a:xfrm>
          <a:off x="0" y="0"/>
          <a:ext cx="0" cy="0"/>
          <a:chOff x="0" y="0"/>
          <a:chExt cx="0" cy="0"/>
        </a:xfrm>
      </p:grpSpPr>
      <p:pic>
        <p:nvPicPr>
          <p:cNvPr id="93" name="Shape 93"/>
          <p:cNvPicPr preferRelativeResize="0"/>
          <p:nvPr/>
        </p:nvPicPr>
        <p:blipFill/>
        <p:spPr>
          <a:xfrm>
            <a:off x="7514490" y="45563"/>
            <a:ext cx="718200" cy="718200"/>
          </a:xfrm>
          <a:prstGeom prst="rect">
            <a:avLst/>
          </a:prstGeom>
          <a:solidFill>
            <a:srgbClr val="FFFFFF"/>
          </a:solidFill>
          <a:ln>
            <a:noFill/>
          </a:ln>
        </p:spPr>
      </p:pic>
      <p:sp>
        <p:nvSpPr>
          <p:cNvPr id="94" name="Shape 94"/>
          <p:cNvSpPr txBox="1"/>
          <p:nvPr/>
        </p:nvSpPr>
        <p:spPr>
          <a:xfrm>
            <a:off x="281550" y="1100673"/>
            <a:ext cx="3204900" cy="1689000"/>
          </a:xfrm>
          <a:prstGeom prst="rect">
            <a:avLst/>
          </a:prstGeom>
          <a:noFill/>
          <a:ln>
            <a:noFill/>
          </a:ln>
        </p:spPr>
        <p:txBody>
          <a:bodyPr anchorCtr="0" anchor="t" bIns="45700" lIns="91425" rIns="91425" tIns="45700">
            <a:noAutofit/>
          </a:bodyPr>
          <a:lstStyle/>
          <a:p>
            <a:pPr indent="-25400" lvl="0" marL="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Make a program</a:t>
            </a:r>
          </a:p>
          <a:p>
            <a:pPr indent="-25400" lvl="0" rtl="0">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 Average Size and Count</a:t>
            </a:r>
          </a:p>
          <a:p>
            <a:pPr indent="-25400" lvl="0" marL="0" marR="0" rtl="0" algn="l">
              <a:spcBef>
                <a:spcPts val="0"/>
              </a:spcBef>
              <a:buClr>
                <a:srgbClr val="595959"/>
              </a:buClr>
              <a:buSzPct val="100000"/>
              <a:buFont typeface="Calibri"/>
              <a:buChar char="•"/>
            </a:pPr>
            <a:r>
              <a:rPr b="0" i="0" lang="en-US" sz="1800" u="none" cap="none" strike="noStrike">
                <a:solidFill>
                  <a:srgbClr val="595959"/>
                </a:solidFill>
                <a:latin typeface="Calibri"/>
                <a:ea typeface="Calibri"/>
                <a:cs typeface="Calibri"/>
                <a:sym typeface="Calibri"/>
              </a:rPr>
              <a:t> </a:t>
            </a:r>
            <a:r>
              <a:rPr lang="en-US" sz="1800">
                <a:solidFill>
                  <a:srgbClr val="595959"/>
                </a:solidFill>
                <a:latin typeface="Calibri"/>
                <a:ea typeface="Calibri"/>
                <a:cs typeface="Calibri"/>
                <a:sym typeface="Calibri"/>
              </a:rPr>
              <a:t>Short-term: Help other </a:t>
            </a:r>
          </a:p>
          <a:p>
            <a:pPr indent="0" lvl="0" marL="457200" marR="0" rtl="0" algn="l">
              <a:spcBef>
                <a:spcPts val="0"/>
              </a:spcBef>
              <a:buNone/>
            </a:pPr>
            <a:r>
              <a:rPr lang="en-US" sz="1800">
                <a:solidFill>
                  <a:srgbClr val="595959"/>
                </a:solidFill>
                <a:latin typeface="Calibri"/>
                <a:ea typeface="Calibri"/>
                <a:cs typeface="Calibri"/>
                <a:sym typeface="Calibri"/>
              </a:rPr>
              <a:t>  teams</a:t>
            </a:r>
          </a:p>
          <a:p>
            <a:pPr indent="-25400" lvl="0" marL="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Long term: Help Honduras </a:t>
            </a:r>
          </a:p>
          <a:p>
            <a:pPr indent="0" lvl="0" marL="457200" marR="0" rtl="0" algn="l">
              <a:spcBef>
                <a:spcPts val="0"/>
              </a:spcBef>
              <a:buNone/>
            </a:pPr>
            <a:r>
              <a:rPr lang="en-US" sz="1800">
                <a:solidFill>
                  <a:srgbClr val="595959"/>
                </a:solidFill>
                <a:latin typeface="Calibri"/>
                <a:ea typeface="Calibri"/>
                <a:cs typeface="Calibri"/>
                <a:sym typeface="Calibri"/>
              </a:rPr>
              <a:t>workers by fixing problem    of delayed feedback</a:t>
            </a:r>
          </a:p>
        </p:txBody>
      </p:sp>
      <p:sp>
        <p:nvSpPr>
          <p:cNvPr id="95" name="Shape 95"/>
          <p:cNvSpPr txBox="1"/>
          <p:nvPr/>
        </p:nvSpPr>
        <p:spPr>
          <a:xfrm>
            <a:off x="108729" y="403786"/>
            <a:ext cx="4917300" cy="6225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What do we do?</a:t>
            </a:r>
          </a:p>
        </p:txBody>
      </p:sp>
      <p:sp>
        <p:nvSpPr>
          <p:cNvPr id="96" name="Shape 96"/>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24D42D"/>
                </a:solidFill>
              </a:rPr>
              <a:t>Floc App | Apps and Algorithms | </a:t>
            </a:r>
            <a:r>
              <a:rPr b="1" lang="en-US" sz="1000">
                <a:solidFill>
                  <a:srgbClr val="7F7F7F"/>
                </a:solidFill>
              </a:rPr>
              <a:t>Final</a:t>
            </a:r>
            <a:r>
              <a:rPr b="1" i="0" lang="en-US" sz="1000" u="none" cap="none" strike="noStrike">
                <a:solidFill>
                  <a:srgbClr val="7F7F7F"/>
                </a:solidFill>
                <a:latin typeface="Arial"/>
                <a:ea typeface="Arial"/>
                <a:cs typeface="Arial"/>
                <a:sym typeface="Arial"/>
              </a:rPr>
              <a:t> Presentation Spring 201</a:t>
            </a:r>
            <a:r>
              <a:rPr b="1" lang="en-US" sz="1000">
                <a:solidFill>
                  <a:srgbClr val="7F7F7F"/>
                </a:solidFill>
              </a:rPr>
              <a:t>6</a:t>
            </a:r>
          </a:p>
        </p:txBody>
      </p:sp>
      <p:sp>
        <p:nvSpPr>
          <p:cNvPr id="97" name="Shape 97"/>
          <p:cNvSpPr txBox="1"/>
          <p:nvPr/>
        </p:nvSpPr>
        <p:spPr>
          <a:xfrm>
            <a:off x="281551" y="3997139"/>
            <a:ext cx="3204900" cy="923400"/>
          </a:xfrm>
          <a:prstGeom prst="rect">
            <a:avLst/>
          </a:prstGeom>
          <a:noFill/>
          <a:ln cap="flat" cmpd="sng" w="9525">
            <a:solidFill>
              <a:srgbClr val="0B68FF"/>
            </a:solidFill>
            <a:prstDash val="solid"/>
            <a:round/>
            <a:headEnd len="med" w="med" type="none"/>
            <a:tailEnd len="med" w="med" type="none"/>
          </a:ln>
        </p:spPr>
        <p:txBody>
          <a:bodyPr anchorCtr="0" anchor="t" bIns="45700" lIns="91425" rIns="91425" tIns="45700">
            <a:noAutofit/>
          </a:bodyPr>
          <a:lstStyle/>
          <a:p>
            <a:pPr indent="0" lvl="0" marL="0" marR="0" rtl="0" algn="l">
              <a:spcBef>
                <a:spcPts val="0"/>
              </a:spcBef>
              <a:buNone/>
            </a:pPr>
            <a:r>
              <a:rPr lang="en-US"/>
              <a:t>The floc app will be a valuable tool both in the lab and the field.</a:t>
            </a:r>
          </a:p>
        </p:txBody>
      </p:sp>
      <p:pic>
        <p:nvPicPr>
          <p:cNvPr descr="AClogotype (1).png" id="98" name="Shape 98"/>
          <p:cNvPicPr preferRelativeResize="0"/>
          <p:nvPr/>
        </p:nvPicPr>
        <p:blipFill>
          <a:blip r:embed="rId3">
            <a:alphaModFix/>
          </a:blip>
          <a:stretch>
            <a:fillRect/>
          </a:stretch>
        </p:blipFill>
        <p:spPr>
          <a:xfrm>
            <a:off x="7318450" y="45562"/>
            <a:ext cx="1764899" cy="513500"/>
          </a:xfrm>
          <a:prstGeom prst="rect">
            <a:avLst/>
          </a:prstGeom>
          <a:noFill/>
          <a:ln>
            <a:noFill/>
          </a:ln>
        </p:spPr>
      </p:pic>
      <p:pic>
        <p:nvPicPr>
          <p:cNvPr id="99" name="Shape 99"/>
          <p:cNvPicPr preferRelativeResize="0"/>
          <p:nvPr/>
        </p:nvPicPr>
        <p:blipFill rotWithShape="1">
          <a:blip r:embed="rId4">
            <a:alphaModFix/>
          </a:blip>
          <a:srcRect b="0" l="0" r="0" t="0"/>
          <a:stretch/>
        </p:blipFill>
        <p:spPr>
          <a:xfrm>
            <a:off x="4002000" y="1100675"/>
            <a:ext cx="4523132" cy="3392349"/>
          </a:xfrm>
          <a:prstGeom prst="rect">
            <a:avLst/>
          </a:prstGeom>
          <a:noFill/>
          <a:ln cap="flat" cmpd="sng" w="25400">
            <a:solidFill>
              <a:srgbClr val="0B68FF"/>
            </a:solidFill>
            <a:prstDash val="solid"/>
            <a:round/>
            <a:headEnd len="med" w="med" type="none"/>
            <a:tailEnd len="med" w="med" type="none"/>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x="0" y="0"/>
          <a:ext cx="0" cy="0"/>
          <a:chOff x="0" y="0"/>
          <a:chExt cx="0" cy="0"/>
        </a:xfrm>
      </p:grpSpPr>
      <p:pic>
        <p:nvPicPr>
          <p:cNvPr id="104" name="Shape 104"/>
          <p:cNvPicPr preferRelativeResize="0"/>
          <p:nvPr/>
        </p:nvPicPr>
        <p:blipFill/>
        <p:spPr>
          <a:xfrm>
            <a:off x="7514490" y="45563"/>
            <a:ext cx="718200" cy="718200"/>
          </a:xfrm>
          <a:prstGeom prst="rect">
            <a:avLst/>
          </a:prstGeom>
          <a:solidFill>
            <a:srgbClr val="FFFFFF"/>
          </a:solidFill>
          <a:ln>
            <a:noFill/>
          </a:ln>
        </p:spPr>
      </p:pic>
      <p:pic>
        <p:nvPicPr>
          <p:cNvPr descr="AClogotype (1).png" id="105" name="Shape 105"/>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06" name="Shape 106"/>
          <p:cNvSpPr txBox="1"/>
          <p:nvPr/>
        </p:nvSpPr>
        <p:spPr>
          <a:xfrm>
            <a:off x="4593771" y="4763421"/>
            <a:ext cx="4403100" cy="246300"/>
          </a:xfrm>
          <a:prstGeom prst="rect">
            <a:avLst/>
          </a:prstGeom>
          <a:noFill/>
          <a:ln>
            <a:noFill/>
          </a:ln>
        </p:spPr>
        <p:txBody>
          <a:bodyPr anchorCtr="0" anchor="t" bIns="45700" lIns="91425" rIns="91425" tIns="45700">
            <a:noAutofit/>
          </a:bodyPr>
          <a:lstStyle/>
          <a:p>
            <a:pPr lvl="0" rtl="0" algn="r">
              <a:spcBef>
                <a:spcPts val="0"/>
              </a:spcBef>
              <a:buSzPct val="25000"/>
              <a:buNone/>
            </a:pPr>
            <a:r>
              <a:rPr b="1" lang="en-US" sz="1000">
                <a:solidFill>
                  <a:srgbClr val="24D42D"/>
                </a:solidFill>
              </a:rPr>
              <a:t>Apps and Algorithms |</a:t>
            </a:r>
            <a:r>
              <a:rPr b="1" lang="en-US" sz="1000">
                <a:solidFill>
                  <a:srgbClr val="0B68FF"/>
                </a:solidFill>
              </a:rPr>
              <a:t> </a:t>
            </a:r>
            <a:r>
              <a:rPr b="1" lang="en-US" sz="1000">
                <a:solidFill>
                  <a:srgbClr val="7F7F7F"/>
                </a:solidFill>
              </a:rPr>
              <a:t>Symposium Spring 2017</a:t>
            </a:r>
          </a:p>
          <a:p>
            <a:pPr indent="0" lvl="0" marL="0" marR="0" rtl="0" algn="r">
              <a:spcBef>
                <a:spcPts val="0"/>
              </a:spcBef>
              <a:buNone/>
            </a:pPr>
            <a:r>
              <a:t/>
            </a:r>
            <a:endParaRPr b="1" sz="1000">
              <a:solidFill>
                <a:srgbClr val="0B68FF"/>
              </a:solidFill>
            </a:endParaRPr>
          </a:p>
        </p:txBody>
      </p:sp>
      <p:sp>
        <p:nvSpPr>
          <p:cNvPr id="107" name="Shape 107"/>
          <p:cNvSpPr txBox="1"/>
          <p:nvPr/>
        </p:nvSpPr>
        <p:spPr>
          <a:xfrm>
            <a:off x="77300" y="45575"/>
            <a:ext cx="7013700" cy="13746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Measurements of Size Need to be Accurate and Useful</a:t>
            </a:r>
          </a:p>
        </p:txBody>
      </p:sp>
      <p:grpSp>
        <p:nvGrpSpPr>
          <p:cNvPr id="108" name="Shape 108"/>
          <p:cNvGrpSpPr/>
          <p:nvPr/>
        </p:nvGrpSpPr>
        <p:grpSpPr>
          <a:xfrm>
            <a:off x="1857350" y="1572575"/>
            <a:ext cx="4702987" cy="3055175"/>
            <a:chOff x="1857350" y="1572575"/>
            <a:chExt cx="4702987" cy="3055175"/>
          </a:xfrm>
        </p:grpSpPr>
        <p:pic>
          <p:nvPicPr>
            <p:cNvPr id="109" name="Shape 109"/>
            <p:cNvPicPr preferRelativeResize="0"/>
            <p:nvPr/>
          </p:nvPicPr>
          <p:blipFill>
            <a:blip r:embed="rId4">
              <a:alphaModFix/>
            </a:blip>
            <a:stretch>
              <a:fillRect/>
            </a:stretch>
          </p:blipFill>
          <p:spPr>
            <a:xfrm>
              <a:off x="1857350" y="1572575"/>
              <a:ext cx="4702987" cy="3038446"/>
            </a:xfrm>
            <a:prstGeom prst="rect">
              <a:avLst/>
            </a:prstGeom>
            <a:noFill/>
            <a:ln>
              <a:noFill/>
            </a:ln>
          </p:spPr>
        </p:pic>
        <p:cxnSp>
          <p:nvCxnSpPr>
            <p:cNvPr id="110" name="Shape 110"/>
            <p:cNvCxnSpPr>
              <a:stCxn id="109" idx="1"/>
            </p:cNvCxnSpPr>
            <p:nvPr/>
          </p:nvCxnSpPr>
          <p:spPr>
            <a:xfrm flipH="1" rot="10800000">
              <a:off x="1857350" y="3074098"/>
              <a:ext cx="2271300" cy="17700"/>
            </a:xfrm>
            <a:prstGeom prst="straightConnector1">
              <a:avLst/>
            </a:prstGeom>
            <a:noFill/>
            <a:ln cap="flat" cmpd="sng" w="76200">
              <a:solidFill>
                <a:srgbClr val="FF0000"/>
              </a:solidFill>
              <a:prstDash val="solid"/>
              <a:round/>
              <a:headEnd len="lg" w="lg" type="none"/>
              <a:tailEnd len="lg" w="lg" type="none"/>
            </a:ln>
          </p:spPr>
        </p:cxnSp>
        <p:cxnSp>
          <p:nvCxnSpPr>
            <p:cNvPr id="111" name="Shape 111"/>
            <p:cNvCxnSpPr/>
            <p:nvPr/>
          </p:nvCxnSpPr>
          <p:spPr>
            <a:xfrm>
              <a:off x="6003150" y="1604650"/>
              <a:ext cx="0" cy="3023100"/>
            </a:xfrm>
            <a:prstGeom prst="straightConnector1">
              <a:avLst/>
            </a:prstGeom>
            <a:noFill/>
            <a:ln cap="flat" cmpd="sng" w="76200">
              <a:solidFill>
                <a:srgbClr val="FF0000"/>
              </a:solidFill>
              <a:prstDash val="solid"/>
              <a:round/>
              <a:headEnd len="lg" w="lg" type="none"/>
              <a:tailEnd len="lg" w="lg" type="none"/>
            </a:ln>
          </p:spPr>
        </p:cxn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8"/>
                                        </p:tgtEl>
                                        <p:attrNameLst>
                                          <p:attrName>style.visibility</p:attrName>
                                        </p:attrNameLst>
                                      </p:cBhvr>
                                      <p:to>
                                        <p:strVal val="visible"/>
                                      </p:to>
                                    </p:set>
                                    <p:animEffect filter="fade" transition="in">
                                      <p:cBhvr>
                                        <p:cTn dur="200"/>
                                        <p:tgtEl>
                                          <p:spTgt spid="10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x="0" y="0"/>
          <a:ext cx="0" cy="0"/>
          <a:chOff x="0" y="0"/>
          <a:chExt cx="0" cy="0"/>
        </a:xfrm>
      </p:grpSpPr>
      <p:pic>
        <p:nvPicPr>
          <p:cNvPr id="116" name="Shape 116"/>
          <p:cNvPicPr preferRelativeResize="0"/>
          <p:nvPr/>
        </p:nvPicPr>
        <p:blipFill/>
        <p:spPr>
          <a:xfrm>
            <a:off x="7514490" y="45563"/>
            <a:ext cx="718200" cy="718200"/>
          </a:xfrm>
          <a:prstGeom prst="rect">
            <a:avLst/>
          </a:prstGeom>
          <a:solidFill>
            <a:srgbClr val="FFFFFF"/>
          </a:solidFill>
          <a:ln>
            <a:noFill/>
          </a:ln>
        </p:spPr>
      </p:pic>
      <p:pic>
        <p:nvPicPr>
          <p:cNvPr descr="AClogotype (1).png" id="117" name="Shape 117"/>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18" name="Shape 118"/>
          <p:cNvSpPr txBox="1"/>
          <p:nvPr/>
        </p:nvSpPr>
        <p:spPr>
          <a:xfrm>
            <a:off x="4593771" y="4763421"/>
            <a:ext cx="4403100" cy="246300"/>
          </a:xfrm>
          <a:prstGeom prst="rect">
            <a:avLst/>
          </a:prstGeom>
          <a:noFill/>
          <a:ln>
            <a:noFill/>
          </a:ln>
        </p:spPr>
        <p:txBody>
          <a:bodyPr anchorCtr="0" anchor="t" bIns="45700" lIns="91425" rIns="91425" tIns="45700">
            <a:noAutofit/>
          </a:bodyPr>
          <a:lstStyle/>
          <a:p>
            <a:pPr lvl="0" rtl="0" algn="r">
              <a:spcBef>
                <a:spcPts val="0"/>
              </a:spcBef>
              <a:buSzPct val="25000"/>
              <a:buNone/>
            </a:pPr>
            <a:r>
              <a:rPr b="1" lang="en-US" sz="1000">
                <a:solidFill>
                  <a:srgbClr val="24D42D"/>
                </a:solidFill>
              </a:rPr>
              <a:t>Apps and Algorithms |</a:t>
            </a:r>
            <a:r>
              <a:rPr b="1" lang="en-US" sz="1000">
                <a:solidFill>
                  <a:srgbClr val="0B68FF"/>
                </a:solidFill>
              </a:rPr>
              <a:t> </a:t>
            </a:r>
            <a:r>
              <a:rPr b="1" lang="en-US" sz="1000">
                <a:solidFill>
                  <a:srgbClr val="7F7F7F"/>
                </a:solidFill>
              </a:rPr>
              <a:t>Symposium Spring 2017</a:t>
            </a:r>
          </a:p>
          <a:p>
            <a:pPr indent="0" lvl="0" marL="0" marR="0" rtl="0" algn="r">
              <a:spcBef>
                <a:spcPts val="0"/>
              </a:spcBef>
              <a:buNone/>
            </a:pPr>
            <a:r>
              <a:t/>
            </a:r>
            <a:endParaRPr b="1" sz="1000">
              <a:solidFill>
                <a:srgbClr val="0B68FF"/>
              </a:solidFill>
            </a:endParaRPr>
          </a:p>
        </p:txBody>
      </p:sp>
      <p:sp>
        <p:nvSpPr>
          <p:cNvPr id="119" name="Shape 119"/>
          <p:cNvSpPr txBox="1"/>
          <p:nvPr/>
        </p:nvSpPr>
        <p:spPr>
          <a:xfrm>
            <a:off x="77300" y="45575"/>
            <a:ext cx="7013700" cy="13746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The scaling factor must be calculated in an intuitive way</a:t>
            </a:r>
          </a:p>
        </p:txBody>
      </p:sp>
      <p:sp>
        <p:nvSpPr>
          <p:cNvPr id="120" name="Shape 120"/>
          <p:cNvSpPr txBox="1"/>
          <p:nvPr/>
        </p:nvSpPr>
        <p:spPr>
          <a:xfrm>
            <a:off x="705300" y="2842669"/>
            <a:ext cx="1689600" cy="529500"/>
          </a:xfrm>
          <a:prstGeom prst="rect">
            <a:avLst/>
          </a:prstGeom>
          <a:noFill/>
          <a:ln cap="flat" cmpd="sng" w="9525">
            <a:solidFill>
              <a:srgbClr val="000000"/>
            </a:solidFill>
            <a:prstDash val="solid"/>
            <a:round/>
            <a:headEnd len="med" w="med" type="none"/>
            <a:tailEnd len="med" w="med" type="none"/>
          </a:ln>
        </p:spPr>
        <p:txBody>
          <a:bodyPr anchorCtr="0" anchor="t" bIns="91425" lIns="91425" rIns="91425" tIns="91425">
            <a:noAutofit/>
          </a:bodyPr>
          <a:lstStyle/>
          <a:p>
            <a:pPr lvl="0" algn="ctr">
              <a:spcBef>
                <a:spcPts val="0"/>
              </a:spcBef>
              <a:buNone/>
            </a:pPr>
            <a:r>
              <a:rPr lang="en-US"/>
              <a:t>INSTRUCTIONS</a:t>
            </a:r>
          </a:p>
        </p:txBody>
      </p:sp>
      <p:grpSp>
        <p:nvGrpSpPr>
          <p:cNvPr id="121" name="Shape 121"/>
          <p:cNvGrpSpPr/>
          <p:nvPr/>
        </p:nvGrpSpPr>
        <p:grpSpPr>
          <a:xfrm>
            <a:off x="2584778" y="2339836"/>
            <a:ext cx="1750385" cy="1116784"/>
            <a:chOff x="2226121" y="1900291"/>
            <a:chExt cx="1700228" cy="976808"/>
          </a:xfrm>
        </p:grpSpPr>
        <p:grpSp>
          <p:nvGrpSpPr>
            <p:cNvPr id="122" name="Shape 122"/>
            <p:cNvGrpSpPr/>
            <p:nvPr/>
          </p:nvGrpSpPr>
          <p:grpSpPr>
            <a:xfrm>
              <a:off x="2999574" y="2363500"/>
              <a:ext cx="926775" cy="513600"/>
              <a:chOff x="738150" y="1790400"/>
              <a:chExt cx="926775" cy="513600"/>
            </a:xfrm>
          </p:grpSpPr>
          <p:sp>
            <p:nvSpPr>
              <p:cNvPr id="123" name="Shape 123"/>
              <p:cNvSpPr/>
              <p:nvPr/>
            </p:nvSpPr>
            <p:spPr>
              <a:xfrm>
                <a:off x="738150" y="1790400"/>
                <a:ext cx="620400" cy="513600"/>
              </a:xfrm>
              <a:prstGeom prst="rect">
                <a:avLst/>
              </a:prstGeom>
              <a:solidFill>
                <a:srgbClr val="7F7F7F"/>
              </a:solidFill>
              <a:ln cap="flat" cmpd="sng" w="9525">
                <a:solidFill>
                  <a:srgbClr val="00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24" name="Shape 124"/>
              <p:cNvSpPr/>
              <p:nvPr/>
            </p:nvSpPr>
            <p:spPr>
              <a:xfrm rot="-5400000">
                <a:off x="1278525" y="1900225"/>
                <a:ext cx="478800" cy="294000"/>
              </a:xfrm>
              <a:prstGeom prst="trapezoid">
                <a:avLst>
                  <a:gd fmla="val 32209" name="adj"/>
                </a:avLst>
              </a:prstGeom>
              <a:solidFill>
                <a:srgbClr val="000000"/>
              </a:solidFill>
              <a:ln cap="flat" cmpd="sng" w="9525">
                <a:solidFill>
                  <a:srgbClr val="00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grpSp>
        <p:sp>
          <p:nvSpPr>
            <p:cNvPr id="125" name="Shape 125"/>
            <p:cNvSpPr/>
            <p:nvPr/>
          </p:nvSpPr>
          <p:spPr>
            <a:xfrm>
              <a:off x="2226121" y="2497150"/>
              <a:ext cx="490800" cy="246300"/>
            </a:xfrm>
            <a:prstGeom prst="rightArrow">
              <a:avLst>
                <a:gd fmla="val 50000" name="adj1"/>
                <a:gd fmla="val 50000" name="adj2"/>
              </a:avLst>
            </a:prstGeom>
            <a:solidFill>
              <a:schemeClr val="lt1"/>
            </a:solidFill>
            <a:ln cap="flat" cmpd="sng" w="9525">
              <a:solidFill>
                <a:srgbClr val="00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26" name="Shape 126"/>
            <p:cNvSpPr/>
            <p:nvPr/>
          </p:nvSpPr>
          <p:spPr>
            <a:xfrm>
              <a:off x="2929025" y="1939600"/>
              <a:ext cx="369000" cy="423900"/>
            </a:xfrm>
            <a:prstGeom prst="ellipse">
              <a:avLst/>
            </a:prstGeom>
            <a:solidFill>
              <a:srgbClr val="000000"/>
            </a:solidFill>
            <a:ln cap="flat" cmpd="sng" w="9525">
              <a:solidFill>
                <a:srgbClr val="00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27" name="Shape 127"/>
            <p:cNvSpPr/>
            <p:nvPr/>
          </p:nvSpPr>
          <p:spPr>
            <a:xfrm>
              <a:off x="3298025" y="1900291"/>
              <a:ext cx="432000" cy="463200"/>
            </a:xfrm>
            <a:prstGeom prst="ellipse">
              <a:avLst/>
            </a:prstGeom>
            <a:solidFill>
              <a:srgbClr val="000000"/>
            </a:solidFill>
            <a:ln cap="flat" cmpd="sng" w="9525">
              <a:solidFill>
                <a:srgbClr val="00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grpSp>
      <p:sp>
        <p:nvSpPr>
          <p:cNvPr id="128" name="Shape 128"/>
          <p:cNvSpPr txBox="1"/>
          <p:nvPr/>
        </p:nvSpPr>
        <p:spPr>
          <a:xfrm>
            <a:off x="493300" y="1611225"/>
            <a:ext cx="1764900" cy="1040400"/>
          </a:xfrm>
          <a:prstGeom prst="rect">
            <a:avLst/>
          </a:prstGeom>
          <a:noFill/>
          <a:ln>
            <a:noFill/>
          </a:ln>
        </p:spPr>
        <p:txBody>
          <a:bodyPr anchorCtr="0" anchor="t" bIns="91425" lIns="91425" rIns="91425" tIns="91425">
            <a:noAutofit/>
          </a:bodyPr>
          <a:lstStyle/>
          <a:p>
            <a:pPr lvl="0" algn="ctr">
              <a:spcBef>
                <a:spcPts val="0"/>
              </a:spcBef>
              <a:buNone/>
            </a:pPr>
            <a:r>
              <a:rPr lang="en-US" sz="6000"/>
              <a:t>X2</a:t>
            </a:r>
          </a:p>
        </p:txBody>
      </p:sp>
      <p:grpSp>
        <p:nvGrpSpPr>
          <p:cNvPr id="129" name="Shape 129"/>
          <p:cNvGrpSpPr/>
          <p:nvPr/>
        </p:nvGrpSpPr>
        <p:grpSpPr>
          <a:xfrm>
            <a:off x="4576810" y="2266531"/>
            <a:ext cx="1027470" cy="1738273"/>
            <a:chOff x="4161071" y="1836175"/>
            <a:chExt cx="998028" cy="1520400"/>
          </a:xfrm>
        </p:grpSpPr>
        <p:sp>
          <p:nvSpPr>
            <p:cNvPr id="130" name="Shape 130"/>
            <p:cNvSpPr/>
            <p:nvPr/>
          </p:nvSpPr>
          <p:spPr>
            <a:xfrm>
              <a:off x="4161071" y="2497150"/>
              <a:ext cx="490800" cy="246300"/>
            </a:xfrm>
            <a:prstGeom prst="rightArrow">
              <a:avLst>
                <a:gd fmla="val 50000" name="adj1"/>
                <a:gd fmla="val 50000" name="adj2"/>
              </a:avLst>
            </a:prstGeom>
            <a:solidFill>
              <a:schemeClr val="lt1"/>
            </a:solidFill>
            <a:ln cap="flat" cmpd="sng" w="9525">
              <a:solidFill>
                <a:srgbClr val="00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grpSp>
          <p:nvGrpSpPr>
            <p:cNvPr id="131" name="Shape 131"/>
            <p:cNvGrpSpPr/>
            <p:nvPr/>
          </p:nvGrpSpPr>
          <p:grpSpPr>
            <a:xfrm>
              <a:off x="4829400" y="1836175"/>
              <a:ext cx="329700" cy="1520400"/>
              <a:chOff x="4829400" y="1836175"/>
              <a:chExt cx="329700" cy="1520400"/>
            </a:xfrm>
          </p:grpSpPr>
          <p:sp>
            <p:nvSpPr>
              <p:cNvPr id="132" name="Shape 132"/>
              <p:cNvSpPr/>
              <p:nvPr/>
            </p:nvSpPr>
            <p:spPr>
              <a:xfrm>
                <a:off x="4829400" y="2137375"/>
                <a:ext cx="329700" cy="301200"/>
              </a:xfrm>
              <a:prstGeom prst="rect">
                <a:avLst/>
              </a:prstGeom>
              <a:solidFill>
                <a:srgbClr val="00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33" name="Shape 133"/>
              <p:cNvSpPr/>
              <p:nvPr/>
            </p:nvSpPr>
            <p:spPr>
              <a:xfrm>
                <a:off x="4829400" y="1836175"/>
                <a:ext cx="329700" cy="301200"/>
              </a:xfrm>
              <a:prstGeom prst="rect">
                <a:avLst/>
              </a:prstGeom>
              <a:solidFill>
                <a:srgbClr val="FF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34" name="Shape 134"/>
              <p:cNvSpPr/>
              <p:nvPr/>
            </p:nvSpPr>
            <p:spPr>
              <a:xfrm>
                <a:off x="4829400" y="2438575"/>
                <a:ext cx="329700" cy="301200"/>
              </a:xfrm>
              <a:prstGeom prst="rect">
                <a:avLst/>
              </a:prstGeom>
              <a:solidFill>
                <a:srgbClr val="00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35" name="Shape 135"/>
              <p:cNvSpPr/>
              <p:nvPr/>
            </p:nvSpPr>
            <p:spPr>
              <a:xfrm>
                <a:off x="4829400" y="2746975"/>
                <a:ext cx="329700" cy="301200"/>
              </a:xfrm>
              <a:prstGeom prst="rect">
                <a:avLst/>
              </a:prstGeom>
              <a:solidFill>
                <a:srgbClr val="00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36" name="Shape 136"/>
              <p:cNvSpPr/>
              <p:nvPr/>
            </p:nvSpPr>
            <p:spPr>
              <a:xfrm>
                <a:off x="4829400" y="3055375"/>
                <a:ext cx="329700" cy="301200"/>
              </a:xfrm>
              <a:prstGeom prst="rect">
                <a:avLst/>
              </a:prstGeom>
              <a:solidFill>
                <a:srgbClr val="FF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grpSp>
      </p:grpSp>
      <p:grpSp>
        <p:nvGrpSpPr>
          <p:cNvPr id="137" name="Shape 137"/>
          <p:cNvGrpSpPr/>
          <p:nvPr/>
        </p:nvGrpSpPr>
        <p:grpSpPr>
          <a:xfrm>
            <a:off x="5905945" y="2945051"/>
            <a:ext cx="2409779" cy="529576"/>
            <a:chOff x="5452121" y="2429650"/>
            <a:chExt cx="2340728" cy="463200"/>
          </a:xfrm>
        </p:grpSpPr>
        <p:sp>
          <p:nvSpPr>
            <p:cNvPr id="138" name="Shape 138"/>
            <p:cNvSpPr/>
            <p:nvPr/>
          </p:nvSpPr>
          <p:spPr>
            <a:xfrm>
              <a:off x="5452121" y="2497150"/>
              <a:ext cx="490800" cy="246300"/>
            </a:xfrm>
            <a:prstGeom prst="rightArrow">
              <a:avLst>
                <a:gd fmla="val 50000" name="adj1"/>
                <a:gd fmla="val 50000" name="adj2"/>
              </a:avLst>
            </a:prstGeom>
            <a:solidFill>
              <a:schemeClr val="lt1"/>
            </a:solidFill>
            <a:ln cap="flat" cmpd="sng" w="9525">
              <a:solidFill>
                <a:srgbClr val="00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39" name="Shape 139"/>
            <p:cNvSpPr txBox="1"/>
            <p:nvPr/>
          </p:nvSpPr>
          <p:spPr>
            <a:xfrm>
              <a:off x="6151850" y="2429650"/>
              <a:ext cx="1641000" cy="463200"/>
            </a:xfrm>
            <a:prstGeom prst="rect">
              <a:avLst/>
            </a:prstGeom>
            <a:noFill/>
            <a:ln cap="flat" cmpd="sng" w="9525">
              <a:solidFill>
                <a:srgbClr val="000000"/>
              </a:solidFill>
              <a:prstDash val="solid"/>
              <a:round/>
              <a:headEnd len="med" w="med" type="none"/>
              <a:tailEnd len="med" w="med" type="none"/>
            </a:ln>
          </p:spPr>
          <p:txBody>
            <a:bodyPr anchorCtr="0" anchor="t" bIns="91425" lIns="91425" rIns="91425" tIns="91425">
              <a:noAutofit/>
            </a:bodyPr>
            <a:lstStyle/>
            <a:p>
              <a:pPr lvl="0" rtl="0" algn="ctr">
                <a:spcBef>
                  <a:spcPts val="0"/>
                </a:spcBef>
                <a:buNone/>
              </a:pPr>
              <a:r>
                <a:rPr lang="en-US"/>
                <a:t>CALCULATION</a:t>
              </a: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0"/>
                                        </p:tgtEl>
                                        <p:attrNameLst>
                                          <p:attrName>style.visibility</p:attrName>
                                        </p:attrNameLst>
                                      </p:cBhvr>
                                      <p:to>
                                        <p:strVal val="visible"/>
                                      </p:to>
                                    </p:set>
                                    <p:animEffect filter="fade" transition="in">
                                      <p:cBhvr>
                                        <p:cTn dur="700"/>
                                        <p:tgtEl>
                                          <p:spTgt spid="1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1"/>
                                        </p:tgtEl>
                                        <p:attrNameLst>
                                          <p:attrName>style.visibility</p:attrName>
                                        </p:attrNameLst>
                                      </p:cBhvr>
                                      <p:to>
                                        <p:strVal val="visible"/>
                                      </p:to>
                                    </p:set>
                                    <p:animEffect filter="fade" transition="in">
                                      <p:cBhvr>
                                        <p:cTn dur="600"/>
                                        <p:tgtEl>
                                          <p:spTgt spid="1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9"/>
                                        </p:tgtEl>
                                        <p:attrNameLst>
                                          <p:attrName>style.visibility</p:attrName>
                                        </p:attrNameLst>
                                      </p:cBhvr>
                                      <p:to>
                                        <p:strVal val="visible"/>
                                      </p:to>
                                    </p:set>
                                    <p:animEffect filter="fade" transition="in">
                                      <p:cBhvr>
                                        <p:cTn dur="700"/>
                                        <p:tgtEl>
                                          <p:spTgt spid="1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7"/>
                                        </p:tgtEl>
                                        <p:attrNameLst>
                                          <p:attrName>style.visibility</p:attrName>
                                        </p:attrNameLst>
                                      </p:cBhvr>
                                      <p:to>
                                        <p:strVal val="visible"/>
                                      </p:to>
                                    </p:set>
                                    <p:animEffect filter="fade" transition="in">
                                      <p:cBhvr>
                                        <p:cTn dur="700"/>
                                        <p:tgtEl>
                                          <p:spTgt spid="1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8"/>
                                        </p:tgtEl>
                                        <p:attrNameLst>
                                          <p:attrName>style.visibility</p:attrName>
                                        </p:attrNameLst>
                                      </p:cBhvr>
                                      <p:to>
                                        <p:strVal val="visible"/>
                                      </p:to>
                                    </p:set>
                                    <p:animEffect filter="fade" transition="in">
                                      <p:cBhvr>
                                        <p:cTn dur="700"/>
                                        <p:tgtEl>
                                          <p:spTgt spid="12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3" name="Shape 143"/>
        <p:cNvGrpSpPr/>
        <p:nvPr/>
      </p:nvGrpSpPr>
      <p:grpSpPr>
        <a:xfrm>
          <a:off x="0" y="0"/>
          <a:ext cx="0" cy="0"/>
          <a:chOff x="0" y="0"/>
          <a:chExt cx="0" cy="0"/>
        </a:xfrm>
      </p:grpSpPr>
      <p:pic>
        <p:nvPicPr>
          <p:cNvPr id="144" name="Shape 144"/>
          <p:cNvPicPr preferRelativeResize="0"/>
          <p:nvPr/>
        </p:nvPicPr>
        <p:blipFill/>
        <p:spPr>
          <a:xfrm>
            <a:off x="7514490" y="45563"/>
            <a:ext cx="718200" cy="718200"/>
          </a:xfrm>
          <a:prstGeom prst="rect">
            <a:avLst/>
          </a:prstGeom>
          <a:solidFill>
            <a:srgbClr val="FFFFFF"/>
          </a:solidFill>
          <a:ln>
            <a:noFill/>
          </a:ln>
        </p:spPr>
      </p:pic>
      <p:pic>
        <p:nvPicPr>
          <p:cNvPr descr="AClogotype (1).png" id="145" name="Shape 145"/>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46" name="Shape 146"/>
          <p:cNvSpPr txBox="1"/>
          <p:nvPr/>
        </p:nvSpPr>
        <p:spPr>
          <a:xfrm>
            <a:off x="4593771" y="4763421"/>
            <a:ext cx="4403100" cy="246300"/>
          </a:xfrm>
          <a:prstGeom prst="rect">
            <a:avLst/>
          </a:prstGeom>
          <a:noFill/>
          <a:ln>
            <a:noFill/>
          </a:ln>
        </p:spPr>
        <p:txBody>
          <a:bodyPr anchorCtr="0" anchor="t" bIns="45700" lIns="91425" rIns="91425" tIns="45700">
            <a:noAutofit/>
          </a:bodyPr>
          <a:lstStyle/>
          <a:p>
            <a:pPr lvl="0" rtl="0" algn="r">
              <a:spcBef>
                <a:spcPts val="0"/>
              </a:spcBef>
              <a:buSzPct val="25000"/>
              <a:buNone/>
            </a:pPr>
            <a:r>
              <a:rPr b="1" lang="en-US" sz="1000">
                <a:solidFill>
                  <a:srgbClr val="24D42D"/>
                </a:solidFill>
              </a:rPr>
              <a:t>Apps and Algorithms |</a:t>
            </a:r>
            <a:r>
              <a:rPr b="1" lang="en-US" sz="1000">
                <a:solidFill>
                  <a:srgbClr val="0B68FF"/>
                </a:solidFill>
              </a:rPr>
              <a:t> </a:t>
            </a:r>
            <a:r>
              <a:rPr b="1" lang="en-US" sz="1000">
                <a:solidFill>
                  <a:srgbClr val="7F7F7F"/>
                </a:solidFill>
              </a:rPr>
              <a:t>Symposium Spring 2017</a:t>
            </a:r>
          </a:p>
          <a:p>
            <a:pPr indent="0" lvl="0" marL="0" marR="0" rtl="0" algn="r">
              <a:spcBef>
                <a:spcPts val="0"/>
              </a:spcBef>
              <a:buNone/>
            </a:pPr>
            <a:r>
              <a:t/>
            </a:r>
            <a:endParaRPr b="1" sz="1000">
              <a:solidFill>
                <a:srgbClr val="0B68FF"/>
              </a:solidFill>
            </a:endParaRPr>
          </a:p>
        </p:txBody>
      </p:sp>
      <p:sp>
        <p:nvSpPr>
          <p:cNvPr id="147" name="Shape 147"/>
          <p:cNvSpPr txBox="1"/>
          <p:nvPr/>
        </p:nvSpPr>
        <p:spPr>
          <a:xfrm>
            <a:off x="77300" y="45575"/>
            <a:ext cx="7013700" cy="13746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The App Should Make the Sizes of Flocs visible to Users </a:t>
            </a:r>
          </a:p>
        </p:txBody>
      </p:sp>
      <p:pic>
        <p:nvPicPr>
          <p:cNvPr id="148" name="Shape 148"/>
          <p:cNvPicPr preferRelativeResize="0"/>
          <p:nvPr/>
        </p:nvPicPr>
        <p:blipFill>
          <a:blip r:embed="rId4">
            <a:alphaModFix/>
          </a:blip>
          <a:stretch>
            <a:fillRect/>
          </a:stretch>
        </p:blipFill>
        <p:spPr>
          <a:xfrm>
            <a:off x="3426200" y="1352475"/>
            <a:ext cx="1527550" cy="35292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gtEl>
                                        <p:attrNameLst>
                                          <p:attrName>style.visibility</p:attrName>
                                        </p:attrNameLst>
                                      </p:cBhvr>
                                      <p:to>
                                        <p:strVal val="visible"/>
                                      </p:to>
                                    </p:set>
                                    <p:animEffect filter="fade" transition="in">
                                      <p:cBhvr>
                                        <p:cTn dur="200"/>
                                        <p:tgtEl>
                                          <p:spTgt spid="14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2" name="Shape 152"/>
        <p:cNvGrpSpPr/>
        <p:nvPr/>
      </p:nvGrpSpPr>
      <p:grpSpPr>
        <a:xfrm>
          <a:off x="0" y="0"/>
          <a:ext cx="0" cy="0"/>
          <a:chOff x="0" y="0"/>
          <a:chExt cx="0" cy="0"/>
        </a:xfrm>
      </p:grpSpPr>
      <p:pic>
        <p:nvPicPr>
          <p:cNvPr id="153" name="Shape 153"/>
          <p:cNvPicPr preferRelativeResize="0"/>
          <p:nvPr/>
        </p:nvPicPr>
        <p:blipFill/>
        <p:spPr>
          <a:xfrm>
            <a:off x="7514490" y="45563"/>
            <a:ext cx="718110" cy="718110"/>
          </a:xfrm>
          <a:prstGeom prst="rect">
            <a:avLst/>
          </a:prstGeom>
          <a:solidFill>
            <a:srgbClr val="FFFFFF"/>
          </a:solidFill>
          <a:ln>
            <a:noFill/>
          </a:ln>
        </p:spPr>
      </p:pic>
      <p:sp>
        <p:nvSpPr>
          <p:cNvPr id="154" name="Shape 154"/>
          <p:cNvSpPr txBox="1"/>
          <p:nvPr/>
        </p:nvSpPr>
        <p:spPr>
          <a:xfrm>
            <a:off x="321625" y="1392755"/>
            <a:ext cx="3204900" cy="1368000"/>
          </a:xfrm>
          <a:prstGeom prst="rect">
            <a:avLst/>
          </a:prstGeom>
          <a:noFill/>
          <a:ln>
            <a:noFill/>
          </a:ln>
        </p:spPr>
        <p:txBody>
          <a:bodyPr anchorCtr="0" anchor="t" bIns="45700" lIns="91425" rIns="91425" tIns="45700">
            <a:noAutofit/>
          </a:bodyPr>
          <a:lstStyle/>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No need to type folder name with default directory</a:t>
            </a:r>
          </a:p>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SubVIs make code more user-friendly</a:t>
            </a:r>
          </a:p>
          <a:p>
            <a:pPr lvl="0" marR="0" rtl="0" algn="l">
              <a:spcBef>
                <a:spcPts val="0"/>
              </a:spcBef>
              <a:buNone/>
            </a:pPr>
            <a:r>
              <a:rPr b="0" i="0" lang="en-US" sz="1400" u="none" cap="none" strike="noStrike">
                <a:solidFill>
                  <a:srgbClr val="595959"/>
                </a:solidFill>
                <a:latin typeface="Calibri"/>
                <a:ea typeface="Calibri"/>
                <a:cs typeface="Calibri"/>
                <a:sym typeface="Calibri"/>
              </a:rPr>
              <a:t> </a:t>
            </a:r>
          </a:p>
        </p:txBody>
      </p:sp>
      <p:sp>
        <p:nvSpPr>
          <p:cNvPr id="155" name="Shape 155"/>
          <p:cNvSpPr txBox="1"/>
          <p:nvPr/>
        </p:nvSpPr>
        <p:spPr>
          <a:xfrm>
            <a:off x="159804" y="923811"/>
            <a:ext cx="4917300" cy="6225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3000">
                <a:solidFill>
                  <a:srgbClr val="24D42D"/>
                </a:solidFill>
              </a:rPr>
              <a:t>Default Directory and SubVIs make program user-friendly</a:t>
            </a:r>
          </a:p>
        </p:txBody>
      </p:sp>
      <p:sp>
        <p:nvSpPr>
          <p:cNvPr id="156" name="Shape 156"/>
          <p:cNvSpPr txBox="1"/>
          <p:nvPr/>
        </p:nvSpPr>
        <p:spPr>
          <a:xfrm>
            <a:off x="4593771" y="4763421"/>
            <a:ext cx="4403022" cy="246220"/>
          </a:xfrm>
          <a:prstGeom prst="rect">
            <a:avLst/>
          </a:prstGeom>
          <a:noFill/>
          <a:ln>
            <a:noFill/>
          </a:ln>
        </p:spPr>
        <p:txBody>
          <a:bodyPr anchorCtr="0" anchor="t" bIns="45700" lIns="91425" rIns="91425" tIns="45700">
            <a:noAutofit/>
          </a:bodyPr>
          <a:lstStyle/>
          <a:p>
            <a:pPr lvl="0" rtl="0" algn="r">
              <a:spcBef>
                <a:spcPts val="0"/>
              </a:spcBef>
              <a:buClr>
                <a:schemeClr val="dk1"/>
              </a:buClr>
              <a:buSzPct val="25000"/>
              <a:buFont typeface="Arial"/>
              <a:buNone/>
            </a:pPr>
            <a:r>
              <a:rPr b="1" lang="en-US" sz="1000">
                <a:solidFill>
                  <a:srgbClr val="24D42D"/>
                </a:solidFill>
              </a:rPr>
              <a:t>Apps and Algorithms |</a:t>
            </a:r>
            <a:r>
              <a:rPr b="1" lang="en-US" sz="1000">
                <a:solidFill>
                  <a:srgbClr val="0B68FF"/>
                </a:solidFill>
              </a:rPr>
              <a:t> </a:t>
            </a:r>
            <a:r>
              <a:rPr b="1" lang="en-US" sz="1000">
                <a:solidFill>
                  <a:srgbClr val="7F7F7F"/>
                </a:solidFill>
              </a:rPr>
              <a:t>Symposium Spring 2017</a:t>
            </a:r>
          </a:p>
          <a:p>
            <a:pPr indent="0" lvl="0" marL="0" marR="0" rtl="0" algn="r">
              <a:spcBef>
                <a:spcPts val="0"/>
              </a:spcBef>
              <a:buNone/>
            </a:pPr>
            <a:r>
              <a:t/>
            </a:r>
            <a:endParaRPr b="1" sz="1000">
              <a:solidFill>
                <a:srgbClr val="0B68FF"/>
              </a:solidFill>
            </a:endParaRPr>
          </a:p>
        </p:txBody>
      </p:sp>
      <p:pic>
        <p:nvPicPr>
          <p:cNvPr descr="AClogotype (1).png" id="157" name="Shape 157"/>
          <p:cNvPicPr preferRelativeResize="0"/>
          <p:nvPr/>
        </p:nvPicPr>
        <p:blipFill>
          <a:blip r:embed="rId3">
            <a:alphaModFix/>
          </a:blip>
          <a:stretch>
            <a:fillRect/>
          </a:stretch>
        </p:blipFill>
        <p:spPr>
          <a:xfrm>
            <a:off x="7318450" y="45562"/>
            <a:ext cx="1764899" cy="513500"/>
          </a:xfrm>
          <a:prstGeom prst="rect">
            <a:avLst/>
          </a:prstGeom>
          <a:noFill/>
          <a:ln>
            <a:noFill/>
          </a:ln>
        </p:spPr>
      </p:pic>
      <p:pic>
        <p:nvPicPr>
          <p:cNvPr id="158" name="Shape 158"/>
          <p:cNvPicPr preferRelativeResize="0"/>
          <p:nvPr/>
        </p:nvPicPr>
        <p:blipFill>
          <a:blip r:embed="rId4">
            <a:alphaModFix/>
          </a:blip>
          <a:stretch>
            <a:fillRect/>
          </a:stretch>
        </p:blipFill>
        <p:spPr>
          <a:xfrm>
            <a:off x="3996475" y="1392750"/>
            <a:ext cx="4917299" cy="235800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2" name="Shape 162"/>
        <p:cNvGrpSpPr/>
        <p:nvPr/>
      </p:nvGrpSpPr>
      <p:grpSpPr>
        <a:xfrm>
          <a:off x="0" y="0"/>
          <a:ext cx="0" cy="0"/>
          <a:chOff x="0" y="0"/>
          <a:chExt cx="0" cy="0"/>
        </a:xfrm>
      </p:grpSpPr>
      <p:pic>
        <p:nvPicPr>
          <p:cNvPr id="163" name="Shape 163"/>
          <p:cNvPicPr preferRelativeResize="0"/>
          <p:nvPr/>
        </p:nvPicPr>
        <p:blipFill/>
        <p:spPr>
          <a:xfrm>
            <a:off x="7514490" y="45563"/>
            <a:ext cx="718200" cy="718200"/>
          </a:xfrm>
          <a:prstGeom prst="rect">
            <a:avLst/>
          </a:prstGeom>
          <a:solidFill>
            <a:srgbClr val="FFFFFF"/>
          </a:solidFill>
          <a:ln>
            <a:noFill/>
          </a:ln>
        </p:spPr>
      </p:pic>
      <p:pic>
        <p:nvPicPr>
          <p:cNvPr descr="AClogotype (1).png" id="164" name="Shape 164"/>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65" name="Shape 165"/>
          <p:cNvSpPr txBox="1"/>
          <p:nvPr/>
        </p:nvSpPr>
        <p:spPr>
          <a:xfrm>
            <a:off x="4593771" y="4763421"/>
            <a:ext cx="4403100" cy="246300"/>
          </a:xfrm>
          <a:prstGeom prst="rect">
            <a:avLst/>
          </a:prstGeom>
          <a:noFill/>
          <a:ln>
            <a:noFill/>
          </a:ln>
        </p:spPr>
        <p:txBody>
          <a:bodyPr anchorCtr="0" anchor="t" bIns="45700" lIns="91425" rIns="91425" tIns="45700">
            <a:noAutofit/>
          </a:bodyPr>
          <a:lstStyle/>
          <a:p>
            <a:pPr lvl="0" rtl="0" algn="r">
              <a:spcBef>
                <a:spcPts val="0"/>
              </a:spcBef>
              <a:buSzPct val="25000"/>
              <a:buNone/>
            </a:pPr>
            <a:r>
              <a:rPr b="1" lang="en-US" sz="1000">
                <a:solidFill>
                  <a:srgbClr val="24D42D"/>
                </a:solidFill>
              </a:rPr>
              <a:t>Apps and Algorithms |</a:t>
            </a:r>
            <a:r>
              <a:rPr b="1" lang="en-US" sz="1000">
                <a:solidFill>
                  <a:srgbClr val="0B68FF"/>
                </a:solidFill>
              </a:rPr>
              <a:t> </a:t>
            </a:r>
            <a:r>
              <a:rPr b="1" lang="en-US" sz="1000">
                <a:solidFill>
                  <a:srgbClr val="7F7F7F"/>
                </a:solidFill>
              </a:rPr>
              <a:t>Symposium Spring 2017</a:t>
            </a:r>
          </a:p>
          <a:p>
            <a:pPr indent="0" lvl="0" marL="0" marR="0" rtl="0" algn="r">
              <a:spcBef>
                <a:spcPts val="0"/>
              </a:spcBef>
              <a:buNone/>
            </a:pPr>
            <a:r>
              <a:t/>
            </a:r>
            <a:endParaRPr b="1" sz="1000">
              <a:solidFill>
                <a:srgbClr val="0B68FF"/>
              </a:solidFill>
            </a:endParaRPr>
          </a:p>
        </p:txBody>
      </p:sp>
      <p:sp>
        <p:nvSpPr>
          <p:cNvPr id="166" name="Shape 166"/>
          <p:cNvSpPr txBox="1"/>
          <p:nvPr/>
        </p:nvSpPr>
        <p:spPr>
          <a:xfrm>
            <a:off x="77300" y="45575"/>
            <a:ext cx="7013700" cy="13746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Run-time Engines must be downloaded for floc app</a:t>
            </a:r>
          </a:p>
        </p:txBody>
      </p:sp>
      <p:sp>
        <p:nvSpPr>
          <p:cNvPr id="167" name="Shape 167"/>
          <p:cNvSpPr txBox="1"/>
          <p:nvPr/>
        </p:nvSpPr>
        <p:spPr>
          <a:xfrm>
            <a:off x="480625" y="1653725"/>
            <a:ext cx="4297800" cy="1368000"/>
          </a:xfrm>
          <a:prstGeom prst="rect">
            <a:avLst/>
          </a:prstGeom>
          <a:noFill/>
          <a:ln>
            <a:noFill/>
          </a:ln>
        </p:spPr>
        <p:txBody>
          <a:bodyPr anchorCtr="0" anchor="t" bIns="45700" lIns="91425" rIns="91425" tIns="45700">
            <a:noAutofit/>
          </a:bodyPr>
          <a:lstStyle/>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LabVIEW 2015 run-time engine</a:t>
            </a:r>
          </a:p>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LabVIEW Vision run-time engine</a:t>
            </a:r>
          </a:p>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Updated the wiki with the information</a:t>
            </a:r>
          </a:p>
        </p:txBody>
      </p:sp>
      <p:pic>
        <p:nvPicPr>
          <p:cNvPr descr="Capture d’écran 2017-03-20 à 18.18.23.png" id="168" name="Shape 168"/>
          <p:cNvPicPr preferRelativeResize="0"/>
          <p:nvPr/>
        </p:nvPicPr>
        <p:blipFill rotWithShape="1">
          <a:blip r:embed="rId4">
            <a:alphaModFix/>
          </a:blip>
          <a:srcRect b="0" l="0" r="0" t="-4220"/>
          <a:stretch/>
        </p:blipFill>
        <p:spPr>
          <a:xfrm>
            <a:off x="4593775" y="1420174"/>
            <a:ext cx="4403100" cy="286817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2" name="Shape 172"/>
        <p:cNvGrpSpPr/>
        <p:nvPr/>
      </p:nvGrpSpPr>
      <p:grpSpPr>
        <a:xfrm>
          <a:off x="0" y="0"/>
          <a:ext cx="0" cy="0"/>
          <a:chOff x="0" y="0"/>
          <a:chExt cx="0" cy="0"/>
        </a:xfrm>
      </p:grpSpPr>
      <p:pic>
        <p:nvPicPr>
          <p:cNvPr id="173" name="Shape 173"/>
          <p:cNvPicPr preferRelativeResize="0"/>
          <p:nvPr/>
        </p:nvPicPr>
        <p:blipFill/>
        <p:spPr>
          <a:xfrm>
            <a:off x="7514490" y="45563"/>
            <a:ext cx="718200" cy="718200"/>
          </a:xfrm>
          <a:prstGeom prst="rect">
            <a:avLst/>
          </a:prstGeom>
          <a:solidFill>
            <a:srgbClr val="FFFFFF"/>
          </a:solidFill>
          <a:ln>
            <a:noFill/>
          </a:ln>
        </p:spPr>
      </p:pic>
      <p:pic>
        <p:nvPicPr>
          <p:cNvPr descr="AClogotype (1).png" id="174" name="Shape 174"/>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75" name="Shape 175"/>
          <p:cNvSpPr txBox="1"/>
          <p:nvPr/>
        </p:nvSpPr>
        <p:spPr>
          <a:xfrm>
            <a:off x="4593771" y="4763421"/>
            <a:ext cx="4403100" cy="246300"/>
          </a:xfrm>
          <a:prstGeom prst="rect">
            <a:avLst/>
          </a:prstGeom>
          <a:noFill/>
          <a:ln>
            <a:noFill/>
          </a:ln>
        </p:spPr>
        <p:txBody>
          <a:bodyPr anchorCtr="0" anchor="t" bIns="45700" lIns="91425" rIns="91425" tIns="45700">
            <a:noAutofit/>
          </a:bodyPr>
          <a:lstStyle/>
          <a:p>
            <a:pPr lvl="0" rtl="0" algn="r">
              <a:spcBef>
                <a:spcPts val="0"/>
              </a:spcBef>
              <a:buSzPct val="25000"/>
              <a:buNone/>
            </a:pPr>
            <a:r>
              <a:rPr b="1" lang="en-US" sz="1000">
                <a:solidFill>
                  <a:srgbClr val="24D42D"/>
                </a:solidFill>
              </a:rPr>
              <a:t>Apps and Algorithms |</a:t>
            </a:r>
            <a:r>
              <a:rPr b="1" lang="en-US" sz="1000">
                <a:solidFill>
                  <a:srgbClr val="0B68FF"/>
                </a:solidFill>
              </a:rPr>
              <a:t> </a:t>
            </a:r>
            <a:r>
              <a:rPr b="1" lang="en-US" sz="1000">
                <a:solidFill>
                  <a:srgbClr val="7F7F7F"/>
                </a:solidFill>
              </a:rPr>
              <a:t>Symposium Spring 2017</a:t>
            </a:r>
          </a:p>
          <a:p>
            <a:pPr indent="0" lvl="0" marL="0" marR="0" rtl="0" algn="r">
              <a:spcBef>
                <a:spcPts val="0"/>
              </a:spcBef>
              <a:buNone/>
            </a:pPr>
            <a:r>
              <a:t/>
            </a:r>
            <a:endParaRPr b="1" sz="1000">
              <a:solidFill>
                <a:srgbClr val="0B68FF"/>
              </a:solidFill>
            </a:endParaRPr>
          </a:p>
        </p:txBody>
      </p:sp>
      <p:sp>
        <p:nvSpPr>
          <p:cNvPr id="176" name="Shape 176"/>
          <p:cNvSpPr txBox="1"/>
          <p:nvPr/>
        </p:nvSpPr>
        <p:spPr>
          <a:xfrm>
            <a:off x="77300" y="45575"/>
            <a:ext cx="7013700" cy="13746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Installed the program for another subteam to use</a:t>
            </a:r>
          </a:p>
        </p:txBody>
      </p:sp>
      <p:sp>
        <p:nvSpPr>
          <p:cNvPr id="177" name="Shape 177"/>
          <p:cNvSpPr txBox="1"/>
          <p:nvPr/>
        </p:nvSpPr>
        <p:spPr>
          <a:xfrm>
            <a:off x="480625" y="1653725"/>
            <a:ext cx="4297800" cy="1368000"/>
          </a:xfrm>
          <a:prstGeom prst="rect">
            <a:avLst/>
          </a:prstGeom>
          <a:noFill/>
          <a:ln>
            <a:noFill/>
          </a:ln>
        </p:spPr>
        <p:txBody>
          <a:bodyPr anchorCtr="0" anchor="t" bIns="45700" lIns="91425" rIns="91425" tIns="45700">
            <a:noAutofit/>
          </a:bodyPr>
          <a:lstStyle/>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Installed the software for the filter constriction team.</a:t>
            </a:r>
          </a:p>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Had some connectivity problems.</a:t>
            </a:r>
          </a:p>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Overall, good response so far.</a:t>
            </a:r>
          </a:p>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Wanted video</a:t>
            </a:r>
          </a:p>
          <a:p>
            <a:pPr lvl="0" marR="0" rtl="0" algn="l">
              <a:spcBef>
                <a:spcPts val="0"/>
              </a:spcBef>
              <a:buNone/>
            </a:pPr>
            <a:r>
              <a:rPr b="0" i="0" lang="en-US" sz="1400" u="none" cap="none" strike="noStrike">
                <a:solidFill>
                  <a:srgbClr val="595959"/>
                </a:solidFill>
                <a:latin typeface="Calibri"/>
                <a:ea typeface="Calibri"/>
                <a:cs typeface="Calibri"/>
                <a:sym typeface="Calibri"/>
              </a:rPr>
              <a:t> </a:t>
            </a:r>
          </a:p>
        </p:txBody>
      </p:sp>
      <p:pic>
        <p:nvPicPr>
          <p:cNvPr id="178" name="Shape 178"/>
          <p:cNvPicPr preferRelativeResize="0"/>
          <p:nvPr/>
        </p:nvPicPr>
        <p:blipFill>
          <a:blip r:embed="rId4">
            <a:alphaModFix/>
          </a:blip>
          <a:stretch>
            <a:fillRect/>
          </a:stretch>
        </p:blipFill>
        <p:spPr>
          <a:xfrm>
            <a:off x="6210250" y="2913250"/>
            <a:ext cx="2600150" cy="1664100"/>
          </a:xfrm>
          <a:prstGeom prst="rect">
            <a:avLst/>
          </a:prstGeom>
          <a:noFill/>
          <a:ln>
            <a:noFill/>
          </a:ln>
        </p:spPr>
      </p:pic>
      <p:pic>
        <p:nvPicPr>
          <p:cNvPr id="179" name="Shape 179"/>
          <p:cNvPicPr preferRelativeResize="0"/>
          <p:nvPr/>
        </p:nvPicPr>
        <p:blipFill rotWithShape="1">
          <a:blip r:embed="rId5">
            <a:alphaModFix/>
          </a:blip>
          <a:srcRect b="21110" l="8513" r="89245" t="74905"/>
          <a:stretch/>
        </p:blipFill>
        <p:spPr>
          <a:xfrm>
            <a:off x="4916574" y="1420173"/>
            <a:ext cx="1593600" cy="159359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3" name="Shape 183"/>
        <p:cNvGrpSpPr/>
        <p:nvPr/>
      </p:nvGrpSpPr>
      <p:grpSpPr>
        <a:xfrm>
          <a:off x="0" y="0"/>
          <a:ext cx="0" cy="0"/>
          <a:chOff x="0" y="0"/>
          <a:chExt cx="0" cy="0"/>
        </a:xfrm>
      </p:grpSpPr>
      <p:pic>
        <p:nvPicPr>
          <p:cNvPr id="184" name="Shape 184"/>
          <p:cNvPicPr preferRelativeResize="0"/>
          <p:nvPr/>
        </p:nvPicPr>
        <p:blipFill/>
        <p:spPr>
          <a:xfrm>
            <a:off x="7514490" y="45563"/>
            <a:ext cx="718200" cy="718200"/>
          </a:xfrm>
          <a:prstGeom prst="rect">
            <a:avLst/>
          </a:prstGeom>
          <a:solidFill>
            <a:srgbClr val="FFFFFF"/>
          </a:solidFill>
          <a:ln>
            <a:noFill/>
          </a:ln>
        </p:spPr>
      </p:pic>
      <p:pic>
        <p:nvPicPr>
          <p:cNvPr descr="AClogotype (1).png" id="185" name="Shape 185"/>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86" name="Shape 186"/>
          <p:cNvSpPr txBox="1"/>
          <p:nvPr/>
        </p:nvSpPr>
        <p:spPr>
          <a:xfrm>
            <a:off x="4593771" y="4763421"/>
            <a:ext cx="4403100" cy="246300"/>
          </a:xfrm>
          <a:prstGeom prst="rect">
            <a:avLst/>
          </a:prstGeom>
          <a:noFill/>
          <a:ln>
            <a:noFill/>
          </a:ln>
        </p:spPr>
        <p:txBody>
          <a:bodyPr anchorCtr="0" anchor="t" bIns="45700" lIns="91425" rIns="91425" tIns="45700">
            <a:noAutofit/>
          </a:bodyPr>
          <a:lstStyle/>
          <a:p>
            <a:pPr lvl="0" rtl="0" algn="r">
              <a:spcBef>
                <a:spcPts val="0"/>
              </a:spcBef>
              <a:buSzPct val="25000"/>
              <a:buNone/>
            </a:pPr>
            <a:r>
              <a:rPr b="1" lang="en-US" sz="1000">
                <a:solidFill>
                  <a:srgbClr val="24D42D"/>
                </a:solidFill>
              </a:rPr>
              <a:t>Apps and Algorithms |</a:t>
            </a:r>
            <a:r>
              <a:rPr b="1" lang="en-US" sz="1000">
                <a:solidFill>
                  <a:srgbClr val="0B68FF"/>
                </a:solidFill>
              </a:rPr>
              <a:t> </a:t>
            </a:r>
            <a:r>
              <a:rPr b="1" lang="en-US" sz="1000">
                <a:solidFill>
                  <a:srgbClr val="7F7F7F"/>
                </a:solidFill>
              </a:rPr>
              <a:t>Symposium Spring 2017</a:t>
            </a:r>
          </a:p>
          <a:p>
            <a:pPr indent="0" lvl="0" marL="0" marR="0" rtl="0" algn="r">
              <a:spcBef>
                <a:spcPts val="0"/>
              </a:spcBef>
              <a:buNone/>
            </a:pPr>
            <a:r>
              <a:t/>
            </a:r>
            <a:endParaRPr b="1" sz="1000">
              <a:solidFill>
                <a:srgbClr val="0B68FF"/>
              </a:solidFill>
            </a:endParaRPr>
          </a:p>
        </p:txBody>
      </p:sp>
      <p:sp>
        <p:nvSpPr>
          <p:cNvPr id="187" name="Shape 187"/>
          <p:cNvSpPr txBox="1"/>
          <p:nvPr/>
        </p:nvSpPr>
        <p:spPr>
          <a:xfrm>
            <a:off x="77300" y="45575"/>
            <a:ext cx="7013700" cy="13746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Installed proper software for PointGrey Camera</a:t>
            </a:r>
          </a:p>
        </p:txBody>
      </p:sp>
      <p:sp>
        <p:nvSpPr>
          <p:cNvPr id="188" name="Shape 188"/>
          <p:cNvSpPr txBox="1"/>
          <p:nvPr/>
        </p:nvSpPr>
        <p:spPr>
          <a:xfrm>
            <a:off x="480625" y="1653725"/>
            <a:ext cx="4297800" cy="1368000"/>
          </a:xfrm>
          <a:prstGeom prst="rect">
            <a:avLst/>
          </a:prstGeom>
          <a:noFill/>
          <a:ln>
            <a:noFill/>
          </a:ln>
        </p:spPr>
        <p:txBody>
          <a:bodyPr anchorCtr="0" anchor="t" bIns="45700" lIns="91425" rIns="91425" tIns="45700">
            <a:noAutofit/>
          </a:bodyPr>
          <a:lstStyle/>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Downloaded the two links circled in red from FLIR’s download page</a:t>
            </a:r>
          </a:p>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XML file error</a:t>
            </a:r>
          </a:p>
          <a:p>
            <a:pPr indent="-342900" lvl="0" marL="45720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Connected camera</a:t>
            </a:r>
          </a:p>
          <a:p>
            <a:pPr lvl="0" marR="0" rtl="0" algn="l">
              <a:spcBef>
                <a:spcPts val="0"/>
              </a:spcBef>
              <a:buNone/>
            </a:pPr>
            <a:r>
              <a:rPr b="0" i="0" lang="en-US" sz="1400" u="none" cap="none" strike="noStrike">
                <a:solidFill>
                  <a:srgbClr val="595959"/>
                </a:solidFill>
                <a:latin typeface="Calibri"/>
                <a:ea typeface="Calibri"/>
                <a:cs typeface="Calibri"/>
                <a:sym typeface="Calibri"/>
              </a:rPr>
              <a:t> </a:t>
            </a:r>
          </a:p>
        </p:txBody>
      </p:sp>
      <p:pic>
        <p:nvPicPr>
          <p:cNvPr id="189" name="Shape 189"/>
          <p:cNvPicPr preferRelativeResize="0"/>
          <p:nvPr/>
        </p:nvPicPr>
        <p:blipFill>
          <a:blip r:embed="rId4">
            <a:alphaModFix/>
          </a:blip>
          <a:stretch>
            <a:fillRect/>
          </a:stretch>
        </p:blipFill>
        <p:spPr>
          <a:xfrm>
            <a:off x="4930800" y="1724975"/>
            <a:ext cx="3983265" cy="3038447"/>
          </a:xfrm>
          <a:prstGeom prst="rect">
            <a:avLst/>
          </a:prstGeom>
          <a:noFill/>
          <a:ln>
            <a:noFill/>
          </a:ln>
        </p:spPr>
      </p:pic>
      <p:pic>
        <p:nvPicPr>
          <p:cNvPr id="190" name="Shape 190"/>
          <p:cNvPicPr preferRelativeResize="0"/>
          <p:nvPr/>
        </p:nvPicPr>
        <p:blipFill>
          <a:blip r:embed="rId5">
            <a:alphaModFix/>
          </a:blip>
          <a:stretch>
            <a:fillRect/>
          </a:stretch>
        </p:blipFill>
        <p:spPr>
          <a:xfrm>
            <a:off x="480625" y="3101774"/>
            <a:ext cx="3153928" cy="18169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