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pload.wikimedia.org/wikipedia/commons/thumb/0/08/Manhattan_distance.svg/1200px-Manhattan_distance.svg.png"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100"/>
              <a:t>[[Insert your abstract here.]]</a:t>
            </a:r>
          </a:p>
          <a:p>
            <a:pPr lvl="0" rtl="0">
              <a:spcBef>
                <a:spcPts val="0"/>
              </a:spcBef>
              <a:buNone/>
            </a:pPr>
            <a:r>
              <a:t/>
            </a:r>
            <a:endParaRPr sz="1100"/>
          </a:p>
          <a:p>
            <a:pPr lvl="0" rtl="0">
              <a:spcBef>
                <a:spcPts val="0"/>
              </a:spcBef>
              <a:buNone/>
            </a:pPr>
            <a:r>
              <a:rPr lang="en-US" sz="1100"/>
              <a:t>[[Add a link to your full report here. ]]</a:t>
            </a:r>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In addition to </a:t>
            </a:r>
            <a:r>
              <a:rPr lang="en-US" sz="1000"/>
              <a:t>knowing</a:t>
            </a:r>
            <a:r>
              <a:rPr lang="en-US" sz="1000"/>
              <a:t> the conversion factor from pixels to micrometers, our application should also know the volume within which flocs are in focus. With a larger volume in focus, the Floc App would be able to analyse a larger number of flocs with larger Ferret diameters. These differences would make comparisons of two sets of data useless if two experiments relied on two distinct cameras. To make such comparisons more informative, we decided that our analysis should consider not only the diameters of each floc, but also the total number of flocs analysed and the “focus volume.” The floc count is already tabulated by the Floc App, but the volume calculation </a:t>
            </a:r>
            <a:r>
              <a:rPr lang="en-US" sz="1000"/>
              <a:t>requires</a:t>
            </a:r>
            <a:r>
              <a:rPr lang="en-US" sz="1000"/>
              <a:t> the development of a new subVI.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The same subVI used to </a:t>
            </a:r>
            <a:r>
              <a:rPr lang="en-US" sz="1000"/>
              <a:t>calculate</a:t>
            </a:r>
            <a:r>
              <a:rPr lang="en-US" sz="1000"/>
              <a:t> the conversion factor from pixels to micrometers  could also be used to calculate the volume of the area in focus. The major difference between calculating this volume and the scale factor is in kind of photo that needs to be taken; calculating the volume requires the ruler to have portions in and out of focus and to select one point that is in and another that is out.  The calculations also differ.</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To perform this calculation, the program must find the depth of field, multiply by 2, and multiply this product by the length and </a:t>
            </a:r>
            <a:r>
              <a:rPr lang="en-US" sz="1000"/>
              <a:t>height</a:t>
            </a:r>
            <a:r>
              <a:rPr lang="en-US" sz="1000"/>
              <a:t> of the camera lens. The height and the width are obtained directly from the camera</a:t>
            </a:r>
          </a:p>
          <a:p>
            <a:pPr lvl="0">
              <a:spcBef>
                <a:spcPts val="0"/>
              </a:spcBef>
              <a:buClr>
                <a:schemeClr val="dk1"/>
              </a:buClr>
              <a:buSzPct val="110000"/>
              <a:buFont typeface="Arial"/>
              <a:buNone/>
            </a:pPr>
            <a:r>
              <a:rPr lang="en-US" sz="1000"/>
              <a:t>The depth of field, however, requires the use of the Pythagorean Theorem. The horizontal distance between the two points is calculated, squared, and then subtracted from the square distance between the two selected points.</a:t>
            </a:r>
          </a:p>
          <a:p>
            <a:pPr lvl="0">
              <a:spcBef>
                <a:spcPts val="0"/>
              </a:spcBef>
              <a:buClr>
                <a:schemeClr val="dk1"/>
              </a:buClr>
              <a:buSzPct val="110000"/>
              <a:buFont typeface="Arial"/>
              <a:buNone/>
            </a:pPr>
            <a:r>
              <a:rPr lang="en-US" sz="1000"/>
              <a:t>The result is then rooted and converted appropriately.</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Caption: </a:t>
            </a:r>
          </a:p>
          <a:p>
            <a:pPr lvl="0" rt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 </a:t>
            </a:r>
          </a:p>
        </p:txBody>
      </p:sp>
      <p:sp>
        <p:nvSpPr>
          <p:cNvPr id="189" name="Shape 18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The original software provided by Casey came with a fixed scale to convert from pixels to actual distance (3.75 pixels per micrometers). This factor, however, depends on two variables, the camera and the distance it and the objects of interest, and must therefore be adjusted for different apparatuses.  Setting this variable to an incorrect value would produce only relative data in some non-standard unit.  With a proper scaling factor set, the Floc App would be able to produce reliable data in micrometers, which would be more conducive to analysis by both AguaClara researchers.</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Caption: The image describes Manhattan distance, which is the simple sum of the horizontal and vertical components of each path from one point to another. The pythagorean theorem gives the shortest distance from one point to another. Thus, these two measures of distance are different, but one is more useful than the other. In the case of the floc app, the original program returned the propper floc diameters for a specific lab setup, but this data would be meaningless if a different setup is used.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Source: </a:t>
            </a:r>
            <a:r>
              <a:rPr lang="en-US" sz="1000" u="sng">
                <a:solidFill>
                  <a:schemeClr val="hlink"/>
                </a:solidFill>
                <a:hlinkClick r:id="rId2"/>
              </a:rPr>
              <a:t>https://upload.wikimedia.org/wikipedia/commons/thumb/0/08/Manhattan_distance.svg/1200px-Manhattan_distance.svg.png</a:t>
            </a:r>
          </a:p>
          <a:p>
            <a:pPr lvl="0" rtl="0">
              <a:spcBef>
                <a:spcPts val="0"/>
              </a:spcBef>
              <a:buClr>
                <a:schemeClr val="dk1"/>
              </a:buClr>
              <a:buSzPct val="110000"/>
              <a:buFont typeface="Arial"/>
              <a:buNone/>
            </a:pPr>
            <a:r>
              <a:rPr lang="en-US" sz="1000"/>
              <a:t> </a:t>
            </a:r>
          </a:p>
        </p:txBody>
      </p:sp>
      <p:sp>
        <p:nvSpPr>
          <p:cNvPr id="91" name="Shape 9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One way of confronting this issue is to have the user manually enter this number.  We decided against this approach because it would require too much knowledge about the camera from the user. Rather, the team decided to create a subVI that would allow the user to set this factor in a more natural way.  This subVI would be activated either upon a user’s request or if the user wished to run the program, but fails to set this variable ahead of time: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In this subVI, a dialog box appears telling the user what he/she must do to set the variable </a:t>
            </a:r>
            <a:r>
              <a:rPr lang="en-US" sz="1000"/>
              <a:t>properly</a:t>
            </a:r>
            <a:r>
              <a:rPr lang="en-US" sz="1000"/>
              <a:t>.  In the case of the scale factor, he r she must lay some ruler flat and take a picture of it with the system’s camera.  After the OK button is clicked, the user will be able to see a live video-feed from the camera and must click a button in order to take the </a:t>
            </a:r>
            <a:r>
              <a:rPr lang="en-US" sz="1000"/>
              <a:t>proper</a:t>
            </a:r>
            <a:r>
              <a:rPr lang="en-US" sz="1000"/>
              <a:t> picture. This will trigger two popup screens to be generated, one asking the user to select two </a:t>
            </a:r>
            <a:r>
              <a:rPr lang="en-US" sz="1000"/>
              <a:t>points</a:t>
            </a:r>
            <a:r>
              <a:rPr lang="en-US" sz="1000"/>
              <a:t> on the photo and another asking for the distance (in mm) between the two points. Finally, this data is used to calculate the desired output (scale factor in this case).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Because the dimensions of the floc and the area in focus are both quite small, we can ignore the </a:t>
            </a:r>
            <a:r>
              <a:rPr lang="en-US" sz="1000"/>
              <a:t>effects</a:t>
            </a:r>
            <a:r>
              <a:rPr lang="en-US" sz="1000"/>
              <a:t> of distance on a floc’s </a:t>
            </a:r>
            <a:r>
              <a:rPr lang="en-US" sz="1000"/>
              <a:t>perceived</a:t>
            </a:r>
            <a:r>
              <a:rPr lang="en-US" sz="1000"/>
              <a:t> size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Bonus Content (Slide 10):</a:t>
            </a:r>
          </a:p>
          <a:p>
            <a:pPr lvl="0">
              <a:spcBef>
                <a:spcPts val="0"/>
              </a:spcBef>
              <a:buClr>
                <a:schemeClr val="dk1"/>
              </a:buClr>
              <a:buSzPct val="110000"/>
              <a:buFont typeface="Arial"/>
              <a:buNone/>
            </a:pPr>
            <a:r>
              <a:rPr lang="en-US" sz="1000"/>
              <a:t>This same subVI is also used to calculate the volume of the area in focus.  This data is a useful because different setups with larger “focus  areas” would be able to see larger flocs, therefore, normalizing the data may be necessary.  The major difference between calculating this volume and the scale factor is in kind of photo that needs to be taken; calculating the volume requires the ruler to have portions in and out of focus and to select one point that is in and another that is out.  The calculations also differ.</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Caption:</a:t>
            </a:r>
          </a:p>
          <a:p>
            <a:pPr lvl="0">
              <a:spcBef>
                <a:spcPts val="0"/>
              </a:spcBef>
              <a:buClr>
                <a:schemeClr val="dk1"/>
              </a:buClr>
              <a:buSzPct val="110000"/>
              <a:buFont typeface="Arial"/>
              <a:buNone/>
            </a:pPr>
            <a:r>
              <a:rPr lang="en-US" sz="1000"/>
              <a:t>These images show the step-by-step process by which a user would change the scaling factor and focus volume used by the program.</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 </a:t>
            </a:r>
          </a:p>
        </p:txBody>
      </p:sp>
      <p:sp>
        <p:nvSpPr>
          <p:cNvPr id="100" name="Shape 10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sz="1000"/>
              <a:t>Anthony and Deniz: </a:t>
            </a:r>
          </a:p>
          <a:p>
            <a:pPr lvl="0">
              <a:spcBef>
                <a:spcPts val="0"/>
              </a:spcBef>
              <a:buNone/>
            </a:pPr>
            <a:r>
              <a:rPr lang="en-US" sz="1000"/>
              <a:t>In order to allow the user of the floc app to easily pick a folder for the analyzed images to be stored, the default directory VI was used in the code. It works for all types of operating systems, and chooses a default folder so that the user does not have to manually type one in or browse for one. </a:t>
            </a:r>
          </a:p>
          <a:p>
            <a:pPr lvl="0">
              <a:spcBef>
                <a:spcPts val="0"/>
              </a:spcBef>
              <a:buNone/>
            </a:pPr>
            <a:r>
              <a:t/>
            </a:r>
            <a:endParaRPr sz="1000"/>
          </a:p>
          <a:p>
            <a:pPr lvl="0">
              <a:spcBef>
                <a:spcPts val="0"/>
              </a:spcBef>
              <a:buNone/>
            </a:pPr>
            <a:r>
              <a:rPr lang="en-US" sz="1000"/>
              <a:t>The default directory VI makes the executable version of the program more user-friendly, but the team also wanted to focus on making the code cleaner and easier to understand. As a result, many subVIs were created as a means of decluttering the code. In addition, more comments were included to make it easier to understand what the code does at each step in the process. </a:t>
            </a:r>
          </a:p>
          <a:p>
            <a:pPr lvl="0">
              <a:spcBef>
                <a:spcPts val="0"/>
              </a:spcBef>
              <a:buNone/>
            </a:pPr>
            <a:r>
              <a:t/>
            </a:r>
            <a:endParaRPr sz="1000"/>
          </a:p>
          <a:p>
            <a:pPr lvl="0">
              <a:spcBef>
                <a:spcPts val="0"/>
              </a:spcBef>
              <a:buNone/>
            </a:pPr>
            <a:r>
              <a:rPr lang="en-US" sz="1000"/>
              <a:t>Caption: The image shows an example of LabVIEW code with a subVI. The subVI makes the code more visually appealing, and if a person looking at the code is interested in seeing what it does, he/she can simply click on it. However, more often than not people are more interested in seeing the overarching program and expect that subcomponents are contained into subVIs, just as different classes are created in Java object oriented programs rather than putting everything in one class. </a:t>
            </a:r>
          </a:p>
        </p:txBody>
      </p:sp>
      <p:sp>
        <p:nvSpPr>
          <p:cNvPr id="128" name="Shape 12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Deniz: </a:t>
            </a:r>
          </a:p>
          <a:p>
            <a:pPr lvl="0">
              <a:spcBef>
                <a:spcPts val="0"/>
              </a:spcBef>
              <a:buClr>
                <a:schemeClr val="dk1"/>
              </a:buClr>
              <a:buSzPct val="110000"/>
              <a:buFont typeface="Arial"/>
              <a:buNone/>
            </a:pPr>
            <a:r>
              <a:rPr lang="en-US" sz="1000"/>
              <a:t>The floc app was not working properly on many computers in the lab, and the team could not figure out the problem for quite some time.  Many different run-time engines were installed, until it was determined that the LabVIEW 2015 run-time engine and LabVIEW Vision run-time engines must be installed for the app to function smoothly. The AguaClara wiki page has been updated to include this information, making it much easier to simply follow the instructions given and utilize the floc app.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a:t>
            </a:r>
          </a:p>
          <a:p>
            <a:pPr lvl="0" rtl="0">
              <a:spcBef>
                <a:spcPts val="0"/>
              </a:spcBef>
              <a:buClr>
                <a:schemeClr val="dk1"/>
              </a:buClr>
              <a:buSzPct val="110000"/>
              <a:buFont typeface="Arial"/>
              <a:buNone/>
            </a:pPr>
            <a:r>
              <a:rPr lang="en-US" sz="1000"/>
              <a:t>The updated wiki page with the required runtime engines for the executable program.</a:t>
            </a:r>
          </a:p>
        </p:txBody>
      </p:sp>
      <p:sp>
        <p:nvSpPr>
          <p:cNvPr id="138" name="Shape 13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Deniz:</a:t>
            </a:r>
          </a:p>
          <a:p>
            <a:pPr lvl="0">
              <a:spcBef>
                <a:spcPts val="0"/>
              </a:spcBef>
              <a:buClr>
                <a:schemeClr val="dk1"/>
              </a:buClr>
              <a:buSzPct val="110000"/>
              <a:buFont typeface="Arial"/>
              <a:buNone/>
            </a:pPr>
            <a:r>
              <a:rPr lang="en-US" sz="1000"/>
              <a:t>We successfully uploaded the app for the filter constriction team. While the software worked with a simple webcam, we had problem running it with the professional high resolution. The program did not recognized the camera for reasons still unknown to us. We will be investigating in the coming days.</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 1:</a:t>
            </a:r>
          </a:p>
          <a:p>
            <a:pPr lvl="0">
              <a:spcBef>
                <a:spcPts val="0"/>
              </a:spcBef>
              <a:buClr>
                <a:schemeClr val="dk1"/>
              </a:buClr>
              <a:buSzPct val="110000"/>
              <a:buFont typeface="Arial"/>
              <a:buNone/>
            </a:pPr>
            <a:r>
              <a:rPr lang="en-US" sz="1000"/>
              <a:t>The water drop which is the symbol for the executable of our program.</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 2:</a:t>
            </a:r>
          </a:p>
          <a:p>
            <a:pPr lvl="0" rtl="0">
              <a:spcBef>
                <a:spcPts val="0"/>
              </a:spcBef>
              <a:buClr>
                <a:schemeClr val="dk1"/>
              </a:buClr>
              <a:buSzPct val="110000"/>
              <a:buFont typeface="Arial"/>
              <a:buNone/>
            </a:pPr>
            <a:r>
              <a:rPr lang="en-US" sz="1000"/>
              <a:t>The camera that could not be found by the program.</a:t>
            </a:r>
          </a:p>
        </p:txBody>
      </p:sp>
      <p:sp>
        <p:nvSpPr>
          <p:cNvPr id="148" name="Shape 14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sz="1000"/>
          </a:p>
        </p:txBody>
      </p:sp>
      <p:sp>
        <p:nvSpPr>
          <p:cNvPr id="159" name="Shape 15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168" name="Shape 16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180" name="Shape 18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 name="Shape 13"/>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14" name="Shape 14"/>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5" name="Shape 15"/>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6" name="Shape 16"/>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1" name="Shape 7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2" name="Shape 7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3" name="Shape 7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8" y="1920676"/>
            <a:ext cx="6144815" cy="2879724"/>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812330" y="-884436"/>
            <a:ext cx="6144815" cy="8489949"/>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7" name="Shape 7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8" name="Shape 7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9" name="Shape 7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9" name="Shape 19"/>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spcBef>
                <a:spcPts val="580"/>
              </a:spcBef>
              <a:buClr>
                <a:srgbClr val="888888"/>
              </a:buClr>
              <a:buFont typeface="Arial"/>
              <a:buNone/>
              <a:defRPr/>
            </a:lvl1pPr>
            <a:lvl2pPr indent="-1779" lvl="1" marL="408179" marR="0" rtl="0" algn="ctr">
              <a:spcBef>
                <a:spcPts val="500"/>
              </a:spcBef>
              <a:buClr>
                <a:srgbClr val="888888"/>
              </a:buClr>
              <a:buFont typeface="Arial"/>
              <a:buNone/>
              <a:defRPr/>
            </a:lvl2pPr>
            <a:lvl3pPr indent="-3558" lvl="2" marL="816358" marR="0" rtl="0" algn="ctr">
              <a:spcBef>
                <a:spcPts val="440"/>
              </a:spcBef>
              <a:buClr>
                <a:srgbClr val="888888"/>
              </a:buClr>
              <a:buFont typeface="Arial"/>
              <a:buNone/>
              <a:defRPr/>
            </a:lvl3pPr>
            <a:lvl4pPr indent="-5336" lvl="3" marL="1224537" marR="0" rtl="0" algn="ctr">
              <a:spcBef>
                <a:spcPts val="360"/>
              </a:spcBef>
              <a:buClr>
                <a:srgbClr val="888888"/>
              </a:buClr>
              <a:buFont typeface="Arial"/>
              <a:buNone/>
              <a:defRPr/>
            </a:lvl4pPr>
            <a:lvl5pPr indent="-7116" lvl="4" marL="1632716" marR="0" rtl="0" algn="ctr">
              <a:spcBef>
                <a:spcPts val="360"/>
              </a:spcBef>
              <a:buClr>
                <a:srgbClr val="888888"/>
              </a:buClr>
              <a:buFont typeface="Arial"/>
              <a:buNone/>
              <a:defRPr/>
            </a:lvl5pPr>
            <a:lvl6pPr indent="-8895" lvl="5" marL="2040895" marR="0" rtl="0" algn="ctr">
              <a:spcBef>
                <a:spcPts val="360"/>
              </a:spcBef>
              <a:buClr>
                <a:srgbClr val="888888"/>
              </a:buClr>
              <a:buFont typeface="Arial"/>
              <a:buNone/>
              <a:defRPr/>
            </a:lvl6pPr>
            <a:lvl7pPr indent="-10673" lvl="6" marL="2449074" marR="0" rtl="0" algn="ctr">
              <a:spcBef>
                <a:spcPts val="360"/>
              </a:spcBef>
              <a:buClr>
                <a:srgbClr val="888888"/>
              </a:buClr>
              <a:buFont typeface="Arial"/>
              <a:buNone/>
              <a:defRPr/>
            </a:lvl7pPr>
            <a:lvl8pPr indent="-12452" lvl="7" marL="2857253" marR="0" rtl="0" algn="ctr">
              <a:spcBef>
                <a:spcPts val="360"/>
              </a:spcBef>
              <a:buClr>
                <a:srgbClr val="888888"/>
              </a:buClr>
              <a:buFont typeface="Arial"/>
              <a:buNone/>
              <a:defRPr/>
            </a:lvl8pPr>
            <a:lvl9pPr indent="-1532" lvl="8" marL="3265432" marR="0" rtl="0" algn="ctr">
              <a:spcBef>
                <a:spcPts val="360"/>
              </a:spcBef>
              <a:buClr>
                <a:srgbClr val="888888"/>
              </a:buClr>
              <a:buFont typeface="Arial"/>
              <a:buNone/>
              <a:defRPr/>
            </a:lvl9pPr>
          </a:lstStyle>
          <a:p/>
        </p:txBody>
      </p:sp>
      <p:sp>
        <p:nvSpPr>
          <p:cNvPr id="20" name="Shape 2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1" name="Shape 2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2" name="Shape 22"/>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2" y="3305176"/>
            <a:ext cx="7772400" cy="102155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5" name="Shape 25"/>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1779" lvl="1" marL="408179" rtl="0">
              <a:spcBef>
                <a:spcPts val="0"/>
              </a:spcBef>
              <a:buClr>
                <a:srgbClr val="888888"/>
              </a:buClr>
              <a:buFont typeface="Calibri"/>
              <a:buNone/>
              <a:defRPr/>
            </a:lvl2pPr>
            <a:lvl3pPr indent="-3558" lvl="2" marL="816358" rtl="0">
              <a:spcBef>
                <a:spcPts val="0"/>
              </a:spcBef>
              <a:buClr>
                <a:srgbClr val="888888"/>
              </a:buClr>
              <a:buFont typeface="Calibri"/>
              <a:buNone/>
              <a:defRPr/>
            </a:lvl3pPr>
            <a:lvl4pPr indent="-5336" lvl="3" marL="1224537" rtl="0">
              <a:spcBef>
                <a:spcPts val="0"/>
              </a:spcBef>
              <a:buClr>
                <a:srgbClr val="888888"/>
              </a:buClr>
              <a:buFont typeface="Calibri"/>
              <a:buNone/>
              <a:defRPr/>
            </a:lvl4pPr>
            <a:lvl5pPr indent="-7116" lvl="4" marL="1632716" rtl="0">
              <a:spcBef>
                <a:spcPts val="0"/>
              </a:spcBef>
              <a:buClr>
                <a:srgbClr val="888888"/>
              </a:buClr>
              <a:buFont typeface="Calibri"/>
              <a:buNone/>
              <a:defRPr/>
            </a:lvl5pPr>
            <a:lvl6pPr indent="-8895" lvl="5" marL="2040895" rtl="0">
              <a:spcBef>
                <a:spcPts val="0"/>
              </a:spcBef>
              <a:buClr>
                <a:srgbClr val="888888"/>
              </a:buClr>
              <a:buFont typeface="Calibri"/>
              <a:buNone/>
              <a:defRPr/>
            </a:lvl6pPr>
            <a:lvl7pPr indent="-10673" lvl="6" marL="2449074" rtl="0">
              <a:spcBef>
                <a:spcPts val="0"/>
              </a:spcBef>
              <a:buClr>
                <a:srgbClr val="888888"/>
              </a:buClr>
              <a:buFont typeface="Calibri"/>
              <a:buNone/>
              <a:defRPr/>
            </a:lvl7pPr>
            <a:lvl8pPr indent="-12452" lvl="7" marL="2857253" rtl="0">
              <a:spcBef>
                <a:spcPts val="0"/>
              </a:spcBef>
              <a:buClr>
                <a:srgbClr val="888888"/>
              </a:buClr>
              <a:buFont typeface="Calibri"/>
              <a:buNone/>
              <a:defRPr/>
            </a:lvl8pPr>
            <a:lvl9pPr indent="-1532" lvl="8" marL="3265432" rtl="0">
              <a:spcBef>
                <a:spcPts val="0"/>
              </a:spcBef>
              <a:buClr>
                <a:srgbClr val="888888"/>
              </a:buClr>
              <a:buFont typeface="Calibri"/>
              <a:buNone/>
              <a:defRPr/>
            </a:lvl9pPr>
          </a:lstStyle>
          <a:p/>
        </p:txBody>
      </p:sp>
      <p:sp>
        <p:nvSpPr>
          <p:cNvPr id="26" name="Shape 2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7" name="Shape 2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8" name="Shape 28"/>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1" name="Shape 31"/>
          <p:cNvSpPr txBox="1"/>
          <p:nvPr>
            <p:ph idx="1" type="body"/>
          </p:nvPr>
        </p:nvSpPr>
        <p:spPr>
          <a:xfrm>
            <a:off x="639764" y="1679972"/>
            <a:ext cx="5684836"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2" type="body"/>
          </p:nvPr>
        </p:nvSpPr>
        <p:spPr>
          <a:xfrm>
            <a:off x="6477000" y="1679972"/>
            <a:ext cx="5684837"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4" name="Shape 3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5" name="Shape 35"/>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39" name="Shape 39"/>
          <p:cNvSpPr txBox="1"/>
          <p:nvPr>
            <p:ph idx="2" type="body"/>
          </p:nvPr>
        </p:nvSpPr>
        <p:spPr>
          <a:xfrm>
            <a:off x="457200" y="1631155"/>
            <a:ext cx="4040187"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3" type="body"/>
          </p:nvPr>
        </p:nvSpPr>
        <p:spPr>
          <a:xfrm>
            <a:off x="4645026" y="1151334"/>
            <a:ext cx="4041774"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41" name="Shape 41"/>
          <p:cNvSpPr txBox="1"/>
          <p:nvPr>
            <p:ph idx="4" type="body"/>
          </p:nvPr>
        </p:nvSpPr>
        <p:spPr>
          <a:xfrm>
            <a:off x="4645026" y="1631155"/>
            <a:ext cx="4041774"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3" name="Shape 4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4" name="Shape 44"/>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8" name="Shape 4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9" name="Shape 4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2" name="Shape 5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3" name="Shape 5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0" y="204786"/>
            <a:ext cx="3008313" cy="871538"/>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3575050" y="204788"/>
            <a:ext cx="5111750" cy="438983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58" name="Shape 5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9" name="Shape 5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0" name="Shape 6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399" cy="425053"/>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792288" y="459581"/>
            <a:ext cx="5486399" cy="3086099"/>
          </a:xfrm>
          <a:prstGeom prst="rect">
            <a:avLst/>
          </a:prstGeom>
          <a:noFill/>
          <a:ln>
            <a:noFill/>
          </a:ln>
        </p:spPr>
      </p:sp>
      <p:sp>
        <p:nvSpPr>
          <p:cNvPr id="64" name="Shape 64"/>
          <p:cNvSpPr txBox="1"/>
          <p:nvPr>
            <p:ph idx="1" type="body"/>
          </p:nvPr>
        </p:nvSpPr>
        <p:spPr>
          <a:xfrm>
            <a:off x="1792288" y="4025503"/>
            <a:ext cx="5486399" cy="603647"/>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65" name="Shape 6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6" name="Shape 6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7" name="Shape 67"/>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marR="0" rtl="0" algn="l">
              <a:spcBef>
                <a:spcPts val="580"/>
              </a:spcBef>
              <a:buClr>
                <a:schemeClr val="dk1"/>
              </a:buClr>
              <a:buFont typeface="Arial"/>
              <a:buChar char="•"/>
              <a:defRPr/>
            </a:lvl1pPr>
            <a:lvl2pPr indent="-98141" lvl="1" marL="663291" marR="0" rtl="0" algn="l">
              <a:spcBef>
                <a:spcPts val="500"/>
              </a:spcBef>
              <a:buClr>
                <a:schemeClr val="dk1"/>
              </a:buClr>
              <a:buFont typeface="Arial"/>
              <a:buChar char="–"/>
              <a:defRPr/>
            </a:lvl2pPr>
            <a:lvl3pPr indent="-67947" lvl="2" marL="1020448" marR="0" rtl="0" algn="l">
              <a:spcBef>
                <a:spcPts val="440"/>
              </a:spcBef>
              <a:buClr>
                <a:schemeClr val="dk1"/>
              </a:buClr>
              <a:buFont typeface="Arial"/>
              <a:buChar char="•"/>
              <a:defRPr/>
            </a:lvl3pPr>
            <a:lvl4pPr indent="-95127" lvl="3" marL="1428627" marR="0" rtl="0" algn="l">
              <a:spcBef>
                <a:spcPts val="360"/>
              </a:spcBef>
              <a:buClr>
                <a:schemeClr val="dk1"/>
              </a:buClr>
              <a:buFont typeface="Arial"/>
              <a:buChar char="–"/>
              <a:defRPr/>
            </a:lvl4pPr>
            <a:lvl5pPr indent="-96905" lvl="4" marL="1836805" marR="0" rtl="0" algn="l">
              <a:spcBef>
                <a:spcPts val="360"/>
              </a:spcBef>
              <a:buClr>
                <a:schemeClr val="dk1"/>
              </a:buClr>
              <a:buFont typeface="Arial"/>
              <a:buChar char="»"/>
              <a:defRPr/>
            </a:lvl5pPr>
            <a:lvl6pPr indent="-98685" lvl="5" marL="2244985" marR="0" rtl="0" algn="l">
              <a:spcBef>
                <a:spcPts val="360"/>
              </a:spcBef>
              <a:buClr>
                <a:schemeClr val="dk1"/>
              </a:buClr>
              <a:buFont typeface="Arial"/>
              <a:buChar char="•"/>
              <a:defRPr/>
            </a:lvl6pPr>
            <a:lvl7pPr indent="-100464" lvl="6" marL="2653164" marR="0" rtl="0" algn="l">
              <a:spcBef>
                <a:spcPts val="360"/>
              </a:spcBef>
              <a:buClr>
                <a:schemeClr val="dk1"/>
              </a:buClr>
              <a:buFont typeface="Arial"/>
              <a:buChar char="•"/>
              <a:defRPr/>
            </a:lvl7pPr>
            <a:lvl8pPr indent="-102242" lvl="7" marL="3061343" marR="0" rtl="0" algn="l">
              <a:spcBef>
                <a:spcPts val="360"/>
              </a:spcBef>
              <a:buClr>
                <a:schemeClr val="dk1"/>
              </a:buClr>
              <a:buFont typeface="Arial"/>
              <a:buChar char="•"/>
              <a:defRPr/>
            </a:lvl8pPr>
            <a:lvl9pPr indent="-91321" lvl="8" marL="3469522" marR="0" rtl="0" algn="l">
              <a:spcBef>
                <a:spcPts val="360"/>
              </a:spcBef>
              <a:buClr>
                <a:schemeClr val="dk1"/>
              </a:buClr>
              <a:buFont typeface="Arial"/>
              <a:buChar char="•"/>
              <a:defRPr/>
            </a:lvl9pPr>
          </a:lstStyle>
          <a:p/>
        </p:txBody>
      </p:sp>
      <p:sp>
        <p:nvSpPr>
          <p:cNvPr id="8" name="Shape 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9" name="Shape 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0" name="Shape 1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4.png"/><Relationship Id="rId4"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4.png"/><Relationship Id="rId4" Type="http://schemas.openxmlformats.org/officeDocument/2006/relationships/image" Target="../media/image0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4.png"/><Relationship Id="rId4"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nvSpPr>
        <p:spPr>
          <a:xfrm>
            <a:off x="1778000" y="800448"/>
            <a:ext cx="6026100" cy="1200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7200">
                <a:solidFill>
                  <a:srgbClr val="595959"/>
                </a:solidFill>
              </a:rPr>
              <a:t>Floc Size and Count App</a:t>
            </a:r>
          </a:p>
        </p:txBody>
      </p:sp>
      <p:sp>
        <p:nvSpPr>
          <p:cNvPr id="85" name="Shape 85"/>
          <p:cNvSpPr txBox="1"/>
          <p:nvPr/>
        </p:nvSpPr>
        <p:spPr>
          <a:xfrm>
            <a:off x="1730150" y="2897553"/>
            <a:ext cx="6121800" cy="1200300"/>
          </a:xfrm>
          <a:prstGeom prst="rect">
            <a:avLst/>
          </a:prstGeom>
          <a:noFill/>
          <a:ln>
            <a:noFill/>
          </a:ln>
        </p:spPr>
        <p:txBody>
          <a:bodyPr anchorCtr="0" anchor="t" bIns="45700" lIns="91425" rIns="91425" tIns="45700">
            <a:noAutofit/>
          </a:bodyPr>
          <a:lstStyle/>
          <a:p>
            <a:pPr indent="0" lvl="0" marL="0" marR="0" rtl="0" algn="ctr">
              <a:spcBef>
                <a:spcPts val="0"/>
              </a:spcBef>
              <a:buNone/>
            </a:pPr>
            <a:r>
              <a:rPr lang="en-US">
                <a:solidFill>
                  <a:srgbClr val="7F7F7F"/>
                </a:solidFill>
              </a:rPr>
              <a:t>Discusses the most recent developments in the development of the AguaClara Floc App.  </a:t>
            </a:r>
          </a:p>
          <a:p>
            <a:pPr indent="0" lvl="0" marL="0" marR="0" rtl="0" algn="ctr">
              <a:spcBef>
                <a:spcPts val="0"/>
              </a:spcBef>
              <a:buNone/>
            </a:pPr>
            <a:r>
              <a:rPr lang="en-US">
                <a:solidFill>
                  <a:srgbClr val="7F7F7F"/>
                </a:solidFill>
              </a:rPr>
              <a:t>More information is available at </a:t>
            </a:r>
          </a:p>
          <a:p>
            <a:pPr indent="0" lvl="0" marL="0" marR="0" rtl="0" algn="ctr">
              <a:spcBef>
                <a:spcPts val="0"/>
              </a:spcBef>
              <a:buNone/>
            </a:pPr>
            <a:r>
              <a:rPr lang="en-US">
                <a:solidFill>
                  <a:srgbClr val="7F7F7F"/>
                </a:solidFill>
              </a:rPr>
              <a:t>https://confluence.cornell.edu/display/AGUACLARA/Floc+Size+and+Count+Application+Software</a:t>
            </a:r>
          </a:p>
        </p:txBody>
      </p:sp>
      <p:sp>
        <p:nvSpPr>
          <p:cNvPr id="86" name="Shape 86"/>
          <p:cNvSpPr txBox="1"/>
          <p:nvPr/>
        </p:nvSpPr>
        <p:spPr>
          <a:xfrm>
            <a:off x="5106724" y="4763425"/>
            <a:ext cx="3890099"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Apps and Algorithms </a:t>
            </a:r>
            <a:r>
              <a:rPr b="1" i="0" lang="en-US" sz="1000" u="none" cap="none" strike="noStrike">
                <a:solidFill>
                  <a:srgbClr val="24D42D"/>
                </a:solidFill>
                <a:latin typeface="Arial"/>
                <a:ea typeface="Arial"/>
                <a:cs typeface="Arial"/>
                <a:sym typeface="Arial"/>
              </a:rPr>
              <a:t>|</a:t>
            </a:r>
            <a:r>
              <a:rPr b="1" i="0" lang="en-US" sz="1000" u="none" cap="none" strike="noStrike">
                <a:solidFill>
                  <a:srgbClr val="0B68FF"/>
                </a:solidFill>
                <a:latin typeface="Arial"/>
                <a:ea typeface="Arial"/>
                <a:cs typeface="Arial"/>
                <a:sym typeface="Arial"/>
              </a:rPr>
              <a:t> </a:t>
            </a:r>
            <a:r>
              <a:rPr b="1" lang="en-US" sz="1000">
                <a:solidFill>
                  <a:srgbClr val="7F7F7F"/>
                </a:solidFill>
              </a:rPr>
              <a:t>Symposium Spring 2017</a:t>
            </a:r>
          </a:p>
        </p:txBody>
      </p:sp>
      <p:pic>
        <p:nvPicPr>
          <p:cNvPr descr="AClogotype (1).png" id="87" name="Shape 87"/>
          <p:cNvPicPr preferRelativeResize="0"/>
          <p:nvPr/>
        </p:nvPicPr>
        <p:blipFill>
          <a:blip r:embed="rId3">
            <a:alphaModFix/>
          </a:blip>
          <a:stretch>
            <a:fillRect/>
          </a:stretch>
        </p:blipFill>
        <p:spPr>
          <a:xfrm>
            <a:off x="7294200" y="65800"/>
            <a:ext cx="1764899" cy="513500"/>
          </a:xfrm>
          <a:prstGeom prst="rect">
            <a:avLst/>
          </a:prstGeom>
          <a:noFill/>
          <a:ln>
            <a:noFill/>
          </a:ln>
        </p:spPr>
      </p:pic>
      <p:pic>
        <p:nvPicPr>
          <p:cNvPr descr="AClogotype (1).png" id="88" name="Shape 88"/>
          <p:cNvPicPr preferRelativeResize="0"/>
          <p:nvPr/>
        </p:nvPicPr>
        <p:blipFill rotWithShape="1">
          <a:blip r:embed="rId3">
            <a:alphaModFix/>
          </a:blip>
          <a:srcRect b="0" l="4313" r="75452" t="0"/>
          <a:stretch/>
        </p:blipFill>
        <p:spPr>
          <a:xfrm>
            <a:off x="0" y="1739425"/>
            <a:ext cx="2275725" cy="327022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pic>
        <p:nvPicPr>
          <p:cNvPr id="191" name="Shape 191"/>
          <p:cNvPicPr preferRelativeResize="0"/>
          <p:nvPr/>
        </p:nvPicPr>
        <p:blipFill/>
        <p:spPr>
          <a:xfrm>
            <a:off x="7514490" y="45563"/>
            <a:ext cx="718200" cy="718200"/>
          </a:xfrm>
          <a:prstGeom prst="rect">
            <a:avLst/>
          </a:prstGeom>
          <a:solidFill>
            <a:srgbClr val="FFFFFF"/>
          </a:solidFill>
          <a:ln>
            <a:noFill/>
          </a:ln>
        </p:spPr>
      </p:pic>
      <p:pic>
        <p:nvPicPr>
          <p:cNvPr descr="AClogotype (1).png" id="192" name="Shape 192"/>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3" name="Shape 193"/>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94" name="Shape 194"/>
          <p:cNvSpPr txBox="1"/>
          <p:nvPr/>
        </p:nvSpPr>
        <p:spPr>
          <a:xfrm>
            <a:off x="77300" y="45575"/>
            <a:ext cx="72411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3600">
                <a:solidFill>
                  <a:srgbClr val="24D42D"/>
                </a:solidFill>
              </a:rPr>
              <a:t>The Volume in focus provides useful data for normalizing data</a:t>
            </a:r>
          </a:p>
        </p:txBody>
      </p:sp>
      <p:sp>
        <p:nvSpPr>
          <p:cNvPr id="195" name="Shape 195"/>
          <p:cNvSpPr/>
          <p:nvPr/>
        </p:nvSpPr>
        <p:spPr>
          <a:xfrm>
            <a:off x="3381375" y="1386400"/>
            <a:ext cx="3667200" cy="2619300"/>
          </a:xfrm>
          <a:prstGeom prst="rtTriangle">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6" name="Shape 196"/>
          <p:cNvSpPr txBox="1"/>
          <p:nvPr/>
        </p:nvSpPr>
        <p:spPr>
          <a:xfrm>
            <a:off x="4191000" y="4048125"/>
            <a:ext cx="1390800" cy="352500"/>
          </a:xfrm>
          <a:prstGeom prst="rect">
            <a:avLst/>
          </a:prstGeom>
          <a:noFill/>
          <a:ln>
            <a:noFill/>
          </a:ln>
        </p:spPr>
        <p:txBody>
          <a:bodyPr anchorCtr="0" anchor="t" bIns="91425" lIns="91425" rIns="91425" tIns="91425">
            <a:noAutofit/>
          </a:bodyPr>
          <a:lstStyle/>
          <a:p>
            <a:pPr lvl="0">
              <a:spcBef>
                <a:spcPts val="0"/>
              </a:spcBef>
              <a:buNone/>
            </a:pPr>
            <a:r>
              <a:rPr lang="en-US"/>
              <a:t>X-Distance</a:t>
            </a:r>
          </a:p>
        </p:txBody>
      </p:sp>
      <p:sp>
        <p:nvSpPr>
          <p:cNvPr id="197" name="Shape 197"/>
          <p:cNvSpPr txBox="1"/>
          <p:nvPr/>
        </p:nvSpPr>
        <p:spPr>
          <a:xfrm>
            <a:off x="5038725" y="1828800"/>
            <a:ext cx="1390800" cy="352500"/>
          </a:xfrm>
          <a:prstGeom prst="rect">
            <a:avLst/>
          </a:prstGeom>
          <a:noFill/>
          <a:ln>
            <a:noFill/>
          </a:ln>
        </p:spPr>
        <p:txBody>
          <a:bodyPr anchorCtr="0" anchor="t" bIns="91425" lIns="91425" rIns="91425" tIns="91425">
            <a:noAutofit/>
          </a:bodyPr>
          <a:lstStyle/>
          <a:p>
            <a:pPr lvl="0" rtl="0">
              <a:spcBef>
                <a:spcPts val="0"/>
              </a:spcBef>
              <a:buNone/>
            </a:pPr>
            <a:r>
              <a:rPr lang="en-US"/>
              <a:t>Distance Apart</a:t>
            </a:r>
          </a:p>
        </p:txBody>
      </p:sp>
      <p:sp>
        <p:nvSpPr>
          <p:cNvPr id="198" name="Shape 198"/>
          <p:cNvSpPr txBox="1"/>
          <p:nvPr/>
        </p:nvSpPr>
        <p:spPr>
          <a:xfrm>
            <a:off x="1838325" y="2028825"/>
            <a:ext cx="1390800" cy="718200"/>
          </a:xfrm>
          <a:prstGeom prst="rect">
            <a:avLst/>
          </a:prstGeom>
          <a:noFill/>
          <a:ln>
            <a:noFill/>
          </a:ln>
        </p:spPr>
        <p:txBody>
          <a:bodyPr anchorCtr="0" anchor="t" bIns="91425" lIns="91425" rIns="91425" tIns="91425">
            <a:noAutofit/>
          </a:bodyPr>
          <a:lstStyle/>
          <a:p>
            <a:pPr lvl="0">
              <a:spcBef>
                <a:spcPts val="0"/>
              </a:spcBef>
              <a:buNone/>
            </a:pPr>
            <a:r>
              <a:rPr lang="en-US"/>
              <a:t>Depth of </a:t>
            </a:r>
          </a:p>
          <a:p>
            <a:pPr lvl="0" rtl="0">
              <a:spcBef>
                <a:spcPts val="0"/>
              </a:spcBef>
              <a:buNone/>
            </a:pPr>
            <a:r>
              <a:rPr lang="en-US"/>
              <a:t>Field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pic>
        <p:nvPicPr>
          <p:cNvPr id="93" name="Shape 93"/>
          <p:cNvPicPr preferRelativeResize="0"/>
          <p:nvPr/>
        </p:nvPicPr>
        <p:blipFill/>
        <p:spPr>
          <a:xfrm>
            <a:off x="7514490" y="45563"/>
            <a:ext cx="718200" cy="718200"/>
          </a:xfrm>
          <a:prstGeom prst="rect">
            <a:avLst/>
          </a:prstGeom>
          <a:solidFill>
            <a:srgbClr val="FFFFFF"/>
          </a:solidFill>
          <a:ln>
            <a:noFill/>
          </a:ln>
        </p:spPr>
      </p:pic>
      <p:pic>
        <p:nvPicPr>
          <p:cNvPr descr="AClogotype (1).png" id="94" name="Shape 9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95" name="Shape 95"/>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96" name="Shape 96"/>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Properly scaled distances yield useful data</a:t>
            </a:r>
          </a:p>
        </p:txBody>
      </p:sp>
      <p:pic>
        <p:nvPicPr>
          <p:cNvPr id="97" name="Shape 97"/>
          <p:cNvPicPr preferRelativeResize="0"/>
          <p:nvPr/>
        </p:nvPicPr>
        <p:blipFill>
          <a:blip r:embed="rId4">
            <a:alphaModFix/>
          </a:blip>
          <a:stretch>
            <a:fillRect/>
          </a:stretch>
        </p:blipFill>
        <p:spPr>
          <a:xfrm>
            <a:off x="2231675" y="1420175"/>
            <a:ext cx="3488601" cy="34886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id="102" name="Shape 102"/>
          <p:cNvPicPr preferRelativeResize="0"/>
          <p:nvPr/>
        </p:nvPicPr>
        <p:blipFill/>
        <p:spPr>
          <a:xfrm>
            <a:off x="7514490" y="45563"/>
            <a:ext cx="718200" cy="718200"/>
          </a:xfrm>
          <a:prstGeom prst="rect">
            <a:avLst/>
          </a:prstGeom>
          <a:solidFill>
            <a:srgbClr val="FFFFFF"/>
          </a:solidFill>
          <a:ln>
            <a:noFill/>
          </a:ln>
        </p:spPr>
      </p:pic>
      <p:pic>
        <p:nvPicPr>
          <p:cNvPr descr="AClogotype (1).png" id="103" name="Shape 10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04" name="Shape 104"/>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05" name="Shape 105"/>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The scaling factor must be calculated in an intuitive way</a:t>
            </a:r>
          </a:p>
        </p:txBody>
      </p:sp>
      <p:sp>
        <p:nvSpPr>
          <p:cNvPr id="106" name="Shape 106"/>
          <p:cNvSpPr txBox="1"/>
          <p:nvPr/>
        </p:nvSpPr>
        <p:spPr>
          <a:xfrm>
            <a:off x="705300" y="2842669"/>
            <a:ext cx="1689600" cy="5295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algn="ctr">
              <a:spcBef>
                <a:spcPts val="0"/>
              </a:spcBef>
              <a:buNone/>
            </a:pPr>
            <a:r>
              <a:rPr lang="en-US"/>
              <a:t>INSTRUCTIONS</a:t>
            </a:r>
          </a:p>
        </p:txBody>
      </p:sp>
      <p:grpSp>
        <p:nvGrpSpPr>
          <p:cNvPr id="107" name="Shape 107"/>
          <p:cNvGrpSpPr/>
          <p:nvPr/>
        </p:nvGrpSpPr>
        <p:grpSpPr>
          <a:xfrm>
            <a:off x="2584778" y="2339836"/>
            <a:ext cx="1750385" cy="1116784"/>
            <a:chOff x="2226121" y="1900291"/>
            <a:chExt cx="1700228" cy="976808"/>
          </a:xfrm>
        </p:grpSpPr>
        <p:grpSp>
          <p:nvGrpSpPr>
            <p:cNvPr id="108" name="Shape 108"/>
            <p:cNvGrpSpPr/>
            <p:nvPr/>
          </p:nvGrpSpPr>
          <p:grpSpPr>
            <a:xfrm>
              <a:off x="2999574" y="2363500"/>
              <a:ext cx="926775" cy="513600"/>
              <a:chOff x="738150" y="1790400"/>
              <a:chExt cx="926775" cy="513600"/>
            </a:xfrm>
          </p:grpSpPr>
          <p:sp>
            <p:nvSpPr>
              <p:cNvPr id="109" name="Shape 109"/>
              <p:cNvSpPr/>
              <p:nvPr/>
            </p:nvSpPr>
            <p:spPr>
              <a:xfrm>
                <a:off x="738150" y="1790400"/>
                <a:ext cx="620400" cy="513600"/>
              </a:xfrm>
              <a:prstGeom prst="rect">
                <a:avLst/>
              </a:prstGeom>
              <a:solidFill>
                <a:srgbClr val="7F7F7F"/>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0" name="Shape 110"/>
              <p:cNvSpPr/>
              <p:nvPr/>
            </p:nvSpPr>
            <p:spPr>
              <a:xfrm rot="-5400000">
                <a:off x="1278525" y="1900225"/>
                <a:ext cx="478800" cy="294000"/>
              </a:xfrm>
              <a:prstGeom prst="trapezoid">
                <a:avLst>
                  <a:gd fmla="val 32209" name="adj"/>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111" name="Shape 111"/>
            <p:cNvSpPr/>
            <p:nvPr/>
          </p:nvSpPr>
          <p:spPr>
            <a:xfrm>
              <a:off x="222612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2" name="Shape 112"/>
            <p:cNvSpPr/>
            <p:nvPr/>
          </p:nvSpPr>
          <p:spPr>
            <a:xfrm>
              <a:off x="2929025" y="1939600"/>
              <a:ext cx="369000" cy="423900"/>
            </a:xfrm>
            <a:prstGeom prst="ellipse">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p:cNvSpPr/>
            <p:nvPr/>
          </p:nvSpPr>
          <p:spPr>
            <a:xfrm>
              <a:off x="3298025" y="1900291"/>
              <a:ext cx="432000" cy="463200"/>
            </a:xfrm>
            <a:prstGeom prst="ellipse">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114" name="Shape 114"/>
          <p:cNvSpPr txBox="1"/>
          <p:nvPr/>
        </p:nvSpPr>
        <p:spPr>
          <a:xfrm>
            <a:off x="493300" y="1611225"/>
            <a:ext cx="1764900" cy="1040400"/>
          </a:xfrm>
          <a:prstGeom prst="rect">
            <a:avLst/>
          </a:prstGeom>
          <a:noFill/>
          <a:ln>
            <a:noFill/>
          </a:ln>
        </p:spPr>
        <p:txBody>
          <a:bodyPr anchorCtr="0" anchor="t" bIns="91425" lIns="91425" rIns="91425" tIns="91425">
            <a:noAutofit/>
          </a:bodyPr>
          <a:lstStyle/>
          <a:p>
            <a:pPr lvl="0" algn="ctr">
              <a:spcBef>
                <a:spcPts val="0"/>
              </a:spcBef>
              <a:buNone/>
            </a:pPr>
            <a:r>
              <a:rPr lang="en-US" sz="6000"/>
              <a:t>X2</a:t>
            </a:r>
          </a:p>
        </p:txBody>
      </p:sp>
      <p:grpSp>
        <p:nvGrpSpPr>
          <p:cNvPr id="115" name="Shape 115"/>
          <p:cNvGrpSpPr/>
          <p:nvPr/>
        </p:nvGrpSpPr>
        <p:grpSpPr>
          <a:xfrm>
            <a:off x="4576810" y="2266531"/>
            <a:ext cx="1027470" cy="1738273"/>
            <a:chOff x="4161071" y="1836175"/>
            <a:chExt cx="998028" cy="1520400"/>
          </a:xfrm>
        </p:grpSpPr>
        <p:sp>
          <p:nvSpPr>
            <p:cNvPr id="116" name="Shape 116"/>
            <p:cNvSpPr/>
            <p:nvPr/>
          </p:nvSpPr>
          <p:spPr>
            <a:xfrm>
              <a:off x="416107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nvGrpSpPr>
            <p:cNvPr id="117" name="Shape 117"/>
            <p:cNvGrpSpPr/>
            <p:nvPr/>
          </p:nvGrpSpPr>
          <p:grpSpPr>
            <a:xfrm>
              <a:off x="4829400" y="1836175"/>
              <a:ext cx="329700" cy="1520400"/>
              <a:chOff x="4829400" y="1836175"/>
              <a:chExt cx="329700" cy="1520400"/>
            </a:xfrm>
          </p:grpSpPr>
          <p:sp>
            <p:nvSpPr>
              <p:cNvPr id="118" name="Shape 118"/>
              <p:cNvSpPr/>
              <p:nvPr/>
            </p:nvSpPr>
            <p:spPr>
              <a:xfrm>
                <a:off x="4829400" y="21373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9" name="Shape 119"/>
              <p:cNvSpPr/>
              <p:nvPr/>
            </p:nvSpPr>
            <p:spPr>
              <a:xfrm>
                <a:off x="4829400" y="1836175"/>
                <a:ext cx="329700" cy="3012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0" name="Shape 120"/>
              <p:cNvSpPr/>
              <p:nvPr/>
            </p:nvSpPr>
            <p:spPr>
              <a:xfrm>
                <a:off x="4829400" y="24385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1" name="Shape 121"/>
              <p:cNvSpPr/>
              <p:nvPr/>
            </p:nvSpPr>
            <p:spPr>
              <a:xfrm>
                <a:off x="4829400" y="27469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2" name="Shape 122"/>
              <p:cNvSpPr/>
              <p:nvPr/>
            </p:nvSpPr>
            <p:spPr>
              <a:xfrm>
                <a:off x="4829400" y="3055375"/>
                <a:ext cx="329700" cy="3012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grpSp>
      <p:grpSp>
        <p:nvGrpSpPr>
          <p:cNvPr id="123" name="Shape 123"/>
          <p:cNvGrpSpPr/>
          <p:nvPr/>
        </p:nvGrpSpPr>
        <p:grpSpPr>
          <a:xfrm>
            <a:off x="5905945" y="2945051"/>
            <a:ext cx="2409779" cy="529576"/>
            <a:chOff x="5452121" y="2429650"/>
            <a:chExt cx="2340728" cy="463200"/>
          </a:xfrm>
        </p:grpSpPr>
        <p:sp>
          <p:nvSpPr>
            <p:cNvPr id="124" name="Shape 124"/>
            <p:cNvSpPr/>
            <p:nvPr/>
          </p:nvSpPr>
          <p:spPr>
            <a:xfrm>
              <a:off x="545212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5" name="Shape 125"/>
            <p:cNvSpPr txBox="1"/>
            <p:nvPr/>
          </p:nvSpPr>
          <p:spPr>
            <a:xfrm>
              <a:off x="6151850" y="2429650"/>
              <a:ext cx="1641000" cy="4632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lang="en-US"/>
                <a:t>CALCULATION</a:t>
              </a: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7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600"/>
                                        <p:tgtEl>
                                          <p:spTgt spid="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700"/>
                                        <p:tgtEl>
                                          <p:spTgt spid="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700"/>
                                        <p:tgtEl>
                                          <p:spTgt spid="1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700"/>
                                        <p:tgtEl>
                                          <p:spTgt spid="1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pic>
        <p:nvPicPr>
          <p:cNvPr id="130" name="Shape 130"/>
          <p:cNvPicPr preferRelativeResize="0"/>
          <p:nvPr/>
        </p:nvPicPr>
        <p:blipFill/>
        <p:spPr>
          <a:xfrm>
            <a:off x="7514490" y="45563"/>
            <a:ext cx="718110" cy="718110"/>
          </a:xfrm>
          <a:prstGeom prst="rect">
            <a:avLst/>
          </a:prstGeom>
          <a:solidFill>
            <a:srgbClr val="FFFFFF"/>
          </a:solidFill>
          <a:ln>
            <a:noFill/>
          </a:ln>
        </p:spPr>
      </p:pic>
      <p:sp>
        <p:nvSpPr>
          <p:cNvPr id="131" name="Shape 131"/>
          <p:cNvSpPr txBox="1"/>
          <p:nvPr/>
        </p:nvSpPr>
        <p:spPr>
          <a:xfrm>
            <a:off x="321625" y="1392755"/>
            <a:ext cx="32049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No need to type folder name with default directory</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SubVIs make code more user-friendly</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sp>
        <p:nvSpPr>
          <p:cNvPr id="132" name="Shape 132"/>
          <p:cNvSpPr txBox="1"/>
          <p:nvPr/>
        </p:nvSpPr>
        <p:spPr>
          <a:xfrm>
            <a:off x="159804" y="923811"/>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3000">
                <a:solidFill>
                  <a:srgbClr val="24D42D"/>
                </a:solidFill>
              </a:rPr>
              <a:t>Default Directory and SubVIs make program user-friendly</a:t>
            </a:r>
          </a:p>
        </p:txBody>
      </p:sp>
      <p:sp>
        <p:nvSpPr>
          <p:cNvPr id="133" name="Shape 133"/>
          <p:cNvSpPr txBox="1"/>
          <p:nvPr/>
        </p:nvSpPr>
        <p:spPr>
          <a:xfrm>
            <a:off x="4593771" y="4763421"/>
            <a:ext cx="4403022" cy="24622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pic>
        <p:nvPicPr>
          <p:cNvPr descr="AClogotype (1).png" id="134" name="Shape 134"/>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135" name="Shape 135"/>
          <p:cNvPicPr preferRelativeResize="0"/>
          <p:nvPr/>
        </p:nvPicPr>
        <p:blipFill>
          <a:blip r:embed="rId4">
            <a:alphaModFix/>
          </a:blip>
          <a:stretch>
            <a:fillRect/>
          </a:stretch>
        </p:blipFill>
        <p:spPr>
          <a:xfrm>
            <a:off x="3996475" y="1392750"/>
            <a:ext cx="4917299" cy="235800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pic>
        <p:nvPicPr>
          <p:cNvPr id="140" name="Shape 140"/>
          <p:cNvPicPr preferRelativeResize="0"/>
          <p:nvPr/>
        </p:nvPicPr>
        <p:blipFill/>
        <p:spPr>
          <a:xfrm>
            <a:off x="7514490" y="45563"/>
            <a:ext cx="718200" cy="718200"/>
          </a:xfrm>
          <a:prstGeom prst="rect">
            <a:avLst/>
          </a:prstGeom>
          <a:solidFill>
            <a:srgbClr val="FFFFFF"/>
          </a:solidFill>
          <a:ln>
            <a:noFill/>
          </a:ln>
        </p:spPr>
      </p:pic>
      <p:pic>
        <p:nvPicPr>
          <p:cNvPr descr="AClogotype (1).png" id="141" name="Shape 141"/>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42" name="Shape 142"/>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43" name="Shape 143"/>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Run-time Engines must be downloaded for floc app</a:t>
            </a:r>
          </a:p>
        </p:txBody>
      </p:sp>
      <p:sp>
        <p:nvSpPr>
          <p:cNvPr id="144" name="Shape 144"/>
          <p:cNvSpPr txBox="1"/>
          <p:nvPr/>
        </p:nvSpPr>
        <p:spPr>
          <a:xfrm>
            <a:off x="480625" y="1653725"/>
            <a:ext cx="42978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LabVIEW 2015 run-time engine</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LabVIEW Vision run-time engine</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Updated the wiki with the information</a:t>
            </a:r>
          </a:p>
        </p:txBody>
      </p:sp>
      <p:pic>
        <p:nvPicPr>
          <p:cNvPr descr="Capture d’écran 2017-03-20 à 18.18.23.png" id="145" name="Shape 145"/>
          <p:cNvPicPr preferRelativeResize="0"/>
          <p:nvPr/>
        </p:nvPicPr>
        <p:blipFill rotWithShape="1">
          <a:blip r:embed="rId4">
            <a:alphaModFix/>
          </a:blip>
          <a:srcRect b="0" l="0" r="0" t="-4220"/>
          <a:stretch/>
        </p:blipFill>
        <p:spPr>
          <a:xfrm>
            <a:off x="4593775" y="1420174"/>
            <a:ext cx="4403100" cy="28681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pic>
        <p:nvPicPr>
          <p:cNvPr id="150" name="Shape 150"/>
          <p:cNvPicPr preferRelativeResize="0"/>
          <p:nvPr/>
        </p:nvPicPr>
        <p:blipFill/>
        <p:spPr>
          <a:xfrm>
            <a:off x="7514490" y="45563"/>
            <a:ext cx="718200" cy="718200"/>
          </a:xfrm>
          <a:prstGeom prst="rect">
            <a:avLst/>
          </a:prstGeom>
          <a:solidFill>
            <a:srgbClr val="FFFFFF"/>
          </a:solidFill>
          <a:ln>
            <a:noFill/>
          </a:ln>
        </p:spPr>
      </p:pic>
      <p:pic>
        <p:nvPicPr>
          <p:cNvPr descr="AClogotype (1).png" id="151" name="Shape 151"/>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52" name="Shape 152"/>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53" name="Shape 153"/>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Installed the program for another subteam to use</a:t>
            </a:r>
          </a:p>
        </p:txBody>
      </p:sp>
      <p:sp>
        <p:nvSpPr>
          <p:cNvPr id="154" name="Shape 154"/>
          <p:cNvSpPr txBox="1"/>
          <p:nvPr/>
        </p:nvSpPr>
        <p:spPr>
          <a:xfrm>
            <a:off x="480625" y="1653725"/>
            <a:ext cx="42978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Installed the software for the filter constriction team.</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Had some connectivity problems.</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Overall, good response so far.</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pic>
        <p:nvPicPr>
          <p:cNvPr id="155" name="Shape 155"/>
          <p:cNvPicPr preferRelativeResize="0"/>
          <p:nvPr/>
        </p:nvPicPr>
        <p:blipFill>
          <a:blip r:embed="rId4">
            <a:alphaModFix/>
          </a:blip>
          <a:stretch>
            <a:fillRect/>
          </a:stretch>
        </p:blipFill>
        <p:spPr>
          <a:xfrm>
            <a:off x="6210250" y="2913250"/>
            <a:ext cx="2600150" cy="1664100"/>
          </a:xfrm>
          <a:prstGeom prst="rect">
            <a:avLst/>
          </a:prstGeom>
          <a:noFill/>
          <a:ln>
            <a:noFill/>
          </a:ln>
        </p:spPr>
      </p:pic>
      <p:pic>
        <p:nvPicPr>
          <p:cNvPr id="156" name="Shape 156"/>
          <p:cNvPicPr preferRelativeResize="0"/>
          <p:nvPr/>
        </p:nvPicPr>
        <p:blipFill rotWithShape="1">
          <a:blip r:embed="rId5">
            <a:alphaModFix/>
          </a:blip>
          <a:srcRect b="21110" l="8513" r="89245" t="74905"/>
          <a:stretch/>
        </p:blipFill>
        <p:spPr>
          <a:xfrm>
            <a:off x="4916574" y="1420173"/>
            <a:ext cx="1593600" cy="15935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pic>
        <p:nvPicPr>
          <p:cNvPr id="161" name="Shape 161"/>
          <p:cNvPicPr preferRelativeResize="0"/>
          <p:nvPr/>
        </p:nvPicPr>
        <p:blipFill/>
        <p:spPr>
          <a:xfrm>
            <a:off x="7514490" y="45563"/>
            <a:ext cx="718200" cy="718200"/>
          </a:xfrm>
          <a:prstGeom prst="rect">
            <a:avLst/>
          </a:prstGeom>
          <a:solidFill>
            <a:srgbClr val="FFFFFF"/>
          </a:solidFill>
          <a:ln>
            <a:noFill/>
          </a:ln>
        </p:spPr>
      </p:pic>
      <p:sp>
        <p:nvSpPr>
          <p:cNvPr id="162" name="Shape 162"/>
          <p:cNvSpPr txBox="1"/>
          <p:nvPr/>
        </p:nvSpPr>
        <p:spPr>
          <a:xfrm>
            <a:off x="108729" y="26183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Future Work</a:t>
            </a:r>
          </a:p>
        </p:txBody>
      </p:sp>
      <p:sp>
        <p:nvSpPr>
          <p:cNvPr id="163" name="Shape 163"/>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pic>
        <p:nvPicPr>
          <p:cNvPr descr="AClogotype (1).png" id="164" name="Shape 16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5" name="Shape 165"/>
          <p:cNvSpPr txBox="1"/>
          <p:nvPr/>
        </p:nvSpPr>
        <p:spPr>
          <a:xfrm>
            <a:off x="281600" y="1222355"/>
            <a:ext cx="32049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Finish Actual Distance SubVI</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Get more researchers to use the floc app</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Solve the camera problem</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Make updates from feedback</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pic>
        <p:nvPicPr>
          <p:cNvPr id="170" name="Shape 170"/>
          <p:cNvPicPr preferRelativeResize="0"/>
          <p:nvPr/>
        </p:nvPicPr>
        <p:blipFill/>
        <p:spPr>
          <a:xfrm>
            <a:off x="7514490" y="45563"/>
            <a:ext cx="718200" cy="718200"/>
          </a:xfrm>
          <a:prstGeom prst="rect">
            <a:avLst/>
          </a:prstGeom>
          <a:solidFill>
            <a:srgbClr val="FFFFFF"/>
          </a:solidFill>
          <a:ln>
            <a:noFill/>
          </a:ln>
        </p:spPr>
      </p:pic>
      <p:sp>
        <p:nvSpPr>
          <p:cNvPr id="171" name="Shape 171"/>
          <p:cNvSpPr txBox="1"/>
          <p:nvPr/>
        </p:nvSpPr>
        <p:spPr>
          <a:xfrm>
            <a:off x="1878149" y="559075"/>
            <a:ext cx="5387700" cy="2125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4800" u="none" cap="none" strike="noStrike">
                <a:solidFill>
                  <a:srgbClr val="24D42D"/>
                </a:solidFill>
                <a:latin typeface="Arial"/>
                <a:ea typeface="Arial"/>
                <a:cs typeface="Arial"/>
                <a:sym typeface="Arial"/>
              </a:rPr>
              <a:t>Q</a:t>
            </a:r>
            <a:r>
              <a:rPr lang="en-US" sz="4800">
                <a:solidFill>
                  <a:srgbClr val="24D42D"/>
                </a:solidFill>
              </a:rPr>
              <a:t>uestions</a:t>
            </a:r>
          </a:p>
          <a:p>
            <a:pPr indent="0" lvl="0" marL="0" marR="0" rtl="0" algn="ctr">
              <a:spcBef>
                <a:spcPts val="0"/>
              </a:spcBef>
              <a:buSzPct val="25000"/>
              <a:buNone/>
            </a:pPr>
            <a:r>
              <a:rPr lang="en-US" sz="4800">
                <a:solidFill>
                  <a:srgbClr val="24D42D"/>
                </a:solidFill>
              </a:rPr>
              <a:t>and</a:t>
            </a:r>
          </a:p>
          <a:p>
            <a:pPr indent="0" lvl="0" marL="0" marR="0" rtl="0" algn="ctr">
              <a:spcBef>
                <a:spcPts val="0"/>
              </a:spcBef>
              <a:buSzPct val="25000"/>
              <a:buNone/>
            </a:pPr>
            <a:r>
              <a:rPr lang="en-US" sz="4800">
                <a:solidFill>
                  <a:srgbClr val="24D42D"/>
                </a:solidFill>
              </a:rPr>
              <a:t>Recommendations</a:t>
            </a:r>
          </a:p>
        </p:txBody>
      </p:sp>
      <p:pic>
        <p:nvPicPr>
          <p:cNvPr descr="AClogotype (1).png" id="172" name="Shape 172"/>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73" name="Shape 173"/>
          <p:cNvSpPr txBox="1"/>
          <p:nvPr/>
        </p:nvSpPr>
        <p:spPr>
          <a:xfrm>
            <a:off x="3479400" y="3768775"/>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Christian Edward Rodriguez</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cer95@cornell.edu</a:t>
            </a:r>
          </a:p>
        </p:txBody>
      </p:sp>
      <p:sp>
        <p:nvSpPr>
          <p:cNvPr id="174" name="Shape 174"/>
          <p:cNvSpPr txBox="1"/>
          <p:nvPr/>
        </p:nvSpPr>
        <p:spPr>
          <a:xfrm>
            <a:off x="4639200" y="2937150"/>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Anthony Verghese</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akv26@cornell.edu</a:t>
            </a:r>
          </a:p>
        </p:txBody>
      </p:sp>
      <p:sp>
        <p:nvSpPr>
          <p:cNvPr id="175" name="Shape 175"/>
          <p:cNvSpPr txBox="1"/>
          <p:nvPr/>
        </p:nvSpPr>
        <p:spPr>
          <a:xfrm>
            <a:off x="2319600" y="2937137"/>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Deniz Yilmazer</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dy223@cornell.edu</a:t>
            </a:r>
          </a:p>
          <a:p>
            <a:pPr indent="0" lvl="0" marL="0" marR="0" rtl="0" algn="ctr">
              <a:spcBef>
                <a:spcPts val="0"/>
              </a:spcBef>
              <a:buNone/>
            </a:pPr>
            <a:r>
              <a:t/>
            </a:r>
            <a:endParaRPr sz="1200"/>
          </a:p>
        </p:txBody>
      </p:sp>
      <p:pic>
        <p:nvPicPr>
          <p:cNvPr descr="AClogotype (1).png" id="176" name="Shape 176"/>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177" name="Shape 177"/>
          <p:cNvSpPr txBox="1"/>
          <p:nvPr/>
        </p:nvSpPr>
        <p:spPr>
          <a:xfrm>
            <a:off x="5120399" y="4804400"/>
            <a:ext cx="3890099"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Apps and Algorithms </a:t>
            </a:r>
            <a:r>
              <a:rPr b="1" i="0" lang="en-US" sz="1000" u="none" cap="none" strike="noStrike">
                <a:solidFill>
                  <a:srgbClr val="24D42D"/>
                </a:solidFill>
                <a:latin typeface="Arial"/>
                <a:ea typeface="Arial"/>
                <a:cs typeface="Arial"/>
                <a:sym typeface="Arial"/>
              </a:rPr>
              <a:t>|</a:t>
            </a:r>
            <a:r>
              <a:rPr b="1" i="0" lang="en-US" sz="1000" u="none" cap="none" strike="noStrike">
                <a:solidFill>
                  <a:srgbClr val="0B68FF"/>
                </a:solidFill>
                <a:latin typeface="Arial"/>
                <a:ea typeface="Arial"/>
                <a:cs typeface="Arial"/>
                <a:sym typeface="Arial"/>
              </a:rPr>
              <a:t> </a:t>
            </a:r>
            <a:r>
              <a:rPr b="1" lang="en-US" sz="1000">
                <a:solidFill>
                  <a:srgbClr val="7F7F7F"/>
                </a:solidFill>
              </a:rPr>
              <a:t>Symposium Spring 2017</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pic>
        <p:nvPicPr>
          <p:cNvPr id="182" name="Shape 182"/>
          <p:cNvPicPr preferRelativeResize="0"/>
          <p:nvPr/>
        </p:nvPicPr>
        <p:blipFill/>
        <p:spPr>
          <a:xfrm>
            <a:off x="7514490" y="45563"/>
            <a:ext cx="718110" cy="718110"/>
          </a:xfrm>
          <a:prstGeom prst="rect">
            <a:avLst/>
          </a:prstGeom>
          <a:solidFill>
            <a:srgbClr val="FFFFFF"/>
          </a:solidFill>
          <a:ln>
            <a:noFill/>
          </a:ln>
        </p:spPr>
      </p:pic>
      <p:sp>
        <p:nvSpPr>
          <p:cNvPr id="183" name="Shape 183"/>
          <p:cNvSpPr txBox="1"/>
          <p:nvPr/>
        </p:nvSpPr>
        <p:spPr>
          <a:xfrm>
            <a:off x="1293600" y="1667775"/>
            <a:ext cx="6556800" cy="14598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6000">
                <a:solidFill>
                  <a:srgbClr val="24D42D"/>
                </a:solidFill>
              </a:rPr>
              <a:t>Appendix</a:t>
            </a:r>
          </a:p>
          <a:p>
            <a:pPr indent="0" lvl="0" marL="0" marR="0" rtl="0" algn="ctr">
              <a:spcBef>
                <a:spcPts val="0"/>
              </a:spcBef>
              <a:buSzPct val="25000"/>
              <a:buNone/>
            </a:pPr>
            <a:r>
              <a:rPr lang="en-US" sz="6000">
                <a:solidFill>
                  <a:srgbClr val="24D42D"/>
                </a:solidFill>
              </a:rPr>
              <a:t>Slides</a:t>
            </a:r>
          </a:p>
        </p:txBody>
      </p:sp>
      <p:pic>
        <p:nvPicPr>
          <p:cNvPr descr="AClogotype (1).png" id="184" name="Shape 184"/>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descr="AClogotype (1).png" id="185" name="Shape 185"/>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186" name="Shape 186"/>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