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9144000"/>
  <p:notesSz cx="6858000" cy="9144000"/>
  <p:embeddedFontLst>
    <p:embeddedFont>
      <p:font typeface="Galdeano"/>
      <p:regular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Galdeano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3" name="Shape 153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7" name="Shape 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5.jpg"/><Relationship Id="rId3" Type="http://schemas.openxmlformats.org/officeDocument/2006/relationships/image" Target="../media/image03.jpg"/><Relationship Id="rId4" Type="http://schemas.openxmlformats.org/officeDocument/2006/relationships/image" Target="../media/image06.jpg"/><Relationship Id="rId5" Type="http://schemas.openxmlformats.org/officeDocument/2006/relationships/image" Target="../media/image01.jpg"/><Relationship Id="rId6" Type="http://schemas.openxmlformats.org/officeDocument/2006/relationships/image" Target="../media/image0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Shape 18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9" name="Shape 1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Shape 22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1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26" name="Shape 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1" name="Shape 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7" name="Shape 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0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5" name="Shape 15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6" name="Shape 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google.com/search?q=Labview&amp;espv=2&amp;biw=1536&amp;bih=756&amp;source=lnms&amp;tbm=isch&amp;sa=X&amp;ved=0ahUKEwivyKKb0bvLAhVBGB4KHZ22AP4Q_AUIBigB#imgrc=rL5ks39ZQYr33M%3A" TargetMode="External"/><Relationship Id="rId4" Type="http://schemas.openxmlformats.org/officeDocument/2006/relationships/hyperlink" Target="https://www.google.com/search?q=labview+programming&amp;espv=2&amp;biw=1536&amp;bih=756&amp;source=lnms&amp;tbm=isch&amp;sa=X&amp;ved=0ahUKEwjOpZfA0bvLAhWClh4KHUffD44Q_AUIBygC#imgrc=OkPM_kG9GdCv0M%3A" TargetMode="External"/><Relationship Id="rId5" Type="http://schemas.openxmlformats.org/officeDocument/2006/relationships/hyperlink" Target="https://en.wikipedia.org/wiki/Gaussian_blur#/media/File:Halftone,_Gaussian_Blur.jpg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4.png"/><Relationship Id="rId4" Type="http://schemas.openxmlformats.org/officeDocument/2006/relationships/image" Target="../media/image0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1" type="subTitle"/>
          </p:nvPr>
        </p:nvSpPr>
        <p:spPr>
          <a:xfrm>
            <a:off x="4381650" y="6032150"/>
            <a:ext cx="3962400" cy="6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en-US" sz="2800"/>
              <a:t>Anthony, Christian, Deniz</a:t>
            </a:r>
          </a:p>
        </p:txBody>
      </p:sp>
      <p:sp>
        <p:nvSpPr>
          <p:cNvPr id="74" name="Shape 7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Floc Size and Count App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2895600" y="2286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Casey’s Program</a:t>
            </a:r>
          </a:p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Received March 9, 2016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Demonstration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Not user-friendly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We don’t have access to image processing extension of labview! 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 txBox="1"/>
          <p:nvPr/>
        </p:nvSpPr>
        <p:spPr>
          <a:xfrm>
            <a:off x="1952175" y="4119875"/>
            <a:ext cx="418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9473" y="1623125"/>
            <a:ext cx="2196074" cy="174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Future Plans</a:t>
            </a:r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55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000"/>
              <a:t>Create a simple program using all the aspects of LabVIEW we learned</a:t>
            </a:r>
          </a:p>
          <a:p>
            <a:pPr indent="-355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000"/>
              <a:t>Learn how to make a stand-alone app with LabVIEW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4752700" y="1600200"/>
            <a:ext cx="4445400" cy="39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355600" lvl="0" marL="342900" rt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Casey’s code more user-friendly</a:t>
            </a:r>
          </a:p>
          <a:p>
            <a:pPr indent="-355600" lvl="0" marL="342900" rt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code with actual data</a:t>
            </a:r>
          </a:p>
          <a:p>
            <a:pPr indent="-355600" lvl="0" marL="342900" rtl="0">
              <a:spcBef>
                <a:spcPts val="0"/>
              </a:spcBef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a working version of the post processing image analysis part of the program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Bibliography</a:t>
            </a:r>
          </a:p>
        </p:txBody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457200" y="1600200"/>
            <a:ext cx="81075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400"/>
              <a:t>LabVIEW logo  image(3): </a:t>
            </a:r>
            <a:r>
              <a:rPr lang="en-US" sz="1400" u="sng">
                <a:solidFill>
                  <a:schemeClr val="hlink"/>
                </a:solidFill>
                <a:hlinkClick r:id="rId3"/>
              </a:rPr>
              <a:t>https://www.google.com/search?q=Labview&amp;espv=2&amp;biw=1536&amp;bih=756&amp;source=lnms&amp;tbm=isch&amp;sa=X&amp;ved=0ahUKEwivyKKb0bvLAhVBGB4KHZ22AP4Q_AUIBigB#imgrc=rL5ks39ZQYr33M%3A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/>
              <a:t>LabVIEW program image(3):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u="sng">
                <a:solidFill>
                  <a:schemeClr val="hlink"/>
                </a:solidFill>
                <a:hlinkClick r:id="rId4"/>
              </a:rPr>
              <a:t>https://www.google.com/search?q=labview+programming&amp;espv=2&amp;biw=1536&amp;bih=756&amp;source=lnms&amp;tbm=isch&amp;sa=X&amp;ved=0ahUKEwjOpZfA0bvLAhWClh4KHUffD44Q_AUIBygC#imgrc=OkPM_kG9GdCv0M%3A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/>
              <a:t>Gausian blur image(6): </a:t>
            </a:r>
            <a:r>
              <a:rPr lang="en-US" sz="1400" u="sng">
                <a:solidFill>
                  <a:schemeClr val="hlink"/>
                </a:solidFill>
                <a:hlinkClick r:id="rId5"/>
              </a:rPr>
              <a:t>https://en.wikipedia.org/wiki/Gaussian_blur#/media/File:Halftone,_Gaussian_Blur.jpg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sz="1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2895600" y="2286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Importance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Measure size and number of flocs from image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Helps with testing for optimal designs of the plant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Operators in AguaClara plants can determine if plant is functioning properly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More advanced research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What we are working with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Prior Work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</a:pPr>
            <a:r>
              <a:rPr lang="en-US"/>
              <a:t>Siwei Sun (Thesis)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</a:pPr>
            <a:r>
              <a:rPr lang="en-US"/>
              <a:t>Casey Garland (Program)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Shape 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7400" y="1524000"/>
            <a:ext cx="3276600" cy="10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575" y="3295925"/>
            <a:ext cx="7486650" cy="314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2895600" y="2286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Thesis</a:t>
            </a: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marR="0" rtl="0" algn="l">
              <a:spcBef>
                <a:spcPts val="0"/>
              </a:spcBef>
              <a:spcAft>
                <a:spcPts val="0"/>
              </a:spcAft>
            </a:pPr>
            <a:r>
              <a:rPr lang="en-US"/>
              <a:t>Better understanding App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Tested different conditions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</a:pPr>
            <a:r>
              <a:rPr lang="en-US"/>
              <a:t>Will be more useful in the future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1952175" y="4119875"/>
            <a:ext cx="418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1950" y="3070250"/>
            <a:ext cx="4457700" cy="307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2895600" y="2286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Thesis</a:t>
            </a:r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495300" y="1498625"/>
            <a:ext cx="8153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</a:pPr>
            <a:r>
              <a:rPr lang="en-US"/>
              <a:t>Very Specific descriptions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</a:pPr>
            <a:r>
              <a:rPr lang="en-US"/>
              <a:t>Program Steps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</a:pPr>
            <a:r>
              <a:rPr lang="en-US"/>
              <a:t>Gaussian Filter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</a:pPr>
            <a:r>
              <a:rPr lang="en-US"/>
              <a:t>Local Thresholding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</a:pPr>
            <a:r>
              <a:rPr lang="en-US"/>
              <a:t>Close Holes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</a:pPr>
            <a:r>
              <a:rPr lang="en-US"/>
              <a:t>Remove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1952175" y="4119875"/>
            <a:ext cx="418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50100" y="2366087"/>
            <a:ext cx="4263875" cy="2506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2895600" y="2286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Thesis</a:t>
            </a:r>
          </a:p>
        </p:txBody>
      </p:sp>
      <p:sp>
        <p:nvSpPr>
          <p:cNvPr id="110" name="Shape 110"/>
          <p:cNvSpPr txBox="1"/>
          <p:nvPr/>
        </p:nvSpPr>
        <p:spPr>
          <a:xfrm>
            <a:off x="1952175" y="4119875"/>
            <a:ext cx="418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1" name="Shape 111"/>
          <p:cNvPicPr preferRelativeResize="0"/>
          <p:nvPr/>
        </p:nvPicPr>
        <p:blipFill rotWithShape="1">
          <a:blip r:embed="rId3">
            <a:alphaModFix/>
          </a:blip>
          <a:srcRect b="49912" l="0" r="0" t="0"/>
          <a:stretch/>
        </p:blipFill>
        <p:spPr>
          <a:xfrm>
            <a:off x="105625" y="1648225"/>
            <a:ext cx="4111300" cy="315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 rotWithShape="1">
          <a:blip r:embed="rId3">
            <a:alphaModFix/>
          </a:blip>
          <a:srcRect b="0" l="0" r="0" t="49912"/>
          <a:stretch/>
        </p:blipFill>
        <p:spPr>
          <a:xfrm>
            <a:off x="4440825" y="3232824"/>
            <a:ext cx="4474575" cy="343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2895600" y="2286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Thesis</a:t>
            </a:r>
          </a:p>
        </p:txBody>
      </p:sp>
      <p:sp>
        <p:nvSpPr>
          <p:cNvPr id="118" name="Shape 118"/>
          <p:cNvSpPr txBox="1"/>
          <p:nvPr/>
        </p:nvSpPr>
        <p:spPr>
          <a:xfrm>
            <a:off x="1952175" y="4119875"/>
            <a:ext cx="418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162" y="2146925"/>
            <a:ext cx="6640374" cy="4242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2895600" y="2286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Thesis</a:t>
            </a:r>
          </a:p>
        </p:txBody>
      </p:sp>
      <p:sp>
        <p:nvSpPr>
          <p:cNvPr id="125" name="Shape 125"/>
          <p:cNvSpPr txBox="1"/>
          <p:nvPr/>
        </p:nvSpPr>
        <p:spPr>
          <a:xfrm>
            <a:off x="1952175" y="4119875"/>
            <a:ext cx="418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787" y="2218699"/>
            <a:ext cx="8124425" cy="3435024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 txBox="1"/>
          <p:nvPr/>
        </p:nvSpPr>
        <p:spPr>
          <a:xfrm>
            <a:off x="795125" y="1644475"/>
            <a:ext cx="491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Airy Disks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Learning LabVIEW</a:t>
            </a:r>
          </a:p>
        </p:txBody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We started by learning the syntax and the variable types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We also learned different types of loops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After covering the basics, we started learning about shift registers and state machines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We also learned using configuration files to set up an app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Lastly, we learned how to use subVIs and type definitions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