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verleaf.com/6236094pfvkbt"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ni.com/academic/students/learn-labview/"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popdevelop.com/wp-content/uploads/2010/06/screenshot.144edit.png"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ecibel.ni.com/content/docs/DOC-29589"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100"/>
              <a:t>[[Insert your abstract here.]]</a:t>
            </a:r>
          </a:p>
          <a:p>
            <a:pPr lvl="0" rtl="0">
              <a:spcBef>
                <a:spcPts val="0"/>
              </a:spcBef>
              <a:buNone/>
            </a:pPr>
            <a:r>
              <a:t/>
            </a:r>
            <a:endParaRPr sz="1100"/>
          </a:p>
          <a:p>
            <a:pPr lvl="0" rtl="0">
              <a:lnSpc>
                <a:spcPct val="115000"/>
              </a:lnSpc>
              <a:spcBef>
                <a:spcPts val="0"/>
              </a:spcBef>
              <a:buClr>
                <a:schemeClr val="dk1"/>
              </a:buClr>
              <a:buSzPct val="100000"/>
              <a:buFont typeface="Arial"/>
              <a:buNone/>
            </a:pPr>
            <a:r>
              <a:rPr lang="en-US" sz="1100" u="sng">
                <a:solidFill>
                  <a:srgbClr val="1155CC"/>
                </a:solidFill>
                <a:hlinkClick r:id="rId2"/>
              </a:rPr>
              <a:t>https://www.overleaf.com/6236094pfvkbt</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73" name="Shape 17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Queues are a great tool to implement buffers but not instantaneous which causes problems. However, they did prove more useful than simple arrays. First, arrays were used for the buffer structures, but timing issues were accentuated.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188" name="Shape 18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picture source: https://2.bp.blogspot.com/-CDn3722vYhU/UPRvN64rUdI/AAAAAAAABBs/pAqI5Fvvuww/s1600/software_engineering_3.png</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04" name="Shape 20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4" name="Shape 214"/>
        <p:cNvGrpSpPr/>
        <p:nvPr/>
      </p:nvGrpSpPr>
      <p:grpSpPr>
        <a:xfrm>
          <a:off x="0" y="0"/>
          <a:ext cx="0" cy="0"/>
          <a:chOff x="0" y="0"/>
          <a:chExt cx="0" cy="0"/>
        </a:xfrm>
      </p:grpSpPr>
      <p:sp>
        <p:nvSpPr>
          <p:cNvPr id="215" name="Shape 2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216" name="Shape 2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Multithreading is the process by which a computer executes multiple threads of code at the same time as opposed to only working on one thread at a time.</a:t>
            </a:r>
          </a:p>
          <a:p>
            <a:pPr lvl="0">
              <a:spcBef>
                <a:spcPts val="0"/>
              </a:spcBef>
              <a:buClr>
                <a:schemeClr val="dk1"/>
              </a:buClr>
              <a:buSzPct val="110000"/>
              <a:buFont typeface="Arial"/>
              <a:buNone/>
            </a:pPr>
            <a:r>
              <a:rPr lang="en-US" sz="1000"/>
              <a:t>This is necessary for the Floc App because the program should analyse the chosen images while displaying the test live.  This is done so that once the user ends the test, he</a:t>
            </a:r>
          </a:p>
          <a:p>
            <a:pPr lvl="0" rtl="0">
              <a:spcBef>
                <a:spcPts val="0"/>
              </a:spcBef>
              <a:buClr>
                <a:schemeClr val="dk1"/>
              </a:buClr>
              <a:buSzPct val="110000"/>
              <a:buFont typeface="Arial"/>
              <a:buNone/>
            </a:pPr>
            <a:r>
              <a:rPr lang="en-US" sz="1000"/>
              <a:t>or she would not have to wait for all the selected photos to be analysed.  Luckily LabVIEW makes multithreading very simple to implement.  One simply places several while loops in the same structure of the program, one per thread.</a:t>
            </a:r>
          </a:p>
        </p:txBody>
      </p:sp>
      <p:sp>
        <p:nvSpPr>
          <p:cNvPr id="225" name="Shape 22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 retrieved from clipart</a:t>
            </a:r>
          </a:p>
          <a:p>
            <a:pPr lvl="0" rtl="0">
              <a:spcBef>
                <a:spcPts val="0"/>
              </a:spcBef>
              <a:buNone/>
            </a:pPr>
            <a:r>
              <a:t/>
            </a:r>
            <a:endParaRPr sz="1000"/>
          </a:p>
          <a:p>
            <a:pPr lvl="0" rtl="0">
              <a:spcBef>
                <a:spcPts val="0"/>
              </a:spcBef>
              <a:buNone/>
            </a:pPr>
            <a:r>
              <a:rPr lang="en-US" sz="1000"/>
              <a:t>Caption of Slide: This slide introduces the main goals of the floc app team and how it serves as a valuable resource for other subteams focused on research with flocculators. </a:t>
            </a:r>
          </a:p>
          <a:p>
            <a:pPr lvl="0" rtl="0">
              <a:spcBef>
                <a:spcPts val="0"/>
              </a:spcBef>
              <a:buNone/>
            </a:pPr>
            <a:r>
              <a:t/>
            </a:r>
            <a:endParaRPr sz="1000"/>
          </a:p>
          <a:p>
            <a:pPr lvl="0" rtl="0">
              <a:spcBef>
                <a:spcPts val="0"/>
              </a:spcBef>
              <a:buNone/>
            </a:pPr>
            <a:r>
              <a:rPr lang="en-US" sz="1000"/>
              <a:t>Summary: The Floc App team is very important to Agua Clara. Developing software that can take in images and analyze them to determine the size and number of flocs is important for many of the research subteams in Agua Clara. Thus, the short term goal of the team is to help other Agua Clara subteams that are researching flocculation. However, helping research groups is not the only goal of the floc app; the long term goal of the floc app is to serve as a tool for on-site workers in Honduras so they can quickly determine whether their plant is functioning properly. By simply running the program, they can get an accurate estimate of the average size and number of flocs at specific points in the filtration process, thus making our plants more efficient and easier to check up on. </a:t>
            </a:r>
          </a:p>
        </p:txBody>
      </p:sp>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To train ourselves with LabVIEW, all members of the team watched a series of LabVIEW tutorials on the National Instruments website (</a:t>
            </a:r>
            <a:r>
              <a:rPr lang="en-US" sz="1000" u="sng">
                <a:solidFill>
                  <a:schemeClr val="hlink"/>
                </a:solidFill>
                <a:hlinkClick r:id="rId2"/>
              </a:rPr>
              <a:t>http://www.ni.com/academic/students/learn-labview/</a:t>
            </a:r>
            <a:r>
              <a:rPr lang="en-US" sz="1000"/>
              <a:t>)</a:t>
            </a:r>
          </a:p>
          <a:p>
            <a:pPr lvl="0" rtl="0">
              <a:spcBef>
                <a:spcPts val="0"/>
              </a:spcBef>
              <a:buNone/>
            </a:pPr>
            <a:r>
              <a:rPr lang="en-US" sz="1000"/>
              <a:t>We then proceeded to watch supplemental YouTube videos from a variety of channels.  Some of us also looked at the LabVIEW White Papers and practiced their exercises.Finally, we used Siwei Sun’s research report to help us better understand how to implement the floc app. </a:t>
            </a:r>
          </a:p>
        </p:txBody>
      </p:sp>
      <p:sp>
        <p:nvSpPr>
          <p:cNvPr id="102" name="Shape 1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 retrieved from Siwei Sun (2016).  </a:t>
            </a:r>
            <a:r>
              <a:rPr i="1" lang="en-US" sz="1000"/>
              <a:t>Characterization of Flocs and Floc Size Distributions Using Image Analysis.</a:t>
            </a:r>
            <a:r>
              <a:rPr lang="en-US" sz="1000"/>
              <a:t>  Partial Fulfillment of the Requirements of Degree of Master of Science, Cornell University, Ithaca, New York.</a:t>
            </a:r>
          </a:p>
          <a:p>
            <a:pPr lvl="0" rtl="0">
              <a:spcBef>
                <a:spcPts val="0"/>
              </a:spcBef>
              <a:buNone/>
            </a:pPr>
            <a:r>
              <a:t/>
            </a:r>
            <a:endParaRPr sz="1000"/>
          </a:p>
          <a:p>
            <a:pPr lvl="0" rtl="0">
              <a:spcBef>
                <a:spcPts val="0"/>
              </a:spcBef>
              <a:buNone/>
            </a:pPr>
            <a:r>
              <a:rPr lang="en-US" sz="1000"/>
              <a:t>Caption of Slide:  These are the steps of image analysis as outlined in Siwei Sun’s Thesis.  These steps are used in the original program and served as model we used when organizing the original code into subVIs (functions). </a:t>
            </a:r>
          </a:p>
          <a:p>
            <a:pPr lvl="0" rtl="0">
              <a:spcBef>
                <a:spcPts val="0"/>
              </a:spcBef>
              <a:buNone/>
            </a:pPr>
            <a:r>
              <a:t/>
            </a:r>
            <a:endParaRPr sz="1000"/>
          </a:p>
          <a:p>
            <a:pPr lvl="0" rtl="0">
              <a:spcBef>
                <a:spcPts val="0"/>
              </a:spcBef>
              <a:buNone/>
            </a:pPr>
            <a:r>
              <a:rPr lang="en-US" sz="1000"/>
              <a:t>Summary:</a:t>
            </a:r>
          </a:p>
          <a:p>
            <a:pPr lvl="0" rtl="0">
              <a:spcBef>
                <a:spcPts val="0"/>
              </a:spcBef>
              <a:buNone/>
            </a:pPr>
            <a:r>
              <a:rPr lang="en-US" sz="1000">
                <a:solidFill>
                  <a:schemeClr val="dk1"/>
                </a:solidFill>
              </a:rPr>
              <a:t>These are the steps of image analysis as outlined in Sewei Sun’s Thesis.  </a:t>
            </a:r>
          </a:p>
          <a:p>
            <a:pPr indent="-292100" lvl="0" marL="457200" rtl="0">
              <a:spcBef>
                <a:spcPts val="0"/>
              </a:spcBef>
              <a:buClr>
                <a:schemeClr val="dk1"/>
              </a:buClr>
              <a:buSzPct val="100000"/>
              <a:buChar char="●"/>
            </a:pPr>
            <a:r>
              <a:rPr lang="en-US" sz="1000">
                <a:solidFill>
                  <a:schemeClr val="dk1"/>
                </a:solidFill>
              </a:rPr>
              <a:t>Figure A Represents the image before any changes are made for processing.  </a:t>
            </a:r>
          </a:p>
          <a:p>
            <a:pPr indent="-292100" lvl="0" marL="457200" rtl="0">
              <a:spcBef>
                <a:spcPts val="0"/>
              </a:spcBef>
              <a:buClr>
                <a:schemeClr val="dk1"/>
              </a:buClr>
              <a:buSzPct val="100000"/>
              <a:buChar char="●"/>
            </a:pPr>
            <a:r>
              <a:rPr lang="en-US" sz="1000">
                <a:solidFill>
                  <a:schemeClr val="dk1"/>
                </a:solidFill>
              </a:rPr>
              <a:t>Figure B represents the original image after the Gaussian filter and local thresholding have been applied </a:t>
            </a:r>
          </a:p>
          <a:p>
            <a:pPr indent="-292100" lvl="0" marL="457200" rtl="0">
              <a:spcBef>
                <a:spcPts val="0"/>
              </a:spcBef>
              <a:buClr>
                <a:schemeClr val="dk1"/>
              </a:buClr>
              <a:buSzPct val="100000"/>
              <a:buChar char="●"/>
            </a:pPr>
            <a:r>
              <a:rPr lang="en-US" sz="1000">
                <a:solidFill>
                  <a:schemeClr val="dk1"/>
                </a:solidFill>
              </a:rPr>
              <a:t>Figure C is Figure B after large holes inside the flocs were filled.  This makes the image easier to process.</a:t>
            </a:r>
          </a:p>
          <a:p>
            <a:pPr indent="-292100" lvl="0" marL="457200" rtl="0">
              <a:spcBef>
                <a:spcPts val="0"/>
              </a:spcBef>
              <a:buClr>
                <a:schemeClr val="dk1"/>
              </a:buClr>
              <a:buSzPct val="100000"/>
              <a:buChar char="●"/>
            </a:pPr>
            <a:r>
              <a:rPr lang="en-US" sz="1000">
                <a:solidFill>
                  <a:schemeClr val="dk1"/>
                </a:solidFill>
              </a:rPr>
              <a:t>Figure D Represents Figure C after the removal of unanalyzable flocs.  This group includes flocs that are out of focus, too small, or on the boundary of the generated picture.</a:t>
            </a:r>
          </a:p>
          <a:p>
            <a:pPr lvl="0" rtl="0">
              <a:spcBef>
                <a:spcPts val="0"/>
              </a:spcBef>
              <a:buNone/>
            </a:pPr>
            <a:r>
              <a:t/>
            </a:r>
            <a:endParaRPr sz="1000">
              <a:solidFill>
                <a:schemeClr val="dk1"/>
              </a:solidFill>
            </a:endParaRPr>
          </a:p>
          <a:p>
            <a:pPr lvl="0" rtl="0">
              <a:spcBef>
                <a:spcPts val="0"/>
              </a:spcBef>
              <a:buNone/>
            </a:pPr>
            <a:r>
              <a:rPr lang="en-US" sz="1000">
                <a:solidFill>
                  <a:schemeClr val="dk1"/>
                </a:solidFill>
              </a:rPr>
              <a:t>The problem with “border” flocs is that measurements are ambiguous. </a:t>
            </a:r>
          </a:p>
          <a:p>
            <a:pPr lvl="0" rtl="0">
              <a:spcBef>
                <a:spcPts val="0"/>
              </a:spcBef>
              <a:buNone/>
            </a:pPr>
            <a:r>
              <a:t/>
            </a:r>
            <a:endParaRPr sz="1000">
              <a:solidFill>
                <a:schemeClr val="dk1"/>
              </a:solidFill>
            </a:endParaRPr>
          </a:p>
          <a:p>
            <a:pPr lvl="0" rtl="0">
              <a:spcBef>
                <a:spcPts val="0"/>
              </a:spcBef>
              <a:buNone/>
            </a:pPr>
            <a:r>
              <a:rPr lang="en-US" sz="1000">
                <a:solidFill>
                  <a:schemeClr val="dk1"/>
                </a:solidFill>
              </a:rPr>
              <a:t>Flocs that are out of focus cannot be used to obtain accurate data.</a:t>
            </a:r>
          </a:p>
          <a:p>
            <a:pPr lvl="0" rtl="0">
              <a:spcBef>
                <a:spcPts val="0"/>
              </a:spcBef>
              <a:buNone/>
            </a:pPr>
            <a:r>
              <a:t/>
            </a:r>
            <a:endParaRPr sz="1000">
              <a:solidFill>
                <a:schemeClr val="dk1"/>
              </a:solidFill>
            </a:endParaRPr>
          </a:p>
          <a:p>
            <a:pPr lvl="0" rtl="0">
              <a:spcBef>
                <a:spcPts val="0"/>
              </a:spcBef>
              <a:buNone/>
            </a:pPr>
            <a:r>
              <a:rPr lang="en-US" sz="1000">
                <a:solidFill>
                  <a:schemeClr val="dk1"/>
                </a:solidFill>
              </a:rPr>
              <a:t>The issue with small flocs is airy disks that form.</a:t>
            </a:r>
          </a:p>
        </p:txBody>
      </p:sp>
      <p:sp>
        <p:nvSpPr>
          <p:cNvPr id="111" name="Shape 11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Image retrieved from:</a:t>
            </a:r>
          </a:p>
          <a:p>
            <a:pPr lvl="0" rtl="0">
              <a:spcBef>
                <a:spcPts val="0"/>
              </a:spcBef>
              <a:buNone/>
            </a:pPr>
            <a:r>
              <a:rPr lang="en-US" sz="1000"/>
              <a:t> Sewei Sun (2016).  </a:t>
            </a:r>
            <a:r>
              <a:rPr i="1" lang="en-US" sz="1000"/>
              <a:t>Characterization of Flocs and Floc Size Distributions Using Image Analysis.</a:t>
            </a:r>
            <a:r>
              <a:rPr lang="en-US" sz="1000"/>
              <a:t>  Partial Fulfillment of the Requirements of Degree of Master of Science, Cornell University, Ithaca, New York.</a:t>
            </a:r>
          </a:p>
          <a:p>
            <a:pPr lvl="0" rtl="0">
              <a:spcBef>
                <a:spcPts val="0"/>
              </a:spcBef>
              <a:buNone/>
            </a:pPr>
            <a:r>
              <a:t/>
            </a:r>
            <a:endParaRPr sz="1000"/>
          </a:p>
          <a:p>
            <a:pPr lvl="0" rtl="0">
              <a:spcBef>
                <a:spcPts val="0"/>
              </a:spcBef>
              <a:buNone/>
            </a:pPr>
            <a:r>
              <a:rPr lang="en-US" sz="1000">
                <a:solidFill>
                  <a:schemeClr val="dk1"/>
                </a:solidFill>
              </a:rPr>
              <a:t>Caption of Slide: Explains why flocs touching boundary are removed.</a:t>
            </a:r>
          </a:p>
          <a:p>
            <a:pPr lvl="0" rtl="0">
              <a:spcBef>
                <a:spcPts val="0"/>
              </a:spcBef>
              <a:buNone/>
            </a:pPr>
            <a:r>
              <a:t/>
            </a:r>
            <a:endParaRPr sz="1000">
              <a:solidFill>
                <a:schemeClr val="dk1"/>
              </a:solidFill>
            </a:endParaRPr>
          </a:p>
          <a:p>
            <a:pPr lvl="0" rtl="0">
              <a:spcBef>
                <a:spcPts val="0"/>
              </a:spcBef>
              <a:buNone/>
            </a:pPr>
            <a:r>
              <a:rPr lang="en-US" sz="1000">
                <a:solidFill>
                  <a:schemeClr val="dk1"/>
                </a:solidFill>
              </a:rPr>
              <a:t>Summary:The problem with “border” flocs is that measurements are ambiguous. One is unable to determine how far the floc extends past the allotted image size, so the border flocs are not counted as one of the flocs in the image. </a:t>
            </a:r>
          </a:p>
          <a:p>
            <a:pPr lvl="0" rtl="0">
              <a:spcBef>
                <a:spcPts val="0"/>
              </a:spcBef>
              <a:buNone/>
            </a:pPr>
            <a:r>
              <a:t/>
            </a:r>
            <a:endParaRPr sz="1000">
              <a:solidFill>
                <a:schemeClr val="dk1"/>
              </a:solidFill>
            </a:endParaRPr>
          </a:p>
        </p:txBody>
      </p:sp>
      <p:sp>
        <p:nvSpPr>
          <p:cNvPr id="122" name="Shape 12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solidFill>
                  <a:schemeClr val="dk1"/>
                </a:solidFill>
              </a:rPr>
              <a:t>Image retrieved from:</a:t>
            </a:r>
          </a:p>
          <a:p>
            <a:pPr lvl="0" rtl="0">
              <a:spcBef>
                <a:spcPts val="0"/>
              </a:spcBef>
              <a:buClr>
                <a:schemeClr val="dk1"/>
              </a:buClr>
              <a:buSzPct val="110000"/>
              <a:buFont typeface="Arial"/>
              <a:buNone/>
            </a:pPr>
            <a:r>
              <a:rPr lang="en-US" sz="1000">
                <a:solidFill>
                  <a:schemeClr val="dk1"/>
                </a:solidFill>
              </a:rPr>
              <a:t>Sewei Sun (2016).  </a:t>
            </a:r>
            <a:r>
              <a:rPr i="1" lang="en-US" sz="1000">
                <a:solidFill>
                  <a:schemeClr val="dk1"/>
                </a:solidFill>
              </a:rPr>
              <a:t>Characterization of Flocs and Floc Size Distributions Using Image Analysis.</a:t>
            </a:r>
            <a:r>
              <a:rPr lang="en-US" sz="1000">
                <a:solidFill>
                  <a:schemeClr val="dk1"/>
                </a:solidFill>
              </a:rPr>
              <a:t>  Partial Fulfillment of the Requirements of Degree of Master of Science, Cornell University, Ithaca, New York.</a:t>
            </a:r>
          </a:p>
          <a:p>
            <a:pPr lvl="0" rtl="0">
              <a:spcBef>
                <a:spcPts val="0"/>
              </a:spcBef>
              <a:buNone/>
            </a:pPr>
            <a:r>
              <a:t/>
            </a:r>
            <a:endParaRPr sz="1000"/>
          </a:p>
          <a:p>
            <a:pPr lvl="0" rtl="0">
              <a:spcBef>
                <a:spcPts val="0"/>
              </a:spcBef>
              <a:buNone/>
            </a:pPr>
            <a:r>
              <a:rPr lang="en-US" sz="1000"/>
              <a:t>Caption of Slide: Explains why Casey’s Code Removes Small Particles.</a:t>
            </a:r>
          </a:p>
          <a:p>
            <a:pPr lvl="0" rtl="0">
              <a:spcBef>
                <a:spcPts val="0"/>
              </a:spcBef>
              <a:buNone/>
            </a:pPr>
            <a:r>
              <a:t/>
            </a:r>
            <a:endParaRPr sz="1000"/>
          </a:p>
          <a:p>
            <a:pPr lvl="0" rtl="0">
              <a:spcBef>
                <a:spcPts val="0"/>
              </a:spcBef>
              <a:buNone/>
            </a:pPr>
            <a:r>
              <a:rPr lang="en-US" sz="1000"/>
              <a:t>Summary: If a particle is too small (with dimensions of 2.6 </a:t>
            </a:r>
            <a:r>
              <a:rPr lang="en-US" sz="1100">
                <a:solidFill>
                  <a:schemeClr val="dk1"/>
                </a:solidFill>
              </a:rPr>
              <a:t>μm</a:t>
            </a:r>
            <a:r>
              <a:rPr lang="en-US" sz="1000"/>
              <a:t>), “light rings” form around it.  This phenomenon occurs when a particle’s dimensions are close to the wavelength of light.  This makes measurements inaccurate, so such particles are removed.</a:t>
            </a:r>
          </a:p>
        </p:txBody>
      </p:sp>
      <p:sp>
        <p:nvSpPr>
          <p:cNvPr id="134" name="Shape 13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We had to comment a lot of the code to make it easier for future programmers to understand and edit. After this step was completed, we worked on making the graphical user interface more aesthetically appealing. Then, we worked on implementing the buffer into the code. </a:t>
            </a:r>
          </a:p>
        </p:txBody>
      </p:sp>
      <p:sp>
        <p:nvSpPr>
          <p:cNvPr id="145" name="Shape 14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2" name="Shape 152"/>
        <p:cNvGrpSpPr/>
        <p:nvPr/>
      </p:nvGrpSpPr>
      <p:grpSpPr>
        <a:xfrm>
          <a:off x="0" y="0"/>
          <a:ext cx="0" cy="0"/>
          <a:chOff x="0" y="0"/>
          <a:chExt cx="0" cy="0"/>
        </a:xfrm>
      </p:grpSpPr>
      <p:sp>
        <p:nvSpPr>
          <p:cNvPr id="153" name="Shape 15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In terms of aesthetics, there were a few issues with the original graphical user interface (GUI).  The user interface was too large to view on a single screen.  Moreover, it was difficult to find certain inputs in the GUI.  In order to organize the controls and information on the screen, the team decided to divide the information on the screen into two tabs, one to display/store the user’s inputs and the other for the outputs.  Each of these tabs was further divided into different pages.</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For the output tab, one page is dedicated to displaying the live video of the test, another for displaying the latest camera image analysed, and a third for displaying the data chart.</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For the inputs-tab, the controls were divided into two tabs based on priority and ease to understand.  For example, the file in which the program stores its analysed images and the time per analysis were deemed to be both important and easy to understand.  The thresholding method and the kinds of particles to look for were deemed unimportant because they should not be changed from their default values too often and they require some knowledge on computer graphics and the program itself  in order to understand their significance</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Image: </a:t>
            </a:r>
            <a:r>
              <a:rPr lang="en-US" sz="1000" u="sng">
                <a:solidFill>
                  <a:schemeClr val="hlink"/>
                </a:solidFill>
                <a:hlinkClick r:id="rId2"/>
              </a:rPr>
              <a:t>http://popdevelop.com/wp-content/uploads/2010/06/screenshot.144edit.png</a:t>
            </a:r>
          </a:p>
          <a:p>
            <a:pPr lvl="0">
              <a:spcBef>
                <a:spcPts val="0"/>
              </a:spcBef>
              <a:buClr>
                <a:schemeClr val="dk1"/>
              </a:buClr>
              <a:buFont typeface="Arial"/>
              <a:buNone/>
            </a:pPr>
            <a:r>
              <a:t/>
            </a:r>
            <a:endParaRPr sz="1000"/>
          </a:p>
          <a:p>
            <a:pPr lvl="0" rtl="0">
              <a:spcBef>
                <a:spcPts val="0"/>
              </a:spcBef>
              <a:buClr>
                <a:schemeClr val="dk1"/>
              </a:buClr>
              <a:buFont typeface="Arial"/>
              <a:buNone/>
            </a:pPr>
            <a:r>
              <a:t/>
            </a:r>
            <a:endParaRPr sz="1000"/>
          </a:p>
        </p:txBody>
      </p:sp>
      <p:sp>
        <p:nvSpPr>
          <p:cNvPr id="154" name="Shape 15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The team decided that the Floc App should have run a live video while the selecting an image to analyse after a certain time interval. The team assumed that the users of this program would appreciate this feature and would use it as a means by which to  make sure that the test is operating as it should.  The original program provided to the team did not have a feature for doing and a simple implementation of live video acquisition did not seem available in the LabVIEW standard library.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team, decided to turn to LabVIEW online community for help.  in the National Instruments website, one such solution was found (see hyperlink below).  This solution was then analysed, and its ideas were incorporated into the Floc App program.</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u="sng">
                <a:solidFill>
                  <a:schemeClr val="hlink"/>
                </a:solidFill>
                <a:hlinkClick r:id="rId2"/>
              </a:rPr>
              <a:t> https://decibel.ni.com/content/docs/DOC-29589</a:t>
            </a:r>
          </a:p>
          <a:p>
            <a:pPr lvl="0">
              <a:spcBef>
                <a:spcPts val="0"/>
              </a:spcBef>
              <a:buClr>
                <a:schemeClr val="dk1"/>
              </a:buClr>
              <a:buFont typeface="Arial"/>
              <a:buNone/>
            </a:pPr>
            <a:r>
              <a:t/>
            </a:r>
            <a:endParaRPr sz="1000"/>
          </a:p>
          <a:p>
            <a:pPr lvl="0" rtl="0">
              <a:spcBef>
                <a:spcPts val="0"/>
              </a:spcBef>
              <a:buClr>
                <a:schemeClr val="dk1"/>
              </a:buClr>
              <a:buFont typeface="Arial"/>
              <a:buNone/>
            </a:pPr>
            <a:r>
              <a:t/>
            </a:r>
            <a:endParaRPr sz="1000"/>
          </a:p>
        </p:txBody>
      </p:sp>
      <p:sp>
        <p:nvSpPr>
          <p:cNvPr id="164" name="Shape 16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onfluence.cornell.edu/display/AGUACLARA/Floc+Size+And+Count+App" TargetMode="External"/><Relationship Id="rId4" Type="http://schemas.openxmlformats.org/officeDocument/2006/relationships/image" Target="../media/image0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05.png"/><Relationship Id="rId4" Type="http://schemas.openxmlformats.org/officeDocument/2006/relationships/image" Target="../media/image09.png"/><Relationship Id="rId5" Type="http://schemas.openxmlformats.org/officeDocument/2006/relationships/image" Target="../media/image0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05.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6.png"/><Relationship Id="rId4" Type="http://schemas.openxmlformats.org/officeDocument/2006/relationships/image" Target="../media/image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6.png"/><Relationship Id="rId4" Type="http://schemas.openxmlformats.org/officeDocument/2006/relationships/image" Target="../media/image0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06.png"/><Relationship Id="rId4" Type="http://schemas.openxmlformats.org/officeDocument/2006/relationships/image" Target="../media/image02.png"/><Relationship Id="rId5" Type="http://schemas.openxmlformats.org/officeDocument/2006/relationships/image" Target="../media/image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6.png"/><Relationship Id="rId4" Type="http://schemas.openxmlformats.org/officeDocument/2006/relationships/image" Target="../media/image0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05.png"/><Relationship Id="rId4" Type="http://schemas.openxmlformats.org/officeDocument/2006/relationships/image" Target="../media/image04.png"/><Relationship Id="rId5" Type="http://schemas.openxmlformats.org/officeDocument/2006/relationships/image" Target="../media/image0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05.png"/><Relationship Id="rId4" Type="http://schemas.openxmlformats.org/officeDocument/2006/relationships/image" Target="../media/image0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2639276" y="2897550"/>
            <a:ext cx="52128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For more information please visit </a:t>
            </a:r>
            <a:r>
              <a:rPr lang="en-US" u="sng">
                <a:solidFill>
                  <a:schemeClr val="hlink"/>
                </a:solidFill>
                <a:hlinkClick r:id="rId3"/>
              </a:rPr>
              <a:t>https://confluence.cornell.edu/display/AGUACLARA/Floc+Size+And+Count+App</a:t>
            </a:r>
            <a:r>
              <a:rPr lang="en-US">
                <a:solidFill>
                  <a:srgbClr val="7F7F7F"/>
                </a:solidFill>
              </a:rPr>
              <a:t> </a:t>
            </a:r>
          </a:p>
        </p:txBody>
      </p:sp>
      <p:sp>
        <p:nvSpPr>
          <p:cNvPr id="85" name="Shape 85"/>
          <p:cNvSpPr txBox="1"/>
          <p:nvPr/>
        </p:nvSpPr>
        <p:spPr>
          <a:xfrm>
            <a:off x="5241700" y="4763425"/>
            <a:ext cx="37548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Apps and Algorithms</a:t>
            </a:r>
            <a:r>
              <a:rPr b="1" i="0" lang="en-US" sz="1000" u="none" cap="none" strike="noStrike">
                <a:solidFill>
                  <a:srgbClr val="0B68FF"/>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a:t>
            </a:r>
            <a:r>
              <a:rPr b="1" i="0" lang="en-US" sz="1000" u="none" cap="none" strike="noStrike">
                <a:solidFill>
                  <a:srgbClr val="7F7F7F"/>
                </a:solidFill>
                <a:latin typeface="Arial"/>
                <a:ea typeface="Arial"/>
                <a:cs typeface="Arial"/>
                <a:sym typeface="Arial"/>
              </a:rPr>
              <a:t> 201</a:t>
            </a:r>
            <a:r>
              <a:rPr b="1" lang="en-US" sz="1000">
                <a:solidFill>
                  <a:srgbClr val="7F7F7F"/>
                </a:solidFill>
              </a:rPr>
              <a:t>6</a:t>
            </a:r>
          </a:p>
        </p:txBody>
      </p:sp>
      <p:pic>
        <p:nvPicPr>
          <p:cNvPr descr="AClogotype (1).png" id="86" name="Shape 86"/>
          <p:cNvPicPr preferRelativeResize="0"/>
          <p:nvPr/>
        </p:nvPicPr>
        <p:blipFill>
          <a:blip r:embed="rId4">
            <a:alphaModFix/>
          </a:blip>
          <a:stretch>
            <a:fillRect/>
          </a:stretch>
        </p:blipFill>
        <p:spPr>
          <a:xfrm>
            <a:off x="7294200" y="65800"/>
            <a:ext cx="1764899" cy="513500"/>
          </a:xfrm>
          <a:prstGeom prst="rect">
            <a:avLst/>
          </a:prstGeom>
          <a:noFill/>
          <a:ln>
            <a:noFill/>
          </a:ln>
        </p:spPr>
      </p:pic>
      <p:pic>
        <p:nvPicPr>
          <p:cNvPr descr="AClogotype (1).png" id="87" name="Shape 87"/>
          <p:cNvPicPr preferRelativeResize="0"/>
          <p:nvPr/>
        </p:nvPicPr>
        <p:blipFill rotWithShape="1">
          <a:blip r:embed="rId4">
            <a:alphaModFix/>
          </a:blip>
          <a:srcRect b="0" l="4313" r="75452" t="0"/>
          <a:stretch/>
        </p:blipFill>
        <p:spPr>
          <a:xfrm>
            <a:off x="693500" y="1493200"/>
            <a:ext cx="2275725" cy="3270224"/>
          </a:xfrm>
          <a:prstGeom prst="rect">
            <a:avLst/>
          </a:prstGeom>
          <a:noFill/>
          <a:ln>
            <a:noFill/>
          </a:ln>
        </p:spPr>
      </p:pic>
      <p:sp>
        <p:nvSpPr>
          <p:cNvPr id="88" name="Shape 88"/>
          <p:cNvSpPr txBox="1"/>
          <p:nvPr/>
        </p:nvSpPr>
        <p:spPr>
          <a:xfrm>
            <a:off x="1778000" y="5427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7200">
                <a:solidFill>
                  <a:srgbClr val="595959"/>
                </a:solidFill>
              </a:rPr>
              <a:t>Floc Size and Count App</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4" name="Shape 174"/>
        <p:cNvGrpSpPr/>
        <p:nvPr/>
      </p:nvGrpSpPr>
      <p:grpSpPr>
        <a:xfrm>
          <a:off x="0" y="0"/>
          <a:ext cx="0" cy="0"/>
          <a:chOff x="0" y="0"/>
          <a:chExt cx="0" cy="0"/>
        </a:xfrm>
      </p:grpSpPr>
      <p:pic>
        <p:nvPicPr>
          <p:cNvPr id="175" name="Shape 175"/>
          <p:cNvPicPr preferRelativeResize="0"/>
          <p:nvPr/>
        </p:nvPicPr>
        <p:blipFill/>
        <p:spPr>
          <a:xfrm>
            <a:off x="7514490" y="45563"/>
            <a:ext cx="718200" cy="718200"/>
          </a:xfrm>
          <a:prstGeom prst="rect">
            <a:avLst/>
          </a:prstGeom>
          <a:solidFill>
            <a:srgbClr val="FFFFFF"/>
          </a:solidFill>
          <a:ln>
            <a:noFill/>
          </a:ln>
        </p:spPr>
      </p:pic>
      <p:sp>
        <p:nvSpPr>
          <p:cNvPr id="176" name="Shape 176"/>
          <p:cNvSpPr txBox="1"/>
          <p:nvPr/>
        </p:nvSpPr>
        <p:spPr>
          <a:xfrm>
            <a:off x="1163700" y="3997150"/>
            <a:ext cx="6816600" cy="718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800"/>
              <a:t>Queues are a great tool to implement buffers but not instantaneous which causes problems</a:t>
            </a:r>
          </a:p>
        </p:txBody>
      </p:sp>
      <p:pic>
        <p:nvPicPr>
          <p:cNvPr descr="AClogotype (1).png" id="177" name="Shape 17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8" name="Shape 178"/>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Apps and Algorithms | </a:t>
            </a:r>
            <a:r>
              <a:rPr b="1" lang="en-US" sz="1000">
                <a:solidFill>
                  <a:srgbClr val="7F7F7F"/>
                </a:solidFill>
              </a:rPr>
              <a:t>Symposium Presentation Fall 2016</a:t>
            </a:r>
          </a:p>
          <a:p>
            <a:pPr indent="0" lvl="0" marL="0" marR="0" rtl="0" algn="r">
              <a:spcBef>
                <a:spcPts val="0"/>
              </a:spcBef>
              <a:buNone/>
            </a:pPr>
            <a:r>
              <a:t/>
            </a:r>
            <a:endParaRPr b="1" sz="1000">
              <a:solidFill>
                <a:srgbClr val="0B68FF"/>
              </a:solidFill>
            </a:endParaRPr>
          </a:p>
        </p:txBody>
      </p:sp>
      <p:sp>
        <p:nvSpPr>
          <p:cNvPr id="179" name="Shape 179"/>
          <p:cNvSpPr txBox="1"/>
          <p:nvPr/>
        </p:nvSpPr>
        <p:spPr>
          <a:xfrm>
            <a:off x="108725" y="261825"/>
            <a:ext cx="71094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Queues as buffer structures</a:t>
            </a:r>
          </a:p>
        </p:txBody>
      </p:sp>
      <p:sp>
        <p:nvSpPr>
          <p:cNvPr id="180" name="Shape 180"/>
          <p:cNvSpPr/>
          <p:nvPr/>
        </p:nvSpPr>
        <p:spPr>
          <a:xfrm>
            <a:off x="2353350" y="1800237"/>
            <a:ext cx="3505200" cy="12810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81" name="Shape 181"/>
          <p:cNvSpPr/>
          <p:nvPr/>
        </p:nvSpPr>
        <p:spPr>
          <a:xfrm>
            <a:off x="2353350" y="1800250"/>
            <a:ext cx="507000" cy="1281000"/>
          </a:xfrm>
          <a:prstGeom prst="rect">
            <a:avLst/>
          </a:prstGeom>
          <a:solidFill>
            <a:srgbClr val="24D42D"/>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82" name="Shape 182"/>
          <p:cNvSpPr/>
          <p:nvPr/>
        </p:nvSpPr>
        <p:spPr>
          <a:xfrm>
            <a:off x="2860350" y="1800250"/>
            <a:ext cx="507000" cy="1281000"/>
          </a:xfrm>
          <a:prstGeom prst="rect">
            <a:avLst/>
          </a:prstGeom>
          <a:solidFill>
            <a:srgbClr val="0000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83" name="Shape 183"/>
          <p:cNvSpPr/>
          <p:nvPr/>
        </p:nvSpPr>
        <p:spPr>
          <a:xfrm>
            <a:off x="3367350" y="1800250"/>
            <a:ext cx="560700" cy="1281000"/>
          </a:xfrm>
          <a:prstGeom prst="rect">
            <a:avLst/>
          </a:prstGeom>
          <a:solidFill>
            <a:srgbClr val="24D42D"/>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84" name="Shape 184"/>
          <p:cNvSpPr/>
          <p:nvPr/>
        </p:nvSpPr>
        <p:spPr>
          <a:xfrm>
            <a:off x="3928050" y="1800275"/>
            <a:ext cx="507000" cy="1281000"/>
          </a:xfrm>
          <a:prstGeom prst="rect">
            <a:avLst/>
          </a:prstGeom>
          <a:solidFill>
            <a:srgbClr val="0000FF"/>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85" name="Shape 185"/>
          <p:cNvSpPr/>
          <p:nvPr/>
        </p:nvSpPr>
        <p:spPr>
          <a:xfrm>
            <a:off x="4435050" y="1800250"/>
            <a:ext cx="560700" cy="1281000"/>
          </a:xfrm>
          <a:prstGeom prst="rect">
            <a:avLst/>
          </a:prstGeom>
          <a:solidFill>
            <a:srgbClr val="24D42D"/>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1000"/>
                                        <p:tgtEl>
                                          <p:spTgt spid="1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81"/>
                                        </p:tgtEl>
                                      </p:cBhvr>
                                    </p:animEffect>
                                    <p:set>
                                      <p:cBhvr>
                                        <p:cTn dur="1" fill="hold">
                                          <p:stCondLst>
                                            <p:cond delay="1000"/>
                                          </p:stCondLst>
                                        </p:cTn>
                                        <p:tgtEl>
                                          <p:spTgt spid="18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1000"/>
                                        <p:tgtEl>
                                          <p:spTgt spid="1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0"/>
                                        <p:tgtEl>
                                          <p:spTgt spid="1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182"/>
                                        </p:tgtEl>
                                      </p:cBhvr>
                                    </p:animEffect>
                                    <p:set>
                                      <p:cBhvr>
                                        <p:cTn dur="1" fill="hold">
                                          <p:stCondLst>
                                            <p:cond delay="1000"/>
                                          </p:stCondLst>
                                        </p:cTn>
                                        <p:tgtEl>
                                          <p:spTgt spid="18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9" name="Shape 189"/>
        <p:cNvGrpSpPr/>
        <p:nvPr/>
      </p:nvGrpSpPr>
      <p:grpSpPr>
        <a:xfrm>
          <a:off x="0" y="0"/>
          <a:ext cx="0" cy="0"/>
          <a:chOff x="0" y="0"/>
          <a:chExt cx="0" cy="0"/>
        </a:xfrm>
      </p:grpSpPr>
      <p:pic>
        <p:nvPicPr>
          <p:cNvPr id="190" name="Shape 190"/>
          <p:cNvPicPr preferRelativeResize="0"/>
          <p:nvPr/>
        </p:nvPicPr>
        <p:blipFill/>
        <p:spPr>
          <a:xfrm>
            <a:off x="7514490" y="45563"/>
            <a:ext cx="718200" cy="718200"/>
          </a:xfrm>
          <a:prstGeom prst="rect">
            <a:avLst/>
          </a:prstGeom>
          <a:solidFill>
            <a:srgbClr val="FFFFFF"/>
          </a:solidFill>
          <a:ln>
            <a:noFill/>
          </a:ln>
        </p:spPr>
      </p:pic>
      <p:sp>
        <p:nvSpPr>
          <p:cNvPr id="191" name="Shape 191"/>
          <p:cNvSpPr txBox="1"/>
          <p:nvPr/>
        </p:nvSpPr>
        <p:spPr>
          <a:xfrm>
            <a:off x="281550" y="1100680"/>
            <a:ext cx="3204900" cy="1368000"/>
          </a:xfrm>
          <a:prstGeom prst="rect">
            <a:avLst/>
          </a:prstGeom>
          <a:noFill/>
          <a:ln>
            <a:noFill/>
          </a:ln>
        </p:spPr>
        <p:txBody>
          <a:bodyPr anchorCtr="0" anchor="t" bIns="45700" lIns="91425" rIns="91425" tIns="45700">
            <a:noAutofit/>
          </a:bodyPr>
          <a:lstStyle/>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Solve problems raised by parallel loops and non-instantaneous executions</a:t>
            </a:r>
          </a:p>
          <a:p>
            <a:pPr indent="0" lvl="0" marL="0" marR="0" rtl="0" algn="l">
              <a:spcBef>
                <a:spcPts val="0"/>
              </a:spcBef>
              <a:buClr>
                <a:srgbClr val="595959"/>
              </a:buClr>
              <a:buSzPct val="100000"/>
              <a:buFont typeface="Calibri"/>
              <a:buChar char="•"/>
            </a:pPr>
            <a:r>
              <a:rPr b="0" i="0" lang="en-US" sz="1400" u="none" cap="none" strike="noStrike">
                <a:solidFill>
                  <a:srgbClr val="595959"/>
                </a:solidFill>
                <a:latin typeface="Calibri"/>
                <a:ea typeface="Calibri"/>
                <a:cs typeface="Calibri"/>
                <a:sym typeface="Calibri"/>
              </a:rPr>
              <a:t> </a:t>
            </a:r>
            <a:r>
              <a:rPr lang="en-US">
                <a:solidFill>
                  <a:srgbClr val="595959"/>
                </a:solidFill>
                <a:latin typeface="Calibri"/>
                <a:ea typeface="Calibri"/>
                <a:cs typeface="Calibri"/>
                <a:sym typeface="Calibri"/>
              </a:rPr>
              <a:t>Create a hardware component</a:t>
            </a:r>
          </a:p>
          <a:p>
            <a:pPr indent="0" lvl="0" marL="0" marR="0" rtl="0" algn="l">
              <a:spcBef>
                <a:spcPts val="0"/>
              </a:spcBef>
              <a:buClr>
                <a:srgbClr val="595959"/>
              </a:buClr>
              <a:buFont typeface="Calibri"/>
              <a:buChar char="•"/>
            </a:pPr>
            <a:r>
              <a:rPr lang="en-US">
                <a:solidFill>
                  <a:srgbClr val="595959"/>
                </a:solidFill>
                <a:latin typeface="Calibri"/>
                <a:ea typeface="Calibri"/>
                <a:cs typeface="Calibri"/>
                <a:sym typeface="Calibri"/>
              </a:rPr>
              <a:t>Get user feedback</a:t>
            </a:r>
          </a:p>
          <a:p>
            <a:pPr lvl="0" marR="0" rtl="0" algn="l">
              <a:spcBef>
                <a:spcPts val="0"/>
              </a:spcBef>
              <a:buNone/>
            </a:pPr>
            <a:r>
              <a:t/>
            </a:r>
            <a:endParaRPr b="0" i="0" sz="1400" u="none" cap="none" strike="noStrike">
              <a:solidFill>
                <a:srgbClr val="595959"/>
              </a:solidFill>
              <a:latin typeface="Calibri"/>
              <a:ea typeface="Calibri"/>
              <a:cs typeface="Calibri"/>
              <a:sym typeface="Calibri"/>
            </a:endParaRPr>
          </a:p>
        </p:txBody>
      </p:sp>
      <p:sp>
        <p:nvSpPr>
          <p:cNvPr id="192" name="Shape 192"/>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Future Work</a:t>
            </a:r>
          </a:p>
        </p:txBody>
      </p:sp>
      <p:sp>
        <p:nvSpPr>
          <p:cNvPr id="193" name="Shape 193"/>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194" name="Shape 194"/>
          <p:cNvSpPr txBox="1"/>
          <p:nvPr/>
        </p:nvSpPr>
        <p:spPr>
          <a:xfrm>
            <a:off x="281551" y="3997139"/>
            <a:ext cx="3204900" cy="9234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t>Fix problems and get user feedback</a:t>
            </a:r>
          </a:p>
        </p:txBody>
      </p:sp>
      <p:pic>
        <p:nvPicPr>
          <p:cNvPr descr="AClogotype (1).png" id="195" name="Shape 195"/>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96" name="Shape 196"/>
          <p:cNvPicPr preferRelativeResize="0"/>
          <p:nvPr/>
        </p:nvPicPr>
        <p:blipFill rotWithShape="1">
          <a:blip r:embed="rId4">
            <a:alphaModFix/>
          </a:blip>
          <a:srcRect b="10586" l="0" r="0" t="0"/>
          <a:stretch/>
        </p:blipFill>
        <p:spPr>
          <a:xfrm>
            <a:off x="3958700" y="1738675"/>
            <a:ext cx="4823475" cy="1489825"/>
          </a:xfrm>
          <a:prstGeom prst="rect">
            <a:avLst/>
          </a:prstGeom>
          <a:noFill/>
          <a:ln>
            <a:noFill/>
          </a:ln>
        </p:spPr>
      </p:pic>
      <p:sp>
        <p:nvSpPr>
          <p:cNvPr id="197" name="Shape 197"/>
          <p:cNvSpPr/>
          <p:nvPr/>
        </p:nvSpPr>
        <p:spPr>
          <a:xfrm>
            <a:off x="7514500" y="2468675"/>
            <a:ext cx="1448400" cy="923400"/>
          </a:xfrm>
          <a:prstGeom prst="ellipse">
            <a:avLst/>
          </a:prstGeom>
          <a:noFill/>
          <a:ln cap="flat" cmpd="sng" w="114300">
            <a:solidFill>
              <a:srgbClr val="24D42D"/>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id="198" name="Shape 198"/>
          <p:cNvPicPr preferRelativeResize="0"/>
          <p:nvPr/>
        </p:nvPicPr>
        <p:blipFill>
          <a:blip r:embed="rId5">
            <a:alphaModFix/>
          </a:blip>
          <a:stretch>
            <a:fillRect/>
          </a:stretch>
        </p:blipFill>
        <p:spPr>
          <a:xfrm>
            <a:off x="3872775" y="1683349"/>
            <a:ext cx="957603" cy="718200"/>
          </a:xfrm>
          <a:prstGeom prst="rect">
            <a:avLst/>
          </a:prstGeom>
          <a:noFill/>
          <a:ln>
            <a:noFill/>
          </a:ln>
        </p:spPr>
      </p:pic>
      <p:pic>
        <p:nvPicPr>
          <p:cNvPr id="199" name="Shape 199"/>
          <p:cNvPicPr preferRelativeResize="0"/>
          <p:nvPr/>
        </p:nvPicPr>
        <p:blipFill>
          <a:blip r:embed="rId5">
            <a:alphaModFix/>
          </a:blip>
          <a:stretch>
            <a:fillRect/>
          </a:stretch>
        </p:blipFill>
        <p:spPr>
          <a:xfrm>
            <a:off x="5277275" y="1683349"/>
            <a:ext cx="957603" cy="718200"/>
          </a:xfrm>
          <a:prstGeom prst="rect">
            <a:avLst/>
          </a:prstGeom>
          <a:noFill/>
          <a:ln>
            <a:noFill/>
          </a:ln>
        </p:spPr>
      </p:pic>
      <p:pic>
        <p:nvPicPr>
          <p:cNvPr id="200" name="Shape 200"/>
          <p:cNvPicPr preferRelativeResize="0"/>
          <p:nvPr/>
        </p:nvPicPr>
        <p:blipFill>
          <a:blip r:embed="rId5">
            <a:alphaModFix/>
          </a:blip>
          <a:stretch>
            <a:fillRect/>
          </a:stretch>
        </p:blipFill>
        <p:spPr>
          <a:xfrm>
            <a:off x="6556900" y="1683349"/>
            <a:ext cx="957603" cy="718200"/>
          </a:xfrm>
          <a:prstGeom prst="rect">
            <a:avLst/>
          </a:prstGeom>
          <a:noFill/>
          <a:ln>
            <a:noFill/>
          </a:ln>
        </p:spPr>
      </p:pic>
      <p:pic>
        <p:nvPicPr>
          <p:cNvPr id="201" name="Shape 201"/>
          <p:cNvPicPr preferRelativeResize="0"/>
          <p:nvPr/>
        </p:nvPicPr>
        <p:blipFill>
          <a:blip r:embed="rId5">
            <a:alphaModFix/>
          </a:blip>
          <a:stretch>
            <a:fillRect/>
          </a:stretch>
        </p:blipFill>
        <p:spPr>
          <a:xfrm>
            <a:off x="7836525" y="1683349"/>
            <a:ext cx="957603" cy="718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1000"/>
                                        <p:tgtEl>
                                          <p:spTgt spid="1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5" name="Shape 205"/>
        <p:cNvGrpSpPr/>
        <p:nvPr/>
      </p:nvGrpSpPr>
      <p:grpSpPr>
        <a:xfrm>
          <a:off x="0" y="0"/>
          <a:ext cx="0" cy="0"/>
          <a:chOff x="0" y="0"/>
          <a:chExt cx="0" cy="0"/>
        </a:xfrm>
      </p:grpSpPr>
      <p:pic>
        <p:nvPicPr>
          <p:cNvPr id="206" name="Shape 206"/>
          <p:cNvPicPr preferRelativeResize="0"/>
          <p:nvPr/>
        </p:nvPicPr>
        <p:blipFill/>
        <p:spPr>
          <a:xfrm>
            <a:off x="7514490" y="45563"/>
            <a:ext cx="718200" cy="718200"/>
          </a:xfrm>
          <a:prstGeom prst="rect">
            <a:avLst/>
          </a:prstGeom>
          <a:solidFill>
            <a:srgbClr val="FFFFFF"/>
          </a:solidFill>
          <a:ln>
            <a:noFill/>
          </a:ln>
        </p:spPr>
      </p:pic>
      <p:sp>
        <p:nvSpPr>
          <p:cNvPr id="207" name="Shape 207"/>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24D42D"/>
                </a:solidFill>
                <a:latin typeface="Arial"/>
                <a:ea typeface="Arial"/>
                <a:cs typeface="Arial"/>
                <a:sym typeface="Arial"/>
              </a:rPr>
              <a:t>Q</a:t>
            </a:r>
            <a:r>
              <a:rPr lang="en-US" sz="4800">
                <a:solidFill>
                  <a:srgbClr val="24D42D"/>
                </a:solidFill>
              </a:rPr>
              <a:t>uestions</a:t>
            </a:r>
          </a:p>
          <a:p>
            <a:pPr indent="0" lvl="0" marL="0" marR="0" rtl="0" algn="ctr">
              <a:spcBef>
                <a:spcPts val="0"/>
              </a:spcBef>
              <a:buSzPct val="25000"/>
              <a:buNone/>
            </a:pPr>
            <a:r>
              <a:rPr lang="en-US" sz="4800">
                <a:solidFill>
                  <a:srgbClr val="24D42D"/>
                </a:solidFill>
              </a:rPr>
              <a:t>and</a:t>
            </a:r>
          </a:p>
          <a:p>
            <a:pPr indent="0" lvl="0" marL="0" marR="0" rtl="0" algn="ctr">
              <a:spcBef>
                <a:spcPts val="0"/>
              </a:spcBef>
              <a:buSzPct val="25000"/>
              <a:buNone/>
            </a:pPr>
            <a:r>
              <a:rPr lang="en-US" sz="4800">
                <a:solidFill>
                  <a:srgbClr val="24D42D"/>
                </a:solidFill>
              </a:rPr>
              <a:t>Recommendations</a:t>
            </a:r>
          </a:p>
        </p:txBody>
      </p:sp>
      <p:pic>
        <p:nvPicPr>
          <p:cNvPr descr="AClogotype (1).png" id="208" name="Shape 20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9" name="Shape 209"/>
          <p:cNvSpPr txBox="1"/>
          <p:nvPr/>
        </p:nvSpPr>
        <p:spPr>
          <a:xfrm>
            <a:off x="2182950" y="2927612"/>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Christian Rodrigues</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cer95@cornell.edu</a:t>
            </a:r>
          </a:p>
        </p:txBody>
      </p:sp>
      <p:sp>
        <p:nvSpPr>
          <p:cNvPr id="210" name="Shape 210"/>
          <p:cNvSpPr txBox="1"/>
          <p:nvPr/>
        </p:nvSpPr>
        <p:spPr>
          <a:xfrm>
            <a:off x="3784200" y="29371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Anthony Verghese</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akv26@cornell.edu</a:t>
            </a:r>
          </a:p>
        </p:txBody>
      </p:sp>
      <p:sp>
        <p:nvSpPr>
          <p:cNvPr id="211" name="Shape 211"/>
          <p:cNvSpPr txBox="1"/>
          <p:nvPr/>
        </p:nvSpPr>
        <p:spPr>
          <a:xfrm>
            <a:off x="5417575" y="2927612"/>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Deniz Yilmazer</a:t>
            </a:r>
          </a:p>
          <a:p>
            <a:pPr indent="0" lvl="0" marL="0" marR="0" rtl="0" algn="ctr">
              <a:spcBef>
                <a:spcPts val="0"/>
              </a:spcBef>
              <a:buSzPct val="25000"/>
              <a:buNone/>
            </a:pPr>
            <a:r>
              <a:rPr lang="en-US" sz="1200"/>
              <a:t>Computer Science</a:t>
            </a:r>
          </a:p>
          <a:p>
            <a:pPr indent="0" lvl="0" marL="0" marR="0" rtl="0" algn="ctr">
              <a:spcBef>
                <a:spcPts val="0"/>
              </a:spcBef>
              <a:buSzPct val="25000"/>
              <a:buNone/>
            </a:pPr>
            <a:r>
              <a:rPr lang="en-US" sz="1200"/>
              <a:t>dy223@cornell.edu</a:t>
            </a:r>
          </a:p>
        </p:txBody>
      </p:sp>
      <p:pic>
        <p:nvPicPr>
          <p:cNvPr descr="AClogotype (1).png" id="212" name="Shape 212"/>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13" name="Shape 213"/>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Apps and Algorithms | </a:t>
            </a:r>
            <a:r>
              <a:rPr b="1" lang="en-US" sz="1000">
                <a:solidFill>
                  <a:srgbClr val="7F7F7F"/>
                </a:solidFill>
              </a:rPr>
              <a:t>Symposium Presentation Fall 2016</a:t>
            </a:r>
          </a:p>
          <a:p>
            <a:pPr indent="0" lvl="0" marL="0" marR="0" rtl="0" algn="r">
              <a:spcBef>
                <a:spcPts val="0"/>
              </a:spcBef>
              <a:buNone/>
            </a:pPr>
            <a:r>
              <a:t/>
            </a:r>
            <a:endParaRPr b="1" sz="1000">
              <a:solidFill>
                <a:srgbClr val="0B68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7" name="Shape 217"/>
        <p:cNvGrpSpPr/>
        <p:nvPr/>
      </p:nvGrpSpPr>
      <p:grpSpPr>
        <a:xfrm>
          <a:off x="0" y="0"/>
          <a:ext cx="0" cy="0"/>
          <a:chOff x="0" y="0"/>
          <a:chExt cx="0" cy="0"/>
        </a:xfrm>
      </p:grpSpPr>
      <p:pic>
        <p:nvPicPr>
          <p:cNvPr id="218" name="Shape 218"/>
          <p:cNvPicPr preferRelativeResize="0"/>
          <p:nvPr/>
        </p:nvPicPr>
        <p:blipFill/>
        <p:spPr>
          <a:xfrm>
            <a:off x="7514490" y="45563"/>
            <a:ext cx="718110" cy="718110"/>
          </a:xfrm>
          <a:prstGeom prst="rect">
            <a:avLst/>
          </a:prstGeom>
          <a:solidFill>
            <a:srgbClr val="FFFFFF"/>
          </a:solidFill>
          <a:ln>
            <a:noFill/>
          </a:ln>
        </p:spPr>
      </p:pic>
      <p:sp>
        <p:nvSpPr>
          <p:cNvPr id="219" name="Shape 219"/>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24D42D"/>
                </a:solidFill>
              </a:rPr>
              <a:t>Appendix</a:t>
            </a:r>
          </a:p>
          <a:p>
            <a:pPr indent="0" lvl="0" marL="0" marR="0" rtl="0" algn="ctr">
              <a:spcBef>
                <a:spcPts val="0"/>
              </a:spcBef>
              <a:buSzPct val="25000"/>
              <a:buNone/>
            </a:pPr>
            <a:r>
              <a:rPr lang="en-US" sz="6000">
                <a:solidFill>
                  <a:srgbClr val="24D42D"/>
                </a:solidFill>
              </a:rPr>
              <a:t>Slides</a:t>
            </a:r>
          </a:p>
        </p:txBody>
      </p:sp>
      <p:pic>
        <p:nvPicPr>
          <p:cNvPr descr="AClogotype (1).png" id="220" name="Shape 220"/>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AClogotype (1).png" id="221" name="Shape 221"/>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22" name="Shape 222"/>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Apps and Algorithms | </a:t>
            </a:r>
            <a:r>
              <a:rPr b="1" lang="en-US" sz="1000">
                <a:solidFill>
                  <a:srgbClr val="7F7F7F"/>
                </a:solidFill>
              </a:rPr>
              <a:t>Symposium Presentation Fall 2016</a:t>
            </a:r>
          </a:p>
          <a:p>
            <a:pPr indent="0" lvl="0" marL="0" marR="0" rtl="0" algn="r">
              <a:spcBef>
                <a:spcPts val="0"/>
              </a:spcBef>
              <a:buNone/>
            </a:pPr>
            <a:r>
              <a:t/>
            </a:r>
            <a:endParaRPr b="1" sz="1000">
              <a:solidFill>
                <a:srgbClr val="0B68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pic>
        <p:nvPicPr>
          <p:cNvPr id="227" name="Shape 227"/>
          <p:cNvPicPr preferRelativeResize="0"/>
          <p:nvPr/>
        </p:nvPicPr>
        <p:blipFill/>
        <p:spPr>
          <a:xfrm>
            <a:off x="7514490" y="45563"/>
            <a:ext cx="718200" cy="718200"/>
          </a:xfrm>
          <a:prstGeom prst="rect">
            <a:avLst/>
          </a:prstGeom>
          <a:solidFill>
            <a:srgbClr val="FFFFFF"/>
          </a:solidFill>
          <a:ln>
            <a:noFill/>
          </a:ln>
        </p:spPr>
      </p:pic>
      <p:pic>
        <p:nvPicPr>
          <p:cNvPr descr="AClogotype (1).png" id="228" name="Shape 22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29" name="Shape 229"/>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Apps and Algorithms | </a:t>
            </a:r>
            <a:r>
              <a:rPr b="1" lang="en-US" sz="1000">
                <a:solidFill>
                  <a:srgbClr val="7F7F7F"/>
                </a:solidFill>
              </a:rPr>
              <a:t>Symposium Presentation Fall 2016</a:t>
            </a:r>
          </a:p>
          <a:p>
            <a:pPr indent="0" lvl="0" marL="0" marR="0" rtl="0" algn="r">
              <a:spcBef>
                <a:spcPts val="0"/>
              </a:spcBef>
              <a:buNone/>
            </a:pPr>
            <a:r>
              <a:t/>
            </a:r>
            <a:endParaRPr b="1" sz="1000">
              <a:solidFill>
                <a:srgbClr val="0B68FF"/>
              </a:solidFill>
            </a:endParaRPr>
          </a:p>
        </p:txBody>
      </p:sp>
      <p:sp>
        <p:nvSpPr>
          <p:cNvPr id="230" name="Shape 230"/>
          <p:cNvSpPr txBox="1"/>
          <p:nvPr/>
        </p:nvSpPr>
        <p:spPr>
          <a:xfrm>
            <a:off x="-46501" y="559075"/>
            <a:ext cx="71439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600">
                <a:solidFill>
                  <a:srgbClr val="24D42D"/>
                </a:solidFill>
              </a:rPr>
              <a:t>Concurrent execution was used to increase program speed</a:t>
            </a:r>
          </a:p>
        </p:txBody>
      </p:sp>
      <p:grpSp>
        <p:nvGrpSpPr>
          <p:cNvPr id="231" name="Shape 231"/>
          <p:cNvGrpSpPr/>
          <p:nvPr/>
        </p:nvGrpSpPr>
        <p:grpSpPr>
          <a:xfrm>
            <a:off x="7209152" y="1278582"/>
            <a:ext cx="1682009" cy="1598130"/>
            <a:chOff x="6000975" y="1455975"/>
            <a:chExt cx="2160300" cy="1620000"/>
          </a:xfrm>
        </p:grpSpPr>
        <p:sp>
          <p:nvSpPr>
            <p:cNvPr id="232" name="Shape 232"/>
            <p:cNvSpPr txBox="1"/>
            <p:nvPr/>
          </p:nvSpPr>
          <p:spPr>
            <a:xfrm>
              <a:off x="6000975" y="1455975"/>
              <a:ext cx="2160300" cy="1620000"/>
            </a:xfrm>
            <a:prstGeom prst="rect">
              <a:avLst/>
            </a:prstGeom>
            <a:noFill/>
            <a:ln cap="flat" cmpd="sng" w="9525">
              <a:solidFill>
                <a:srgbClr val="00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lang="en-US"/>
                <a:t>Legend</a:t>
              </a:r>
            </a:p>
            <a:p>
              <a:pPr lvl="0" rtl="0" algn="ctr">
                <a:spcBef>
                  <a:spcPts val="0"/>
                </a:spcBef>
                <a:buNone/>
              </a:pPr>
              <a:r>
                <a:t/>
              </a:r>
              <a:endParaRPr/>
            </a:p>
            <a:p>
              <a:pPr indent="0" lvl="0" marL="457200" rtl="0" algn="ctr">
                <a:spcBef>
                  <a:spcPts val="0"/>
                </a:spcBef>
                <a:buNone/>
              </a:pPr>
              <a:r>
                <a:rPr lang="en-US" sz="1200"/>
                <a:t>While Loop</a:t>
              </a:r>
            </a:p>
            <a:p>
              <a:pPr lvl="0" rtl="0" algn="ctr">
                <a:spcBef>
                  <a:spcPts val="0"/>
                </a:spcBef>
                <a:buNone/>
              </a:pPr>
              <a:r>
                <a:t/>
              </a:r>
              <a:endParaRPr/>
            </a:p>
            <a:p>
              <a:pPr indent="0" lvl="0" marL="457200" rtl="0" algn="ctr">
                <a:spcBef>
                  <a:spcPts val="0"/>
                </a:spcBef>
                <a:buNone/>
              </a:pPr>
              <a:r>
                <a:rPr lang="en-US" sz="1200"/>
                <a:t>Case Structure</a:t>
              </a:r>
            </a:p>
            <a:p>
              <a:pPr lvl="0" rtl="0" algn="ctr">
                <a:spcBef>
                  <a:spcPts val="0"/>
                </a:spcBef>
                <a:buNone/>
              </a:pPr>
              <a:r>
                <a:t/>
              </a:r>
              <a:endParaRPr/>
            </a:p>
          </p:txBody>
        </p:sp>
        <p:sp>
          <p:nvSpPr>
            <p:cNvPr id="233" name="Shape 233"/>
            <p:cNvSpPr/>
            <p:nvPr/>
          </p:nvSpPr>
          <p:spPr>
            <a:xfrm>
              <a:off x="6168875" y="2000725"/>
              <a:ext cx="233400" cy="175200"/>
            </a:xfrm>
            <a:prstGeom prst="rect">
              <a:avLst/>
            </a:prstGeom>
            <a:solidFill>
              <a:schemeClr val="lt2"/>
            </a:solidFill>
            <a:ln cap="flat" cmpd="sng" w="2857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34" name="Shape 234"/>
            <p:cNvSpPr/>
            <p:nvPr/>
          </p:nvSpPr>
          <p:spPr>
            <a:xfrm>
              <a:off x="6168875" y="2386525"/>
              <a:ext cx="233400" cy="175200"/>
            </a:xfrm>
            <a:prstGeom prst="rect">
              <a:avLst/>
            </a:prstGeom>
            <a:solidFill>
              <a:schemeClr val="lt2"/>
            </a:solidFill>
            <a:ln cap="flat" cmpd="sng" w="28575">
              <a:solidFill>
                <a:srgbClr val="00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pic>
        <p:nvPicPr>
          <p:cNvPr id="235" name="Shape 235"/>
          <p:cNvPicPr preferRelativeResize="0"/>
          <p:nvPr/>
        </p:nvPicPr>
        <p:blipFill rotWithShape="1">
          <a:blip r:embed="rId4">
            <a:alphaModFix amt="11000"/>
          </a:blip>
          <a:srcRect b="9025" l="12996" r="2665" t="8771"/>
          <a:stretch/>
        </p:blipFill>
        <p:spPr>
          <a:xfrm>
            <a:off x="164600" y="1092675"/>
            <a:ext cx="6721699" cy="3804699"/>
          </a:xfrm>
          <a:prstGeom prst="rect">
            <a:avLst/>
          </a:prstGeom>
          <a:noFill/>
          <a:ln>
            <a:noFill/>
          </a:ln>
        </p:spPr>
      </p:pic>
      <p:grpSp>
        <p:nvGrpSpPr>
          <p:cNvPr id="236" name="Shape 236"/>
          <p:cNvGrpSpPr/>
          <p:nvPr/>
        </p:nvGrpSpPr>
        <p:grpSpPr>
          <a:xfrm>
            <a:off x="1024892" y="1181573"/>
            <a:ext cx="2841388" cy="1345481"/>
            <a:chOff x="1691100" y="2732212"/>
            <a:chExt cx="3018900" cy="1197900"/>
          </a:xfrm>
        </p:grpSpPr>
        <p:sp>
          <p:nvSpPr>
            <p:cNvPr id="237" name="Shape 237"/>
            <p:cNvSpPr txBox="1"/>
            <p:nvPr/>
          </p:nvSpPr>
          <p:spPr>
            <a:xfrm>
              <a:off x="1691100" y="2732212"/>
              <a:ext cx="3018900" cy="1197900"/>
            </a:xfrm>
            <a:prstGeom prst="rect">
              <a:avLst/>
            </a:prstGeom>
            <a:noFill/>
            <a:ln cap="flat" cmpd="sng" w="28575">
              <a:solidFill>
                <a:srgbClr val="00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b="1" lang="en-US"/>
                <a:t>Create Live video</a:t>
              </a:r>
            </a:p>
          </p:txBody>
        </p:sp>
        <p:sp>
          <p:nvSpPr>
            <p:cNvPr id="238" name="Shape 238"/>
            <p:cNvSpPr txBox="1"/>
            <p:nvPr/>
          </p:nvSpPr>
          <p:spPr>
            <a:xfrm>
              <a:off x="1964987" y="3156777"/>
              <a:ext cx="2550900" cy="682200"/>
            </a:xfrm>
            <a:prstGeom prst="rect">
              <a:avLst/>
            </a:prstGeom>
            <a:noFill/>
            <a:ln cap="flat" cmpd="sng" w="28575">
              <a:solidFill>
                <a:srgbClr val="0000FF"/>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b="1" lang="en-US">
                  <a:solidFill>
                    <a:srgbClr val="0000FF"/>
                  </a:solidFill>
                </a:rPr>
                <a:t>Regularly Put Image into Analysis Queue </a:t>
              </a:r>
            </a:p>
          </p:txBody>
        </p:sp>
      </p:grpSp>
      <p:sp>
        <p:nvSpPr>
          <p:cNvPr id="239" name="Shape 239"/>
          <p:cNvSpPr txBox="1"/>
          <p:nvPr/>
        </p:nvSpPr>
        <p:spPr>
          <a:xfrm>
            <a:off x="614775" y="2944225"/>
            <a:ext cx="4228200" cy="1819200"/>
          </a:xfrm>
          <a:prstGeom prst="rect">
            <a:avLst/>
          </a:prstGeom>
          <a:noFill/>
          <a:ln cap="flat" cmpd="sng" w="28575">
            <a:solidFill>
              <a:srgbClr val="00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b="1" lang="en-US"/>
              <a:t>Analyse Pictures in Queue</a:t>
            </a:r>
          </a:p>
        </p:txBody>
      </p:sp>
      <p:sp>
        <p:nvSpPr>
          <p:cNvPr id="240" name="Shape 240"/>
          <p:cNvSpPr txBox="1"/>
          <p:nvPr/>
        </p:nvSpPr>
        <p:spPr>
          <a:xfrm>
            <a:off x="4382775" y="2130800"/>
            <a:ext cx="1764900" cy="622500"/>
          </a:xfrm>
          <a:prstGeom prst="rect">
            <a:avLst/>
          </a:prstGeom>
          <a:noFill/>
          <a:ln cap="flat" cmpd="sng" w="28575">
            <a:solidFill>
              <a:srgbClr val="00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b="1" lang="en-US"/>
              <a:t>Keep Track of Time</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81550" y="1100673"/>
            <a:ext cx="3204900" cy="1689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Make a program</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 Average Size and Count</a:t>
            </a:r>
          </a:p>
          <a:p>
            <a:pPr indent="-25400" lvl="0" marL="0" marR="0" rtl="0" algn="l">
              <a:spcBef>
                <a:spcPts val="0"/>
              </a:spcBef>
              <a:buClr>
                <a:srgbClr val="595959"/>
              </a:buClr>
              <a:buSzPct val="100000"/>
              <a:buFont typeface="Calibri"/>
              <a:buChar char="•"/>
            </a:pPr>
            <a:r>
              <a:rPr b="0" i="0" lang="en-US" sz="1800" u="none" cap="none" strike="noStrike">
                <a:solidFill>
                  <a:srgbClr val="595959"/>
                </a:solidFill>
                <a:latin typeface="Calibri"/>
                <a:ea typeface="Calibri"/>
                <a:cs typeface="Calibri"/>
                <a:sym typeface="Calibri"/>
              </a:rPr>
              <a:t> </a:t>
            </a:r>
            <a:r>
              <a:rPr lang="en-US" sz="1800">
                <a:solidFill>
                  <a:srgbClr val="595959"/>
                </a:solidFill>
                <a:latin typeface="Calibri"/>
                <a:ea typeface="Calibri"/>
                <a:cs typeface="Calibri"/>
                <a:sym typeface="Calibri"/>
              </a:rPr>
              <a:t>Short-term: Help other </a:t>
            </a:r>
          </a:p>
          <a:p>
            <a:pPr indent="0" lvl="0" marL="457200" marR="0" rtl="0" algn="l">
              <a:spcBef>
                <a:spcPts val="0"/>
              </a:spcBef>
              <a:buNone/>
            </a:pPr>
            <a:r>
              <a:rPr lang="en-US" sz="1800">
                <a:solidFill>
                  <a:srgbClr val="595959"/>
                </a:solidFill>
                <a:latin typeface="Calibri"/>
                <a:ea typeface="Calibri"/>
                <a:cs typeface="Calibri"/>
                <a:sym typeface="Calibri"/>
              </a:rPr>
              <a:t>  teams</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Long term: Help Honduras </a:t>
            </a:r>
          </a:p>
          <a:p>
            <a:pPr indent="457200" lvl="0" marR="0" rtl="0" algn="l">
              <a:spcBef>
                <a:spcPts val="0"/>
              </a:spcBef>
              <a:buNone/>
            </a:pPr>
            <a:r>
              <a:rPr lang="en-US" sz="1800">
                <a:solidFill>
                  <a:srgbClr val="595959"/>
                </a:solidFill>
                <a:latin typeface="Calibri"/>
                <a:ea typeface="Calibri"/>
                <a:cs typeface="Calibri"/>
                <a:sym typeface="Calibri"/>
              </a:rPr>
              <a:t>workers</a:t>
            </a:r>
            <a:r>
              <a:rPr lang="en-US">
                <a:solidFill>
                  <a:srgbClr val="595959"/>
                </a:solidFill>
                <a:latin typeface="Calibri"/>
                <a:ea typeface="Calibri"/>
                <a:cs typeface="Calibri"/>
                <a:sym typeface="Calibri"/>
              </a:rPr>
              <a:t> </a:t>
            </a:r>
          </a:p>
        </p:txBody>
      </p:sp>
      <p:sp>
        <p:nvSpPr>
          <p:cNvPr id="95" name="Shape 95"/>
          <p:cNvSpPr txBox="1"/>
          <p:nvPr/>
        </p:nvSpPr>
        <p:spPr>
          <a:xfrm>
            <a:off x="108729" y="40378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What do we do?</a:t>
            </a:r>
          </a:p>
        </p:txBody>
      </p:sp>
      <p:sp>
        <p:nvSpPr>
          <p:cNvPr id="96" name="Shape 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Symposium Presentation Fall 2016</a:t>
            </a:r>
          </a:p>
          <a:p>
            <a:pPr indent="0" lvl="0" marL="0" marR="0" rtl="0" algn="r">
              <a:spcBef>
                <a:spcPts val="0"/>
              </a:spcBef>
              <a:buNone/>
            </a:pPr>
            <a:r>
              <a:t/>
            </a:r>
            <a:endParaRPr b="1" sz="1000">
              <a:solidFill>
                <a:srgbClr val="7F7F7F"/>
              </a:solidFill>
            </a:endParaRPr>
          </a:p>
        </p:txBody>
      </p:sp>
      <p:sp>
        <p:nvSpPr>
          <p:cNvPr id="97" name="Shape 97"/>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The floc app will be a valuable tool both in the lab and the field.</a:t>
            </a:r>
          </a:p>
        </p:txBody>
      </p:sp>
      <p:pic>
        <p:nvPicPr>
          <p:cNvPr descr="AClogotype (1).png" id="98" name="Shape 9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9" name="Shape 99"/>
          <p:cNvPicPr preferRelativeResize="0"/>
          <p:nvPr/>
        </p:nvPicPr>
        <p:blipFill rotWithShape="1">
          <a:blip r:embed="rId4">
            <a:alphaModFix/>
          </a:blip>
          <a:srcRect b="0" l="0" r="0" t="0"/>
          <a:stretch/>
        </p:blipFill>
        <p:spPr>
          <a:xfrm>
            <a:off x="4002000" y="1100675"/>
            <a:ext cx="4523132" cy="3392349"/>
          </a:xfrm>
          <a:prstGeom prst="rect">
            <a:avLst/>
          </a:prstGeom>
          <a:noFill/>
          <a:ln cap="flat" cmpd="sng" w="25400">
            <a:solidFill>
              <a:srgbClr val="0B68FF"/>
            </a:solidFill>
            <a:prstDash val="solid"/>
            <a:round/>
            <a:headEnd len="med" w="med" type="none"/>
            <a:tailEnd len="med" w="med"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pic>
        <p:nvPicPr>
          <p:cNvPr id="104" name="Shape 104"/>
          <p:cNvPicPr preferRelativeResize="0"/>
          <p:nvPr/>
        </p:nvPicPr>
        <p:blipFill/>
        <p:spPr>
          <a:xfrm>
            <a:off x="7514490" y="45563"/>
            <a:ext cx="718200" cy="718200"/>
          </a:xfrm>
          <a:prstGeom prst="rect">
            <a:avLst/>
          </a:prstGeom>
          <a:solidFill>
            <a:srgbClr val="FFFFFF"/>
          </a:solidFill>
          <a:ln>
            <a:noFill/>
          </a:ln>
        </p:spPr>
      </p:pic>
      <p:pic>
        <p:nvPicPr>
          <p:cNvPr descr="AClogotype (1).png" id="105" name="Shape 10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6" name="Shape 106"/>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 Apps and Algorithms |</a:t>
            </a:r>
            <a:r>
              <a:rPr b="1" lang="en-US" sz="1000">
                <a:solidFill>
                  <a:srgbClr val="0B68FF"/>
                </a:solidFill>
              </a:rPr>
              <a:t> </a:t>
            </a:r>
            <a:r>
              <a:rPr b="1" lang="en-US" sz="1000">
                <a:solidFill>
                  <a:srgbClr val="7F7F7F"/>
                </a:solidFill>
              </a:rPr>
              <a:t>Symposium Presentation Fall 2016</a:t>
            </a:r>
          </a:p>
          <a:p>
            <a:pPr lvl="0" rtl="0" algn="r">
              <a:spcBef>
                <a:spcPts val="0"/>
              </a:spcBef>
              <a:buClr>
                <a:schemeClr val="dk1"/>
              </a:buClr>
              <a:buFont typeface="Arial"/>
              <a:buNone/>
            </a:pPr>
            <a:r>
              <a:t/>
            </a:r>
            <a:endParaRPr b="1" sz="1000">
              <a:solidFill>
                <a:srgbClr val="7F7F7F"/>
              </a:solidFill>
            </a:endParaRPr>
          </a:p>
          <a:p>
            <a:pPr lvl="0" rtl="0" algn="r">
              <a:spcBef>
                <a:spcPts val="0"/>
              </a:spcBef>
              <a:buClr>
                <a:schemeClr val="dk1"/>
              </a:buClr>
              <a:buFont typeface="Arial"/>
              <a:buNone/>
            </a:pPr>
            <a:r>
              <a:t/>
            </a:r>
            <a:endParaRPr b="1" sz="1000">
              <a:solidFill>
                <a:srgbClr val="7F7F7F"/>
              </a:solidFill>
            </a:endParaRPr>
          </a:p>
        </p:txBody>
      </p:sp>
      <p:sp>
        <p:nvSpPr>
          <p:cNvPr id="107" name="Shape 107"/>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Methods</a:t>
            </a:r>
          </a:p>
        </p:txBody>
      </p:sp>
      <p:sp>
        <p:nvSpPr>
          <p:cNvPr id="108" name="Shape 108"/>
          <p:cNvSpPr txBox="1"/>
          <p:nvPr/>
        </p:nvSpPr>
        <p:spPr>
          <a:xfrm>
            <a:off x="796000" y="1969487"/>
            <a:ext cx="7470900" cy="1204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6000">
                <a:solidFill>
                  <a:srgbClr val="24D42D"/>
                </a:solidFill>
              </a:rPr>
              <a:t>First Step: Research</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pic>
        <p:nvPicPr>
          <p:cNvPr id="113" name="Shape 113"/>
          <p:cNvPicPr preferRelativeResize="0"/>
          <p:nvPr/>
        </p:nvPicPr>
        <p:blipFill/>
        <p:spPr>
          <a:xfrm>
            <a:off x="7514490" y="45563"/>
            <a:ext cx="718200" cy="718200"/>
          </a:xfrm>
          <a:prstGeom prst="rect">
            <a:avLst/>
          </a:prstGeom>
          <a:solidFill>
            <a:srgbClr val="FFFFFF"/>
          </a:solidFill>
          <a:ln>
            <a:noFill/>
          </a:ln>
        </p:spPr>
      </p:pic>
      <p:sp>
        <p:nvSpPr>
          <p:cNvPr id="114" name="Shape 114"/>
          <p:cNvSpPr/>
          <p:nvPr/>
        </p:nvSpPr>
        <p:spPr>
          <a:xfrm>
            <a:off x="936525" y="895949"/>
            <a:ext cx="7043700" cy="29877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sp>
        <p:nvSpPr>
          <p:cNvPr id="115" name="Shape 115"/>
          <p:cNvSpPr txBox="1"/>
          <p:nvPr/>
        </p:nvSpPr>
        <p:spPr>
          <a:xfrm>
            <a:off x="1163700" y="3997150"/>
            <a:ext cx="6816600" cy="7182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lvl="0" marR="0" rtl="0" algn="l">
              <a:spcBef>
                <a:spcPts val="0"/>
              </a:spcBef>
              <a:buNone/>
            </a:pPr>
            <a:r>
              <a:rPr lang="en-US" sz="1800"/>
              <a:t>A.  Original |  B.  Local Thresholding | C.  Filling |  D.  Removal</a:t>
            </a:r>
          </a:p>
        </p:txBody>
      </p:sp>
      <p:pic>
        <p:nvPicPr>
          <p:cNvPr descr="AClogotype (1).png" id="116" name="Shape 11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7" name="Shape 11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Presentation Fall 2016</a:t>
            </a:r>
          </a:p>
          <a:p>
            <a:pPr lvl="0" rtl="0" algn="r">
              <a:spcBef>
                <a:spcPts val="0"/>
              </a:spcBef>
              <a:buClr>
                <a:schemeClr val="dk1"/>
              </a:buClr>
              <a:buFont typeface="Arial"/>
              <a:buNone/>
            </a:pPr>
            <a:r>
              <a:t/>
            </a:r>
            <a:endParaRPr b="1" sz="1000">
              <a:solidFill>
                <a:srgbClr val="7F7F7F"/>
              </a:solidFill>
            </a:endParaRPr>
          </a:p>
          <a:p>
            <a:pPr indent="0" lvl="0" marL="0" marR="0" rtl="0" algn="r">
              <a:spcBef>
                <a:spcPts val="0"/>
              </a:spcBef>
              <a:buNone/>
            </a:pPr>
            <a:r>
              <a:t/>
            </a:r>
            <a:endParaRPr b="1" sz="1000">
              <a:solidFill>
                <a:srgbClr val="7F7F7F"/>
              </a:solidFill>
            </a:endParaRPr>
          </a:p>
        </p:txBody>
      </p:sp>
      <p:sp>
        <p:nvSpPr>
          <p:cNvPr id="118" name="Shape 118"/>
          <p:cNvSpPr txBox="1"/>
          <p:nvPr/>
        </p:nvSpPr>
        <p:spPr>
          <a:xfrm>
            <a:off x="343898" y="181850"/>
            <a:ext cx="7170600" cy="600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Sun’s Image Analysis</a:t>
            </a:r>
          </a:p>
        </p:txBody>
      </p:sp>
      <p:pic>
        <p:nvPicPr>
          <p:cNvPr id="119" name="Shape 119"/>
          <p:cNvPicPr preferRelativeResize="0"/>
          <p:nvPr/>
        </p:nvPicPr>
        <p:blipFill>
          <a:blip r:embed="rId4">
            <a:alphaModFix/>
          </a:blip>
          <a:stretch>
            <a:fillRect/>
          </a:stretch>
        </p:blipFill>
        <p:spPr>
          <a:xfrm>
            <a:off x="1873856" y="1034775"/>
            <a:ext cx="4921468" cy="2731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pic>
        <p:nvPicPr>
          <p:cNvPr id="124" name="Shape 124"/>
          <p:cNvPicPr preferRelativeResize="0"/>
          <p:nvPr/>
        </p:nvPicPr>
        <p:blipFill/>
        <p:spPr>
          <a:xfrm>
            <a:off x="7514490" y="45563"/>
            <a:ext cx="718200" cy="718200"/>
          </a:xfrm>
          <a:prstGeom prst="rect">
            <a:avLst/>
          </a:prstGeom>
          <a:solidFill>
            <a:srgbClr val="FFFFFF"/>
          </a:solidFill>
          <a:ln>
            <a:noFill/>
          </a:ln>
        </p:spPr>
      </p:pic>
      <p:pic>
        <p:nvPicPr>
          <p:cNvPr descr="AClogotype (1).png" id="125" name="Shape 12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26" name="Shape 12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Presentation Fall 2016</a:t>
            </a:r>
          </a:p>
          <a:p>
            <a:pPr lvl="0" rtl="0" algn="r">
              <a:spcBef>
                <a:spcPts val="0"/>
              </a:spcBef>
              <a:buClr>
                <a:schemeClr val="dk1"/>
              </a:buClr>
              <a:buFont typeface="Arial"/>
              <a:buNone/>
            </a:pPr>
            <a:r>
              <a:t/>
            </a:r>
            <a:endParaRPr b="1" sz="1000">
              <a:solidFill>
                <a:srgbClr val="7F7F7F"/>
              </a:solidFill>
            </a:endParaRPr>
          </a:p>
          <a:p>
            <a:pPr indent="0" lvl="0" marL="0" marR="0" rtl="0" algn="r">
              <a:spcBef>
                <a:spcPts val="0"/>
              </a:spcBef>
              <a:buNone/>
            </a:pPr>
            <a:r>
              <a:t/>
            </a:r>
            <a:endParaRPr b="1" sz="1000">
              <a:solidFill>
                <a:srgbClr val="7F7F7F"/>
              </a:solidFill>
            </a:endParaRPr>
          </a:p>
        </p:txBody>
      </p:sp>
      <p:sp>
        <p:nvSpPr>
          <p:cNvPr id="127" name="Shape 127"/>
          <p:cNvSpPr txBox="1"/>
          <p:nvPr/>
        </p:nvSpPr>
        <p:spPr>
          <a:xfrm>
            <a:off x="209998" y="725538"/>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Flocs on the image’s border are removed</a:t>
            </a:r>
          </a:p>
        </p:txBody>
      </p:sp>
      <p:grpSp>
        <p:nvGrpSpPr>
          <p:cNvPr id="128" name="Shape 128"/>
          <p:cNvGrpSpPr/>
          <p:nvPr/>
        </p:nvGrpSpPr>
        <p:grpSpPr>
          <a:xfrm>
            <a:off x="1103805" y="1492609"/>
            <a:ext cx="6214656" cy="3210474"/>
            <a:chOff x="928100" y="684702"/>
            <a:chExt cx="7043700" cy="3940200"/>
          </a:xfrm>
        </p:grpSpPr>
        <p:sp>
          <p:nvSpPr>
            <p:cNvPr id="129" name="Shape 129"/>
            <p:cNvSpPr/>
            <p:nvPr/>
          </p:nvSpPr>
          <p:spPr>
            <a:xfrm>
              <a:off x="928100" y="684702"/>
              <a:ext cx="7043700" cy="39402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130" name="Shape 130"/>
            <p:cNvPicPr preferRelativeResize="0"/>
            <p:nvPr/>
          </p:nvPicPr>
          <p:blipFill>
            <a:blip r:embed="rId4">
              <a:alphaModFix/>
            </a:blip>
            <a:stretch>
              <a:fillRect/>
            </a:stretch>
          </p:blipFill>
          <p:spPr>
            <a:xfrm rot="-5400033">
              <a:off x="1188544" y="424284"/>
              <a:ext cx="1361335" cy="1882187"/>
            </a:xfrm>
            <a:prstGeom prst="rect">
              <a:avLst/>
            </a:prstGeom>
            <a:noFill/>
            <a:ln>
              <a:noFill/>
            </a:ln>
          </p:spPr>
        </p:pic>
        <p:pic>
          <p:nvPicPr>
            <p:cNvPr id="131" name="Shape 131"/>
            <p:cNvPicPr preferRelativeResize="0"/>
            <p:nvPr/>
          </p:nvPicPr>
          <p:blipFill rotWithShape="1">
            <a:blip r:embed="rId5">
              <a:alphaModFix/>
            </a:blip>
            <a:srcRect b="0" l="4375" r="50703" t="54934"/>
            <a:stretch/>
          </p:blipFill>
          <p:spPr>
            <a:xfrm>
              <a:off x="2746750" y="1111899"/>
              <a:ext cx="4881450" cy="3287012"/>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x="0" y="0"/>
          <a:ext cx="0" cy="0"/>
          <a:chOff x="0" y="0"/>
          <a:chExt cx="0" cy="0"/>
        </a:xfrm>
      </p:grpSpPr>
      <p:pic>
        <p:nvPicPr>
          <p:cNvPr id="136" name="Shape 136"/>
          <p:cNvPicPr preferRelativeResize="0"/>
          <p:nvPr/>
        </p:nvPicPr>
        <p:blipFill/>
        <p:spPr>
          <a:xfrm>
            <a:off x="7514490" y="45563"/>
            <a:ext cx="718200" cy="718200"/>
          </a:xfrm>
          <a:prstGeom prst="rect">
            <a:avLst/>
          </a:prstGeom>
          <a:solidFill>
            <a:srgbClr val="FFFFFF"/>
          </a:solidFill>
          <a:ln>
            <a:noFill/>
          </a:ln>
        </p:spPr>
      </p:pic>
      <p:sp>
        <p:nvSpPr>
          <p:cNvPr id="137" name="Shape 137"/>
          <p:cNvSpPr/>
          <p:nvPr/>
        </p:nvSpPr>
        <p:spPr>
          <a:xfrm>
            <a:off x="758325" y="1223600"/>
            <a:ext cx="7784100" cy="35400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descr="AClogotype (1).png" id="138" name="Shape 13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39" name="Shape 13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Presentation Fall 2016</a:t>
            </a:r>
          </a:p>
          <a:p>
            <a:pPr lvl="0" rtl="0" algn="r">
              <a:spcBef>
                <a:spcPts val="0"/>
              </a:spcBef>
              <a:buClr>
                <a:schemeClr val="dk1"/>
              </a:buClr>
              <a:buFont typeface="Arial"/>
              <a:buNone/>
            </a:pPr>
            <a:r>
              <a:t/>
            </a:r>
            <a:endParaRPr b="1" sz="1000">
              <a:solidFill>
                <a:srgbClr val="7F7F7F"/>
              </a:solidFill>
            </a:endParaRPr>
          </a:p>
          <a:p>
            <a:pPr indent="0" lvl="0" marL="0" marR="0" rtl="0" algn="r">
              <a:spcBef>
                <a:spcPts val="0"/>
              </a:spcBef>
              <a:buNone/>
            </a:pPr>
            <a:r>
              <a:t/>
            </a:r>
            <a:endParaRPr b="1" sz="1000">
              <a:solidFill>
                <a:srgbClr val="7F7F7F"/>
              </a:solidFill>
            </a:endParaRPr>
          </a:p>
        </p:txBody>
      </p:sp>
      <p:sp>
        <p:nvSpPr>
          <p:cNvPr id="140" name="Shape 140"/>
          <p:cNvSpPr txBox="1"/>
          <p:nvPr/>
        </p:nvSpPr>
        <p:spPr>
          <a:xfrm>
            <a:off x="-1" y="673038"/>
            <a:ext cx="7170600" cy="600599"/>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Small particles and unfocused flocs were removed</a:t>
            </a:r>
          </a:p>
        </p:txBody>
      </p:sp>
      <p:sp>
        <p:nvSpPr>
          <p:cNvPr id="141" name="Shape 141"/>
          <p:cNvSpPr txBox="1"/>
          <p:nvPr/>
        </p:nvSpPr>
        <p:spPr>
          <a:xfrm>
            <a:off x="1952175" y="4119875"/>
            <a:ext cx="418200" cy="468900"/>
          </a:xfrm>
          <a:prstGeom prst="rect">
            <a:avLst/>
          </a:prstGeom>
          <a:noFill/>
          <a:ln>
            <a:noFill/>
          </a:ln>
        </p:spPr>
        <p:txBody>
          <a:bodyPr anchorCtr="0" anchor="t" bIns="91425" lIns="91425" rIns="91425" tIns="91425">
            <a:noAutofit/>
          </a:bodyPr>
          <a:lstStyle/>
          <a:p>
            <a:pPr lvl="0" rtl="0">
              <a:spcBef>
                <a:spcPts val="0"/>
              </a:spcBef>
              <a:buNone/>
            </a:pPr>
            <a:r>
              <a:t/>
            </a:r>
            <a:endParaRPr/>
          </a:p>
        </p:txBody>
      </p:sp>
      <p:pic>
        <p:nvPicPr>
          <p:cNvPr id="142" name="Shape 142"/>
          <p:cNvPicPr preferRelativeResize="0"/>
          <p:nvPr/>
        </p:nvPicPr>
        <p:blipFill rotWithShape="1">
          <a:blip r:embed="rId4">
            <a:alphaModFix/>
          </a:blip>
          <a:srcRect b="0" l="50268" r="0" t="0"/>
          <a:stretch/>
        </p:blipFill>
        <p:spPr>
          <a:xfrm>
            <a:off x="2826049" y="1500650"/>
            <a:ext cx="3702249" cy="3147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pic>
        <p:nvPicPr>
          <p:cNvPr id="147" name="Shape 147"/>
          <p:cNvPicPr preferRelativeResize="0"/>
          <p:nvPr/>
        </p:nvPicPr>
        <p:blipFill/>
        <p:spPr>
          <a:xfrm>
            <a:off x="7514490" y="45563"/>
            <a:ext cx="718200" cy="718200"/>
          </a:xfrm>
          <a:prstGeom prst="rect">
            <a:avLst/>
          </a:prstGeom>
          <a:solidFill>
            <a:srgbClr val="FFFFFF"/>
          </a:solidFill>
          <a:ln>
            <a:noFill/>
          </a:ln>
        </p:spPr>
      </p:pic>
      <p:pic>
        <p:nvPicPr>
          <p:cNvPr descr="AClogotype (1).png" id="148" name="Shape 14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49" name="Shape 149"/>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 Apps and Algorithms |</a:t>
            </a:r>
            <a:r>
              <a:rPr b="1" lang="en-US" sz="1000">
                <a:solidFill>
                  <a:srgbClr val="0B68FF"/>
                </a:solidFill>
              </a:rPr>
              <a:t> </a:t>
            </a:r>
            <a:r>
              <a:rPr b="1" lang="en-US" sz="1000">
                <a:solidFill>
                  <a:srgbClr val="7F7F7F"/>
                </a:solidFill>
              </a:rPr>
              <a:t>Symposium Presentation Fall 2016</a:t>
            </a:r>
          </a:p>
          <a:p>
            <a:pPr lvl="0" rtl="0" algn="r">
              <a:spcBef>
                <a:spcPts val="0"/>
              </a:spcBef>
              <a:buClr>
                <a:schemeClr val="dk1"/>
              </a:buClr>
              <a:buFont typeface="Arial"/>
              <a:buNone/>
            </a:pPr>
            <a:r>
              <a:t/>
            </a:r>
            <a:endParaRPr b="1" sz="1000">
              <a:solidFill>
                <a:srgbClr val="7F7F7F"/>
              </a:solidFill>
            </a:endParaRPr>
          </a:p>
          <a:p>
            <a:pPr lvl="0" rtl="0" algn="r">
              <a:spcBef>
                <a:spcPts val="0"/>
              </a:spcBef>
              <a:buClr>
                <a:schemeClr val="dk1"/>
              </a:buClr>
              <a:buFont typeface="Arial"/>
              <a:buNone/>
            </a:pPr>
            <a:r>
              <a:t/>
            </a:r>
            <a:endParaRPr b="1" sz="1000">
              <a:solidFill>
                <a:srgbClr val="7F7F7F"/>
              </a:solidFill>
            </a:endParaRPr>
          </a:p>
        </p:txBody>
      </p:sp>
      <p:sp>
        <p:nvSpPr>
          <p:cNvPr id="150" name="Shape 150"/>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Methods</a:t>
            </a:r>
          </a:p>
        </p:txBody>
      </p:sp>
      <p:sp>
        <p:nvSpPr>
          <p:cNvPr id="151" name="Shape 151"/>
          <p:cNvSpPr txBox="1"/>
          <p:nvPr/>
        </p:nvSpPr>
        <p:spPr>
          <a:xfrm>
            <a:off x="761800" y="2448787"/>
            <a:ext cx="7470900" cy="1204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6000">
                <a:solidFill>
                  <a:srgbClr val="24D42D"/>
                </a:solidFill>
              </a:rPr>
              <a:t>Second</a:t>
            </a:r>
            <a:r>
              <a:rPr lang="en-US" sz="6000">
                <a:solidFill>
                  <a:srgbClr val="24D42D"/>
                </a:solidFill>
              </a:rPr>
              <a:t> Step: Finishing the Code</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5" name="Shape 155"/>
        <p:cNvGrpSpPr/>
        <p:nvPr/>
      </p:nvGrpSpPr>
      <p:grpSpPr>
        <a:xfrm>
          <a:off x="0" y="0"/>
          <a:ext cx="0" cy="0"/>
          <a:chOff x="0" y="0"/>
          <a:chExt cx="0" cy="0"/>
        </a:xfrm>
      </p:grpSpPr>
      <p:pic>
        <p:nvPicPr>
          <p:cNvPr id="156" name="Shape 156"/>
          <p:cNvPicPr preferRelativeResize="0"/>
          <p:nvPr/>
        </p:nvPicPr>
        <p:blipFill/>
        <p:spPr>
          <a:xfrm>
            <a:off x="7514490" y="45563"/>
            <a:ext cx="718200" cy="718200"/>
          </a:xfrm>
          <a:prstGeom prst="rect">
            <a:avLst/>
          </a:prstGeom>
          <a:solidFill>
            <a:srgbClr val="FFFFFF"/>
          </a:solidFill>
          <a:ln>
            <a:noFill/>
          </a:ln>
        </p:spPr>
      </p:pic>
      <p:pic>
        <p:nvPicPr>
          <p:cNvPr descr="AClogotype (1).png" id="157" name="Shape 15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58" name="Shape 158"/>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Apps and Algorithms | </a:t>
            </a:r>
            <a:r>
              <a:rPr b="1" lang="en-US" sz="1000">
                <a:solidFill>
                  <a:srgbClr val="7F7F7F"/>
                </a:solidFill>
              </a:rPr>
              <a:t>Symposium Presentation Fall 2016</a:t>
            </a:r>
          </a:p>
          <a:p>
            <a:pPr indent="0" lvl="0" marL="0" marR="0" rtl="0" algn="r">
              <a:spcBef>
                <a:spcPts val="0"/>
              </a:spcBef>
              <a:buNone/>
            </a:pPr>
            <a:r>
              <a:t/>
            </a:r>
            <a:endParaRPr b="1" sz="1000">
              <a:solidFill>
                <a:srgbClr val="0B68FF"/>
              </a:solidFill>
            </a:endParaRPr>
          </a:p>
        </p:txBody>
      </p:sp>
      <p:sp>
        <p:nvSpPr>
          <p:cNvPr id="159" name="Shape 159"/>
          <p:cNvSpPr txBox="1"/>
          <p:nvPr/>
        </p:nvSpPr>
        <p:spPr>
          <a:xfrm>
            <a:off x="-46501" y="559075"/>
            <a:ext cx="71439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600">
                <a:solidFill>
                  <a:srgbClr val="24D42D"/>
                </a:solidFill>
              </a:rPr>
              <a:t>Tabs were used to organize settings and collected data</a:t>
            </a:r>
          </a:p>
        </p:txBody>
      </p:sp>
      <p:pic>
        <p:nvPicPr>
          <p:cNvPr id="160" name="Shape 160"/>
          <p:cNvPicPr preferRelativeResize="0"/>
          <p:nvPr/>
        </p:nvPicPr>
        <p:blipFill>
          <a:blip r:embed="rId4">
            <a:alphaModFix/>
          </a:blip>
          <a:stretch>
            <a:fillRect/>
          </a:stretch>
        </p:blipFill>
        <p:spPr>
          <a:xfrm>
            <a:off x="1809750" y="1669912"/>
            <a:ext cx="5524500" cy="2733675"/>
          </a:xfrm>
          <a:prstGeom prst="rect">
            <a:avLst/>
          </a:prstGeom>
          <a:noFill/>
          <a:ln>
            <a:noFill/>
          </a:ln>
        </p:spPr>
      </p:pic>
      <p:pic>
        <p:nvPicPr>
          <p:cNvPr id="161" name="Shape 161"/>
          <p:cNvPicPr preferRelativeResize="0"/>
          <p:nvPr/>
        </p:nvPicPr>
        <p:blipFill rotWithShape="1">
          <a:blip r:embed="rId5">
            <a:alphaModFix/>
          </a:blip>
          <a:srcRect b="14005" l="28244" r="17812" t="29634"/>
          <a:stretch/>
        </p:blipFill>
        <p:spPr>
          <a:xfrm>
            <a:off x="244106" y="1036600"/>
            <a:ext cx="8655792" cy="37268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5" name="Shape 165"/>
        <p:cNvGrpSpPr/>
        <p:nvPr/>
      </p:nvGrpSpPr>
      <p:grpSpPr>
        <a:xfrm>
          <a:off x="0" y="0"/>
          <a:ext cx="0" cy="0"/>
          <a:chOff x="0" y="0"/>
          <a:chExt cx="0" cy="0"/>
        </a:xfrm>
      </p:grpSpPr>
      <p:pic>
        <p:nvPicPr>
          <p:cNvPr id="166" name="Shape 166"/>
          <p:cNvPicPr preferRelativeResize="0"/>
          <p:nvPr/>
        </p:nvPicPr>
        <p:blipFill/>
        <p:spPr>
          <a:xfrm>
            <a:off x="7514490" y="45563"/>
            <a:ext cx="718200" cy="718200"/>
          </a:xfrm>
          <a:prstGeom prst="rect">
            <a:avLst/>
          </a:prstGeom>
          <a:solidFill>
            <a:srgbClr val="FFFFFF"/>
          </a:solidFill>
          <a:ln>
            <a:noFill/>
          </a:ln>
        </p:spPr>
      </p:pic>
      <p:pic>
        <p:nvPicPr>
          <p:cNvPr descr="AClogotype (1).png" id="167" name="Shape 16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8" name="Shape 168"/>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Floc App| Apps and Algorithms | </a:t>
            </a:r>
            <a:r>
              <a:rPr b="1" lang="en-US" sz="1000">
                <a:solidFill>
                  <a:srgbClr val="7F7F7F"/>
                </a:solidFill>
              </a:rPr>
              <a:t>Symposium Presentation Fall 2016</a:t>
            </a:r>
          </a:p>
          <a:p>
            <a:pPr indent="0" lvl="0" marL="0" marR="0" rtl="0" algn="r">
              <a:spcBef>
                <a:spcPts val="0"/>
              </a:spcBef>
              <a:buNone/>
            </a:pPr>
            <a:r>
              <a:t/>
            </a:r>
            <a:endParaRPr b="1" sz="1000">
              <a:solidFill>
                <a:srgbClr val="0B68FF"/>
              </a:solidFill>
            </a:endParaRPr>
          </a:p>
        </p:txBody>
      </p:sp>
      <p:sp>
        <p:nvSpPr>
          <p:cNvPr id="169" name="Shape 169"/>
          <p:cNvSpPr txBox="1"/>
          <p:nvPr/>
        </p:nvSpPr>
        <p:spPr>
          <a:xfrm>
            <a:off x="-46501" y="559075"/>
            <a:ext cx="71439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600">
                <a:solidFill>
                  <a:srgbClr val="24D42D"/>
                </a:solidFill>
              </a:rPr>
              <a:t>Live video was incorporated for debugging and confidence</a:t>
            </a:r>
          </a:p>
        </p:txBody>
      </p:sp>
      <p:pic>
        <p:nvPicPr>
          <p:cNvPr id="170" name="Shape 170"/>
          <p:cNvPicPr preferRelativeResize="0"/>
          <p:nvPr/>
        </p:nvPicPr>
        <p:blipFill rotWithShape="1">
          <a:blip r:embed="rId4">
            <a:alphaModFix/>
          </a:blip>
          <a:srcRect b="14005" l="49071" r="17813" t="29634"/>
          <a:stretch/>
        </p:blipFill>
        <p:spPr>
          <a:xfrm>
            <a:off x="1491875" y="1132225"/>
            <a:ext cx="5826576" cy="36984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