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100"/>
              <a:t>[[Insert your abstract here.]]</a:t>
            </a:r>
          </a:p>
          <a:p>
            <a:pPr lvl="0" rtl="0">
              <a:spcBef>
                <a:spcPts val="0"/>
              </a:spcBef>
              <a:buNone/>
            </a:pPr>
            <a:r>
              <a:t/>
            </a:r>
            <a:endParaRPr sz="1100"/>
          </a:p>
          <a:p>
            <a:pPr lvl="0" rtl="0">
              <a:spcBef>
                <a:spcPts val="0"/>
              </a:spcBef>
              <a:buNone/>
            </a:pPr>
            <a:r>
              <a:rPr lang="en-US" sz="1100"/>
              <a:t>[[Add a link to your full report here. ]]</a:t>
            </a:r>
          </a:p>
        </p:txBody>
      </p:sp>
      <p:sp>
        <p:nvSpPr>
          <p:cNvPr id="82" name="Shape 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5" name="Shape 175"/>
        <p:cNvGrpSpPr/>
        <p:nvPr/>
      </p:nvGrpSpPr>
      <p:grpSpPr>
        <a:xfrm>
          <a:off x="0" y="0"/>
          <a:ext cx="0" cy="0"/>
          <a:chOff x="0" y="0"/>
          <a:chExt cx="0" cy="0"/>
        </a:xfrm>
      </p:grpSpPr>
      <p:sp>
        <p:nvSpPr>
          <p:cNvPr id="176" name="Shape 17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77" name="Shape 17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7" name="Shape 187"/>
        <p:cNvGrpSpPr/>
        <p:nvPr/>
      </p:nvGrpSpPr>
      <p:grpSpPr>
        <a:xfrm>
          <a:off x="0" y="0"/>
          <a:ext cx="0" cy="0"/>
          <a:chOff x="0" y="0"/>
          <a:chExt cx="0" cy="0"/>
        </a:xfrm>
      </p:grpSpPr>
      <p:sp>
        <p:nvSpPr>
          <p:cNvPr id="188" name="Shape 1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US"/>
              <a:t>From this point on, add any slides with figures that will help support your thesis. You might pull these figures from your Final Report. </a:t>
            </a:r>
          </a:p>
        </p:txBody>
      </p:sp>
      <p:sp>
        <p:nvSpPr>
          <p:cNvPr id="189" name="Shape 1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6" name="Shape 196"/>
        <p:cNvGrpSpPr/>
        <p:nvPr/>
      </p:nvGrpSpPr>
      <p:grpSpPr>
        <a:xfrm>
          <a:off x="0" y="0"/>
          <a:ext cx="0" cy="0"/>
          <a:chOff x="0" y="0"/>
          <a:chExt cx="0" cy="0"/>
        </a:xfrm>
      </p:grpSpPr>
      <p:sp>
        <p:nvSpPr>
          <p:cNvPr id="197" name="Shape 19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When the executable was first run, none of the values in the output section of the code were updating.  After toying with the source code, it was discovered that the cause of this was the locations in which the indicator variables were declared.  Originally, all of the variables were initialized inside of the thread in which they were updated.  By moving the declarations outside of the threads and replacing them with local variables, this problem was resolved.  What was strange about this issue was that the code worked perfectly fine in the LabVIEW development environment in both cases.      </a:t>
            </a:r>
          </a:p>
        </p:txBody>
      </p:sp>
      <p:sp>
        <p:nvSpPr>
          <p:cNvPr id="198" name="Shape 19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Image retrieved from clipart</a:t>
            </a:r>
          </a:p>
          <a:p>
            <a:pPr lvl="0" rtl="0">
              <a:spcBef>
                <a:spcPts val="0"/>
              </a:spcBef>
              <a:buNone/>
            </a:pPr>
            <a:r>
              <a:t/>
            </a:r>
            <a:endParaRPr sz="1000"/>
          </a:p>
          <a:p>
            <a:pPr lvl="0" rtl="0">
              <a:spcBef>
                <a:spcPts val="0"/>
              </a:spcBef>
              <a:buNone/>
            </a:pPr>
            <a:r>
              <a:rPr lang="en-US" sz="1000"/>
              <a:t>Caption of Slide: This slide introduces the main goals of the floc app team and how it serves as a valuable resource for other subteams focused on research with flocculators. </a:t>
            </a:r>
          </a:p>
          <a:p>
            <a:pPr lvl="0" rtl="0">
              <a:spcBef>
                <a:spcPts val="0"/>
              </a:spcBef>
              <a:buNone/>
            </a:pPr>
            <a:r>
              <a:t/>
            </a:r>
            <a:endParaRPr sz="1000"/>
          </a:p>
          <a:p>
            <a:pPr lvl="0" rtl="0">
              <a:spcBef>
                <a:spcPts val="0"/>
              </a:spcBef>
              <a:buNone/>
            </a:pPr>
            <a:r>
              <a:rPr lang="en-US" sz="1000"/>
              <a:t>Summary: The Floc App team is very important to Agua Clara. Developing software that can take in images and analyze them to determine the size and number of flocs is important for many of the research subteams in Agua Clara. Thus, the short term goal of the team is to help other Agua Clara subteams that are researching flocculation. However, helping research groups is not the only goal of the floc app; the long term goal of the floc app is to serve as a tool for on-site workers in Honduras so they can quickly determine whether their plant is functioning properly. By simply running the program, they can get an accurate estimate of the average size and number of flocs at specific points in the filtration process, thus making our plants more efficient and easier to check up on. </a:t>
            </a:r>
          </a:p>
        </p:txBody>
      </p:sp>
      <p:sp>
        <p:nvSpPr>
          <p:cNvPr id="91" name="Shape 9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Executables, or applications, provide instructions directly to a computer.  </a:t>
            </a:r>
            <a:r>
              <a:rPr lang="en-US" sz="1000">
                <a:solidFill>
                  <a:schemeClr val="dk1"/>
                </a:solidFill>
              </a:rPr>
              <a:t>In order to make the Floc App useable for the public, the team had to generate an executable and accompanying installer from the program’s source code. </a:t>
            </a:r>
          </a:p>
          <a:p>
            <a:pPr lvl="0">
              <a:spcBef>
                <a:spcPts val="0"/>
              </a:spcBef>
              <a:buClr>
                <a:schemeClr val="dk1"/>
              </a:buClr>
              <a:buSzPct val="110000"/>
              <a:buFont typeface="Arial"/>
              <a:buNone/>
            </a:pPr>
            <a:r>
              <a:rPr lang="en-US" sz="1000">
                <a:solidFill>
                  <a:schemeClr val="dk1"/>
                </a:solidFill>
              </a:rPr>
              <a:t>Running the program is faster than running it through the LabVIEW Development Environment.  </a:t>
            </a:r>
          </a:p>
          <a:p>
            <a:pPr lvl="0" rtl="0">
              <a:spcBef>
                <a:spcPts val="0"/>
              </a:spcBef>
              <a:buClr>
                <a:schemeClr val="dk1"/>
              </a:buClr>
              <a:buSzPct val="110000"/>
              <a:buFont typeface="Arial"/>
              <a:buNone/>
            </a:pPr>
            <a:r>
              <a:rPr lang="en-US" sz="1000">
                <a:solidFill>
                  <a:schemeClr val="dk1"/>
                </a:solidFill>
              </a:rPr>
              <a:t>It is also more convenient to run the program this way.  One merely double clicks an icon as opposed to opening the Development Environment and then finding the appropriate vi to open.</a:t>
            </a:r>
          </a:p>
        </p:txBody>
      </p:sp>
      <p:sp>
        <p:nvSpPr>
          <p:cNvPr id="102" name="Shape 10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LabVIEW provided a very simple means of creating both of these.  First, a project folder was containing all the pertinent VIs was created.  After this, a user would simply click a menu option proceed and“build” an executable and accompanying interface.  Both of these actions generated popup menu asking the user for numerous inputs.  The most pertinent ones involved the program’s name, “main vi” (the first to execute), and several GUI options.  For creating the installer, it was very convenient to see that the LabVIEW environment was able to generate a collections of additional programs that would be installed in addition to the Floc App.  These are all necessary to run both the main LabVIEW code and those pertinent to the non-standard libraries used.</a:t>
            </a:r>
          </a:p>
        </p:txBody>
      </p:sp>
      <p:sp>
        <p:nvSpPr>
          <p:cNvPr id="111" name="Shape 11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So far, after creating a functional prototype, the team has made two major updates.  The most important of these is the incorporation of a subvi that reads the frame rate of the camera being used.  This is important because the timer and the selection of photos for analysis depend on the camera’s frame rate.  If the camera does not have this property, the team has decided that the subvi should output 30 fps.  This is because the only cameras used by this program will be the Logitech Webcam C310 (which don’t have this attribute) and a Point Grey Camera, which is sophisticated enough to have this attribute.  The team has also modified the code so that an accompanying spreadsheet is generated.  None of these updates have been fully tested yet.</a:t>
            </a:r>
          </a:p>
          <a:p>
            <a:pPr lvl="0" rtl="0">
              <a:spcBef>
                <a:spcPts val="0"/>
              </a:spcBef>
              <a:buClr>
                <a:schemeClr val="dk1"/>
              </a:buClr>
              <a:buFont typeface="Arial"/>
              <a:buNone/>
            </a:pPr>
            <a:r>
              <a:t/>
            </a:r>
            <a:endParaRPr sz="1000"/>
          </a:p>
        </p:txBody>
      </p:sp>
      <p:sp>
        <p:nvSpPr>
          <p:cNvPr id="120" name="Shape 12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7" name="Shape 127"/>
        <p:cNvGrpSpPr/>
        <p:nvPr/>
      </p:nvGrpSpPr>
      <p:grpSpPr>
        <a:xfrm>
          <a:off x="0" y="0"/>
          <a:ext cx="0" cy="0"/>
          <a:chOff x="0" y="0"/>
          <a:chExt cx="0" cy="0"/>
        </a:xfrm>
      </p:grpSpPr>
      <p:sp>
        <p:nvSpPr>
          <p:cNvPr id="128" name="Shape 12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Image retrieved from the AguaClara Wiki Site</a:t>
            </a:r>
          </a:p>
          <a:p>
            <a:pPr lvl="0" rtl="0">
              <a:spcBef>
                <a:spcPts val="0"/>
              </a:spcBef>
              <a:buNone/>
            </a:pPr>
            <a:r>
              <a:t/>
            </a:r>
            <a:endParaRPr sz="1000"/>
          </a:p>
          <a:p>
            <a:pPr lvl="0" rtl="0">
              <a:spcBef>
                <a:spcPts val="0"/>
              </a:spcBef>
              <a:buNone/>
            </a:pPr>
            <a:r>
              <a:rPr lang="en-US" sz="1000"/>
              <a:t>Caption of Image: This is the wiki page for the floc application. It provides a means of downloading the software and understanding how it works. </a:t>
            </a:r>
          </a:p>
          <a:p>
            <a:pPr lvl="0" rtl="0">
              <a:spcBef>
                <a:spcPts val="0"/>
              </a:spcBef>
              <a:buNone/>
            </a:pPr>
            <a:r>
              <a:t/>
            </a:r>
            <a:endParaRPr sz="1000"/>
          </a:p>
          <a:p>
            <a:pPr lvl="0" rtl="0">
              <a:spcBef>
                <a:spcPts val="0"/>
              </a:spcBef>
              <a:buClr>
                <a:schemeClr val="dk1"/>
              </a:buClr>
              <a:buSzPct val="110000"/>
              <a:buFont typeface="Arial"/>
              <a:buNone/>
            </a:pPr>
            <a:r>
              <a:rPr lang="en-US" sz="1000"/>
              <a:t>Summary: Making the floc application easily downloadable through a public site and providing a step-by-step guide allows for users to quickly take advantage of the floc application. Without the wiki page, we would have to send the executable link to people who ask us, which is much more inefficient. In addition, without this wiki page, research groups from other universities would be restricted from experimenting with the floc application, which is not our goal. </a:t>
            </a:r>
          </a:p>
        </p:txBody>
      </p:sp>
      <p:sp>
        <p:nvSpPr>
          <p:cNvPr id="129" name="Shape 12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000"/>
          </a:p>
        </p:txBody>
      </p:sp>
      <p:sp>
        <p:nvSpPr>
          <p:cNvPr id="138" name="Shape 13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8" name="Shape 148"/>
        <p:cNvGrpSpPr/>
        <p:nvPr/>
      </p:nvGrpSpPr>
      <p:grpSpPr>
        <a:xfrm>
          <a:off x="0" y="0"/>
          <a:ext cx="0" cy="0"/>
          <a:chOff x="0" y="0"/>
          <a:chExt cx="0" cy="0"/>
        </a:xfrm>
      </p:grpSpPr>
      <p:sp>
        <p:nvSpPr>
          <p:cNvPr id="149" name="Shape 14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000"/>
          </a:p>
        </p:txBody>
      </p:sp>
      <p:sp>
        <p:nvSpPr>
          <p:cNvPr id="150" name="Shape 15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1" name="Shape 161"/>
        <p:cNvGrpSpPr/>
        <p:nvPr/>
      </p:nvGrpSpPr>
      <p:grpSpPr>
        <a:xfrm>
          <a:off x="0" y="0"/>
          <a:ext cx="0" cy="0"/>
          <a:chOff x="0" y="0"/>
          <a:chExt cx="0" cy="0"/>
        </a:xfrm>
      </p:grpSpPr>
      <p:sp>
        <p:nvSpPr>
          <p:cNvPr id="162" name="Shape 16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000"/>
          </a:p>
        </p:txBody>
      </p:sp>
      <p:sp>
        <p:nvSpPr>
          <p:cNvPr id="163" name="Shape 16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1" name="Shape 11"/>
        <p:cNvGrpSpPr/>
        <p:nvPr/>
      </p:nvGrpSpPr>
      <p:grpSpPr>
        <a:xfrm>
          <a:off x="0" y="0"/>
          <a:ext cx="0" cy="0"/>
          <a:chOff x="0" y="0"/>
          <a:chExt cx="0" cy="0"/>
        </a:xfrm>
      </p:grpSpPr>
      <p:sp>
        <p:nvSpPr>
          <p:cNvPr id="12" name="Shape 12"/>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3" name="Shape 13"/>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14" name="Shape 14"/>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5" name="Shape 15"/>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6" name="Shape 16"/>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rot="5400000">
            <a:off x="2874763" y="-1217413"/>
            <a:ext cx="3394472" cy="8229600"/>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1" name="Shape 7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2" name="Shape 7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3" name="Shape 7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649568" y="1920676"/>
            <a:ext cx="6144815" cy="2879724"/>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txBox="1"/>
          <p:nvPr>
            <p:ph idx="1" type="body"/>
          </p:nvPr>
        </p:nvSpPr>
        <p:spPr>
          <a:xfrm rot="5400000">
            <a:off x="1812330" y="-884436"/>
            <a:ext cx="6144815" cy="8489949"/>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7" name="Shape 7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8" name="Shape 7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9" name="Shape 7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7" name="Shape 17"/>
        <p:cNvGrpSpPr/>
        <p:nvPr/>
      </p:nvGrpSpPr>
      <p:grpSpPr>
        <a:xfrm>
          <a:off x="0" y="0"/>
          <a:ext cx="0" cy="0"/>
          <a:chOff x="0" y="0"/>
          <a:chExt cx="0" cy="0"/>
        </a:xfrm>
      </p:grpSpPr>
      <p:sp>
        <p:nvSpPr>
          <p:cNvPr id="18" name="Shape 18"/>
          <p:cNvSpPr txBox="1"/>
          <p:nvPr>
            <p:ph type="ctrTitle"/>
          </p:nvPr>
        </p:nvSpPr>
        <p:spPr>
          <a:xfrm>
            <a:off x="685800" y="1597819"/>
            <a:ext cx="7772400" cy="1102518"/>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19" name="Shape 19"/>
          <p:cNvSpPr txBox="1"/>
          <p:nvPr>
            <p:ph idx="1" type="subTitle"/>
          </p:nvPr>
        </p:nvSpPr>
        <p:spPr>
          <a:xfrm>
            <a:off x="1371600" y="2914650"/>
            <a:ext cx="6400799" cy="1314449"/>
          </a:xfrm>
          <a:prstGeom prst="rect">
            <a:avLst/>
          </a:prstGeom>
          <a:noFill/>
          <a:ln>
            <a:noFill/>
          </a:ln>
        </p:spPr>
        <p:txBody>
          <a:bodyPr anchorCtr="0" anchor="t" bIns="91425" lIns="91425" rIns="91425" tIns="91425"/>
          <a:lstStyle>
            <a:lvl1pPr indent="0" lvl="0" marL="0" marR="0" rtl="0" algn="ctr">
              <a:spcBef>
                <a:spcPts val="580"/>
              </a:spcBef>
              <a:buClr>
                <a:srgbClr val="888888"/>
              </a:buClr>
              <a:buFont typeface="Arial"/>
              <a:buNone/>
              <a:defRPr/>
            </a:lvl1pPr>
            <a:lvl2pPr indent="-1779" lvl="1" marL="408179" marR="0" rtl="0" algn="ctr">
              <a:spcBef>
                <a:spcPts val="500"/>
              </a:spcBef>
              <a:buClr>
                <a:srgbClr val="888888"/>
              </a:buClr>
              <a:buFont typeface="Arial"/>
              <a:buNone/>
              <a:defRPr/>
            </a:lvl2pPr>
            <a:lvl3pPr indent="-3558" lvl="2" marL="816358" marR="0" rtl="0" algn="ctr">
              <a:spcBef>
                <a:spcPts val="440"/>
              </a:spcBef>
              <a:buClr>
                <a:srgbClr val="888888"/>
              </a:buClr>
              <a:buFont typeface="Arial"/>
              <a:buNone/>
              <a:defRPr/>
            </a:lvl3pPr>
            <a:lvl4pPr indent="-5336" lvl="3" marL="1224537" marR="0" rtl="0" algn="ctr">
              <a:spcBef>
                <a:spcPts val="360"/>
              </a:spcBef>
              <a:buClr>
                <a:srgbClr val="888888"/>
              </a:buClr>
              <a:buFont typeface="Arial"/>
              <a:buNone/>
              <a:defRPr/>
            </a:lvl4pPr>
            <a:lvl5pPr indent="-7116" lvl="4" marL="1632716" marR="0" rtl="0" algn="ctr">
              <a:spcBef>
                <a:spcPts val="360"/>
              </a:spcBef>
              <a:buClr>
                <a:srgbClr val="888888"/>
              </a:buClr>
              <a:buFont typeface="Arial"/>
              <a:buNone/>
              <a:defRPr/>
            </a:lvl5pPr>
            <a:lvl6pPr indent="-8895" lvl="5" marL="2040895" marR="0" rtl="0" algn="ctr">
              <a:spcBef>
                <a:spcPts val="360"/>
              </a:spcBef>
              <a:buClr>
                <a:srgbClr val="888888"/>
              </a:buClr>
              <a:buFont typeface="Arial"/>
              <a:buNone/>
              <a:defRPr/>
            </a:lvl6pPr>
            <a:lvl7pPr indent="-10673" lvl="6" marL="2449074" marR="0" rtl="0" algn="ctr">
              <a:spcBef>
                <a:spcPts val="360"/>
              </a:spcBef>
              <a:buClr>
                <a:srgbClr val="888888"/>
              </a:buClr>
              <a:buFont typeface="Arial"/>
              <a:buNone/>
              <a:defRPr/>
            </a:lvl7pPr>
            <a:lvl8pPr indent="-12452" lvl="7" marL="2857253" marR="0" rtl="0" algn="ctr">
              <a:spcBef>
                <a:spcPts val="360"/>
              </a:spcBef>
              <a:buClr>
                <a:srgbClr val="888888"/>
              </a:buClr>
              <a:buFont typeface="Arial"/>
              <a:buNone/>
              <a:defRPr/>
            </a:lvl8pPr>
            <a:lvl9pPr indent="-1532" lvl="8" marL="3265432" marR="0" rtl="0" algn="ctr">
              <a:spcBef>
                <a:spcPts val="360"/>
              </a:spcBef>
              <a:buClr>
                <a:srgbClr val="888888"/>
              </a:buClr>
              <a:buFont typeface="Arial"/>
              <a:buNone/>
              <a:defRPr/>
            </a:lvl9pPr>
          </a:lstStyle>
          <a:p/>
        </p:txBody>
      </p:sp>
      <p:sp>
        <p:nvSpPr>
          <p:cNvPr id="20" name="Shape 20"/>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1" name="Shape 21"/>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2" name="Shape 22"/>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3305176"/>
            <a:ext cx="7772400" cy="102155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1" type="body"/>
          </p:nvPr>
        </p:nvSpPr>
        <p:spPr>
          <a:xfrm>
            <a:off x="722312" y="2180034"/>
            <a:ext cx="7772400" cy="1125140"/>
          </a:xfrm>
          <a:prstGeom prst="rect">
            <a:avLst/>
          </a:prstGeom>
          <a:noFill/>
          <a:ln>
            <a:noFill/>
          </a:ln>
        </p:spPr>
        <p:txBody>
          <a:bodyPr anchorCtr="0" anchor="b" bIns="91425" lIns="91425" rIns="91425" tIns="91425"/>
          <a:lstStyle>
            <a:lvl1pPr indent="0" lvl="0" marL="0" rtl="0">
              <a:spcBef>
                <a:spcPts val="0"/>
              </a:spcBef>
              <a:buClr>
                <a:srgbClr val="888888"/>
              </a:buClr>
              <a:buFont typeface="Calibri"/>
              <a:buNone/>
              <a:defRPr/>
            </a:lvl1pPr>
            <a:lvl2pPr indent="-1779" lvl="1" marL="408179" rtl="0">
              <a:spcBef>
                <a:spcPts val="0"/>
              </a:spcBef>
              <a:buClr>
                <a:srgbClr val="888888"/>
              </a:buClr>
              <a:buFont typeface="Calibri"/>
              <a:buNone/>
              <a:defRPr/>
            </a:lvl2pPr>
            <a:lvl3pPr indent="-3558" lvl="2" marL="816358" rtl="0">
              <a:spcBef>
                <a:spcPts val="0"/>
              </a:spcBef>
              <a:buClr>
                <a:srgbClr val="888888"/>
              </a:buClr>
              <a:buFont typeface="Calibri"/>
              <a:buNone/>
              <a:defRPr/>
            </a:lvl3pPr>
            <a:lvl4pPr indent="-5336" lvl="3" marL="1224537" rtl="0">
              <a:spcBef>
                <a:spcPts val="0"/>
              </a:spcBef>
              <a:buClr>
                <a:srgbClr val="888888"/>
              </a:buClr>
              <a:buFont typeface="Calibri"/>
              <a:buNone/>
              <a:defRPr/>
            </a:lvl4pPr>
            <a:lvl5pPr indent="-7116" lvl="4" marL="1632716" rtl="0">
              <a:spcBef>
                <a:spcPts val="0"/>
              </a:spcBef>
              <a:buClr>
                <a:srgbClr val="888888"/>
              </a:buClr>
              <a:buFont typeface="Calibri"/>
              <a:buNone/>
              <a:defRPr/>
            </a:lvl5pPr>
            <a:lvl6pPr indent="-8895" lvl="5" marL="2040895" rtl="0">
              <a:spcBef>
                <a:spcPts val="0"/>
              </a:spcBef>
              <a:buClr>
                <a:srgbClr val="888888"/>
              </a:buClr>
              <a:buFont typeface="Calibri"/>
              <a:buNone/>
              <a:defRPr/>
            </a:lvl6pPr>
            <a:lvl7pPr indent="-10673" lvl="6" marL="2449074" rtl="0">
              <a:spcBef>
                <a:spcPts val="0"/>
              </a:spcBef>
              <a:buClr>
                <a:srgbClr val="888888"/>
              </a:buClr>
              <a:buFont typeface="Calibri"/>
              <a:buNone/>
              <a:defRPr/>
            </a:lvl7pPr>
            <a:lvl8pPr indent="-12452" lvl="7" marL="2857253" rtl="0">
              <a:spcBef>
                <a:spcPts val="0"/>
              </a:spcBef>
              <a:buClr>
                <a:srgbClr val="888888"/>
              </a:buClr>
              <a:buFont typeface="Calibri"/>
              <a:buNone/>
              <a:defRPr/>
            </a:lvl8pPr>
            <a:lvl9pPr indent="-1532" lvl="8" marL="3265432" rtl="0">
              <a:spcBef>
                <a:spcPts val="0"/>
              </a:spcBef>
              <a:buClr>
                <a:srgbClr val="888888"/>
              </a:buClr>
              <a:buFont typeface="Calibri"/>
              <a:buNone/>
              <a:defRPr/>
            </a:lvl9pPr>
          </a:lstStyle>
          <a:p/>
        </p:txBody>
      </p:sp>
      <p:sp>
        <p:nvSpPr>
          <p:cNvPr id="26" name="Shape 26"/>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7" name="Shape 27"/>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8" name="Shape 28"/>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639764" y="1679972"/>
            <a:ext cx="5684836"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2" name="Shape 32"/>
          <p:cNvSpPr txBox="1"/>
          <p:nvPr>
            <p:ph idx="2" type="body"/>
          </p:nvPr>
        </p:nvSpPr>
        <p:spPr>
          <a:xfrm>
            <a:off x="6477000" y="1679972"/>
            <a:ext cx="5684837"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4" name="Shape 34"/>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5" name="Shape 35"/>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6" name="Shape 36"/>
        <p:cNvGrpSpPr/>
        <p:nvPr/>
      </p:nvGrpSpPr>
      <p:grpSpPr>
        <a:xfrm>
          <a:off x="0" y="0"/>
          <a:ext cx="0" cy="0"/>
          <a:chOff x="0" y="0"/>
          <a:chExt cx="0" cy="0"/>
        </a:xfrm>
      </p:grpSpPr>
      <p:sp>
        <p:nvSpPr>
          <p:cNvPr id="37" name="Shape 37"/>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1" type="body"/>
          </p:nvPr>
        </p:nvSpPr>
        <p:spPr>
          <a:xfrm>
            <a:off x="457200" y="1151334"/>
            <a:ext cx="4040187"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39" name="Shape 39"/>
          <p:cNvSpPr txBox="1"/>
          <p:nvPr>
            <p:ph idx="2" type="body"/>
          </p:nvPr>
        </p:nvSpPr>
        <p:spPr>
          <a:xfrm>
            <a:off x="457200" y="1631155"/>
            <a:ext cx="4040187"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0" name="Shape 40"/>
          <p:cNvSpPr txBox="1"/>
          <p:nvPr>
            <p:ph idx="3" type="body"/>
          </p:nvPr>
        </p:nvSpPr>
        <p:spPr>
          <a:xfrm>
            <a:off x="4645026" y="1151334"/>
            <a:ext cx="4041774"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41" name="Shape 41"/>
          <p:cNvSpPr txBox="1"/>
          <p:nvPr>
            <p:ph idx="4" type="body"/>
          </p:nvPr>
        </p:nvSpPr>
        <p:spPr>
          <a:xfrm>
            <a:off x="4645026" y="1631155"/>
            <a:ext cx="4041774"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2" name="Shape 42"/>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3" name="Shape 43"/>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4" name="Shape 44"/>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5" name="Shape 45"/>
        <p:cNvGrpSpPr/>
        <p:nvPr/>
      </p:nvGrpSpPr>
      <p:grpSpPr>
        <a:xfrm>
          <a:off x="0" y="0"/>
          <a:ext cx="0" cy="0"/>
          <a:chOff x="0" y="0"/>
          <a:chExt cx="0" cy="0"/>
        </a:xfrm>
      </p:grpSpPr>
      <p:sp>
        <p:nvSpPr>
          <p:cNvPr id="46" name="Shape 46"/>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7" name="Shape 4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8" name="Shape 4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9" name="Shape 4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0" name="Shape 50"/>
        <p:cNvGrpSpPr/>
        <p:nvPr/>
      </p:nvGrpSpPr>
      <p:grpSpPr>
        <a:xfrm>
          <a:off x="0" y="0"/>
          <a:ext cx="0" cy="0"/>
          <a:chOff x="0" y="0"/>
          <a:chExt cx="0" cy="0"/>
        </a:xfrm>
      </p:grpSpPr>
      <p:sp>
        <p:nvSpPr>
          <p:cNvPr id="51" name="Shape 5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2" name="Shape 5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3" name="Shape 5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04786"/>
            <a:ext cx="3008313" cy="871538"/>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3575050" y="204788"/>
            <a:ext cx="5111750" cy="438983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7" name="Shape 57"/>
          <p:cNvSpPr txBox="1"/>
          <p:nvPr>
            <p:ph idx="2" type="body"/>
          </p:nvPr>
        </p:nvSpPr>
        <p:spPr>
          <a:xfrm>
            <a:off x="457200" y="1076325"/>
            <a:ext cx="3008313" cy="3518296"/>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58" name="Shape 5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9" name="Shape 5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0" name="Shape 6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3600450"/>
            <a:ext cx="5486399" cy="425053"/>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p:nvPr>
            <p:ph idx="2" type="pic"/>
          </p:nvPr>
        </p:nvSpPr>
        <p:spPr>
          <a:xfrm>
            <a:off x="1792288" y="459581"/>
            <a:ext cx="5486399" cy="3086099"/>
          </a:xfrm>
          <a:prstGeom prst="rect">
            <a:avLst/>
          </a:prstGeom>
          <a:noFill/>
          <a:ln>
            <a:noFill/>
          </a:ln>
        </p:spPr>
      </p:sp>
      <p:sp>
        <p:nvSpPr>
          <p:cNvPr id="64" name="Shape 64"/>
          <p:cNvSpPr txBox="1"/>
          <p:nvPr>
            <p:ph idx="1" type="body"/>
          </p:nvPr>
        </p:nvSpPr>
        <p:spPr>
          <a:xfrm>
            <a:off x="1792288" y="4025503"/>
            <a:ext cx="5486399" cy="603647"/>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65" name="Shape 65"/>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6" name="Shape 66"/>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7" name="Shape 67"/>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05978"/>
            <a:ext cx="8229600" cy="85725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7" name="Shape 7"/>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marR="0" rtl="0" algn="l">
              <a:spcBef>
                <a:spcPts val="580"/>
              </a:spcBef>
              <a:buClr>
                <a:schemeClr val="dk1"/>
              </a:buClr>
              <a:buFont typeface="Arial"/>
              <a:buChar char="•"/>
              <a:defRPr/>
            </a:lvl1pPr>
            <a:lvl2pPr indent="-98141" lvl="1" marL="663291" marR="0" rtl="0" algn="l">
              <a:spcBef>
                <a:spcPts val="500"/>
              </a:spcBef>
              <a:buClr>
                <a:schemeClr val="dk1"/>
              </a:buClr>
              <a:buFont typeface="Arial"/>
              <a:buChar char="–"/>
              <a:defRPr/>
            </a:lvl2pPr>
            <a:lvl3pPr indent="-67947" lvl="2" marL="1020448" marR="0" rtl="0" algn="l">
              <a:spcBef>
                <a:spcPts val="440"/>
              </a:spcBef>
              <a:buClr>
                <a:schemeClr val="dk1"/>
              </a:buClr>
              <a:buFont typeface="Arial"/>
              <a:buChar char="•"/>
              <a:defRPr/>
            </a:lvl3pPr>
            <a:lvl4pPr indent="-95127" lvl="3" marL="1428627" marR="0" rtl="0" algn="l">
              <a:spcBef>
                <a:spcPts val="360"/>
              </a:spcBef>
              <a:buClr>
                <a:schemeClr val="dk1"/>
              </a:buClr>
              <a:buFont typeface="Arial"/>
              <a:buChar char="–"/>
              <a:defRPr/>
            </a:lvl4pPr>
            <a:lvl5pPr indent="-96905" lvl="4" marL="1836805" marR="0" rtl="0" algn="l">
              <a:spcBef>
                <a:spcPts val="360"/>
              </a:spcBef>
              <a:buClr>
                <a:schemeClr val="dk1"/>
              </a:buClr>
              <a:buFont typeface="Arial"/>
              <a:buChar char="»"/>
              <a:defRPr/>
            </a:lvl5pPr>
            <a:lvl6pPr indent="-98685" lvl="5" marL="2244985" marR="0" rtl="0" algn="l">
              <a:spcBef>
                <a:spcPts val="360"/>
              </a:spcBef>
              <a:buClr>
                <a:schemeClr val="dk1"/>
              </a:buClr>
              <a:buFont typeface="Arial"/>
              <a:buChar char="•"/>
              <a:defRPr/>
            </a:lvl6pPr>
            <a:lvl7pPr indent="-100464" lvl="6" marL="2653164" marR="0" rtl="0" algn="l">
              <a:spcBef>
                <a:spcPts val="360"/>
              </a:spcBef>
              <a:buClr>
                <a:schemeClr val="dk1"/>
              </a:buClr>
              <a:buFont typeface="Arial"/>
              <a:buChar char="•"/>
              <a:defRPr/>
            </a:lvl7pPr>
            <a:lvl8pPr indent="-102242" lvl="7" marL="3061343" marR="0" rtl="0" algn="l">
              <a:spcBef>
                <a:spcPts val="360"/>
              </a:spcBef>
              <a:buClr>
                <a:schemeClr val="dk1"/>
              </a:buClr>
              <a:buFont typeface="Arial"/>
              <a:buChar char="•"/>
              <a:defRPr/>
            </a:lvl8pPr>
            <a:lvl9pPr indent="-91321" lvl="8" marL="3469522" marR="0" rtl="0" algn="l">
              <a:spcBef>
                <a:spcPts val="360"/>
              </a:spcBef>
              <a:buClr>
                <a:schemeClr val="dk1"/>
              </a:buClr>
              <a:buFont typeface="Arial"/>
              <a:buChar char="•"/>
              <a:defRPr/>
            </a:lvl9pPr>
          </a:lstStyle>
          <a:p/>
        </p:txBody>
      </p:sp>
      <p:sp>
        <p:nvSpPr>
          <p:cNvPr id="8" name="Shape 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9" name="Shape 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0" name="Shape 1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8.png"/><Relationship Id="rId4" Type="http://schemas.openxmlformats.org/officeDocument/2006/relationships/hyperlink" Target="https://confluence.cornell.edu/display/AGUACLARA/Floc+Size+And+Count+App"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0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0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08.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0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08.png"/><Relationship Id="rId4" Type="http://schemas.openxmlformats.org/officeDocument/2006/relationships/image" Target="../media/image0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08.png"/><Relationship Id="rId4" Type="http://schemas.openxmlformats.org/officeDocument/2006/relationships/image" Target="../media/image0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08.png"/><Relationship Id="rId4" Type="http://schemas.openxmlformats.org/officeDocument/2006/relationships/image" Target="../media/image0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8.png"/><Relationship Id="rId4" Type="http://schemas.openxmlformats.org/officeDocument/2006/relationships/image" Target="../media/image0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05.png"/><Relationship Id="rId5" Type="http://schemas.openxmlformats.org/officeDocument/2006/relationships/image" Target="../media/image0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05.png"/><Relationship Id="rId5" Type="http://schemas.openxmlformats.org/officeDocument/2006/relationships/image" Target="../media/image0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0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nvSpPr>
        <p:spPr>
          <a:xfrm>
            <a:off x="1730150" y="742298"/>
            <a:ext cx="6026100" cy="12003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7200">
                <a:solidFill>
                  <a:srgbClr val="595959"/>
                </a:solidFill>
              </a:rPr>
              <a:t>Floc Size and Count App</a:t>
            </a:r>
          </a:p>
        </p:txBody>
      </p:sp>
      <p:sp>
        <p:nvSpPr>
          <p:cNvPr id="85" name="Shape 85"/>
          <p:cNvSpPr txBox="1"/>
          <p:nvPr/>
        </p:nvSpPr>
        <p:spPr>
          <a:xfrm>
            <a:off x="5106724" y="4763425"/>
            <a:ext cx="3890099"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a:t>
            </a:r>
            <a:r>
              <a:rPr b="1" lang="en-US" sz="1000">
                <a:solidFill>
                  <a:srgbClr val="7F7F7F"/>
                </a:solidFill>
              </a:rPr>
              <a:t>Final</a:t>
            </a:r>
            <a:r>
              <a:rPr b="1" lang="en-US" sz="1000">
                <a:solidFill>
                  <a:srgbClr val="7F7F7F"/>
                </a:solidFill>
              </a:rPr>
              <a:t> Presentation</a:t>
            </a:r>
            <a:r>
              <a:rPr b="1" i="0" lang="en-US" sz="1000" u="none" cap="none" strike="noStrike">
                <a:solidFill>
                  <a:srgbClr val="7F7F7F"/>
                </a:solidFill>
                <a:latin typeface="Arial"/>
                <a:ea typeface="Arial"/>
                <a:cs typeface="Arial"/>
                <a:sym typeface="Arial"/>
              </a:rPr>
              <a:t>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86" name="Shape 86"/>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descr="AClogotype (1).png" id="87" name="Shape 87"/>
          <p:cNvPicPr preferRelativeResize="0"/>
          <p:nvPr/>
        </p:nvPicPr>
        <p:blipFill rotWithShape="1">
          <a:blip r:embed="rId3">
            <a:alphaModFix/>
          </a:blip>
          <a:srcRect b="0" l="4313" r="75452" t="0"/>
          <a:stretch/>
        </p:blipFill>
        <p:spPr>
          <a:xfrm>
            <a:off x="0" y="1739425"/>
            <a:ext cx="2275725" cy="3270224"/>
          </a:xfrm>
          <a:prstGeom prst="rect">
            <a:avLst/>
          </a:prstGeom>
          <a:noFill/>
          <a:ln>
            <a:noFill/>
          </a:ln>
        </p:spPr>
      </p:pic>
      <p:sp>
        <p:nvSpPr>
          <p:cNvPr id="88" name="Shape 88"/>
          <p:cNvSpPr txBox="1"/>
          <p:nvPr/>
        </p:nvSpPr>
        <p:spPr>
          <a:xfrm>
            <a:off x="2275726" y="3143450"/>
            <a:ext cx="5212800" cy="954000"/>
          </a:xfrm>
          <a:prstGeom prst="rect">
            <a:avLst/>
          </a:prstGeom>
          <a:noFill/>
          <a:ln>
            <a:noFill/>
          </a:ln>
        </p:spPr>
        <p:txBody>
          <a:bodyPr anchorCtr="0" anchor="t" bIns="45700" lIns="91425" rIns="91425" tIns="45700">
            <a:noAutofit/>
          </a:bodyPr>
          <a:lstStyle/>
          <a:p>
            <a:pPr indent="0" lvl="0" marL="0" marR="0" rtl="0" algn="ctr">
              <a:spcBef>
                <a:spcPts val="0"/>
              </a:spcBef>
              <a:buNone/>
            </a:pPr>
            <a:r>
              <a:rPr lang="en-US">
                <a:solidFill>
                  <a:srgbClr val="7F7F7F"/>
                </a:solidFill>
              </a:rPr>
              <a:t>The presentation will discuss progress made by the Floc Size and Count App team since the symposiums.</a:t>
            </a:r>
          </a:p>
          <a:p>
            <a:pPr indent="0" lvl="0" marL="0" marR="0" rtl="0" algn="ctr">
              <a:spcBef>
                <a:spcPts val="0"/>
              </a:spcBef>
              <a:buNone/>
            </a:pPr>
            <a:r>
              <a:rPr lang="en-US">
                <a:solidFill>
                  <a:srgbClr val="7F7F7F"/>
                </a:solidFill>
              </a:rPr>
              <a:t>For more information please visit </a:t>
            </a:r>
            <a:r>
              <a:rPr lang="en-US" u="sng">
                <a:solidFill>
                  <a:srgbClr val="0000FF"/>
                </a:solidFill>
                <a:hlinkClick r:id="rId4"/>
              </a:rPr>
              <a:t>https://confluence.cornell.edu/display/AGUACLARA/Floc+Size+And+Count+App</a:t>
            </a:r>
            <a:r>
              <a:rPr lang="en-US">
                <a:solidFill>
                  <a:srgbClr val="7F7F7F"/>
                </a:solidFill>
              </a:rPr>
              <a:t> </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8" name="Shape 178"/>
        <p:cNvGrpSpPr/>
        <p:nvPr/>
      </p:nvGrpSpPr>
      <p:grpSpPr>
        <a:xfrm>
          <a:off x="0" y="0"/>
          <a:ext cx="0" cy="0"/>
          <a:chOff x="0" y="0"/>
          <a:chExt cx="0" cy="0"/>
        </a:xfrm>
      </p:grpSpPr>
      <p:pic>
        <p:nvPicPr>
          <p:cNvPr id="179" name="Shape 179"/>
          <p:cNvPicPr preferRelativeResize="0"/>
          <p:nvPr/>
        </p:nvPicPr>
        <p:blipFill/>
        <p:spPr>
          <a:xfrm>
            <a:off x="7514490" y="45563"/>
            <a:ext cx="718200" cy="718200"/>
          </a:xfrm>
          <a:prstGeom prst="rect">
            <a:avLst/>
          </a:prstGeom>
          <a:solidFill>
            <a:srgbClr val="FFFFFF"/>
          </a:solidFill>
          <a:ln>
            <a:noFill/>
          </a:ln>
        </p:spPr>
      </p:pic>
      <p:sp>
        <p:nvSpPr>
          <p:cNvPr id="180" name="Shape 180"/>
          <p:cNvSpPr txBox="1"/>
          <p:nvPr/>
        </p:nvSpPr>
        <p:spPr>
          <a:xfrm>
            <a:off x="1878149" y="559075"/>
            <a:ext cx="5387700" cy="2125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0" i="0" lang="en-US" sz="4800" u="none" cap="none" strike="noStrike">
                <a:solidFill>
                  <a:srgbClr val="24D42D"/>
                </a:solidFill>
                <a:latin typeface="Arial"/>
                <a:ea typeface="Arial"/>
                <a:cs typeface="Arial"/>
                <a:sym typeface="Arial"/>
              </a:rPr>
              <a:t>Q</a:t>
            </a:r>
            <a:r>
              <a:rPr lang="en-US" sz="4800">
                <a:solidFill>
                  <a:srgbClr val="24D42D"/>
                </a:solidFill>
              </a:rPr>
              <a:t>uestions</a:t>
            </a:r>
          </a:p>
          <a:p>
            <a:pPr indent="0" lvl="0" marL="0" marR="0" rtl="0" algn="ctr">
              <a:spcBef>
                <a:spcPts val="0"/>
              </a:spcBef>
              <a:buSzPct val="25000"/>
              <a:buNone/>
            </a:pPr>
            <a:r>
              <a:rPr lang="en-US" sz="4800">
                <a:solidFill>
                  <a:srgbClr val="24D42D"/>
                </a:solidFill>
              </a:rPr>
              <a:t>and</a:t>
            </a:r>
          </a:p>
          <a:p>
            <a:pPr indent="0" lvl="0" marL="0" marR="0" rtl="0" algn="ctr">
              <a:spcBef>
                <a:spcPts val="0"/>
              </a:spcBef>
              <a:buSzPct val="25000"/>
              <a:buNone/>
            </a:pPr>
            <a:r>
              <a:rPr lang="en-US" sz="4800">
                <a:solidFill>
                  <a:srgbClr val="24D42D"/>
                </a:solidFill>
              </a:rPr>
              <a:t>Recommendations</a:t>
            </a:r>
          </a:p>
        </p:txBody>
      </p:sp>
      <p:pic>
        <p:nvPicPr>
          <p:cNvPr descr="AClogotype (1).png" id="181" name="Shape 181"/>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AClogotype (1).png" id="182" name="Shape 182"/>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183" name="Shape 183"/>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Floc App | Apps and Algorithms | </a:t>
            </a:r>
            <a:r>
              <a:rPr b="1" lang="en-US" sz="1000">
                <a:solidFill>
                  <a:srgbClr val="7F7F7F"/>
                </a:solidFill>
              </a:rPr>
              <a:t>Final Presentation Fall 2016</a:t>
            </a:r>
          </a:p>
          <a:p>
            <a:pPr indent="0" lvl="0" marL="0" marR="0" rtl="0" algn="r">
              <a:spcBef>
                <a:spcPts val="0"/>
              </a:spcBef>
              <a:buNone/>
            </a:pPr>
            <a:r>
              <a:t/>
            </a:r>
            <a:endParaRPr b="1" sz="1000">
              <a:solidFill>
                <a:srgbClr val="0B68FF"/>
              </a:solidFill>
            </a:endParaRPr>
          </a:p>
        </p:txBody>
      </p:sp>
      <p:sp>
        <p:nvSpPr>
          <p:cNvPr id="184" name="Shape 184"/>
          <p:cNvSpPr txBox="1"/>
          <p:nvPr/>
        </p:nvSpPr>
        <p:spPr>
          <a:xfrm>
            <a:off x="1975900" y="3084712"/>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Christian Rodrigues</a:t>
            </a:r>
          </a:p>
          <a:p>
            <a:pPr indent="0" lvl="0" marL="0" marR="0" rtl="0" algn="ctr">
              <a:spcBef>
                <a:spcPts val="0"/>
              </a:spcBef>
              <a:buSzPct val="25000"/>
              <a:buNone/>
            </a:pPr>
            <a:r>
              <a:rPr lang="en-US" sz="1200"/>
              <a:t>Computer Science</a:t>
            </a:r>
          </a:p>
          <a:p>
            <a:pPr indent="0" lvl="0" marL="0" marR="0" rtl="0" algn="ctr">
              <a:spcBef>
                <a:spcPts val="0"/>
              </a:spcBef>
              <a:buSzPct val="25000"/>
              <a:buNone/>
            </a:pPr>
            <a:r>
              <a:rPr lang="en-US" sz="1200"/>
              <a:t>cer95@cornell.edu</a:t>
            </a:r>
          </a:p>
        </p:txBody>
      </p:sp>
      <p:sp>
        <p:nvSpPr>
          <p:cNvPr id="185" name="Shape 185"/>
          <p:cNvSpPr txBox="1"/>
          <p:nvPr/>
        </p:nvSpPr>
        <p:spPr>
          <a:xfrm>
            <a:off x="3577150" y="3094250"/>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Anthony Verghese</a:t>
            </a:r>
          </a:p>
          <a:p>
            <a:pPr indent="0" lvl="0" marL="0" marR="0" rtl="0" algn="ctr">
              <a:spcBef>
                <a:spcPts val="0"/>
              </a:spcBef>
              <a:buSzPct val="25000"/>
              <a:buNone/>
            </a:pPr>
            <a:r>
              <a:rPr lang="en-US" sz="1200"/>
              <a:t>Computer Science</a:t>
            </a:r>
          </a:p>
          <a:p>
            <a:pPr indent="0" lvl="0" marL="0" marR="0" rtl="0" algn="ctr">
              <a:spcBef>
                <a:spcPts val="0"/>
              </a:spcBef>
              <a:buSzPct val="25000"/>
              <a:buNone/>
            </a:pPr>
            <a:r>
              <a:rPr lang="en-US" sz="1200"/>
              <a:t>akv26@cornell.edu</a:t>
            </a:r>
          </a:p>
        </p:txBody>
      </p:sp>
      <p:sp>
        <p:nvSpPr>
          <p:cNvPr id="186" name="Shape 186"/>
          <p:cNvSpPr txBox="1"/>
          <p:nvPr/>
        </p:nvSpPr>
        <p:spPr>
          <a:xfrm>
            <a:off x="5210525" y="3084712"/>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Deniz Yilmazer</a:t>
            </a:r>
          </a:p>
          <a:p>
            <a:pPr indent="0" lvl="0" marL="0" marR="0" rtl="0" algn="ctr">
              <a:spcBef>
                <a:spcPts val="0"/>
              </a:spcBef>
              <a:buSzPct val="25000"/>
              <a:buNone/>
            </a:pPr>
            <a:r>
              <a:rPr lang="en-US" sz="1200"/>
              <a:t>Computer Science</a:t>
            </a:r>
          </a:p>
          <a:p>
            <a:pPr indent="0" lvl="0" marL="0" marR="0" rtl="0" algn="ctr">
              <a:spcBef>
                <a:spcPts val="0"/>
              </a:spcBef>
              <a:buSzPct val="25000"/>
              <a:buNone/>
            </a:pPr>
            <a:r>
              <a:rPr lang="en-US" sz="1200"/>
              <a:t>dy223@cornell.edu</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0" name="Shape 190"/>
        <p:cNvGrpSpPr/>
        <p:nvPr/>
      </p:nvGrpSpPr>
      <p:grpSpPr>
        <a:xfrm>
          <a:off x="0" y="0"/>
          <a:ext cx="0" cy="0"/>
          <a:chOff x="0" y="0"/>
          <a:chExt cx="0" cy="0"/>
        </a:xfrm>
      </p:grpSpPr>
      <p:pic>
        <p:nvPicPr>
          <p:cNvPr id="191" name="Shape 191"/>
          <p:cNvPicPr preferRelativeResize="0"/>
          <p:nvPr/>
        </p:nvPicPr>
        <p:blipFill/>
        <p:spPr>
          <a:xfrm>
            <a:off x="7514490" y="45563"/>
            <a:ext cx="718110" cy="718110"/>
          </a:xfrm>
          <a:prstGeom prst="rect">
            <a:avLst/>
          </a:prstGeom>
          <a:solidFill>
            <a:srgbClr val="FFFFFF"/>
          </a:solidFill>
          <a:ln>
            <a:noFill/>
          </a:ln>
        </p:spPr>
      </p:pic>
      <p:sp>
        <p:nvSpPr>
          <p:cNvPr id="192" name="Shape 192"/>
          <p:cNvSpPr txBox="1"/>
          <p:nvPr/>
        </p:nvSpPr>
        <p:spPr>
          <a:xfrm>
            <a:off x="1293600" y="1667775"/>
            <a:ext cx="6556800" cy="14598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lang="en-US" sz="6000">
                <a:solidFill>
                  <a:srgbClr val="24D42D"/>
                </a:solidFill>
              </a:rPr>
              <a:t>Appendix</a:t>
            </a:r>
          </a:p>
          <a:p>
            <a:pPr indent="0" lvl="0" marL="0" marR="0" rtl="0" algn="ctr">
              <a:spcBef>
                <a:spcPts val="0"/>
              </a:spcBef>
              <a:buSzPct val="25000"/>
              <a:buNone/>
            </a:pPr>
            <a:r>
              <a:rPr lang="en-US" sz="6000">
                <a:solidFill>
                  <a:srgbClr val="24D42D"/>
                </a:solidFill>
              </a:rPr>
              <a:t>Slides</a:t>
            </a:r>
          </a:p>
        </p:txBody>
      </p:sp>
      <p:pic>
        <p:nvPicPr>
          <p:cNvPr descr="AClogotype (1).png" id="193" name="Shape 193"/>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AClogotype (1).png" id="194" name="Shape 194"/>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195" name="Shape 19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 Presentation Fall 2016</a:t>
            </a:r>
          </a:p>
          <a:p>
            <a:pPr indent="0" lvl="0" marL="0" marR="0" rtl="0" algn="r">
              <a:spcBef>
                <a:spcPts val="0"/>
              </a:spcBef>
              <a:buNone/>
            </a:pPr>
            <a:r>
              <a:t/>
            </a:r>
            <a:endParaRPr b="1" sz="1000">
              <a:solidFill>
                <a:srgbClr val="0B68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9" name="Shape 199"/>
        <p:cNvGrpSpPr/>
        <p:nvPr/>
      </p:nvGrpSpPr>
      <p:grpSpPr>
        <a:xfrm>
          <a:off x="0" y="0"/>
          <a:ext cx="0" cy="0"/>
          <a:chOff x="0" y="0"/>
          <a:chExt cx="0" cy="0"/>
        </a:xfrm>
      </p:grpSpPr>
      <p:pic>
        <p:nvPicPr>
          <p:cNvPr id="200" name="Shape 200"/>
          <p:cNvPicPr preferRelativeResize="0"/>
          <p:nvPr/>
        </p:nvPicPr>
        <p:blipFill/>
        <p:spPr>
          <a:xfrm>
            <a:off x="7514490" y="45563"/>
            <a:ext cx="718200" cy="718200"/>
          </a:xfrm>
          <a:prstGeom prst="rect">
            <a:avLst/>
          </a:prstGeom>
          <a:solidFill>
            <a:srgbClr val="FFFFFF"/>
          </a:solidFill>
          <a:ln>
            <a:noFill/>
          </a:ln>
        </p:spPr>
      </p:pic>
      <p:pic>
        <p:nvPicPr>
          <p:cNvPr descr="AClogotype (1).png" id="201" name="Shape 201"/>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02" name="Shape 20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 Presentation Fall 2016</a:t>
            </a:r>
          </a:p>
          <a:p>
            <a:pPr indent="0" lvl="0" marL="0" marR="0" rtl="0" algn="r">
              <a:spcBef>
                <a:spcPts val="0"/>
              </a:spcBef>
              <a:buNone/>
            </a:pPr>
            <a:r>
              <a:t/>
            </a:r>
            <a:endParaRPr b="1" sz="1000">
              <a:solidFill>
                <a:srgbClr val="0B68FF"/>
              </a:solidFill>
            </a:endParaRPr>
          </a:p>
        </p:txBody>
      </p:sp>
      <p:sp>
        <p:nvSpPr>
          <p:cNvPr id="203" name="Shape 203"/>
          <p:cNvSpPr txBox="1"/>
          <p:nvPr/>
        </p:nvSpPr>
        <p:spPr>
          <a:xfrm>
            <a:off x="54650" y="127525"/>
            <a:ext cx="7650300" cy="11361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700">
                <a:solidFill>
                  <a:srgbClr val="24D42D"/>
                </a:solidFill>
              </a:rPr>
              <a:t>Where variables were declared caused problems with the program</a:t>
            </a:r>
          </a:p>
        </p:txBody>
      </p:sp>
      <p:pic>
        <p:nvPicPr>
          <p:cNvPr id="204" name="Shape 204"/>
          <p:cNvPicPr preferRelativeResize="0"/>
          <p:nvPr/>
        </p:nvPicPr>
        <p:blipFill rotWithShape="1">
          <a:blip r:embed="rId4">
            <a:alphaModFix amt="30000"/>
          </a:blip>
          <a:srcRect b="4114" l="600" r="1013" t="7965"/>
          <a:stretch/>
        </p:blipFill>
        <p:spPr>
          <a:xfrm>
            <a:off x="765024" y="1221550"/>
            <a:ext cx="6851174" cy="3443798"/>
          </a:xfrm>
          <a:prstGeom prst="rect">
            <a:avLst/>
          </a:prstGeom>
          <a:noFill/>
          <a:ln>
            <a:noFill/>
          </a:ln>
        </p:spPr>
      </p:pic>
      <p:sp>
        <p:nvSpPr>
          <p:cNvPr id="205" name="Shape 205"/>
          <p:cNvSpPr txBox="1"/>
          <p:nvPr/>
        </p:nvSpPr>
        <p:spPr>
          <a:xfrm>
            <a:off x="2855250" y="2827900"/>
            <a:ext cx="4084800" cy="1618800"/>
          </a:xfrm>
          <a:prstGeom prst="rect">
            <a:avLst/>
          </a:prstGeom>
          <a:noFill/>
          <a:ln cap="flat" cmpd="sng" w="28575">
            <a:solidFill>
              <a:srgbClr val="000000"/>
            </a:solidFill>
            <a:prstDash val="solid"/>
            <a:round/>
            <a:headEnd len="med" w="med" type="none"/>
            <a:tailEnd len="med" w="med" type="none"/>
          </a:ln>
        </p:spPr>
        <p:txBody>
          <a:bodyPr anchorCtr="0" anchor="t" bIns="91425" lIns="91425" rIns="91425" tIns="91425">
            <a:noAutofit/>
          </a:bodyPr>
          <a:lstStyle/>
          <a:p>
            <a:pPr lvl="0" algn="ctr">
              <a:spcBef>
                <a:spcPts val="0"/>
              </a:spcBef>
              <a:buNone/>
            </a:pPr>
            <a:r>
              <a:t/>
            </a:r>
            <a:endParaRPr b="1"/>
          </a:p>
        </p:txBody>
      </p:sp>
      <p:sp>
        <p:nvSpPr>
          <p:cNvPr id="206" name="Shape 206"/>
          <p:cNvSpPr txBox="1"/>
          <p:nvPr/>
        </p:nvSpPr>
        <p:spPr>
          <a:xfrm>
            <a:off x="5041025" y="3791025"/>
            <a:ext cx="1625700" cy="314100"/>
          </a:xfrm>
          <a:prstGeom prst="rect">
            <a:avLst/>
          </a:prstGeom>
          <a:noFill/>
          <a:ln cap="flat" cmpd="sng" w="28575">
            <a:solidFill>
              <a:srgbClr val="000000"/>
            </a:solidFill>
            <a:prstDash val="solid"/>
            <a:round/>
            <a:headEnd len="med" w="med" type="none"/>
            <a:tailEnd len="med" w="med" type="none"/>
          </a:ln>
        </p:spPr>
        <p:txBody>
          <a:bodyPr anchorCtr="0" anchor="t" bIns="91425" lIns="91425" rIns="91425" tIns="91425">
            <a:noAutofit/>
          </a:bodyPr>
          <a:lstStyle/>
          <a:p>
            <a:pPr lvl="0">
              <a:spcBef>
                <a:spcPts val="0"/>
              </a:spcBef>
              <a:buNone/>
            </a:pPr>
            <a:r>
              <a:rPr lang="en-US"/>
              <a:t>former declaration</a:t>
            </a:r>
          </a:p>
        </p:txBody>
      </p:sp>
      <p:sp>
        <p:nvSpPr>
          <p:cNvPr id="207" name="Shape 207"/>
          <p:cNvSpPr txBox="1"/>
          <p:nvPr/>
        </p:nvSpPr>
        <p:spPr>
          <a:xfrm>
            <a:off x="377800" y="1375100"/>
            <a:ext cx="1625700" cy="314100"/>
          </a:xfrm>
          <a:prstGeom prst="rect">
            <a:avLst/>
          </a:prstGeom>
          <a:noFill/>
          <a:ln cap="flat" cmpd="sng" w="28575">
            <a:solidFill>
              <a:srgbClr val="000000"/>
            </a:solidFill>
            <a:prstDash val="solid"/>
            <a:round/>
            <a:headEnd len="med" w="med" type="none"/>
            <a:tailEnd len="med" w="med" type="none"/>
          </a:ln>
        </p:spPr>
        <p:txBody>
          <a:bodyPr anchorCtr="0" anchor="t" bIns="91425" lIns="91425" rIns="91425" tIns="91425">
            <a:noAutofit/>
          </a:bodyPr>
          <a:lstStyle/>
          <a:p>
            <a:pPr lvl="0" rtl="0">
              <a:spcBef>
                <a:spcPts val="0"/>
              </a:spcBef>
              <a:buNone/>
            </a:pPr>
            <a:r>
              <a:rPr lang="en-US"/>
              <a:t>new declaration</a:t>
            </a:r>
          </a:p>
        </p:txBody>
      </p:sp>
      <p:cxnSp>
        <p:nvCxnSpPr>
          <p:cNvPr id="208" name="Shape 208"/>
          <p:cNvCxnSpPr>
            <a:stCxn id="207" idx="2"/>
          </p:cNvCxnSpPr>
          <p:nvPr/>
        </p:nvCxnSpPr>
        <p:spPr>
          <a:xfrm>
            <a:off x="1190650" y="1689200"/>
            <a:ext cx="981600" cy="1630500"/>
          </a:xfrm>
          <a:prstGeom prst="straightConnector1">
            <a:avLst/>
          </a:prstGeom>
          <a:noFill/>
          <a:ln cap="flat" cmpd="sng" w="9525">
            <a:solidFill>
              <a:schemeClr val="dk2"/>
            </a:solidFill>
            <a:prstDash val="solid"/>
            <a:round/>
            <a:headEnd len="lg" w="lg" type="none"/>
            <a:tailEnd len="lg" w="lg" type="triangle"/>
          </a:ln>
        </p:spPr>
      </p:cxnSp>
      <p:cxnSp>
        <p:nvCxnSpPr>
          <p:cNvPr id="209" name="Shape 209"/>
          <p:cNvCxnSpPr>
            <a:stCxn id="206" idx="0"/>
          </p:cNvCxnSpPr>
          <p:nvPr/>
        </p:nvCxnSpPr>
        <p:spPr>
          <a:xfrm flipH="1" rot="10800000">
            <a:off x="5853875" y="3401625"/>
            <a:ext cx="61500" cy="389400"/>
          </a:xfrm>
          <a:prstGeom prst="straightConnector1">
            <a:avLst/>
          </a:prstGeom>
          <a:noFill/>
          <a:ln cap="flat" cmpd="sng" w="9525">
            <a:solidFill>
              <a:schemeClr val="dk2"/>
            </a:solidFill>
            <a:prstDash val="solid"/>
            <a:round/>
            <a:headEnd len="lg" w="lg" type="none"/>
            <a:tailEnd len="lg" w="lg" type="triangl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pic>
        <p:nvPicPr>
          <p:cNvPr id="93" name="Shape 93"/>
          <p:cNvPicPr preferRelativeResize="0"/>
          <p:nvPr/>
        </p:nvPicPr>
        <p:blipFill/>
        <p:spPr>
          <a:xfrm>
            <a:off x="7514490" y="45563"/>
            <a:ext cx="718200" cy="718200"/>
          </a:xfrm>
          <a:prstGeom prst="rect">
            <a:avLst/>
          </a:prstGeom>
          <a:solidFill>
            <a:srgbClr val="FFFFFF"/>
          </a:solidFill>
          <a:ln>
            <a:noFill/>
          </a:ln>
        </p:spPr>
      </p:pic>
      <p:sp>
        <p:nvSpPr>
          <p:cNvPr id="94" name="Shape 94"/>
          <p:cNvSpPr txBox="1"/>
          <p:nvPr/>
        </p:nvSpPr>
        <p:spPr>
          <a:xfrm>
            <a:off x="281550" y="1100673"/>
            <a:ext cx="3204900" cy="16890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Make a program</a:t>
            </a:r>
          </a:p>
          <a:p>
            <a:pPr indent="-25400" lvl="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 Average Size and Count</a:t>
            </a:r>
          </a:p>
          <a:p>
            <a:pPr indent="-25400" lvl="0" marL="0" marR="0" rtl="0" algn="l">
              <a:spcBef>
                <a:spcPts val="0"/>
              </a:spcBef>
              <a:buClr>
                <a:srgbClr val="595959"/>
              </a:buClr>
              <a:buSzPct val="100000"/>
              <a:buFont typeface="Calibri"/>
              <a:buChar char="•"/>
            </a:pPr>
            <a:r>
              <a:rPr b="0" i="0" lang="en-US" sz="1800" u="none" cap="none" strike="noStrike">
                <a:solidFill>
                  <a:srgbClr val="595959"/>
                </a:solidFill>
                <a:latin typeface="Calibri"/>
                <a:ea typeface="Calibri"/>
                <a:cs typeface="Calibri"/>
                <a:sym typeface="Calibri"/>
              </a:rPr>
              <a:t> </a:t>
            </a:r>
            <a:r>
              <a:rPr lang="en-US" sz="1800">
                <a:solidFill>
                  <a:srgbClr val="595959"/>
                </a:solidFill>
                <a:latin typeface="Calibri"/>
                <a:ea typeface="Calibri"/>
                <a:cs typeface="Calibri"/>
                <a:sym typeface="Calibri"/>
              </a:rPr>
              <a:t>Short-term: Help other </a:t>
            </a:r>
          </a:p>
          <a:p>
            <a:pPr indent="0" lvl="0" marL="457200" marR="0" rtl="0" algn="l">
              <a:spcBef>
                <a:spcPts val="0"/>
              </a:spcBef>
              <a:buNone/>
            </a:pPr>
            <a:r>
              <a:rPr lang="en-US" sz="1800">
                <a:solidFill>
                  <a:srgbClr val="595959"/>
                </a:solidFill>
                <a:latin typeface="Calibri"/>
                <a:ea typeface="Calibri"/>
                <a:cs typeface="Calibri"/>
                <a:sym typeface="Calibri"/>
              </a:rPr>
              <a:t>  teams</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Long term: Help Honduras </a:t>
            </a:r>
          </a:p>
          <a:p>
            <a:pPr indent="457200" lvl="0" marR="0" rtl="0" algn="l">
              <a:spcBef>
                <a:spcPts val="0"/>
              </a:spcBef>
              <a:buNone/>
            </a:pPr>
            <a:r>
              <a:rPr lang="en-US" sz="1800">
                <a:solidFill>
                  <a:srgbClr val="595959"/>
                </a:solidFill>
                <a:latin typeface="Calibri"/>
                <a:ea typeface="Calibri"/>
                <a:cs typeface="Calibri"/>
                <a:sym typeface="Calibri"/>
              </a:rPr>
              <a:t>workers</a:t>
            </a:r>
            <a:r>
              <a:rPr lang="en-US">
                <a:solidFill>
                  <a:srgbClr val="595959"/>
                </a:solidFill>
                <a:latin typeface="Calibri"/>
                <a:ea typeface="Calibri"/>
                <a:cs typeface="Calibri"/>
                <a:sym typeface="Calibri"/>
              </a:rPr>
              <a:t> </a:t>
            </a:r>
          </a:p>
        </p:txBody>
      </p:sp>
      <p:sp>
        <p:nvSpPr>
          <p:cNvPr id="95" name="Shape 95"/>
          <p:cNvSpPr txBox="1"/>
          <p:nvPr/>
        </p:nvSpPr>
        <p:spPr>
          <a:xfrm>
            <a:off x="108729" y="40378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What do we do?</a:t>
            </a:r>
          </a:p>
        </p:txBody>
      </p:sp>
      <p:sp>
        <p:nvSpPr>
          <p:cNvPr id="96" name="Shape 9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97" name="Shape 97"/>
          <p:cNvSpPr txBox="1"/>
          <p:nvPr/>
        </p:nvSpPr>
        <p:spPr>
          <a:xfrm>
            <a:off x="281551" y="3997139"/>
            <a:ext cx="3204900" cy="9234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None/>
            </a:pPr>
            <a:r>
              <a:rPr lang="en-US"/>
              <a:t>The floc app will be a valuable tool both in the lab and the field.</a:t>
            </a:r>
          </a:p>
        </p:txBody>
      </p:sp>
      <p:pic>
        <p:nvPicPr>
          <p:cNvPr descr="AClogotype (1).png" id="98" name="Shape 9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99" name="Shape 99"/>
          <p:cNvPicPr preferRelativeResize="0"/>
          <p:nvPr/>
        </p:nvPicPr>
        <p:blipFill rotWithShape="1">
          <a:blip r:embed="rId4">
            <a:alphaModFix/>
          </a:blip>
          <a:srcRect b="0" l="0" r="0" t="0"/>
          <a:stretch/>
        </p:blipFill>
        <p:spPr>
          <a:xfrm>
            <a:off x="4002000" y="1100675"/>
            <a:ext cx="4523132" cy="3392349"/>
          </a:xfrm>
          <a:prstGeom prst="rect">
            <a:avLst/>
          </a:prstGeom>
          <a:noFill/>
          <a:ln cap="flat" cmpd="sng" w="25400">
            <a:solidFill>
              <a:srgbClr val="0B68FF"/>
            </a:solidFill>
            <a:prstDash val="solid"/>
            <a:round/>
            <a:headEnd len="med" w="med" type="none"/>
            <a:tailEnd len="med" w="med"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pic>
        <p:nvPicPr>
          <p:cNvPr id="104" name="Shape 104"/>
          <p:cNvPicPr preferRelativeResize="0"/>
          <p:nvPr/>
        </p:nvPicPr>
        <p:blipFill/>
        <p:spPr>
          <a:xfrm>
            <a:off x="7514490" y="45563"/>
            <a:ext cx="718200" cy="718200"/>
          </a:xfrm>
          <a:prstGeom prst="rect">
            <a:avLst/>
          </a:prstGeom>
          <a:solidFill>
            <a:srgbClr val="FFFFFF"/>
          </a:solidFill>
          <a:ln>
            <a:noFill/>
          </a:ln>
        </p:spPr>
      </p:pic>
      <p:pic>
        <p:nvPicPr>
          <p:cNvPr descr="AClogotype (1).png" id="105" name="Shape 10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06" name="Shape 10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 Presentation Fall 2016</a:t>
            </a:r>
          </a:p>
          <a:p>
            <a:pPr indent="0" lvl="0" marL="0" marR="0" rtl="0" algn="r">
              <a:spcBef>
                <a:spcPts val="0"/>
              </a:spcBef>
              <a:buNone/>
            </a:pPr>
            <a:r>
              <a:t/>
            </a:r>
            <a:endParaRPr b="1" sz="1000">
              <a:solidFill>
                <a:srgbClr val="0B68FF"/>
              </a:solidFill>
            </a:endParaRPr>
          </a:p>
        </p:txBody>
      </p:sp>
      <p:sp>
        <p:nvSpPr>
          <p:cNvPr id="107" name="Shape 107"/>
          <p:cNvSpPr txBox="1"/>
          <p:nvPr/>
        </p:nvSpPr>
        <p:spPr>
          <a:xfrm>
            <a:off x="0" y="86550"/>
            <a:ext cx="6906300" cy="11361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700">
                <a:solidFill>
                  <a:srgbClr val="24D42D"/>
                </a:solidFill>
              </a:rPr>
              <a:t>Executables are a standard means of distributing software</a:t>
            </a:r>
          </a:p>
        </p:txBody>
      </p:sp>
      <p:pic>
        <p:nvPicPr>
          <p:cNvPr id="108" name="Shape 108"/>
          <p:cNvPicPr preferRelativeResize="0"/>
          <p:nvPr/>
        </p:nvPicPr>
        <p:blipFill rotWithShape="1">
          <a:blip r:embed="rId4">
            <a:alphaModFix/>
          </a:blip>
          <a:srcRect b="21110" l="8513" r="89245" t="74905"/>
          <a:stretch/>
        </p:blipFill>
        <p:spPr>
          <a:xfrm>
            <a:off x="2398550" y="1427386"/>
            <a:ext cx="3131323" cy="3131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2" name="Shape 112"/>
        <p:cNvGrpSpPr/>
        <p:nvPr/>
      </p:nvGrpSpPr>
      <p:grpSpPr>
        <a:xfrm>
          <a:off x="0" y="0"/>
          <a:ext cx="0" cy="0"/>
          <a:chOff x="0" y="0"/>
          <a:chExt cx="0" cy="0"/>
        </a:xfrm>
      </p:grpSpPr>
      <p:pic>
        <p:nvPicPr>
          <p:cNvPr id="113" name="Shape 113"/>
          <p:cNvPicPr preferRelativeResize="0"/>
          <p:nvPr/>
        </p:nvPicPr>
        <p:blipFill/>
        <p:spPr>
          <a:xfrm>
            <a:off x="7514490" y="45563"/>
            <a:ext cx="718200" cy="718200"/>
          </a:xfrm>
          <a:prstGeom prst="rect">
            <a:avLst/>
          </a:prstGeom>
          <a:solidFill>
            <a:srgbClr val="FFFFFF"/>
          </a:solidFill>
          <a:ln>
            <a:noFill/>
          </a:ln>
        </p:spPr>
      </p:pic>
      <p:pic>
        <p:nvPicPr>
          <p:cNvPr descr="AClogotype (1).png" id="114" name="Shape 11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15" name="Shape 11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 Presentation Fall 2016</a:t>
            </a:r>
          </a:p>
          <a:p>
            <a:pPr indent="0" lvl="0" marL="0" marR="0" rtl="0" algn="r">
              <a:spcBef>
                <a:spcPts val="0"/>
              </a:spcBef>
              <a:buNone/>
            </a:pPr>
            <a:r>
              <a:t/>
            </a:r>
            <a:endParaRPr b="1" sz="1000">
              <a:solidFill>
                <a:srgbClr val="0B68FF"/>
              </a:solidFill>
            </a:endParaRPr>
          </a:p>
        </p:txBody>
      </p:sp>
      <p:sp>
        <p:nvSpPr>
          <p:cNvPr id="116" name="Shape 116"/>
          <p:cNvSpPr txBox="1"/>
          <p:nvPr/>
        </p:nvSpPr>
        <p:spPr>
          <a:xfrm>
            <a:off x="0" y="86550"/>
            <a:ext cx="6906300" cy="11361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700">
                <a:solidFill>
                  <a:srgbClr val="24D42D"/>
                </a:solidFill>
              </a:rPr>
              <a:t>LabVIEW provided a simple interface for creating both</a:t>
            </a:r>
          </a:p>
        </p:txBody>
      </p:sp>
      <p:pic>
        <p:nvPicPr>
          <p:cNvPr id="117" name="Shape 117"/>
          <p:cNvPicPr preferRelativeResize="0"/>
          <p:nvPr/>
        </p:nvPicPr>
        <p:blipFill rotWithShape="1">
          <a:blip r:embed="rId4">
            <a:alphaModFix/>
          </a:blip>
          <a:srcRect b="24577" l="27414" r="27391" t="20843"/>
          <a:stretch/>
        </p:blipFill>
        <p:spPr>
          <a:xfrm>
            <a:off x="1571050" y="1106575"/>
            <a:ext cx="5007648" cy="340186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pic>
        <p:nvPicPr>
          <p:cNvPr id="122" name="Shape 122"/>
          <p:cNvPicPr preferRelativeResize="0"/>
          <p:nvPr/>
        </p:nvPicPr>
        <p:blipFill/>
        <p:spPr>
          <a:xfrm>
            <a:off x="7514490" y="45563"/>
            <a:ext cx="718200" cy="718200"/>
          </a:xfrm>
          <a:prstGeom prst="rect">
            <a:avLst/>
          </a:prstGeom>
          <a:solidFill>
            <a:srgbClr val="FFFFFF"/>
          </a:solidFill>
          <a:ln>
            <a:noFill/>
          </a:ln>
        </p:spPr>
      </p:pic>
      <p:pic>
        <p:nvPicPr>
          <p:cNvPr descr="AClogotype (1).png" id="123" name="Shape 123"/>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24" name="Shape 124"/>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 Presentation Fall 2016</a:t>
            </a:r>
          </a:p>
          <a:p>
            <a:pPr indent="0" lvl="0" marL="0" marR="0" rtl="0" algn="r">
              <a:spcBef>
                <a:spcPts val="0"/>
              </a:spcBef>
              <a:buNone/>
            </a:pPr>
            <a:r>
              <a:t/>
            </a:r>
            <a:endParaRPr b="1" sz="1000">
              <a:solidFill>
                <a:srgbClr val="0B68FF"/>
              </a:solidFill>
            </a:endParaRPr>
          </a:p>
        </p:txBody>
      </p:sp>
      <p:sp>
        <p:nvSpPr>
          <p:cNvPr id="125" name="Shape 125"/>
          <p:cNvSpPr txBox="1"/>
          <p:nvPr/>
        </p:nvSpPr>
        <p:spPr>
          <a:xfrm>
            <a:off x="-27325" y="127550"/>
            <a:ext cx="7097100" cy="11361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700">
                <a:solidFill>
                  <a:srgbClr val="24D42D"/>
                </a:solidFill>
              </a:rPr>
              <a:t>The program is capable of reading a camera's frame rate</a:t>
            </a:r>
          </a:p>
        </p:txBody>
      </p:sp>
      <p:pic>
        <p:nvPicPr>
          <p:cNvPr id="126" name="Shape 126"/>
          <p:cNvPicPr preferRelativeResize="0"/>
          <p:nvPr/>
        </p:nvPicPr>
        <p:blipFill rotWithShape="1">
          <a:blip r:embed="rId4">
            <a:alphaModFix/>
          </a:blip>
          <a:srcRect b="45193" l="0" r="50273" t="29042"/>
          <a:stretch/>
        </p:blipFill>
        <p:spPr>
          <a:xfrm>
            <a:off x="84050" y="1876212"/>
            <a:ext cx="7805097" cy="22746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0" name="Shape 130"/>
        <p:cNvGrpSpPr/>
        <p:nvPr/>
      </p:nvGrpSpPr>
      <p:grpSpPr>
        <a:xfrm>
          <a:off x="0" y="0"/>
          <a:ext cx="0" cy="0"/>
          <a:chOff x="0" y="0"/>
          <a:chExt cx="0" cy="0"/>
        </a:xfrm>
      </p:grpSpPr>
      <p:pic>
        <p:nvPicPr>
          <p:cNvPr id="131" name="Shape 131"/>
          <p:cNvPicPr preferRelativeResize="0"/>
          <p:nvPr/>
        </p:nvPicPr>
        <p:blipFill/>
        <p:spPr>
          <a:xfrm>
            <a:off x="7514490" y="45563"/>
            <a:ext cx="718200" cy="718200"/>
          </a:xfrm>
          <a:prstGeom prst="rect">
            <a:avLst/>
          </a:prstGeom>
          <a:solidFill>
            <a:srgbClr val="FFFFFF"/>
          </a:solidFill>
          <a:ln>
            <a:noFill/>
          </a:ln>
        </p:spPr>
      </p:pic>
      <p:pic>
        <p:nvPicPr>
          <p:cNvPr descr="AClogotype (1).png" id="132" name="Shape 132"/>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33" name="Shape 133"/>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 Presentation Fall 2016</a:t>
            </a:r>
          </a:p>
          <a:p>
            <a:pPr indent="0" lvl="0" marL="0" marR="0" rtl="0" algn="r">
              <a:spcBef>
                <a:spcPts val="0"/>
              </a:spcBef>
              <a:buNone/>
            </a:pPr>
            <a:r>
              <a:t/>
            </a:r>
            <a:endParaRPr b="1" sz="1000">
              <a:solidFill>
                <a:srgbClr val="0B68FF"/>
              </a:solidFill>
            </a:endParaRPr>
          </a:p>
        </p:txBody>
      </p:sp>
      <p:sp>
        <p:nvSpPr>
          <p:cNvPr id="134" name="Shape 134"/>
          <p:cNvSpPr txBox="1"/>
          <p:nvPr/>
        </p:nvSpPr>
        <p:spPr>
          <a:xfrm>
            <a:off x="108724" y="261825"/>
            <a:ext cx="52449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Creating a Wiki Page </a:t>
            </a:r>
          </a:p>
        </p:txBody>
      </p:sp>
      <p:pic>
        <p:nvPicPr>
          <p:cNvPr id="135" name="Shape 135"/>
          <p:cNvPicPr preferRelativeResize="0"/>
          <p:nvPr/>
        </p:nvPicPr>
        <p:blipFill>
          <a:blip r:embed="rId4">
            <a:alphaModFix/>
          </a:blip>
          <a:stretch>
            <a:fillRect/>
          </a:stretch>
        </p:blipFill>
        <p:spPr>
          <a:xfrm>
            <a:off x="1693300" y="884325"/>
            <a:ext cx="5757400" cy="35426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pic>
        <p:nvPicPr>
          <p:cNvPr id="140" name="Shape 140"/>
          <p:cNvPicPr preferRelativeResize="0"/>
          <p:nvPr/>
        </p:nvPicPr>
        <p:blipFill/>
        <p:spPr>
          <a:xfrm>
            <a:off x="7514490" y="45563"/>
            <a:ext cx="718200" cy="718200"/>
          </a:xfrm>
          <a:prstGeom prst="rect">
            <a:avLst/>
          </a:prstGeom>
          <a:solidFill>
            <a:srgbClr val="FFFFFF"/>
          </a:solidFill>
          <a:ln>
            <a:noFill/>
          </a:ln>
        </p:spPr>
      </p:pic>
      <p:sp>
        <p:nvSpPr>
          <p:cNvPr id="141" name="Shape 141"/>
          <p:cNvSpPr txBox="1"/>
          <p:nvPr/>
        </p:nvSpPr>
        <p:spPr>
          <a:xfrm>
            <a:off x="281550" y="1100675"/>
            <a:ext cx="3577800" cy="16890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 camera with very high resolution is needed</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Very expensive</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Will be used in one experiment</a:t>
            </a:r>
          </a:p>
        </p:txBody>
      </p:sp>
      <p:sp>
        <p:nvSpPr>
          <p:cNvPr id="142" name="Shape 142"/>
          <p:cNvSpPr txBox="1"/>
          <p:nvPr/>
        </p:nvSpPr>
        <p:spPr>
          <a:xfrm>
            <a:off x="108724" y="403775"/>
            <a:ext cx="54651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Hardware Integration</a:t>
            </a:r>
          </a:p>
        </p:txBody>
      </p:sp>
      <p:sp>
        <p:nvSpPr>
          <p:cNvPr id="143" name="Shape 143"/>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44" name="Shape 144"/>
          <p:cNvSpPr txBox="1"/>
          <p:nvPr/>
        </p:nvSpPr>
        <p:spPr>
          <a:xfrm>
            <a:off x="281551" y="3997139"/>
            <a:ext cx="3204900" cy="9234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None/>
            </a:pPr>
            <a:r>
              <a:rPr lang="en-US"/>
              <a:t>A camera with very high resolution is needed however it is very expensive.</a:t>
            </a:r>
          </a:p>
        </p:txBody>
      </p:sp>
      <p:pic>
        <p:nvPicPr>
          <p:cNvPr descr="AClogotype (1).png" id="145" name="Shape 145"/>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46" name="Shape 146"/>
          <p:cNvPicPr preferRelativeResize="0"/>
          <p:nvPr/>
        </p:nvPicPr>
        <p:blipFill>
          <a:blip r:embed="rId4">
            <a:alphaModFix/>
          </a:blip>
          <a:stretch>
            <a:fillRect/>
          </a:stretch>
        </p:blipFill>
        <p:spPr>
          <a:xfrm>
            <a:off x="4011750" y="1178675"/>
            <a:ext cx="4762500" cy="3048000"/>
          </a:xfrm>
          <a:prstGeom prst="rect">
            <a:avLst/>
          </a:prstGeom>
          <a:noFill/>
          <a:ln>
            <a:noFill/>
          </a:ln>
        </p:spPr>
      </p:pic>
      <p:pic>
        <p:nvPicPr>
          <p:cNvPr id="147" name="Shape 147"/>
          <p:cNvPicPr preferRelativeResize="0"/>
          <p:nvPr/>
        </p:nvPicPr>
        <p:blipFill>
          <a:blip r:embed="rId5">
            <a:alphaModFix/>
          </a:blip>
          <a:stretch>
            <a:fillRect/>
          </a:stretch>
        </p:blipFill>
        <p:spPr>
          <a:xfrm rot="8781546">
            <a:off x="5316387" y="615687"/>
            <a:ext cx="1857374" cy="145732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1000"/>
                                        <p:tgtEl>
                                          <p:spTgt spid="1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1" name="Shape 151"/>
        <p:cNvGrpSpPr/>
        <p:nvPr/>
      </p:nvGrpSpPr>
      <p:grpSpPr>
        <a:xfrm>
          <a:off x="0" y="0"/>
          <a:ext cx="0" cy="0"/>
          <a:chOff x="0" y="0"/>
          <a:chExt cx="0" cy="0"/>
        </a:xfrm>
      </p:grpSpPr>
      <p:pic>
        <p:nvPicPr>
          <p:cNvPr id="152" name="Shape 152"/>
          <p:cNvPicPr preferRelativeResize="0"/>
          <p:nvPr/>
        </p:nvPicPr>
        <p:blipFill/>
        <p:spPr>
          <a:xfrm>
            <a:off x="7514490" y="45563"/>
            <a:ext cx="718200" cy="718200"/>
          </a:xfrm>
          <a:prstGeom prst="rect">
            <a:avLst/>
          </a:prstGeom>
          <a:solidFill>
            <a:srgbClr val="FFFFFF"/>
          </a:solidFill>
          <a:ln>
            <a:noFill/>
          </a:ln>
        </p:spPr>
      </p:pic>
      <p:sp>
        <p:nvSpPr>
          <p:cNvPr id="153" name="Shape 153"/>
          <p:cNvSpPr txBox="1"/>
          <p:nvPr/>
        </p:nvSpPr>
        <p:spPr>
          <a:xfrm>
            <a:off x="281550" y="1100675"/>
            <a:ext cx="3730200" cy="16890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The full experiment structure is expensive</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Less feedback than we would like</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We can still get feedback on the user interface</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How?</a:t>
            </a:r>
          </a:p>
        </p:txBody>
      </p:sp>
      <p:sp>
        <p:nvSpPr>
          <p:cNvPr id="154" name="Shape 154"/>
          <p:cNvSpPr txBox="1"/>
          <p:nvPr/>
        </p:nvSpPr>
        <p:spPr>
          <a:xfrm>
            <a:off x="108725" y="403775"/>
            <a:ext cx="70362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User Feedback on Interface</a:t>
            </a:r>
          </a:p>
        </p:txBody>
      </p:sp>
      <p:sp>
        <p:nvSpPr>
          <p:cNvPr id="155" name="Shape 15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56" name="Shape 156"/>
          <p:cNvSpPr txBox="1"/>
          <p:nvPr/>
        </p:nvSpPr>
        <p:spPr>
          <a:xfrm>
            <a:off x="281551" y="3997139"/>
            <a:ext cx="3204900" cy="9234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None/>
            </a:pPr>
            <a:r>
              <a:rPr lang="en-US"/>
              <a:t>The integrated hardware is not the only way to get feedback. Other ways to get feedback on interface.</a:t>
            </a:r>
          </a:p>
        </p:txBody>
      </p:sp>
      <p:pic>
        <p:nvPicPr>
          <p:cNvPr descr="AClogotype (1).png" id="157" name="Shape 15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58" name="Shape 158"/>
          <p:cNvPicPr preferRelativeResize="0"/>
          <p:nvPr/>
        </p:nvPicPr>
        <p:blipFill>
          <a:blip r:embed="rId4">
            <a:alphaModFix/>
          </a:blip>
          <a:stretch>
            <a:fillRect/>
          </a:stretch>
        </p:blipFill>
        <p:spPr>
          <a:xfrm>
            <a:off x="4011750" y="1178675"/>
            <a:ext cx="4762500" cy="3048000"/>
          </a:xfrm>
          <a:prstGeom prst="rect">
            <a:avLst/>
          </a:prstGeom>
          <a:noFill/>
          <a:ln>
            <a:noFill/>
          </a:ln>
        </p:spPr>
      </p:pic>
      <p:sp>
        <p:nvSpPr>
          <p:cNvPr id="159" name="Shape 159"/>
          <p:cNvSpPr txBox="1"/>
          <p:nvPr/>
        </p:nvSpPr>
        <p:spPr>
          <a:xfrm>
            <a:off x="281550" y="2789675"/>
            <a:ext cx="3730200" cy="9234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 fun way to encourage use!</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Try to get the dimensions of Monroe’s head with floc app!</a:t>
            </a:r>
          </a:p>
        </p:txBody>
      </p:sp>
      <p:pic>
        <p:nvPicPr>
          <p:cNvPr id="160" name="Shape 160"/>
          <p:cNvPicPr preferRelativeResize="0"/>
          <p:nvPr/>
        </p:nvPicPr>
        <p:blipFill>
          <a:blip r:embed="rId5">
            <a:alphaModFix/>
          </a:blip>
          <a:stretch>
            <a:fillRect/>
          </a:stretch>
        </p:blipFill>
        <p:spPr>
          <a:xfrm>
            <a:off x="4125225" y="1366125"/>
            <a:ext cx="4871650" cy="2739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1000"/>
                                        <p:tgtEl>
                                          <p:spTgt spid="1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1000"/>
                                        <p:tgtEl>
                                          <p:spTgt spid="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4" name="Shape 164"/>
        <p:cNvGrpSpPr/>
        <p:nvPr/>
      </p:nvGrpSpPr>
      <p:grpSpPr>
        <a:xfrm>
          <a:off x="0" y="0"/>
          <a:ext cx="0" cy="0"/>
          <a:chOff x="0" y="0"/>
          <a:chExt cx="0" cy="0"/>
        </a:xfrm>
      </p:grpSpPr>
      <p:pic>
        <p:nvPicPr>
          <p:cNvPr id="165" name="Shape 165"/>
          <p:cNvPicPr preferRelativeResize="0"/>
          <p:nvPr/>
        </p:nvPicPr>
        <p:blipFill/>
        <p:spPr>
          <a:xfrm>
            <a:off x="7514490" y="45563"/>
            <a:ext cx="718200" cy="718200"/>
          </a:xfrm>
          <a:prstGeom prst="rect">
            <a:avLst/>
          </a:prstGeom>
          <a:solidFill>
            <a:srgbClr val="FFFFFF"/>
          </a:solidFill>
          <a:ln>
            <a:noFill/>
          </a:ln>
        </p:spPr>
      </p:pic>
      <p:sp>
        <p:nvSpPr>
          <p:cNvPr id="166" name="Shape 166"/>
          <p:cNvSpPr txBox="1"/>
          <p:nvPr/>
        </p:nvSpPr>
        <p:spPr>
          <a:xfrm>
            <a:off x="281550" y="1100674"/>
            <a:ext cx="3204900" cy="3678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Our program is done</a:t>
            </a:r>
          </a:p>
        </p:txBody>
      </p:sp>
      <p:sp>
        <p:nvSpPr>
          <p:cNvPr id="167" name="Shape 167"/>
          <p:cNvSpPr txBox="1"/>
          <p:nvPr/>
        </p:nvSpPr>
        <p:spPr>
          <a:xfrm>
            <a:off x="108729" y="40378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What Next?</a:t>
            </a:r>
          </a:p>
        </p:txBody>
      </p:sp>
      <p:sp>
        <p:nvSpPr>
          <p:cNvPr id="168" name="Shape 16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69" name="Shape 169"/>
          <p:cNvSpPr txBox="1"/>
          <p:nvPr/>
        </p:nvSpPr>
        <p:spPr>
          <a:xfrm>
            <a:off x="281551" y="3997139"/>
            <a:ext cx="3204900" cy="9234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None/>
            </a:pPr>
            <a:r>
              <a:rPr lang="en-US"/>
              <a:t>We will be </a:t>
            </a:r>
            <a:r>
              <a:rPr lang="en-US"/>
              <a:t>continuing</a:t>
            </a:r>
            <a:r>
              <a:rPr lang="en-US"/>
              <a:t> to change and develop the floc app according to the feedback we get.</a:t>
            </a:r>
          </a:p>
        </p:txBody>
      </p:sp>
      <p:pic>
        <p:nvPicPr>
          <p:cNvPr descr="AClogotype (1).png" id="170" name="Shape 17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71" name="Shape 171"/>
          <p:cNvSpPr txBox="1"/>
          <p:nvPr/>
        </p:nvSpPr>
        <p:spPr>
          <a:xfrm>
            <a:off x="281550" y="1505799"/>
            <a:ext cx="3204900" cy="367799"/>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Working progress</a:t>
            </a:r>
          </a:p>
        </p:txBody>
      </p:sp>
      <p:sp>
        <p:nvSpPr>
          <p:cNvPr id="172" name="Shape 172"/>
          <p:cNvSpPr txBox="1"/>
          <p:nvPr/>
        </p:nvSpPr>
        <p:spPr>
          <a:xfrm>
            <a:off x="281550" y="1910925"/>
            <a:ext cx="3400200" cy="3678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We need feedback from you!</a:t>
            </a:r>
          </a:p>
        </p:txBody>
      </p:sp>
      <p:sp>
        <p:nvSpPr>
          <p:cNvPr id="173" name="Shape 173"/>
          <p:cNvSpPr txBox="1"/>
          <p:nvPr/>
        </p:nvSpPr>
        <p:spPr>
          <a:xfrm>
            <a:off x="281550" y="2316050"/>
            <a:ext cx="3400200" cy="3678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Hardware component</a:t>
            </a:r>
          </a:p>
        </p:txBody>
      </p:sp>
      <p:pic>
        <p:nvPicPr>
          <p:cNvPr id="174" name="Shape 174"/>
          <p:cNvPicPr preferRelativeResize="0"/>
          <p:nvPr/>
        </p:nvPicPr>
        <p:blipFill>
          <a:blip r:embed="rId4">
            <a:alphaModFix/>
          </a:blip>
          <a:stretch>
            <a:fillRect/>
          </a:stretch>
        </p:blipFill>
        <p:spPr>
          <a:xfrm>
            <a:off x="4347854" y="1026275"/>
            <a:ext cx="4094672" cy="3392350"/>
          </a:xfrm>
          <a:prstGeom prst="rect">
            <a:avLst/>
          </a:prstGeom>
          <a:noFill/>
          <a:ln cap="flat" cmpd="sng" w="25400">
            <a:solidFill>
              <a:srgbClr val="0B68FF"/>
            </a:solidFill>
            <a:prstDash val="solid"/>
            <a:round/>
            <a:headEnd len="med" w="med" type="none"/>
            <a:tailEnd len="med" w="med"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1000"/>
                                        <p:tgtEl>
                                          <p:spTgt spid="1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1000"/>
                                        <p:tgtEl>
                                          <p:spTgt spid="1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1000"/>
                                        <p:tgtEl>
                                          <p:spTgt spid="1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1000"/>
                                        <p:tgtEl>
                                          <p:spTgt spid="1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1000"/>
                                        <p:tgtEl>
                                          <p:spTgt spid="1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