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22" Type="http://schemas.openxmlformats.org/officeDocument/2006/relationships/slide" Target="slides/slide18.xml"/><Relationship Id="rId10" Type="http://schemas.openxmlformats.org/officeDocument/2006/relationships/slide" Target="slides/slide6.xml"/><Relationship Id="rId21" Type="http://schemas.openxmlformats.org/officeDocument/2006/relationships/slide" Target="slides/slide17.xml"/><Relationship Id="rId13" Type="http://schemas.openxmlformats.org/officeDocument/2006/relationships/slide" Target="slides/slide9.xml"/><Relationship Id="rId12" Type="http://schemas.openxmlformats.org/officeDocument/2006/relationships/slide" Target="slides/slide8.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overleaf.com/4434789sgbryb#/13262199/"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otpourriofthedamned.files.wordpress.com/2014/12/almost-there-sign.jpg"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ni.com/academic/students/learn-labview/"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 name="Shape 80"/>
        <p:cNvGrpSpPr/>
        <p:nvPr/>
      </p:nvGrpSpPr>
      <p:grpSpPr>
        <a:xfrm>
          <a:off x="0" y="0"/>
          <a:ext cx="0" cy="0"/>
          <a:chOff x="0" y="0"/>
          <a:chExt cx="0" cy="0"/>
        </a:xfrm>
      </p:grpSpPr>
      <p:sp>
        <p:nvSpPr>
          <p:cNvPr id="81" name="Shape 81"/>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rPr lang="en-US" sz="1100"/>
              <a:t>Abstract: Turbidity measurements are the primary sources of performance data in water treatment plants.   However, turbidity readings of flocculated suspensions do not provide any insight into the performance of subsequent treatment processes. The Floc Size and Count App Team's aim is to create an easy-to-use personal computer application that could measure floc size distribution using a digital camera with appropriate magnification. The app will be written in LabVIEW. The aim for this semester is to develop coding expertise in the LabVIEW environment and start working on the app that will be used in the AguaClara labs and eventually in AguaClara drinking water treatment plants.</a:t>
            </a:r>
          </a:p>
          <a:p>
            <a:pPr lvl="0" rtl="0">
              <a:spcBef>
                <a:spcPts val="0"/>
              </a:spcBef>
              <a:buNone/>
            </a:pPr>
            <a:r>
              <a:t/>
            </a:r>
            <a:endParaRPr sz="1100"/>
          </a:p>
          <a:p>
            <a:pPr lvl="0" rtl="0">
              <a:spcBef>
                <a:spcPts val="0"/>
              </a:spcBef>
              <a:buNone/>
            </a:pPr>
            <a:r>
              <a:rPr lang="en-US" sz="1100"/>
              <a:t>Overleaf Research Report Link: </a:t>
            </a:r>
            <a:r>
              <a:rPr lang="en-US" sz="1100" u="sng">
                <a:solidFill>
                  <a:srgbClr val="1155CC"/>
                </a:solidFill>
                <a:hlinkClick r:id="rId2"/>
              </a:rPr>
              <a:t>https://www.overleaf.com/4434789sgbryb#/13262199/</a:t>
            </a:r>
          </a:p>
        </p:txBody>
      </p:sp>
      <p:sp>
        <p:nvSpPr>
          <p:cNvPr id="82" name="Shape 8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7" name="Shape 177"/>
        <p:cNvGrpSpPr/>
        <p:nvPr/>
      </p:nvGrpSpPr>
      <p:grpSpPr>
        <a:xfrm>
          <a:off x="0" y="0"/>
          <a:ext cx="0" cy="0"/>
          <a:chOff x="0" y="0"/>
          <a:chExt cx="0" cy="0"/>
        </a:xfrm>
      </p:grpSpPr>
      <p:sp>
        <p:nvSpPr>
          <p:cNvPr id="178" name="Shape 178"/>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a:spcBef>
                <a:spcPts val="0"/>
              </a:spcBef>
              <a:buNone/>
            </a:pPr>
            <a:r>
              <a:rPr lang="en-US" sz="1000"/>
              <a:t>Image retrieved from clipart</a:t>
            </a:r>
          </a:p>
          <a:p>
            <a:pPr lvl="0">
              <a:spcBef>
                <a:spcPts val="0"/>
              </a:spcBef>
              <a:buNone/>
            </a:pPr>
            <a:r>
              <a:t/>
            </a:r>
            <a:endParaRPr sz="1000"/>
          </a:p>
          <a:p>
            <a:pPr lvl="0">
              <a:spcBef>
                <a:spcPts val="0"/>
              </a:spcBef>
              <a:buNone/>
            </a:pPr>
            <a:r>
              <a:rPr lang="en-US" sz="1000"/>
              <a:t>Caption of Slide: Describes problem with creating draft executable.</a:t>
            </a:r>
          </a:p>
          <a:p>
            <a:pPr lvl="0">
              <a:spcBef>
                <a:spcPts val="0"/>
              </a:spcBef>
              <a:buNone/>
            </a:pPr>
            <a:r>
              <a:t/>
            </a:r>
            <a:endParaRPr sz="1000"/>
          </a:p>
          <a:p>
            <a:pPr lvl="0" rtl="0">
              <a:spcBef>
                <a:spcPts val="0"/>
              </a:spcBef>
              <a:buNone/>
            </a:pPr>
            <a:r>
              <a:rPr lang="en-US" sz="1000"/>
              <a:t>Summary: Configuration files should be stored in public directories in order to be accessed by the executable regardless of user.</a:t>
            </a:r>
          </a:p>
        </p:txBody>
      </p:sp>
      <p:sp>
        <p:nvSpPr>
          <p:cNvPr id="179" name="Shape 179"/>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8" name="Shape 188"/>
        <p:cNvGrpSpPr/>
        <p:nvPr/>
      </p:nvGrpSpPr>
      <p:grpSpPr>
        <a:xfrm>
          <a:off x="0" y="0"/>
          <a:ext cx="0" cy="0"/>
          <a:chOff x="0" y="0"/>
          <a:chExt cx="0" cy="0"/>
        </a:xfrm>
      </p:grpSpPr>
      <p:sp>
        <p:nvSpPr>
          <p:cNvPr id="189" name="Shape 189"/>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a:spcBef>
                <a:spcPts val="0"/>
              </a:spcBef>
              <a:buNone/>
            </a:pPr>
            <a:r>
              <a:rPr lang="en-US" sz="1000"/>
              <a:t>Citation: Snapshot of image acquisition LabVIEW code</a:t>
            </a:r>
          </a:p>
          <a:p>
            <a:pPr lvl="0">
              <a:spcBef>
                <a:spcPts val="0"/>
              </a:spcBef>
              <a:buNone/>
            </a:pPr>
            <a:r>
              <a:t/>
            </a:r>
            <a:endParaRPr sz="1000"/>
          </a:p>
          <a:p>
            <a:pPr lvl="0" rtl="0">
              <a:spcBef>
                <a:spcPts val="0"/>
              </a:spcBef>
              <a:buNone/>
            </a:pPr>
            <a:r>
              <a:rPr lang="en-US" sz="1000"/>
              <a:t>Caption of Slides: Shows final result of executable creation.</a:t>
            </a:r>
          </a:p>
          <a:p>
            <a:pPr lvl="0">
              <a:spcBef>
                <a:spcPts val="0"/>
              </a:spcBef>
              <a:buNone/>
            </a:pPr>
            <a:r>
              <a:t/>
            </a:r>
            <a:endParaRPr sz="1000"/>
          </a:p>
          <a:p>
            <a:pPr lvl="0" rtl="0">
              <a:spcBef>
                <a:spcPts val="0"/>
              </a:spcBef>
              <a:buNone/>
            </a:pPr>
            <a:r>
              <a:rPr lang="en-US" sz="1000"/>
              <a:t>Summary: After some practice, we developed an executable that is supposed to analyse a single image.  In the future, we hope to develop this program so that it can handle multiple images.</a:t>
            </a:r>
          </a:p>
        </p:txBody>
      </p:sp>
      <p:sp>
        <p:nvSpPr>
          <p:cNvPr id="190" name="Shape 190"/>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9" name="Shape 199"/>
        <p:cNvGrpSpPr/>
        <p:nvPr/>
      </p:nvGrpSpPr>
      <p:grpSpPr>
        <a:xfrm>
          <a:off x="0" y="0"/>
          <a:ext cx="0" cy="0"/>
          <a:chOff x="0" y="0"/>
          <a:chExt cx="0" cy="0"/>
        </a:xfrm>
      </p:grpSpPr>
      <p:sp>
        <p:nvSpPr>
          <p:cNvPr id="200" name="Shape 200"/>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SzPct val="110000"/>
              <a:buFont typeface="Arial"/>
              <a:buNone/>
            </a:pPr>
            <a:r>
              <a:rPr lang="en-US" sz="1000">
                <a:solidFill>
                  <a:schemeClr val="dk1"/>
                </a:solidFill>
              </a:rPr>
              <a:t>Citation: Snapshot of image acquisition LabVIEW code</a:t>
            </a:r>
          </a:p>
          <a:p>
            <a:pPr lvl="0" rtl="0">
              <a:spcBef>
                <a:spcPts val="0"/>
              </a:spcBef>
              <a:buNone/>
            </a:pPr>
            <a:r>
              <a:t/>
            </a:r>
            <a:endParaRPr sz="1000"/>
          </a:p>
          <a:p>
            <a:pPr lvl="0">
              <a:spcBef>
                <a:spcPts val="0"/>
              </a:spcBef>
              <a:buClr>
                <a:schemeClr val="dk1"/>
              </a:buClr>
              <a:buSzPct val="110000"/>
              <a:buFont typeface="Arial"/>
              <a:buNone/>
            </a:pPr>
            <a:r>
              <a:rPr lang="en-US" sz="1000">
                <a:solidFill>
                  <a:schemeClr val="dk1"/>
                </a:solidFill>
              </a:rPr>
              <a:t>Caption of Slides: Working functionality of the image acquisition</a:t>
            </a:r>
          </a:p>
          <a:p>
            <a:pPr lvl="0">
              <a:spcBef>
                <a:spcPts val="0"/>
              </a:spcBef>
              <a:buClr>
                <a:schemeClr val="dk1"/>
              </a:buClr>
              <a:buFont typeface="Arial"/>
              <a:buNone/>
            </a:pPr>
            <a:r>
              <a:t/>
            </a:r>
            <a:endParaRPr sz="1000">
              <a:solidFill>
                <a:schemeClr val="dk1"/>
              </a:solidFill>
            </a:endParaRPr>
          </a:p>
          <a:p>
            <a:pPr lvl="0" rtl="0">
              <a:spcBef>
                <a:spcPts val="0"/>
              </a:spcBef>
              <a:buClr>
                <a:schemeClr val="dk1"/>
              </a:buClr>
              <a:buSzPct val="110000"/>
              <a:buFont typeface="Arial"/>
              <a:buNone/>
            </a:pPr>
            <a:r>
              <a:rPr lang="en-US" sz="1000">
                <a:solidFill>
                  <a:schemeClr val="dk1"/>
                </a:solidFill>
              </a:rPr>
              <a:t>Summary: The image acquisition VI is the part where it takes an image with the camera and saves it on the computer. </a:t>
            </a:r>
          </a:p>
        </p:txBody>
      </p:sp>
      <p:sp>
        <p:nvSpPr>
          <p:cNvPr id="201" name="Shape 20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0" name="Shape 210"/>
        <p:cNvGrpSpPr/>
        <p:nvPr/>
      </p:nvGrpSpPr>
      <p:grpSpPr>
        <a:xfrm>
          <a:off x="0" y="0"/>
          <a:ext cx="0" cy="0"/>
          <a:chOff x="0" y="0"/>
          <a:chExt cx="0" cy="0"/>
        </a:xfrm>
      </p:grpSpPr>
      <p:sp>
        <p:nvSpPr>
          <p:cNvPr id="211" name="Shape 211"/>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rPr lang="en-US" sz="1000">
                <a:solidFill>
                  <a:schemeClr val="dk1"/>
                </a:solidFill>
              </a:rPr>
              <a:t>Citation: Snapshot of image acquisition LabVIEW code</a:t>
            </a:r>
          </a:p>
          <a:p>
            <a:pPr lvl="0" rtl="0">
              <a:spcBef>
                <a:spcPts val="0"/>
              </a:spcBef>
              <a:buNone/>
            </a:pPr>
            <a:r>
              <a:t/>
            </a:r>
            <a:endParaRPr sz="1000"/>
          </a:p>
          <a:p>
            <a:pPr lvl="0" rtl="0">
              <a:spcBef>
                <a:spcPts val="0"/>
              </a:spcBef>
              <a:buClr>
                <a:schemeClr val="dk1"/>
              </a:buClr>
              <a:buSzPct val="110000"/>
              <a:buFont typeface="Arial"/>
              <a:buNone/>
            </a:pPr>
            <a:r>
              <a:rPr lang="en-US" sz="1000">
                <a:solidFill>
                  <a:schemeClr val="dk1"/>
                </a:solidFill>
              </a:rPr>
              <a:t>Caption of Slides: Unfinished final product</a:t>
            </a:r>
          </a:p>
          <a:p>
            <a:pPr lvl="0" rtl="0">
              <a:spcBef>
                <a:spcPts val="0"/>
              </a:spcBef>
              <a:buClr>
                <a:schemeClr val="dk1"/>
              </a:buClr>
              <a:buFont typeface="Arial"/>
              <a:buNone/>
            </a:pPr>
            <a:r>
              <a:t/>
            </a:r>
            <a:endParaRPr sz="1000">
              <a:solidFill>
                <a:schemeClr val="dk1"/>
              </a:solidFill>
            </a:endParaRPr>
          </a:p>
          <a:p>
            <a:pPr lvl="0" rtl="0">
              <a:spcBef>
                <a:spcPts val="0"/>
              </a:spcBef>
              <a:buClr>
                <a:schemeClr val="dk1"/>
              </a:buClr>
              <a:buSzPct val="110000"/>
              <a:buFont typeface="Arial"/>
              <a:buNone/>
            </a:pPr>
            <a:r>
              <a:rPr lang="en-US" sz="1000">
                <a:solidFill>
                  <a:schemeClr val="dk1"/>
                </a:solidFill>
              </a:rPr>
              <a:t>Summary: The VIs themselves work well however there are problems in the connection between the two that still needs to be addressed.</a:t>
            </a:r>
          </a:p>
        </p:txBody>
      </p:sp>
      <p:sp>
        <p:nvSpPr>
          <p:cNvPr id="212" name="Shape 21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1" name="Shape 221"/>
        <p:cNvGrpSpPr/>
        <p:nvPr/>
      </p:nvGrpSpPr>
      <p:grpSpPr>
        <a:xfrm>
          <a:off x="0" y="0"/>
          <a:ext cx="0" cy="0"/>
          <a:chOff x="0" y="0"/>
          <a:chExt cx="0" cy="0"/>
        </a:xfrm>
      </p:grpSpPr>
      <p:sp>
        <p:nvSpPr>
          <p:cNvPr id="222" name="Shape 222"/>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a:spcBef>
                <a:spcPts val="0"/>
              </a:spcBef>
              <a:buClr>
                <a:schemeClr val="dk1"/>
              </a:buClr>
              <a:buSzPct val="110000"/>
              <a:buFont typeface="Arial"/>
              <a:buNone/>
            </a:pPr>
            <a:r>
              <a:rPr lang="en-US" sz="1000">
                <a:solidFill>
                  <a:schemeClr val="dk1"/>
                </a:solidFill>
              </a:rPr>
              <a:t>Image Citation: </a:t>
            </a:r>
            <a:r>
              <a:rPr lang="en-US" sz="1000" u="sng">
                <a:solidFill>
                  <a:schemeClr val="hlink"/>
                </a:solidFill>
                <a:hlinkClick r:id="rId2"/>
              </a:rPr>
              <a:t>https://potpourriofthedamned.files.wordpress.com/2014/12/almost-there-sign.jpg</a:t>
            </a:r>
          </a:p>
          <a:p>
            <a:pPr lvl="0">
              <a:spcBef>
                <a:spcPts val="0"/>
              </a:spcBef>
              <a:buClr>
                <a:schemeClr val="dk1"/>
              </a:buClr>
              <a:buFont typeface="Arial"/>
              <a:buNone/>
            </a:pPr>
            <a:r>
              <a:t/>
            </a:r>
            <a:endParaRPr sz="1000">
              <a:solidFill>
                <a:schemeClr val="dk1"/>
              </a:solidFill>
            </a:endParaRPr>
          </a:p>
          <a:p>
            <a:pPr lvl="0">
              <a:spcBef>
                <a:spcPts val="0"/>
              </a:spcBef>
              <a:buClr>
                <a:schemeClr val="dk1"/>
              </a:buClr>
              <a:buSzPct val="110000"/>
              <a:buFont typeface="Arial"/>
              <a:buNone/>
            </a:pPr>
            <a:r>
              <a:rPr lang="en-US" sz="1000">
                <a:solidFill>
                  <a:schemeClr val="dk1"/>
                </a:solidFill>
              </a:rPr>
              <a:t>Caption of Slide: Explains what was accomplished during the semester and describes what the team’s future goals are. In addition, this slide shows what went wrong during the semester and how the team intends to fix those problems. </a:t>
            </a:r>
          </a:p>
          <a:p>
            <a:pPr lvl="0">
              <a:spcBef>
                <a:spcPts val="0"/>
              </a:spcBef>
              <a:buClr>
                <a:schemeClr val="dk1"/>
              </a:buClr>
              <a:buFont typeface="Arial"/>
              <a:buNone/>
            </a:pPr>
            <a:r>
              <a:t/>
            </a:r>
            <a:endParaRPr sz="1000">
              <a:solidFill>
                <a:schemeClr val="dk1"/>
              </a:solidFill>
            </a:endParaRPr>
          </a:p>
          <a:p>
            <a:pPr lvl="0">
              <a:spcBef>
                <a:spcPts val="0"/>
              </a:spcBef>
              <a:buClr>
                <a:schemeClr val="dk1"/>
              </a:buClr>
              <a:buSzPct val="110000"/>
              <a:buFont typeface="Arial"/>
              <a:buNone/>
            </a:pPr>
            <a:r>
              <a:rPr lang="en-US" sz="1000">
                <a:solidFill>
                  <a:schemeClr val="dk1"/>
                </a:solidFill>
              </a:rPr>
              <a:t>Summary: The final product will be acquiring the data (photos of the flocculator in this case) and analyzing it in a single program. The team finished working on both data analysis and capture parts of the functionality for the product. However, these were two separate VIs at the end of the semester. The attempts to combine them together had not been successful. The image taken from the image acquisition VI was not compatible with the image requirements for the analysis VI. Using the file path for the saved image could be a way to fix this problem.</a:t>
            </a:r>
          </a:p>
          <a:p>
            <a:pPr lvl="0">
              <a:spcBef>
                <a:spcPts val="0"/>
              </a:spcBef>
              <a:buClr>
                <a:schemeClr val="dk1"/>
              </a:buClr>
              <a:buSzPct val="110000"/>
              <a:buFont typeface="Arial"/>
              <a:buNone/>
            </a:pPr>
            <a:r>
              <a:rPr lang="en-US" sz="1000">
                <a:solidFill>
                  <a:schemeClr val="dk1"/>
                </a:solidFill>
              </a:rPr>
              <a:t>Despite having difficulty with learning LabVIEW, a complex language to get accustomed to when used to languages such as java and matlab, for the first half of the semester, the first semester of the Floc App team was quite successful. Being one of the few teams using LabVIEW was quite tough because there were few people to aid the team when complications occurred. In addition, Casey and Siwei's code was quite complex, so trying to make sense of the given code that was necessary for editing was a tough process. However, after getting used to the LabVIEW platform, working on the code became slightly easier. The subVI program was created successfully and is much more user-friendly, a great benefit for other teams that will use the floc application for their own research. </a:t>
            </a:r>
          </a:p>
          <a:p>
            <a:pPr lvl="0" rtl="0">
              <a:spcBef>
                <a:spcPts val="0"/>
              </a:spcBef>
              <a:buClr>
                <a:schemeClr val="dk1"/>
              </a:buClr>
              <a:buFont typeface="Arial"/>
              <a:buNone/>
            </a:pPr>
            <a:r>
              <a:t/>
            </a:r>
            <a:endParaRPr sz="1000">
              <a:solidFill>
                <a:schemeClr val="dk1"/>
              </a:solidFill>
            </a:endParaRPr>
          </a:p>
        </p:txBody>
      </p:sp>
      <p:sp>
        <p:nvSpPr>
          <p:cNvPr id="223" name="Shape 22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3" name="Shape 233"/>
        <p:cNvGrpSpPr/>
        <p:nvPr/>
      </p:nvGrpSpPr>
      <p:grpSpPr>
        <a:xfrm>
          <a:off x="0" y="0"/>
          <a:ext cx="0" cy="0"/>
          <a:chOff x="0" y="0"/>
          <a:chExt cx="0" cy="0"/>
        </a:xfrm>
      </p:grpSpPr>
      <p:sp>
        <p:nvSpPr>
          <p:cNvPr id="234" name="Shape 234"/>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t/>
            </a:r>
            <a:endParaRPr/>
          </a:p>
        </p:txBody>
      </p:sp>
      <p:sp>
        <p:nvSpPr>
          <p:cNvPr id="235" name="Shape 235"/>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5" name="Shape 245"/>
        <p:cNvGrpSpPr/>
        <p:nvPr/>
      </p:nvGrpSpPr>
      <p:grpSpPr>
        <a:xfrm>
          <a:off x="0" y="0"/>
          <a:ext cx="0" cy="0"/>
          <a:chOff x="0" y="0"/>
          <a:chExt cx="0" cy="0"/>
        </a:xfrm>
      </p:grpSpPr>
      <p:sp>
        <p:nvSpPr>
          <p:cNvPr id="246" name="Shape 246"/>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rPr lang="en-US"/>
              <a:t>From this point on, add any slides with figures that will help support your thesis. You might pull these figures from your Final Report. </a:t>
            </a:r>
          </a:p>
        </p:txBody>
      </p:sp>
      <p:sp>
        <p:nvSpPr>
          <p:cNvPr id="247" name="Shape 24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4" name="Shape 254"/>
        <p:cNvGrpSpPr/>
        <p:nvPr/>
      </p:nvGrpSpPr>
      <p:grpSpPr>
        <a:xfrm>
          <a:off x="0" y="0"/>
          <a:ext cx="0" cy="0"/>
          <a:chOff x="0" y="0"/>
          <a:chExt cx="0" cy="0"/>
        </a:xfrm>
      </p:grpSpPr>
      <p:sp>
        <p:nvSpPr>
          <p:cNvPr id="255" name="Shape 255"/>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Clr>
                <a:schemeClr val="dk1"/>
              </a:buClr>
              <a:buSzPct val="110000"/>
              <a:buFont typeface="Arial"/>
              <a:buNone/>
            </a:pPr>
            <a:r>
              <a:rPr lang="en-US" sz="1000"/>
              <a:t>Image Citation: Fischer, R., Perkins, S., Walker, A., &amp; Wolfart, E. (2003). Gaussian Smoothing. Retrieved May 14, 2016, from http://homepages.inf.ed.ac.uk/rbf/HIPR2/gsmooth.htm </a:t>
            </a:r>
          </a:p>
          <a:p>
            <a:pPr lvl="0" rtl="0">
              <a:spcBef>
                <a:spcPts val="0"/>
              </a:spcBef>
              <a:buNone/>
            </a:pPr>
            <a:r>
              <a:t/>
            </a:r>
            <a:endParaRPr sz="1000"/>
          </a:p>
          <a:p>
            <a:pPr lvl="0">
              <a:spcBef>
                <a:spcPts val="0"/>
              </a:spcBef>
              <a:buNone/>
            </a:pPr>
            <a:r>
              <a:rPr lang="en-US" sz="1000"/>
              <a:t>Caption of Slide: Describes in more detail how the gaussian filter works, a major component of the code created for the floc app. This slide simply provides a better understanding of how the floc app team created the code described in the main slides. </a:t>
            </a:r>
          </a:p>
          <a:p>
            <a:pPr lvl="0">
              <a:spcBef>
                <a:spcPts val="0"/>
              </a:spcBef>
              <a:buNone/>
            </a:pPr>
            <a:r>
              <a:t/>
            </a:r>
            <a:endParaRPr sz="1000"/>
          </a:p>
          <a:p>
            <a:pPr lvl="0" rtl="0">
              <a:spcBef>
                <a:spcPts val="0"/>
              </a:spcBef>
              <a:buNone/>
            </a:pPr>
            <a:r>
              <a:rPr lang="en-US" sz="1000"/>
              <a:t>Summary: This illustrates how a Gaussian Filter works. The Gaussian Filter works with a matrix, kernel, of values based on a center pixel and surrounding pixels.  The average of the old pixel values times their weights is generated and this average determines the pixel intensity of the central pixel.  Note that the sum of all the numbers in the boxes is 273.</a:t>
            </a:r>
          </a:p>
          <a:p>
            <a:pPr lvl="0" rtl="0">
              <a:spcBef>
                <a:spcPts val="0"/>
              </a:spcBef>
              <a:buClr>
                <a:schemeClr val="dk1"/>
              </a:buClr>
              <a:buFont typeface="Arial"/>
              <a:buNone/>
            </a:pPr>
            <a:r>
              <a:t/>
            </a:r>
            <a:endParaRPr sz="1000">
              <a:solidFill>
                <a:schemeClr val="dk1"/>
              </a:solidFill>
            </a:endParaRPr>
          </a:p>
          <a:p>
            <a:pPr lvl="0" rtl="0">
              <a:spcBef>
                <a:spcPts val="0"/>
              </a:spcBef>
              <a:buClr>
                <a:schemeClr val="dk1"/>
              </a:buClr>
              <a:buFont typeface="Arial"/>
              <a:buNone/>
            </a:pPr>
            <a:r>
              <a:t/>
            </a:r>
            <a:endParaRPr sz="1000"/>
          </a:p>
        </p:txBody>
      </p:sp>
      <p:sp>
        <p:nvSpPr>
          <p:cNvPr id="256" name="Shape 256"/>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4" name="Shape 264"/>
        <p:cNvGrpSpPr/>
        <p:nvPr/>
      </p:nvGrpSpPr>
      <p:grpSpPr>
        <a:xfrm>
          <a:off x="0" y="0"/>
          <a:ext cx="0" cy="0"/>
          <a:chOff x="0" y="0"/>
          <a:chExt cx="0" cy="0"/>
        </a:xfrm>
      </p:grpSpPr>
      <p:sp>
        <p:nvSpPr>
          <p:cNvPr id="265" name="Shape 265"/>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rPr lang="en-US" sz="1000">
                <a:solidFill>
                  <a:schemeClr val="dk1"/>
                </a:solidFill>
              </a:rPr>
              <a:t>Image Citation: Efficient Gaussian blur with linear sampling. (n.d.). Retrieved May 14, 2016, from http://rastergrid.com/blog/2010/09/efficient-gaussian-blur-with-linear-sampling/ </a:t>
            </a:r>
          </a:p>
          <a:p>
            <a:pPr lvl="0">
              <a:spcBef>
                <a:spcPts val="0"/>
              </a:spcBef>
              <a:buNone/>
            </a:pPr>
            <a:r>
              <a:t/>
            </a:r>
            <a:endParaRPr sz="1000"/>
          </a:p>
          <a:p>
            <a:pPr lvl="0">
              <a:spcBef>
                <a:spcPts val="0"/>
              </a:spcBef>
              <a:buNone/>
            </a:pPr>
            <a:r>
              <a:rPr lang="en-US" sz="1000"/>
              <a:t>Caption of Slide: This slide goes into further detail into how the gaussian filter works. It essentially explains how one step in the code works, thus giving a better understanding of how the final product is accomplished. It is in the appendix because it is not essential for other teams to understand how the gaussian filter works but it could be interesting or provide better understanding. </a:t>
            </a:r>
          </a:p>
          <a:p>
            <a:pPr lvl="0" rtl="0">
              <a:spcBef>
                <a:spcPts val="0"/>
              </a:spcBef>
              <a:buNone/>
            </a:pPr>
            <a:r>
              <a:t/>
            </a:r>
            <a:endParaRPr sz="1000"/>
          </a:p>
          <a:p>
            <a:pPr lvl="0" rtl="0">
              <a:spcBef>
                <a:spcPts val="0"/>
              </a:spcBef>
              <a:buNone/>
            </a:pPr>
            <a:r>
              <a:rPr lang="en-US" sz="1000"/>
              <a:t>Summary: This illustrates the weighting given to each pixel in a Gaussian Filter.  Notice that the center image, the one whose value is being determined, has the highest weight in determining its new value.</a:t>
            </a:r>
          </a:p>
        </p:txBody>
      </p:sp>
      <p:sp>
        <p:nvSpPr>
          <p:cNvPr id="266" name="Shape 266"/>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4" name="Shape 274"/>
        <p:cNvGrpSpPr/>
        <p:nvPr/>
      </p:nvGrpSpPr>
      <p:grpSpPr>
        <a:xfrm>
          <a:off x="0" y="0"/>
          <a:ext cx="0" cy="0"/>
          <a:chOff x="0" y="0"/>
          <a:chExt cx="0" cy="0"/>
        </a:xfrm>
      </p:grpSpPr>
      <p:sp>
        <p:nvSpPr>
          <p:cNvPr id="275" name="Shape 275"/>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rPr lang="en-US" sz="1000"/>
              <a:t>Image Citation: https://en.wikipedia.org/wiki/Gaussian_blur</a:t>
            </a:r>
          </a:p>
          <a:p>
            <a:pPr lvl="0" rtl="0">
              <a:spcBef>
                <a:spcPts val="0"/>
              </a:spcBef>
              <a:buNone/>
            </a:pPr>
            <a:r>
              <a:t/>
            </a:r>
            <a:endParaRPr sz="1000"/>
          </a:p>
          <a:p>
            <a:pPr lvl="0" rtl="0">
              <a:spcBef>
                <a:spcPts val="0"/>
              </a:spcBef>
              <a:buNone/>
            </a:pPr>
            <a:r>
              <a:rPr lang="en-US" sz="1000"/>
              <a:t>Caption of Slide: This appendix slide provides more understanding into the image effects that the code accomplished. Although the main slides explain what the code does, describing how the code accomplishes certain things such as smoothing edges is very important, and this slide provides insight into the functionality of the code. </a:t>
            </a:r>
          </a:p>
          <a:p>
            <a:pPr lvl="0" rtl="0">
              <a:spcBef>
                <a:spcPts val="0"/>
              </a:spcBef>
              <a:buNone/>
            </a:pPr>
            <a:r>
              <a:t/>
            </a:r>
            <a:endParaRPr sz="1000"/>
          </a:p>
          <a:p>
            <a:pPr lvl="0" rtl="0">
              <a:spcBef>
                <a:spcPts val="0"/>
              </a:spcBef>
              <a:buClr>
                <a:schemeClr val="dk1"/>
              </a:buClr>
              <a:buSzPct val="110000"/>
              <a:buFont typeface="Arial"/>
              <a:buNone/>
            </a:pPr>
            <a:r>
              <a:rPr lang="en-US" sz="1000"/>
              <a:t>Summary: Shows results of gaussian blur. After the Gaussian filter is applied to an image, the edges are blurred, with surrounding pixels taking on similar values. This makes the images easier to analyze with the program.</a:t>
            </a:r>
          </a:p>
        </p:txBody>
      </p:sp>
      <p:sp>
        <p:nvSpPr>
          <p:cNvPr id="276" name="Shape 276"/>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 name="Shape 89"/>
        <p:cNvGrpSpPr/>
        <p:nvPr/>
      </p:nvGrpSpPr>
      <p:grpSpPr>
        <a:xfrm>
          <a:off x="0" y="0"/>
          <a:ext cx="0" cy="0"/>
          <a:chOff x="0" y="0"/>
          <a:chExt cx="0" cy="0"/>
        </a:xfrm>
      </p:grpSpPr>
      <p:sp>
        <p:nvSpPr>
          <p:cNvPr id="90" name="Shape 90"/>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rPr lang="en-US" sz="1000"/>
              <a:t>Image retrieved from clipart</a:t>
            </a:r>
          </a:p>
          <a:p>
            <a:pPr lvl="0">
              <a:spcBef>
                <a:spcPts val="0"/>
              </a:spcBef>
              <a:buNone/>
            </a:pPr>
            <a:r>
              <a:t/>
            </a:r>
            <a:endParaRPr sz="1000"/>
          </a:p>
          <a:p>
            <a:pPr lvl="0">
              <a:spcBef>
                <a:spcPts val="0"/>
              </a:spcBef>
              <a:buNone/>
            </a:pPr>
            <a:r>
              <a:rPr lang="en-US" sz="1000"/>
              <a:t>Caption of Slide: This slide introduces the main goals of the floc app team and how it serves as a valuable resource for other subteams focused on research with flocculators. </a:t>
            </a:r>
          </a:p>
          <a:p>
            <a:pPr lvl="0">
              <a:spcBef>
                <a:spcPts val="0"/>
              </a:spcBef>
              <a:buNone/>
            </a:pPr>
            <a:r>
              <a:t/>
            </a:r>
            <a:endParaRPr sz="1000"/>
          </a:p>
          <a:p>
            <a:pPr lvl="0" rtl="0">
              <a:spcBef>
                <a:spcPts val="0"/>
              </a:spcBef>
              <a:buNone/>
            </a:pPr>
            <a:r>
              <a:rPr lang="en-US" sz="1000"/>
              <a:t>Summary: The Floc App team is very important to Agua Clara. Developing software that can take in images and analyze them to determine the size and number of flocs is important for many of the research subteams in Agua Clara. Thus, the short term goal of the team is to help other Agua Clara subteams that are researching flocculation. However, helping research groups is not the only goal of the floc app; the long term goal of the floc app is to serve as a tool for on-site workers in Honduras so they can quickly determine whether their plant is functioning properly. By simply running the program, they can get an accurate estimate of the average size and number of flocs at specific points in the filtration process, thus making our plants more efficient and easier to check up on. </a:t>
            </a:r>
          </a:p>
        </p:txBody>
      </p:sp>
      <p:sp>
        <p:nvSpPr>
          <p:cNvPr id="91" name="Shape 9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0" name="Shape 100"/>
        <p:cNvGrpSpPr/>
        <p:nvPr/>
      </p:nvGrpSpPr>
      <p:grpSpPr>
        <a:xfrm>
          <a:off x="0" y="0"/>
          <a:ext cx="0" cy="0"/>
          <a:chOff x="0" y="0"/>
          <a:chExt cx="0" cy="0"/>
        </a:xfrm>
      </p:grpSpPr>
      <p:sp>
        <p:nvSpPr>
          <p:cNvPr id="101" name="Shape 101"/>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a:spcBef>
                <a:spcPts val="0"/>
              </a:spcBef>
              <a:buNone/>
            </a:pPr>
            <a:r>
              <a:rPr lang="en-US" sz="1000"/>
              <a:t>To train ourselves with LabVIEW, all members of the team watched a series of LabVIEW tutorials on the National Instruments website (</a:t>
            </a:r>
            <a:r>
              <a:rPr lang="en-US" sz="1000" u="sng">
                <a:solidFill>
                  <a:schemeClr val="hlink"/>
                </a:solidFill>
                <a:hlinkClick r:id="rId2"/>
              </a:rPr>
              <a:t>http://www.ni.com/academic/students/learn-labview/</a:t>
            </a:r>
            <a:r>
              <a:rPr lang="en-US" sz="1000"/>
              <a:t>)</a:t>
            </a:r>
          </a:p>
          <a:p>
            <a:pPr lvl="0" rtl="0">
              <a:spcBef>
                <a:spcPts val="0"/>
              </a:spcBef>
              <a:buNone/>
            </a:pPr>
            <a:r>
              <a:rPr lang="en-US" sz="1000"/>
              <a:t>We then proceeded to watch supplemental YouTube videos from a variety of channels.  Some of us also looked at the LabVIEW White Papers and practiced their exercises.</a:t>
            </a:r>
          </a:p>
        </p:txBody>
      </p:sp>
      <p:sp>
        <p:nvSpPr>
          <p:cNvPr id="102" name="Shape 10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9" name="Shape 109"/>
        <p:cNvGrpSpPr/>
        <p:nvPr/>
      </p:nvGrpSpPr>
      <p:grpSpPr>
        <a:xfrm>
          <a:off x="0" y="0"/>
          <a:ext cx="0" cy="0"/>
          <a:chOff x="0" y="0"/>
          <a:chExt cx="0" cy="0"/>
        </a:xfrm>
      </p:grpSpPr>
      <p:sp>
        <p:nvSpPr>
          <p:cNvPr id="110" name="Shape 110"/>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rPr lang="en-US" sz="1000"/>
              <a:t>Image retrieved from Siwei Sun (2016).  </a:t>
            </a:r>
            <a:r>
              <a:rPr i="1" lang="en-US" sz="1000"/>
              <a:t>Characterization of Flocs and Floc Size Distributions Using Image Analysis.</a:t>
            </a:r>
            <a:r>
              <a:rPr lang="en-US" sz="1000"/>
              <a:t>  Partial Fulfillment of the Requirements of Degree of Master of Science, Cornell University, Ithaca, New York.</a:t>
            </a:r>
          </a:p>
          <a:p>
            <a:pPr lvl="0" rtl="0">
              <a:spcBef>
                <a:spcPts val="0"/>
              </a:spcBef>
              <a:buNone/>
            </a:pPr>
            <a:r>
              <a:t/>
            </a:r>
            <a:endParaRPr sz="1000"/>
          </a:p>
          <a:p>
            <a:pPr lvl="0" rtl="0">
              <a:spcBef>
                <a:spcPts val="0"/>
              </a:spcBef>
              <a:buNone/>
            </a:pPr>
            <a:r>
              <a:rPr lang="en-US" sz="1000"/>
              <a:t>Caption of Slide:  These are the steps of image analysis as outlined in Siwei Sun’s Thesis.  These steps are used in the original program and served as model we used when organizing the original code into subVIs (functions). </a:t>
            </a:r>
          </a:p>
          <a:p>
            <a:pPr lvl="0">
              <a:spcBef>
                <a:spcPts val="0"/>
              </a:spcBef>
              <a:buNone/>
            </a:pPr>
            <a:r>
              <a:t/>
            </a:r>
            <a:endParaRPr sz="1000"/>
          </a:p>
          <a:p>
            <a:pPr lvl="0" rtl="0">
              <a:spcBef>
                <a:spcPts val="0"/>
              </a:spcBef>
              <a:buNone/>
            </a:pPr>
            <a:r>
              <a:rPr lang="en-US" sz="1000"/>
              <a:t>Summary:</a:t>
            </a:r>
          </a:p>
          <a:p>
            <a:pPr lvl="0">
              <a:spcBef>
                <a:spcPts val="0"/>
              </a:spcBef>
              <a:buNone/>
            </a:pPr>
            <a:r>
              <a:rPr lang="en-US" sz="1000">
                <a:solidFill>
                  <a:schemeClr val="dk1"/>
                </a:solidFill>
              </a:rPr>
              <a:t>These are the steps of image analysis as outlined in Sewei Sun’s Thesis.  </a:t>
            </a:r>
          </a:p>
          <a:p>
            <a:pPr indent="-292100" lvl="0" marL="457200">
              <a:spcBef>
                <a:spcPts val="0"/>
              </a:spcBef>
              <a:buClr>
                <a:schemeClr val="dk1"/>
              </a:buClr>
              <a:buSzPct val="100000"/>
              <a:buChar char="●"/>
            </a:pPr>
            <a:r>
              <a:rPr lang="en-US" sz="1000">
                <a:solidFill>
                  <a:schemeClr val="dk1"/>
                </a:solidFill>
              </a:rPr>
              <a:t>Figure A Represents the image before any changes are made for processing.  </a:t>
            </a:r>
          </a:p>
          <a:p>
            <a:pPr indent="-292100" lvl="0" marL="457200">
              <a:spcBef>
                <a:spcPts val="0"/>
              </a:spcBef>
              <a:buClr>
                <a:schemeClr val="dk1"/>
              </a:buClr>
              <a:buSzPct val="100000"/>
              <a:buChar char="●"/>
            </a:pPr>
            <a:r>
              <a:rPr lang="en-US" sz="1000">
                <a:solidFill>
                  <a:schemeClr val="dk1"/>
                </a:solidFill>
              </a:rPr>
              <a:t>Figure B represents the original image after the Gaussian filter and local thresholding have been applied (Slides 11-13).  </a:t>
            </a:r>
          </a:p>
          <a:p>
            <a:pPr indent="-292100" lvl="0" marL="457200">
              <a:spcBef>
                <a:spcPts val="0"/>
              </a:spcBef>
              <a:buClr>
                <a:schemeClr val="dk1"/>
              </a:buClr>
              <a:buSzPct val="100000"/>
              <a:buChar char="●"/>
            </a:pPr>
            <a:r>
              <a:rPr lang="en-US" sz="1000">
                <a:solidFill>
                  <a:schemeClr val="dk1"/>
                </a:solidFill>
              </a:rPr>
              <a:t>Figure C is Figure B after large holes inside the flocs were filled.  This makes the image easier to process.</a:t>
            </a:r>
          </a:p>
          <a:p>
            <a:pPr indent="-292100" lvl="0" marL="457200" rtl="0">
              <a:spcBef>
                <a:spcPts val="0"/>
              </a:spcBef>
              <a:buClr>
                <a:schemeClr val="dk1"/>
              </a:buClr>
              <a:buSzPct val="100000"/>
              <a:buChar char="●"/>
            </a:pPr>
            <a:r>
              <a:rPr lang="en-US" sz="1000">
                <a:solidFill>
                  <a:schemeClr val="dk1"/>
                </a:solidFill>
              </a:rPr>
              <a:t>Figure D Represents Figure C after the removal of unanalyzable flocs.  This group includes flocs that are out of focus, too small, or on the boundary of the generated picture.</a:t>
            </a:r>
          </a:p>
          <a:p>
            <a:pPr lvl="0" rtl="0">
              <a:spcBef>
                <a:spcPts val="0"/>
              </a:spcBef>
              <a:buNone/>
            </a:pPr>
            <a:r>
              <a:t/>
            </a:r>
            <a:endParaRPr sz="1000">
              <a:solidFill>
                <a:schemeClr val="dk1"/>
              </a:solidFill>
            </a:endParaRPr>
          </a:p>
          <a:p>
            <a:pPr lvl="0">
              <a:spcBef>
                <a:spcPts val="0"/>
              </a:spcBef>
              <a:buNone/>
            </a:pPr>
            <a:r>
              <a:rPr lang="en-US" sz="1000">
                <a:solidFill>
                  <a:schemeClr val="dk1"/>
                </a:solidFill>
              </a:rPr>
              <a:t>The problem with “border” flocs is that measurements are ambiguous. </a:t>
            </a:r>
          </a:p>
          <a:p>
            <a:pPr lvl="0">
              <a:spcBef>
                <a:spcPts val="0"/>
              </a:spcBef>
              <a:buNone/>
            </a:pPr>
            <a:r>
              <a:t/>
            </a:r>
            <a:endParaRPr sz="1000">
              <a:solidFill>
                <a:schemeClr val="dk1"/>
              </a:solidFill>
            </a:endParaRPr>
          </a:p>
          <a:p>
            <a:pPr lvl="0">
              <a:spcBef>
                <a:spcPts val="0"/>
              </a:spcBef>
              <a:buNone/>
            </a:pPr>
            <a:r>
              <a:rPr lang="en-US" sz="1000">
                <a:solidFill>
                  <a:schemeClr val="dk1"/>
                </a:solidFill>
              </a:rPr>
              <a:t>Flocs that are out of focus cannot be used to obtain accurate data.</a:t>
            </a:r>
          </a:p>
          <a:p>
            <a:pPr lvl="0" rtl="0">
              <a:spcBef>
                <a:spcPts val="0"/>
              </a:spcBef>
              <a:buNone/>
            </a:pPr>
            <a:r>
              <a:t/>
            </a:r>
            <a:endParaRPr sz="1000">
              <a:solidFill>
                <a:schemeClr val="dk1"/>
              </a:solidFill>
            </a:endParaRPr>
          </a:p>
          <a:p>
            <a:pPr lvl="0" rtl="0">
              <a:spcBef>
                <a:spcPts val="0"/>
              </a:spcBef>
              <a:buNone/>
            </a:pPr>
            <a:r>
              <a:rPr lang="en-US" sz="1000">
                <a:solidFill>
                  <a:schemeClr val="dk1"/>
                </a:solidFill>
              </a:rPr>
              <a:t>The issue with small flocs is airy disks that form.</a:t>
            </a:r>
          </a:p>
        </p:txBody>
      </p:sp>
      <p:sp>
        <p:nvSpPr>
          <p:cNvPr id="111" name="Shape 11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0" name="Shape 120"/>
        <p:cNvGrpSpPr/>
        <p:nvPr/>
      </p:nvGrpSpPr>
      <p:grpSpPr>
        <a:xfrm>
          <a:off x="0" y="0"/>
          <a:ext cx="0" cy="0"/>
          <a:chOff x="0" y="0"/>
          <a:chExt cx="0" cy="0"/>
        </a:xfrm>
      </p:grpSpPr>
      <p:sp>
        <p:nvSpPr>
          <p:cNvPr id="121" name="Shape 121"/>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a:spcBef>
                <a:spcPts val="0"/>
              </a:spcBef>
              <a:buNone/>
            </a:pPr>
            <a:r>
              <a:rPr lang="en-US" sz="1000"/>
              <a:t>Image retrieved from:</a:t>
            </a:r>
          </a:p>
          <a:p>
            <a:pPr lvl="0" rtl="0">
              <a:spcBef>
                <a:spcPts val="0"/>
              </a:spcBef>
              <a:buNone/>
            </a:pPr>
            <a:r>
              <a:rPr lang="en-US" sz="1000"/>
              <a:t> Sewei Sun (2016).  </a:t>
            </a:r>
            <a:r>
              <a:rPr i="1" lang="en-US" sz="1000"/>
              <a:t>Characterization of Flocs and Floc Size Distributions Using Image Analysis.</a:t>
            </a:r>
            <a:r>
              <a:rPr lang="en-US" sz="1000"/>
              <a:t>  Partial Fulfillment of the Requirements of Degree of Master of Science, Cornell University, Ithaca, New York.</a:t>
            </a:r>
          </a:p>
          <a:p>
            <a:pPr lvl="0" rtl="0">
              <a:spcBef>
                <a:spcPts val="0"/>
              </a:spcBef>
              <a:buNone/>
            </a:pPr>
            <a:r>
              <a:t/>
            </a:r>
            <a:endParaRPr sz="1000"/>
          </a:p>
          <a:p>
            <a:pPr lvl="0">
              <a:spcBef>
                <a:spcPts val="0"/>
              </a:spcBef>
              <a:buNone/>
            </a:pPr>
            <a:r>
              <a:rPr lang="en-US" sz="1000">
                <a:solidFill>
                  <a:schemeClr val="dk1"/>
                </a:solidFill>
              </a:rPr>
              <a:t>Caption of Slide: Explains why flocs touching boundary are removed.</a:t>
            </a:r>
          </a:p>
          <a:p>
            <a:pPr lvl="0">
              <a:spcBef>
                <a:spcPts val="0"/>
              </a:spcBef>
              <a:buNone/>
            </a:pPr>
            <a:r>
              <a:t/>
            </a:r>
            <a:endParaRPr sz="1000">
              <a:solidFill>
                <a:schemeClr val="dk1"/>
              </a:solidFill>
            </a:endParaRPr>
          </a:p>
          <a:p>
            <a:pPr lvl="0" rtl="0">
              <a:spcBef>
                <a:spcPts val="0"/>
              </a:spcBef>
              <a:buNone/>
            </a:pPr>
            <a:r>
              <a:rPr lang="en-US" sz="1000">
                <a:solidFill>
                  <a:schemeClr val="dk1"/>
                </a:solidFill>
              </a:rPr>
              <a:t>Summary:The problem with “border” flocs is that measurements are ambiguous. One is unable to determine how far the floc extends past the allotted image size, so the border flocs are not counted as one of the flocs in the image. </a:t>
            </a:r>
          </a:p>
          <a:p>
            <a:pPr lvl="0" rtl="0">
              <a:spcBef>
                <a:spcPts val="0"/>
              </a:spcBef>
              <a:buNone/>
            </a:pPr>
            <a:r>
              <a:t/>
            </a:r>
            <a:endParaRPr sz="1000">
              <a:solidFill>
                <a:schemeClr val="dk1"/>
              </a:solidFill>
            </a:endParaRPr>
          </a:p>
        </p:txBody>
      </p:sp>
      <p:sp>
        <p:nvSpPr>
          <p:cNvPr id="122" name="Shape 12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2" name="Shape 132"/>
        <p:cNvGrpSpPr/>
        <p:nvPr/>
      </p:nvGrpSpPr>
      <p:grpSpPr>
        <a:xfrm>
          <a:off x="0" y="0"/>
          <a:ext cx="0" cy="0"/>
          <a:chOff x="0" y="0"/>
          <a:chExt cx="0" cy="0"/>
        </a:xfrm>
      </p:grpSpPr>
      <p:sp>
        <p:nvSpPr>
          <p:cNvPr id="133" name="Shape 133"/>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a:spcBef>
                <a:spcPts val="0"/>
              </a:spcBef>
              <a:buClr>
                <a:schemeClr val="dk1"/>
              </a:buClr>
              <a:buSzPct val="110000"/>
              <a:buFont typeface="Arial"/>
              <a:buNone/>
            </a:pPr>
            <a:r>
              <a:rPr lang="en-US" sz="1000">
                <a:solidFill>
                  <a:schemeClr val="dk1"/>
                </a:solidFill>
              </a:rPr>
              <a:t>Image retrieved from:</a:t>
            </a:r>
          </a:p>
          <a:p>
            <a:pPr lvl="0">
              <a:spcBef>
                <a:spcPts val="0"/>
              </a:spcBef>
              <a:buClr>
                <a:schemeClr val="dk1"/>
              </a:buClr>
              <a:buSzPct val="110000"/>
              <a:buFont typeface="Arial"/>
              <a:buNone/>
            </a:pPr>
            <a:r>
              <a:rPr lang="en-US" sz="1000">
                <a:solidFill>
                  <a:schemeClr val="dk1"/>
                </a:solidFill>
              </a:rPr>
              <a:t>Charara, S. (2014, September 12). The future of photography is out of focus. Retrieved May 20, 2016, from http://www.stuff.tv/features/future-photography-out-focus</a:t>
            </a:r>
          </a:p>
          <a:p>
            <a:pPr lvl="0">
              <a:spcBef>
                <a:spcPts val="0"/>
              </a:spcBef>
              <a:buNone/>
            </a:pPr>
            <a:r>
              <a:t/>
            </a:r>
            <a:endParaRPr sz="1000">
              <a:solidFill>
                <a:schemeClr val="dk1"/>
              </a:solidFill>
            </a:endParaRPr>
          </a:p>
          <a:p>
            <a:pPr lvl="0">
              <a:spcBef>
                <a:spcPts val="0"/>
              </a:spcBef>
              <a:buNone/>
            </a:pPr>
            <a:r>
              <a:rPr lang="en-US" sz="1000">
                <a:solidFill>
                  <a:schemeClr val="dk1"/>
                </a:solidFill>
              </a:rPr>
              <a:t>Caption of Slide:Explains why out of focus flocs are removed.</a:t>
            </a:r>
          </a:p>
          <a:p>
            <a:pPr lvl="0">
              <a:spcBef>
                <a:spcPts val="0"/>
              </a:spcBef>
              <a:buNone/>
            </a:pPr>
            <a:r>
              <a:t/>
            </a:r>
            <a:endParaRPr sz="1000">
              <a:solidFill>
                <a:schemeClr val="dk1"/>
              </a:solidFill>
            </a:endParaRPr>
          </a:p>
          <a:p>
            <a:pPr lvl="0" rtl="0">
              <a:spcBef>
                <a:spcPts val="0"/>
              </a:spcBef>
              <a:buNone/>
            </a:pPr>
            <a:r>
              <a:rPr lang="en-US" sz="1000">
                <a:solidFill>
                  <a:schemeClr val="dk1"/>
                </a:solidFill>
              </a:rPr>
              <a:t>Summary:</a:t>
            </a:r>
            <a:r>
              <a:rPr lang="en-US" sz="1000"/>
              <a:t>It is hard for the program to take measurements of out of focus flocs, just as it is hard for you to determine what is in this picture exactly.</a:t>
            </a:r>
          </a:p>
        </p:txBody>
      </p:sp>
      <p:sp>
        <p:nvSpPr>
          <p:cNvPr id="134" name="Shape 13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3" name="Shape 143"/>
        <p:cNvGrpSpPr/>
        <p:nvPr/>
      </p:nvGrpSpPr>
      <p:grpSpPr>
        <a:xfrm>
          <a:off x="0" y="0"/>
          <a:ext cx="0" cy="0"/>
          <a:chOff x="0" y="0"/>
          <a:chExt cx="0" cy="0"/>
        </a:xfrm>
      </p:grpSpPr>
      <p:sp>
        <p:nvSpPr>
          <p:cNvPr id="144" name="Shape 144"/>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a:spcBef>
                <a:spcPts val="0"/>
              </a:spcBef>
              <a:buClr>
                <a:schemeClr val="dk1"/>
              </a:buClr>
              <a:buSzPct val="110000"/>
              <a:buFont typeface="Arial"/>
              <a:buNone/>
            </a:pPr>
            <a:r>
              <a:rPr lang="en-US" sz="1000">
                <a:solidFill>
                  <a:schemeClr val="dk1"/>
                </a:solidFill>
              </a:rPr>
              <a:t>Image retrieved from:</a:t>
            </a:r>
          </a:p>
          <a:p>
            <a:pPr lvl="0">
              <a:spcBef>
                <a:spcPts val="0"/>
              </a:spcBef>
              <a:buClr>
                <a:schemeClr val="dk1"/>
              </a:buClr>
              <a:buSzPct val="110000"/>
              <a:buFont typeface="Arial"/>
              <a:buNone/>
            </a:pPr>
            <a:r>
              <a:rPr lang="en-US" sz="1000">
                <a:solidFill>
                  <a:schemeClr val="dk1"/>
                </a:solidFill>
              </a:rPr>
              <a:t>Sewei Sun (2016).  </a:t>
            </a:r>
            <a:r>
              <a:rPr i="1" lang="en-US" sz="1000">
                <a:solidFill>
                  <a:schemeClr val="dk1"/>
                </a:solidFill>
              </a:rPr>
              <a:t>Characterization of Flocs and Floc Size Distributions Using Image Analysis.</a:t>
            </a:r>
            <a:r>
              <a:rPr lang="en-US" sz="1000">
                <a:solidFill>
                  <a:schemeClr val="dk1"/>
                </a:solidFill>
              </a:rPr>
              <a:t>  Partial Fulfillment of the Requirements of Degree of Master of Science, Cornell University, Ithaca, New York.</a:t>
            </a:r>
          </a:p>
          <a:p>
            <a:pPr lvl="0" rtl="0">
              <a:spcBef>
                <a:spcPts val="0"/>
              </a:spcBef>
              <a:buNone/>
            </a:pPr>
            <a:r>
              <a:t/>
            </a:r>
            <a:endParaRPr sz="1000"/>
          </a:p>
          <a:p>
            <a:pPr lvl="0" rtl="0">
              <a:spcBef>
                <a:spcPts val="0"/>
              </a:spcBef>
              <a:buNone/>
            </a:pPr>
            <a:r>
              <a:rPr lang="en-US" sz="1000"/>
              <a:t>Caption of Slide: Explains why Casey’s Code Removes Small Particles.</a:t>
            </a:r>
          </a:p>
          <a:p>
            <a:pPr lvl="0">
              <a:spcBef>
                <a:spcPts val="0"/>
              </a:spcBef>
              <a:buNone/>
            </a:pPr>
            <a:r>
              <a:t/>
            </a:r>
            <a:endParaRPr sz="1000"/>
          </a:p>
          <a:p>
            <a:pPr lvl="0" rtl="0">
              <a:spcBef>
                <a:spcPts val="0"/>
              </a:spcBef>
              <a:buNone/>
            </a:pPr>
            <a:r>
              <a:rPr lang="en-US" sz="1000"/>
              <a:t>Summary: If a particle is too small (with dimensions of 2.6 </a:t>
            </a:r>
            <a:r>
              <a:rPr lang="en-US" sz="1100">
                <a:solidFill>
                  <a:schemeClr val="dk1"/>
                </a:solidFill>
              </a:rPr>
              <a:t>μm</a:t>
            </a:r>
            <a:r>
              <a:rPr lang="en-US" sz="1000"/>
              <a:t>), “light rings” form around it.  This phenomenon occurs when a particle’s dimensions are close to the wavelength of light.  This makes measurements inaccurate, so such particles are removed.</a:t>
            </a:r>
          </a:p>
        </p:txBody>
      </p:sp>
      <p:sp>
        <p:nvSpPr>
          <p:cNvPr id="145" name="Shape 145"/>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4" name="Shape 154"/>
        <p:cNvGrpSpPr/>
        <p:nvPr/>
      </p:nvGrpSpPr>
      <p:grpSpPr>
        <a:xfrm>
          <a:off x="0" y="0"/>
          <a:ext cx="0" cy="0"/>
          <a:chOff x="0" y="0"/>
          <a:chExt cx="0" cy="0"/>
        </a:xfrm>
      </p:grpSpPr>
      <p:sp>
        <p:nvSpPr>
          <p:cNvPr id="155" name="Shape 155"/>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rPr lang="en-US" sz="1000"/>
              <a:t>Caption of Slide: Introduces the method that the team took of splitting up tasks. </a:t>
            </a:r>
          </a:p>
          <a:p>
            <a:pPr lvl="0" rtl="0">
              <a:spcBef>
                <a:spcPts val="0"/>
              </a:spcBef>
              <a:buNone/>
            </a:pPr>
            <a:r>
              <a:t/>
            </a:r>
            <a:endParaRPr sz="1000"/>
          </a:p>
          <a:p>
            <a:pPr lvl="0" rtl="0">
              <a:spcBef>
                <a:spcPts val="0"/>
              </a:spcBef>
              <a:buNone/>
            </a:pPr>
            <a:r>
              <a:rPr lang="en-US" sz="1000"/>
              <a:t>Summary: One member worked on splitting the original code up into subVIs to create a new VI for the code. Another member worked on the executable of the code. The last member worked on the image acquisition code, essentially the second VI necessary for successful implementation of the floc app. </a:t>
            </a:r>
          </a:p>
        </p:txBody>
      </p:sp>
      <p:sp>
        <p:nvSpPr>
          <p:cNvPr id="156" name="Shape 156"/>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3" name="Shape 163"/>
        <p:cNvGrpSpPr/>
        <p:nvPr/>
      </p:nvGrpSpPr>
      <p:grpSpPr>
        <a:xfrm>
          <a:off x="0" y="0"/>
          <a:ext cx="0" cy="0"/>
          <a:chOff x="0" y="0"/>
          <a:chExt cx="0" cy="0"/>
        </a:xfrm>
      </p:grpSpPr>
      <p:sp>
        <p:nvSpPr>
          <p:cNvPr id="164" name="Shape 164"/>
          <p:cNvSpPr txBox="1"/>
          <p:nvPr>
            <p:ph idx="1" type="body"/>
          </p:nvPr>
        </p:nvSpPr>
        <p:spPr>
          <a:xfrm>
            <a:off x="685800" y="4343400"/>
            <a:ext cx="5486400" cy="4114800"/>
          </a:xfrm>
          <a:prstGeom prst="rect">
            <a:avLst/>
          </a:prstGeom>
          <a:noFill/>
          <a:ln>
            <a:noFill/>
          </a:ln>
        </p:spPr>
        <p:txBody>
          <a:bodyPr anchorCtr="0" anchor="ctr" bIns="91425" lIns="91425" rIns="91425" tIns="91425">
            <a:noAutofit/>
          </a:bodyPr>
          <a:lstStyle/>
          <a:p>
            <a:pPr lvl="0" rtl="0">
              <a:spcBef>
                <a:spcPts val="0"/>
              </a:spcBef>
              <a:buNone/>
            </a:pPr>
            <a:r>
              <a:rPr lang="en-US" sz="1000"/>
              <a:t>Images are snapshots of Siwei’s/Casey’s code as well as our more compact code. </a:t>
            </a:r>
          </a:p>
          <a:p>
            <a:pPr lvl="0" rtl="0">
              <a:spcBef>
                <a:spcPts val="0"/>
              </a:spcBef>
              <a:buNone/>
            </a:pPr>
            <a:r>
              <a:t/>
            </a:r>
            <a:endParaRPr sz="1000"/>
          </a:p>
          <a:p>
            <a:pPr lvl="0">
              <a:spcBef>
                <a:spcPts val="0"/>
              </a:spcBef>
              <a:buNone/>
            </a:pPr>
            <a:r>
              <a:rPr lang="en-US" sz="1000"/>
              <a:t>Caption of Slide: This slide presents one of the three tasks designated to a member of the Floc App Team. The first task in developing the code was to split up Siwe’s/Casey’s code into a more compact, user-friendly version, and this slide displays how that was accomplished. </a:t>
            </a:r>
          </a:p>
          <a:p>
            <a:pPr lvl="0">
              <a:spcBef>
                <a:spcPts val="0"/>
              </a:spcBef>
              <a:buClr>
                <a:schemeClr val="dk1"/>
              </a:buClr>
              <a:buFont typeface="Arial"/>
              <a:buNone/>
            </a:pPr>
            <a:r>
              <a:t/>
            </a:r>
            <a:endParaRPr sz="1000">
              <a:solidFill>
                <a:schemeClr val="dk1"/>
              </a:solidFill>
            </a:endParaRPr>
          </a:p>
          <a:p>
            <a:pPr lvl="0" rtl="0">
              <a:spcBef>
                <a:spcPts val="0"/>
              </a:spcBef>
              <a:buClr>
                <a:schemeClr val="dk1"/>
              </a:buClr>
              <a:buSzPct val="110000"/>
              <a:buFont typeface="Arial"/>
              <a:buNone/>
            </a:pPr>
            <a:r>
              <a:rPr lang="en-US" sz="1000">
                <a:solidFill>
                  <a:schemeClr val="dk1"/>
                </a:solidFill>
              </a:rPr>
              <a:t>Summary: The original code made by Siwei and Casey was very advanced and required extensive research into image analysis using LabVIEW. However, there were clear steps in the program: first the original image goes through a thresholding process,then holes in the image are filled, and finally the image is processed to create a processed image that shows the number of flocs left after the filtering process. Thus, with these clear steps, we were able to split the long and complex code into individual subVIs. Thresholding, fill hole, process image, and process data subVIs were made and wired together in a new VI to create a more user-friendly version of the original code. Some unnecessary aspects of Siwei’s and Casey’s code were removed, but most aspects were kept the same because they were crucial for determining the size and count of the flocs in an image.  </a:t>
            </a:r>
          </a:p>
        </p:txBody>
      </p:sp>
      <p:sp>
        <p:nvSpPr>
          <p:cNvPr id="165" name="Shape 165"/>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11" name="Shape 11"/>
        <p:cNvGrpSpPr/>
        <p:nvPr/>
      </p:nvGrpSpPr>
      <p:grpSpPr>
        <a:xfrm>
          <a:off x="0" y="0"/>
          <a:ext cx="0" cy="0"/>
          <a:chOff x="0" y="0"/>
          <a:chExt cx="0" cy="0"/>
        </a:xfrm>
      </p:grpSpPr>
      <p:sp>
        <p:nvSpPr>
          <p:cNvPr id="12" name="Shape 12"/>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3" name="Shape 13"/>
          <p:cNvSpPr txBox="1"/>
          <p:nvPr>
            <p:ph idx="1" type="body"/>
          </p:nvPr>
        </p:nvSpPr>
        <p:spPr>
          <a:xfrm>
            <a:off x="457200" y="1200150"/>
            <a:ext cx="8229600" cy="3394472"/>
          </a:xfrm>
          <a:prstGeom prst="rect">
            <a:avLst/>
          </a:prstGeom>
          <a:noFill/>
          <a:ln>
            <a:noFill/>
          </a:ln>
        </p:spPr>
        <p:txBody>
          <a:bodyPr anchorCtr="0" anchor="t" bIns="91425" lIns="91425" rIns="91425" tIns="91425"/>
          <a:lstStyle>
            <a:lvl1pPr indent="-121984" lvl="0" marL="306134" rtl="0" algn="l">
              <a:spcBef>
                <a:spcPts val="580"/>
              </a:spcBef>
              <a:buClr>
                <a:schemeClr val="dk1"/>
              </a:buClr>
              <a:buFont typeface="Arial"/>
              <a:buChar char="•"/>
              <a:defRPr/>
            </a:lvl1pPr>
            <a:lvl2pPr indent="-98141" lvl="1" marL="663291" rtl="0" algn="l">
              <a:spcBef>
                <a:spcPts val="500"/>
              </a:spcBef>
              <a:buClr>
                <a:schemeClr val="dk1"/>
              </a:buClr>
              <a:buFont typeface="Arial"/>
              <a:buChar char="–"/>
              <a:defRPr/>
            </a:lvl2pPr>
            <a:lvl3pPr indent="-67947" lvl="2" marL="1020448" rtl="0" algn="l">
              <a:spcBef>
                <a:spcPts val="440"/>
              </a:spcBef>
              <a:buClr>
                <a:schemeClr val="dk1"/>
              </a:buClr>
              <a:buFont typeface="Arial"/>
              <a:buChar char="•"/>
              <a:defRPr/>
            </a:lvl3pPr>
            <a:lvl4pPr indent="-95127" lvl="3" marL="1428627" rtl="0" algn="l">
              <a:spcBef>
                <a:spcPts val="360"/>
              </a:spcBef>
              <a:buClr>
                <a:schemeClr val="dk1"/>
              </a:buClr>
              <a:buFont typeface="Arial"/>
              <a:buChar char="–"/>
              <a:defRPr/>
            </a:lvl4pPr>
            <a:lvl5pPr indent="-96905" lvl="4" marL="1836805" rtl="0" algn="l">
              <a:spcBef>
                <a:spcPts val="360"/>
              </a:spcBef>
              <a:buClr>
                <a:schemeClr val="dk1"/>
              </a:buClr>
              <a:buFont typeface="Arial"/>
              <a:buChar char="»"/>
              <a:defRPr/>
            </a:lvl5pPr>
            <a:lvl6pPr indent="-98685" lvl="5" marL="2244985" rtl="0" algn="l">
              <a:spcBef>
                <a:spcPts val="360"/>
              </a:spcBef>
              <a:buClr>
                <a:schemeClr val="dk1"/>
              </a:buClr>
              <a:buFont typeface="Arial"/>
              <a:buChar char="•"/>
              <a:defRPr/>
            </a:lvl6pPr>
            <a:lvl7pPr indent="-100464" lvl="6" marL="2653164" rtl="0" algn="l">
              <a:spcBef>
                <a:spcPts val="360"/>
              </a:spcBef>
              <a:buClr>
                <a:schemeClr val="dk1"/>
              </a:buClr>
              <a:buFont typeface="Arial"/>
              <a:buChar char="•"/>
              <a:defRPr/>
            </a:lvl7pPr>
            <a:lvl8pPr indent="-102242" lvl="7" marL="3061343" rtl="0" algn="l">
              <a:spcBef>
                <a:spcPts val="360"/>
              </a:spcBef>
              <a:buClr>
                <a:schemeClr val="dk1"/>
              </a:buClr>
              <a:buFont typeface="Arial"/>
              <a:buChar char="•"/>
              <a:defRPr/>
            </a:lvl8pPr>
            <a:lvl9pPr indent="-91321" lvl="8" marL="3469522" rtl="0" algn="l">
              <a:spcBef>
                <a:spcPts val="360"/>
              </a:spcBef>
              <a:buClr>
                <a:schemeClr val="dk1"/>
              </a:buClr>
              <a:buFont typeface="Arial"/>
              <a:buChar char="•"/>
              <a:defRPr/>
            </a:lvl9pPr>
          </a:lstStyle>
          <a:p/>
        </p:txBody>
      </p:sp>
      <p:sp>
        <p:nvSpPr>
          <p:cNvPr id="14" name="Shape 14"/>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15" name="Shape 15"/>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16" name="Shape 16"/>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68" name="Shape 68"/>
        <p:cNvGrpSpPr/>
        <p:nvPr/>
      </p:nvGrpSpPr>
      <p:grpSpPr>
        <a:xfrm>
          <a:off x="0" y="0"/>
          <a:ext cx="0" cy="0"/>
          <a:chOff x="0" y="0"/>
          <a:chExt cx="0" cy="0"/>
        </a:xfrm>
      </p:grpSpPr>
      <p:sp>
        <p:nvSpPr>
          <p:cNvPr id="69" name="Shape 69"/>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0" name="Shape 70"/>
          <p:cNvSpPr txBox="1"/>
          <p:nvPr>
            <p:ph idx="1" type="body"/>
          </p:nvPr>
        </p:nvSpPr>
        <p:spPr>
          <a:xfrm rot="5400000">
            <a:off x="2874763" y="-1217413"/>
            <a:ext cx="3394472" cy="8229600"/>
          </a:xfrm>
          <a:prstGeom prst="rect">
            <a:avLst/>
          </a:prstGeom>
          <a:noFill/>
          <a:ln>
            <a:noFill/>
          </a:ln>
        </p:spPr>
        <p:txBody>
          <a:bodyPr anchorCtr="0" anchor="t" bIns="91425" lIns="91425" rIns="91425" tIns="91425"/>
          <a:lstStyle>
            <a:lvl1pPr indent="-121984" lvl="0" marL="306134" rtl="0" algn="l">
              <a:spcBef>
                <a:spcPts val="580"/>
              </a:spcBef>
              <a:buClr>
                <a:schemeClr val="dk1"/>
              </a:buClr>
              <a:buFont typeface="Arial"/>
              <a:buChar char="•"/>
              <a:defRPr/>
            </a:lvl1pPr>
            <a:lvl2pPr indent="-98141" lvl="1" marL="663291" rtl="0" algn="l">
              <a:spcBef>
                <a:spcPts val="500"/>
              </a:spcBef>
              <a:buClr>
                <a:schemeClr val="dk1"/>
              </a:buClr>
              <a:buFont typeface="Arial"/>
              <a:buChar char="–"/>
              <a:defRPr/>
            </a:lvl2pPr>
            <a:lvl3pPr indent="-67947" lvl="2" marL="1020448" rtl="0" algn="l">
              <a:spcBef>
                <a:spcPts val="440"/>
              </a:spcBef>
              <a:buClr>
                <a:schemeClr val="dk1"/>
              </a:buClr>
              <a:buFont typeface="Arial"/>
              <a:buChar char="•"/>
              <a:defRPr/>
            </a:lvl3pPr>
            <a:lvl4pPr indent="-95127" lvl="3" marL="1428627" rtl="0" algn="l">
              <a:spcBef>
                <a:spcPts val="360"/>
              </a:spcBef>
              <a:buClr>
                <a:schemeClr val="dk1"/>
              </a:buClr>
              <a:buFont typeface="Arial"/>
              <a:buChar char="–"/>
              <a:defRPr/>
            </a:lvl4pPr>
            <a:lvl5pPr indent="-96905" lvl="4" marL="1836805" rtl="0" algn="l">
              <a:spcBef>
                <a:spcPts val="360"/>
              </a:spcBef>
              <a:buClr>
                <a:schemeClr val="dk1"/>
              </a:buClr>
              <a:buFont typeface="Arial"/>
              <a:buChar char="»"/>
              <a:defRPr/>
            </a:lvl5pPr>
            <a:lvl6pPr indent="-98685" lvl="5" marL="2244985" rtl="0" algn="l">
              <a:spcBef>
                <a:spcPts val="360"/>
              </a:spcBef>
              <a:buClr>
                <a:schemeClr val="dk1"/>
              </a:buClr>
              <a:buFont typeface="Arial"/>
              <a:buChar char="•"/>
              <a:defRPr/>
            </a:lvl6pPr>
            <a:lvl7pPr indent="-100464" lvl="6" marL="2653164" rtl="0" algn="l">
              <a:spcBef>
                <a:spcPts val="360"/>
              </a:spcBef>
              <a:buClr>
                <a:schemeClr val="dk1"/>
              </a:buClr>
              <a:buFont typeface="Arial"/>
              <a:buChar char="•"/>
              <a:defRPr/>
            </a:lvl7pPr>
            <a:lvl8pPr indent="-102242" lvl="7" marL="3061343" rtl="0" algn="l">
              <a:spcBef>
                <a:spcPts val="360"/>
              </a:spcBef>
              <a:buClr>
                <a:schemeClr val="dk1"/>
              </a:buClr>
              <a:buFont typeface="Arial"/>
              <a:buChar char="•"/>
              <a:defRPr/>
            </a:lvl8pPr>
            <a:lvl9pPr indent="-91321" lvl="8" marL="3469522" rtl="0" algn="l">
              <a:spcBef>
                <a:spcPts val="360"/>
              </a:spcBef>
              <a:buClr>
                <a:schemeClr val="dk1"/>
              </a:buClr>
              <a:buFont typeface="Arial"/>
              <a:buChar char="•"/>
              <a:defRPr/>
            </a:lvl9pPr>
          </a:lstStyle>
          <a:p/>
        </p:txBody>
      </p:sp>
      <p:sp>
        <p:nvSpPr>
          <p:cNvPr id="71" name="Shape 71"/>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72" name="Shape 72"/>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73" name="Shape 73"/>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74" name="Shape 74"/>
        <p:cNvGrpSpPr/>
        <p:nvPr/>
      </p:nvGrpSpPr>
      <p:grpSpPr>
        <a:xfrm>
          <a:off x="0" y="0"/>
          <a:ext cx="0" cy="0"/>
          <a:chOff x="0" y="0"/>
          <a:chExt cx="0" cy="0"/>
        </a:xfrm>
      </p:grpSpPr>
      <p:sp>
        <p:nvSpPr>
          <p:cNvPr id="75" name="Shape 75"/>
          <p:cNvSpPr txBox="1"/>
          <p:nvPr>
            <p:ph type="title"/>
          </p:nvPr>
        </p:nvSpPr>
        <p:spPr>
          <a:xfrm rot="5400000">
            <a:off x="7649568" y="1920676"/>
            <a:ext cx="6144815" cy="2879724"/>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6" name="Shape 76"/>
          <p:cNvSpPr txBox="1"/>
          <p:nvPr>
            <p:ph idx="1" type="body"/>
          </p:nvPr>
        </p:nvSpPr>
        <p:spPr>
          <a:xfrm rot="5400000">
            <a:off x="1812330" y="-884436"/>
            <a:ext cx="6144815" cy="8489949"/>
          </a:xfrm>
          <a:prstGeom prst="rect">
            <a:avLst/>
          </a:prstGeom>
          <a:noFill/>
          <a:ln>
            <a:noFill/>
          </a:ln>
        </p:spPr>
        <p:txBody>
          <a:bodyPr anchorCtr="0" anchor="t" bIns="91425" lIns="91425" rIns="91425" tIns="91425"/>
          <a:lstStyle>
            <a:lvl1pPr indent="-121984" lvl="0" marL="306134" rtl="0" algn="l">
              <a:spcBef>
                <a:spcPts val="580"/>
              </a:spcBef>
              <a:buClr>
                <a:schemeClr val="dk1"/>
              </a:buClr>
              <a:buFont typeface="Arial"/>
              <a:buChar char="•"/>
              <a:defRPr/>
            </a:lvl1pPr>
            <a:lvl2pPr indent="-98141" lvl="1" marL="663291" rtl="0" algn="l">
              <a:spcBef>
                <a:spcPts val="500"/>
              </a:spcBef>
              <a:buClr>
                <a:schemeClr val="dk1"/>
              </a:buClr>
              <a:buFont typeface="Arial"/>
              <a:buChar char="–"/>
              <a:defRPr/>
            </a:lvl2pPr>
            <a:lvl3pPr indent="-67947" lvl="2" marL="1020448" rtl="0" algn="l">
              <a:spcBef>
                <a:spcPts val="440"/>
              </a:spcBef>
              <a:buClr>
                <a:schemeClr val="dk1"/>
              </a:buClr>
              <a:buFont typeface="Arial"/>
              <a:buChar char="•"/>
              <a:defRPr/>
            </a:lvl3pPr>
            <a:lvl4pPr indent="-95127" lvl="3" marL="1428627" rtl="0" algn="l">
              <a:spcBef>
                <a:spcPts val="360"/>
              </a:spcBef>
              <a:buClr>
                <a:schemeClr val="dk1"/>
              </a:buClr>
              <a:buFont typeface="Arial"/>
              <a:buChar char="–"/>
              <a:defRPr/>
            </a:lvl4pPr>
            <a:lvl5pPr indent="-96905" lvl="4" marL="1836805" rtl="0" algn="l">
              <a:spcBef>
                <a:spcPts val="360"/>
              </a:spcBef>
              <a:buClr>
                <a:schemeClr val="dk1"/>
              </a:buClr>
              <a:buFont typeface="Arial"/>
              <a:buChar char="»"/>
              <a:defRPr/>
            </a:lvl5pPr>
            <a:lvl6pPr indent="-98685" lvl="5" marL="2244985" rtl="0" algn="l">
              <a:spcBef>
                <a:spcPts val="360"/>
              </a:spcBef>
              <a:buClr>
                <a:schemeClr val="dk1"/>
              </a:buClr>
              <a:buFont typeface="Arial"/>
              <a:buChar char="•"/>
              <a:defRPr/>
            </a:lvl6pPr>
            <a:lvl7pPr indent="-100464" lvl="6" marL="2653164" rtl="0" algn="l">
              <a:spcBef>
                <a:spcPts val="360"/>
              </a:spcBef>
              <a:buClr>
                <a:schemeClr val="dk1"/>
              </a:buClr>
              <a:buFont typeface="Arial"/>
              <a:buChar char="•"/>
              <a:defRPr/>
            </a:lvl7pPr>
            <a:lvl8pPr indent="-102242" lvl="7" marL="3061343" rtl="0" algn="l">
              <a:spcBef>
                <a:spcPts val="360"/>
              </a:spcBef>
              <a:buClr>
                <a:schemeClr val="dk1"/>
              </a:buClr>
              <a:buFont typeface="Arial"/>
              <a:buChar char="•"/>
              <a:defRPr/>
            </a:lvl8pPr>
            <a:lvl9pPr indent="-91321" lvl="8" marL="3469522" rtl="0" algn="l">
              <a:spcBef>
                <a:spcPts val="360"/>
              </a:spcBef>
              <a:buClr>
                <a:schemeClr val="dk1"/>
              </a:buClr>
              <a:buFont typeface="Arial"/>
              <a:buChar char="•"/>
              <a:defRPr/>
            </a:lvl9pPr>
          </a:lstStyle>
          <a:p/>
        </p:txBody>
      </p:sp>
      <p:sp>
        <p:nvSpPr>
          <p:cNvPr id="77" name="Shape 77"/>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78" name="Shape 78"/>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79" name="Shape 79"/>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7" name="Shape 17"/>
        <p:cNvGrpSpPr/>
        <p:nvPr/>
      </p:nvGrpSpPr>
      <p:grpSpPr>
        <a:xfrm>
          <a:off x="0" y="0"/>
          <a:ext cx="0" cy="0"/>
          <a:chOff x="0" y="0"/>
          <a:chExt cx="0" cy="0"/>
        </a:xfrm>
      </p:grpSpPr>
      <p:sp>
        <p:nvSpPr>
          <p:cNvPr id="18" name="Shape 18"/>
          <p:cNvSpPr txBox="1"/>
          <p:nvPr>
            <p:ph type="ctrTitle"/>
          </p:nvPr>
        </p:nvSpPr>
        <p:spPr>
          <a:xfrm>
            <a:off x="685800" y="1597819"/>
            <a:ext cx="7772400" cy="1102518"/>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19" name="Shape 19"/>
          <p:cNvSpPr txBox="1"/>
          <p:nvPr>
            <p:ph idx="1" type="subTitle"/>
          </p:nvPr>
        </p:nvSpPr>
        <p:spPr>
          <a:xfrm>
            <a:off x="1371600" y="2914650"/>
            <a:ext cx="6400799" cy="1314449"/>
          </a:xfrm>
          <a:prstGeom prst="rect">
            <a:avLst/>
          </a:prstGeom>
          <a:noFill/>
          <a:ln>
            <a:noFill/>
          </a:ln>
        </p:spPr>
        <p:txBody>
          <a:bodyPr anchorCtr="0" anchor="t" bIns="91425" lIns="91425" rIns="91425" tIns="91425"/>
          <a:lstStyle>
            <a:lvl1pPr indent="0" lvl="0" marL="0" marR="0" rtl="0" algn="ctr">
              <a:spcBef>
                <a:spcPts val="580"/>
              </a:spcBef>
              <a:buClr>
                <a:srgbClr val="888888"/>
              </a:buClr>
              <a:buFont typeface="Arial"/>
              <a:buNone/>
              <a:defRPr/>
            </a:lvl1pPr>
            <a:lvl2pPr indent="-1779" lvl="1" marL="408179" marR="0" rtl="0" algn="ctr">
              <a:spcBef>
                <a:spcPts val="500"/>
              </a:spcBef>
              <a:buClr>
                <a:srgbClr val="888888"/>
              </a:buClr>
              <a:buFont typeface="Arial"/>
              <a:buNone/>
              <a:defRPr/>
            </a:lvl2pPr>
            <a:lvl3pPr indent="-3558" lvl="2" marL="816358" marR="0" rtl="0" algn="ctr">
              <a:spcBef>
                <a:spcPts val="440"/>
              </a:spcBef>
              <a:buClr>
                <a:srgbClr val="888888"/>
              </a:buClr>
              <a:buFont typeface="Arial"/>
              <a:buNone/>
              <a:defRPr/>
            </a:lvl3pPr>
            <a:lvl4pPr indent="-5336" lvl="3" marL="1224537" marR="0" rtl="0" algn="ctr">
              <a:spcBef>
                <a:spcPts val="360"/>
              </a:spcBef>
              <a:buClr>
                <a:srgbClr val="888888"/>
              </a:buClr>
              <a:buFont typeface="Arial"/>
              <a:buNone/>
              <a:defRPr/>
            </a:lvl4pPr>
            <a:lvl5pPr indent="-7116" lvl="4" marL="1632716" marR="0" rtl="0" algn="ctr">
              <a:spcBef>
                <a:spcPts val="360"/>
              </a:spcBef>
              <a:buClr>
                <a:srgbClr val="888888"/>
              </a:buClr>
              <a:buFont typeface="Arial"/>
              <a:buNone/>
              <a:defRPr/>
            </a:lvl5pPr>
            <a:lvl6pPr indent="-8895" lvl="5" marL="2040895" marR="0" rtl="0" algn="ctr">
              <a:spcBef>
                <a:spcPts val="360"/>
              </a:spcBef>
              <a:buClr>
                <a:srgbClr val="888888"/>
              </a:buClr>
              <a:buFont typeface="Arial"/>
              <a:buNone/>
              <a:defRPr/>
            </a:lvl6pPr>
            <a:lvl7pPr indent="-10673" lvl="6" marL="2449074" marR="0" rtl="0" algn="ctr">
              <a:spcBef>
                <a:spcPts val="360"/>
              </a:spcBef>
              <a:buClr>
                <a:srgbClr val="888888"/>
              </a:buClr>
              <a:buFont typeface="Arial"/>
              <a:buNone/>
              <a:defRPr/>
            </a:lvl7pPr>
            <a:lvl8pPr indent="-12452" lvl="7" marL="2857253" marR="0" rtl="0" algn="ctr">
              <a:spcBef>
                <a:spcPts val="360"/>
              </a:spcBef>
              <a:buClr>
                <a:srgbClr val="888888"/>
              </a:buClr>
              <a:buFont typeface="Arial"/>
              <a:buNone/>
              <a:defRPr/>
            </a:lvl8pPr>
            <a:lvl9pPr indent="-1532" lvl="8" marL="3265432" marR="0" rtl="0" algn="ctr">
              <a:spcBef>
                <a:spcPts val="360"/>
              </a:spcBef>
              <a:buClr>
                <a:srgbClr val="888888"/>
              </a:buClr>
              <a:buFont typeface="Arial"/>
              <a:buNone/>
              <a:defRPr/>
            </a:lvl9pPr>
          </a:lstStyle>
          <a:p/>
        </p:txBody>
      </p:sp>
      <p:sp>
        <p:nvSpPr>
          <p:cNvPr id="20" name="Shape 20"/>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21" name="Shape 21"/>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22" name="Shape 22"/>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23" name="Shape 23"/>
        <p:cNvGrpSpPr/>
        <p:nvPr/>
      </p:nvGrpSpPr>
      <p:grpSpPr>
        <a:xfrm>
          <a:off x="0" y="0"/>
          <a:ext cx="0" cy="0"/>
          <a:chOff x="0" y="0"/>
          <a:chExt cx="0" cy="0"/>
        </a:xfrm>
      </p:grpSpPr>
      <p:sp>
        <p:nvSpPr>
          <p:cNvPr id="24" name="Shape 24"/>
          <p:cNvSpPr txBox="1"/>
          <p:nvPr>
            <p:ph type="title"/>
          </p:nvPr>
        </p:nvSpPr>
        <p:spPr>
          <a:xfrm>
            <a:off x="722312" y="3305176"/>
            <a:ext cx="7772400" cy="1021555"/>
          </a:xfrm>
          <a:prstGeom prst="rect">
            <a:avLst/>
          </a:prstGeom>
          <a:noFill/>
          <a:ln>
            <a:noFill/>
          </a:ln>
        </p:spPr>
        <p:txBody>
          <a:bodyPr anchorCtr="0" anchor="t"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5" name="Shape 25"/>
          <p:cNvSpPr txBox="1"/>
          <p:nvPr>
            <p:ph idx="1" type="body"/>
          </p:nvPr>
        </p:nvSpPr>
        <p:spPr>
          <a:xfrm>
            <a:off x="722312" y="2180034"/>
            <a:ext cx="7772400" cy="1125140"/>
          </a:xfrm>
          <a:prstGeom prst="rect">
            <a:avLst/>
          </a:prstGeom>
          <a:noFill/>
          <a:ln>
            <a:noFill/>
          </a:ln>
        </p:spPr>
        <p:txBody>
          <a:bodyPr anchorCtr="0" anchor="b" bIns="91425" lIns="91425" rIns="91425" tIns="91425"/>
          <a:lstStyle>
            <a:lvl1pPr indent="0" lvl="0" marL="0" rtl="0">
              <a:spcBef>
                <a:spcPts val="0"/>
              </a:spcBef>
              <a:buClr>
                <a:srgbClr val="888888"/>
              </a:buClr>
              <a:buFont typeface="Calibri"/>
              <a:buNone/>
              <a:defRPr/>
            </a:lvl1pPr>
            <a:lvl2pPr indent="-1779" lvl="1" marL="408179" rtl="0">
              <a:spcBef>
                <a:spcPts val="0"/>
              </a:spcBef>
              <a:buClr>
                <a:srgbClr val="888888"/>
              </a:buClr>
              <a:buFont typeface="Calibri"/>
              <a:buNone/>
              <a:defRPr/>
            </a:lvl2pPr>
            <a:lvl3pPr indent="-3558" lvl="2" marL="816358" rtl="0">
              <a:spcBef>
                <a:spcPts val="0"/>
              </a:spcBef>
              <a:buClr>
                <a:srgbClr val="888888"/>
              </a:buClr>
              <a:buFont typeface="Calibri"/>
              <a:buNone/>
              <a:defRPr/>
            </a:lvl3pPr>
            <a:lvl4pPr indent="-5336" lvl="3" marL="1224537" rtl="0">
              <a:spcBef>
                <a:spcPts val="0"/>
              </a:spcBef>
              <a:buClr>
                <a:srgbClr val="888888"/>
              </a:buClr>
              <a:buFont typeface="Calibri"/>
              <a:buNone/>
              <a:defRPr/>
            </a:lvl4pPr>
            <a:lvl5pPr indent="-7116" lvl="4" marL="1632716" rtl="0">
              <a:spcBef>
                <a:spcPts val="0"/>
              </a:spcBef>
              <a:buClr>
                <a:srgbClr val="888888"/>
              </a:buClr>
              <a:buFont typeface="Calibri"/>
              <a:buNone/>
              <a:defRPr/>
            </a:lvl5pPr>
            <a:lvl6pPr indent="-8895" lvl="5" marL="2040895" rtl="0">
              <a:spcBef>
                <a:spcPts val="0"/>
              </a:spcBef>
              <a:buClr>
                <a:srgbClr val="888888"/>
              </a:buClr>
              <a:buFont typeface="Calibri"/>
              <a:buNone/>
              <a:defRPr/>
            </a:lvl6pPr>
            <a:lvl7pPr indent="-10673" lvl="6" marL="2449074" rtl="0">
              <a:spcBef>
                <a:spcPts val="0"/>
              </a:spcBef>
              <a:buClr>
                <a:srgbClr val="888888"/>
              </a:buClr>
              <a:buFont typeface="Calibri"/>
              <a:buNone/>
              <a:defRPr/>
            </a:lvl7pPr>
            <a:lvl8pPr indent="-12452" lvl="7" marL="2857253" rtl="0">
              <a:spcBef>
                <a:spcPts val="0"/>
              </a:spcBef>
              <a:buClr>
                <a:srgbClr val="888888"/>
              </a:buClr>
              <a:buFont typeface="Calibri"/>
              <a:buNone/>
              <a:defRPr/>
            </a:lvl8pPr>
            <a:lvl9pPr indent="-1532" lvl="8" marL="3265432" rtl="0">
              <a:spcBef>
                <a:spcPts val="0"/>
              </a:spcBef>
              <a:buClr>
                <a:srgbClr val="888888"/>
              </a:buClr>
              <a:buFont typeface="Calibri"/>
              <a:buNone/>
              <a:defRPr/>
            </a:lvl9pPr>
          </a:lstStyle>
          <a:p/>
        </p:txBody>
      </p:sp>
      <p:sp>
        <p:nvSpPr>
          <p:cNvPr id="26" name="Shape 26"/>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27" name="Shape 27"/>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28" name="Shape 28"/>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29" name="Shape 29"/>
        <p:cNvGrpSpPr/>
        <p:nvPr/>
      </p:nvGrpSpPr>
      <p:grpSpPr>
        <a:xfrm>
          <a:off x="0" y="0"/>
          <a:ext cx="0" cy="0"/>
          <a:chOff x="0" y="0"/>
          <a:chExt cx="0" cy="0"/>
        </a:xfrm>
      </p:grpSpPr>
      <p:sp>
        <p:nvSpPr>
          <p:cNvPr id="30" name="Shape 30"/>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1" name="Shape 31"/>
          <p:cNvSpPr txBox="1"/>
          <p:nvPr>
            <p:ph idx="1" type="body"/>
          </p:nvPr>
        </p:nvSpPr>
        <p:spPr>
          <a:xfrm>
            <a:off x="639764" y="1679972"/>
            <a:ext cx="5684836" cy="4752974"/>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2" name="Shape 32"/>
          <p:cNvSpPr txBox="1"/>
          <p:nvPr>
            <p:ph idx="2" type="body"/>
          </p:nvPr>
        </p:nvSpPr>
        <p:spPr>
          <a:xfrm>
            <a:off x="6477000" y="1679972"/>
            <a:ext cx="5684837" cy="4752974"/>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3" name="Shape 33"/>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34" name="Shape 34"/>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35" name="Shape 35"/>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36" name="Shape 36"/>
        <p:cNvGrpSpPr/>
        <p:nvPr/>
      </p:nvGrpSpPr>
      <p:grpSpPr>
        <a:xfrm>
          <a:off x="0" y="0"/>
          <a:ext cx="0" cy="0"/>
          <a:chOff x="0" y="0"/>
          <a:chExt cx="0" cy="0"/>
        </a:xfrm>
      </p:grpSpPr>
      <p:sp>
        <p:nvSpPr>
          <p:cNvPr id="37" name="Shape 37"/>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8" name="Shape 38"/>
          <p:cNvSpPr txBox="1"/>
          <p:nvPr>
            <p:ph idx="1" type="body"/>
          </p:nvPr>
        </p:nvSpPr>
        <p:spPr>
          <a:xfrm>
            <a:off x="457200" y="1151334"/>
            <a:ext cx="4040187" cy="479821"/>
          </a:xfrm>
          <a:prstGeom prst="rect">
            <a:avLst/>
          </a:prstGeom>
          <a:noFill/>
          <a:ln>
            <a:noFill/>
          </a:ln>
        </p:spPr>
        <p:txBody>
          <a:bodyPr anchorCtr="0" anchor="b" bIns="91425" lIns="91425" rIns="91425" tIns="91425"/>
          <a:lstStyle>
            <a:lvl1pPr indent="0" lvl="0" marL="0" rtl="0">
              <a:spcBef>
                <a:spcPts val="0"/>
              </a:spcBef>
              <a:buFont typeface="Calibri"/>
              <a:buNone/>
              <a:defRPr/>
            </a:lvl1pPr>
            <a:lvl2pPr indent="-1779" lvl="1" marL="408179" rtl="0">
              <a:spcBef>
                <a:spcPts val="0"/>
              </a:spcBef>
              <a:buFont typeface="Calibri"/>
              <a:buNone/>
              <a:defRPr/>
            </a:lvl2pPr>
            <a:lvl3pPr indent="-3558" lvl="2" marL="816358" rtl="0">
              <a:spcBef>
                <a:spcPts val="0"/>
              </a:spcBef>
              <a:buFont typeface="Calibri"/>
              <a:buNone/>
              <a:defRPr/>
            </a:lvl3pPr>
            <a:lvl4pPr indent="-5336" lvl="3" marL="1224537" rtl="0">
              <a:spcBef>
                <a:spcPts val="0"/>
              </a:spcBef>
              <a:buFont typeface="Calibri"/>
              <a:buNone/>
              <a:defRPr/>
            </a:lvl4pPr>
            <a:lvl5pPr indent="-7116" lvl="4" marL="1632716" rtl="0">
              <a:spcBef>
                <a:spcPts val="0"/>
              </a:spcBef>
              <a:buFont typeface="Calibri"/>
              <a:buNone/>
              <a:defRPr/>
            </a:lvl5pPr>
            <a:lvl6pPr indent="-8895" lvl="5" marL="2040895" rtl="0">
              <a:spcBef>
                <a:spcPts val="0"/>
              </a:spcBef>
              <a:buFont typeface="Calibri"/>
              <a:buNone/>
              <a:defRPr/>
            </a:lvl6pPr>
            <a:lvl7pPr indent="-10673" lvl="6" marL="2449074" rtl="0">
              <a:spcBef>
                <a:spcPts val="0"/>
              </a:spcBef>
              <a:buFont typeface="Calibri"/>
              <a:buNone/>
              <a:defRPr/>
            </a:lvl7pPr>
            <a:lvl8pPr indent="-12452" lvl="7" marL="2857253" rtl="0">
              <a:spcBef>
                <a:spcPts val="0"/>
              </a:spcBef>
              <a:buFont typeface="Calibri"/>
              <a:buNone/>
              <a:defRPr/>
            </a:lvl8pPr>
            <a:lvl9pPr indent="-1532" lvl="8" marL="3265432" rtl="0">
              <a:spcBef>
                <a:spcPts val="0"/>
              </a:spcBef>
              <a:buFont typeface="Calibri"/>
              <a:buNone/>
              <a:defRPr/>
            </a:lvl9pPr>
          </a:lstStyle>
          <a:p/>
        </p:txBody>
      </p:sp>
      <p:sp>
        <p:nvSpPr>
          <p:cNvPr id="39" name="Shape 39"/>
          <p:cNvSpPr txBox="1"/>
          <p:nvPr>
            <p:ph idx="2" type="body"/>
          </p:nvPr>
        </p:nvSpPr>
        <p:spPr>
          <a:xfrm>
            <a:off x="457200" y="1631155"/>
            <a:ext cx="4040187" cy="2963465"/>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0" name="Shape 40"/>
          <p:cNvSpPr txBox="1"/>
          <p:nvPr>
            <p:ph idx="3" type="body"/>
          </p:nvPr>
        </p:nvSpPr>
        <p:spPr>
          <a:xfrm>
            <a:off x="4645026" y="1151334"/>
            <a:ext cx="4041774" cy="479821"/>
          </a:xfrm>
          <a:prstGeom prst="rect">
            <a:avLst/>
          </a:prstGeom>
          <a:noFill/>
          <a:ln>
            <a:noFill/>
          </a:ln>
        </p:spPr>
        <p:txBody>
          <a:bodyPr anchorCtr="0" anchor="b" bIns="91425" lIns="91425" rIns="91425" tIns="91425"/>
          <a:lstStyle>
            <a:lvl1pPr indent="0" lvl="0" marL="0" rtl="0">
              <a:spcBef>
                <a:spcPts val="0"/>
              </a:spcBef>
              <a:buFont typeface="Calibri"/>
              <a:buNone/>
              <a:defRPr/>
            </a:lvl1pPr>
            <a:lvl2pPr indent="-1779" lvl="1" marL="408179" rtl="0">
              <a:spcBef>
                <a:spcPts val="0"/>
              </a:spcBef>
              <a:buFont typeface="Calibri"/>
              <a:buNone/>
              <a:defRPr/>
            </a:lvl2pPr>
            <a:lvl3pPr indent="-3558" lvl="2" marL="816358" rtl="0">
              <a:spcBef>
                <a:spcPts val="0"/>
              </a:spcBef>
              <a:buFont typeface="Calibri"/>
              <a:buNone/>
              <a:defRPr/>
            </a:lvl3pPr>
            <a:lvl4pPr indent="-5336" lvl="3" marL="1224537" rtl="0">
              <a:spcBef>
                <a:spcPts val="0"/>
              </a:spcBef>
              <a:buFont typeface="Calibri"/>
              <a:buNone/>
              <a:defRPr/>
            </a:lvl4pPr>
            <a:lvl5pPr indent="-7116" lvl="4" marL="1632716" rtl="0">
              <a:spcBef>
                <a:spcPts val="0"/>
              </a:spcBef>
              <a:buFont typeface="Calibri"/>
              <a:buNone/>
              <a:defRPr/>
            </a:lvl5pPr>
            <a:lvl6pPr indent="-8895" lvl="5" marL="2040895" rtl="0">
              <a:spcBef>
                <a:spcPts val="0"/>
              </a:spcBef>
              <a:buFont typeface="Calibri"/>
              <a:buNone/>
              <a:defRPr/>
            </a:lvl6pPr>
            <a:lvl7pPr indent="-10673" lvl="6" marL="2449074" rtl="0">
              <a:spcBef>
                <a:spcPts val="0"/>
              </a:spcBef>
              <a:buFont typeface="Calibri"/>
              <a:buNone/>
              <a:defRPr/>
            </a:lvl7pPr>
            <a:lvl8pPr indent="-12452" lvl="7" marL="2857253" rtl="0">
              <a:spcBef>
                <a:spcPts val="0"/>
              </a:spcBef>
              <a:buFont typeface="Calibri"/>
              <a:buNone/>
              <a:defRPr/>
            </a:lvl8pPr>
            <a:lvl9pPr indent="-1532" lvl="8" marL="3265432" rtl="0">
              <a:spcBef>
                <a:spcPts val="0"/>
              </a:spcBef>
              <a:buFont typeface="Calibri"/>
              <a:buNone/>
              <a:defRPr/>
            </a:lvl9pPr>
          </a:lstStyle>
          <a:p/>
        </p:txBody>
      </p:sp>
      <p:sp>
        <p:nvSpPr>
          <p:cNvPr id="41" name="Shape 41"/>
          <p:cNvSpPr txBox="1"/>
          <p:nvPr>
            <p:ph idx="4" type="body"/>
          </p:nvPr>
        </p:nvSpPr>
        <p:spPr>
          <a:xfrm>
            <a:off x="4645026" y="1631155"/>
            <a:ext cx="4041774" cy="2963465"/>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2" name="Shape 42"/>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43" name="Shape 43"/>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44" name="Shape 44"/>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5" name="Shape 45"/>
        <p:cNvGrpSpPr/>
        <p:nvPr/>
      </p:nvGrpSpPr>
      <p:grpSpPr>
        <a:xfrm>
          <a:off x="0" y="0"/>
          <a:ext cx="0" cy="0"/>
          <a:chOff x="0" y="0"/>
          <a:chExt cx="0" cy="0"/>
        </a:xfrm>
      </p:grpSpPr>
      <p:sp>
        <p:nvSpPr>
          <p:cNvPr id="46" name="Shape 46"/>
          <p:cNvSpPr txBox="1"/>
          <p:nvPr>
            <p:ph type="title"/>
          </p:nvPr>
        </p:nvSpPr>
        <p:spPr>
          <a:xfrm>
            <a:off x="457200" y="205978"/>
            <a:ext cx="8229600" cy="85725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7" name="Shape 47"/>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48" name="Shape 48"/>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49" name="Shape 49"/>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0" name="Shape 50"/>
        <p:cNvGrpSpPr/>
        <p:nvPr/>
      </p:nvGrpSpPr>
      <p:grpSpPr>
        <a:xfrm>
          <a:off x="0" y="0"/>
          <a:ext cx="0" cy="0"/>
          <a:chOff x="0" y="0"/>
          <a:chExt cx="0" cy="0"/>
        </a:xfrm>
      </p:grpSpPr>
      <p:sp>
        <p:nvSpPr>
          <p:cNvPr id="51" name="Shape 51"/>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52" name="Shape 52"/>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53" name="Shape 53"/>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54" name="Shape 54"/>
        <p:cNvGrpSpPr/>
        <p:nvPr/>
      </p:nvGrpSpPr>
      <p:grpSpPr>
        <a:xfrm>
          <a:off x="0" y="0"/>
          <a:ext cx="0" cy="0"/>
          <a:chOff x="0" y="0"/>
          <a:chExt cx="0" cy="0"/>
        </a:xfrm>
      </p:grpSpPr>
      <p:sp>
        <p:nvSpPr>
          <p:cNvPr id="55" name="Shape 55"/>
          <p:cNvSpPr txBox="1"/>
          <p:nvPr>
            <p:ph type="title"/>
          </p:nvPr>
        </p:nvSpPr>
        <p:spPr>
          <a:xfrm>
            <a:off x="457200" y="204786"/>
            <a:ext cx="3008313" cy="871538"/>
          </a:xfrm>
          <a:prstGeom prst="rect">
            <a:avLst/>
          </a:prstGeom>
          <a:noFill/>
          <a:ln>
            <a:noFill/>
          </a:ln>
        </p:spPr>
        <p:txBody>
          <a:bodyPr anchorCtr="0" anchor="b"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6" name="Shape 56"/>
          <p:cNvSpPr txBox="1"/>
          <p:nvPr>
            <p:ph idx="1" type="body"/>
          </p:nvPr>
        </p:nvSpPr>
        <p:spPr>
          <a:xfrm>
            <a:off x="3575050" y="204788"/>
            <a:ext cx="5111750" cy="4389834"/>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7" name="Shape 57"/>
          <p:cNvSpPr txBox="1"/>
          <p:nvPr>
            <p:ph idx="2" type="body"/>
          </p:nvPr>
        </p:nvSpPr>
        <p:spPr>
          <a:xfrm>
            <a:off x="457200" y="1076325"/>
            <a:ext cx="3008313" cy="3518296"/>
          </a:xfrm>
          <a:prstGeom prst="rect">
            <a:avLst/>
          </a:prstGeom>
          <a:noFill/>
          <a:ln>
            <a:noFill/>
          </a:ln>
        </p:spPr>
        <p:txBody>
          <a:bodyPr anchorCtr="0" anchor="t" bIns="91425" lIns="91425" rIns="91425" tIns="91425"/>
          <a:lstStyle>
            <a:lvl1pPr indent="0" lvl="0" marL="0" rtl="0">
              <a:spcBef>
                <a:spcPts val="0"/>
              </a:spcBef>
              <a:buFont typeface="Calibri"/>
              <a:buNone/>
              <a:defRPr/>
            </a:lvl1pPr>
            <a:lvl2pPr indent="-1779" lvl="1" marL="408179" rtl="0">
              <a:spcBef>
                <a:spcPts val="0"/>
              </a:spcBef>
              <a:buFont typeface="Calibri"/>
              <a:buNone/>
              <a:defRPr/>
            </a:lvl2pPr>
            <a:lvl3pPr indent="-3558" lvl="2" marL="816358" rtl="0">
              <a:spcBef>
                <a:spcPts val="0"/>
              </a:spcBef>
              <a:buFont typeface="Calibri"/>
              <a:buNone/>
              <a:defRPr/>
            </a:lvl3pPr>
            <a:lvl4pPr indent="-5336" lvl="3" marL="1224537" rtl="0">
              <a:spcBef>
                <a:spcPts val="0"/>
              </a:spcBef>
              <a:buFont typeface="Calibri"/>
              <a:buNone/>
              <a:defRPr/>
            </a:lvl4pPr>
            <a:lvl5pPr indent="-7116" lvl="4" marL="1632716" rtl="0">
              <a:spcBef>
                <a:spcPts val="0"/>
              </a:spcBef>
              <a:buFont typeface="Calibri"/>
              <a:buNone/>
              <a:defRPr/>
            </a:lvl5pPr>
            <a:lvl6pPr indent="-8895" lvl="5" marL="2040895" rtl="0">
              <a:spcBef>
                <a:spcPts val="0"/>
              </a:spcBef>
              <a:buFont typeface="Calibri"/>
              <a:buNone/>
              <a:defRPr/>
            </a:lvl6pPr>
            <a:lvl7pPr indent="-10673" lvl="6" marL="2449074" rtl="0">
              <a:spcBef>
                <a:spcPts val="0"/>
              </a:spcBef>
              <a:buFont typeface="Calibri"/>
              <a:buNone/>
              <a:defRPr/>
            </a:lvl7pPr>
            <a:lvl8pPr indent="-12452" lvl="7" marL="2857253" rtl="0">
              <a:spcBef>
                <a:spcPts val="0"/>
              </a:spcBef>
              <a:buFont typeface="Calibri"/>
              <a:buNone/>
              <a:defRPr/>
            </a:lvl8pPr>
            <a:lvl9pPr indent="-1532" lvl="8" marL="3265432" rtl="0">
              <a:spcBef>
                <a:spcPts val="0"/>
              </a:spcBef>
              <a:buFont typeface="Calibri"/>
              <a:buNone/>
              <a:defRPr/>
            </a:lvl9pPr>
          </a:lstStyle>
          <a:p/>
        </p:txBody>
      </p:sp>
      <p:sp>
        <p:nvSpPr>
          <p:cNvPr id="58" name="Shape 58"/>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59" name="Shape 59"/>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60" name="Shape 60"/>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1" name="Shape 61"/>
        <p:cNvGrpSpPr/>
        <p:nvPr/>
      </p:nvGrpSpPr>
      <p:grpSpPr>
        <a:xfrm>
          <a:off x="0" y="0"/>
          <a:ext cx="0" cy="0"/>
          <a:chOff x="0" y="0"/>
          <a:chExt cx="0" cy="0"/>
        </a:xfrm>
      </p:grpSpPr>
      <p:sp>
        <p:nvSpPr>
          <p:cNvPr id="62" name="Shape 62"/>
          <p:cNvSpPr txBox="1"/>
          <p:nvPr>
            <p:ph type="title"/>
          </p:nvPr>
        </p:nvSpPr>
        <p:spPr>
          <a:xfrm>
            <a:off x="1792288" y="3600450"/>
            <a:ext cx="5486399" cy="425053"/>
          </a:xfrm>
          <a:prstGeom prst="rect">
            <a:avLst/>
          </a:prstGeom>
          <a:noFill/>
          <a:ln>
            <a:noFill/>
          </a:ln>
        </p:spPr>
        <p:txBody>
          <a:bodyPr anchorCtr="0" anchor="b"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3" name="Shape 63"/>
          <p:cNvSpPr/>
          <p:nvPr>
            <p:ph idx="2" type="pic"/>
          </p:nvPr>
        </p:nvSpPr>
        <p:spPr>
          <a:xfrm>
            <a:off x="1792288" y="459581"/>
            <a:ext cx="5486399" cy="3086099"/>
          </a:xfrm>
          <a:prstGeom prst="rect">
            <a:avLst/>
          </a:prstGeom>
          <a:noFill/>
          <a:ln>
            <a:noFill/>
          </a:ln>
        </p:spPr>
      </p:sp>
      <p:sp>
        <p:nvSpPr>
          <p:cNvPr id="64" name="Shape 64"/>
          <p:cNvSpPr txBox="1"/>
          <p:nvPr>
            <p:ph idx="1" type="body"/>
          </p:nvPr>
        </p:nvSpPr>
        <p:spPr>
          <a:xfrm>
            <a:off x="1792288" y="4025503"/>
            <a:ext cx="5486399" cy="603647"/>
          </a:xfrm>
          <a:prstGeom prst="rect">
            <a:avLst/>
          </a:prstGeom>
          <a:noFill/>
          <a:ln>
            <a:noFill/>
          </a:ln>
        </p:spPr>
        <p:txBody>
          <a:bodyPr anchorCtr="0" anchor="t" bIns="91425" lIns="91425" rIns="91425" tIns="91425"/>
          <a:lstStyle>
            <a:lvl1pPr indent="0" lvl="0" marL="0" rtl="0">
              <a:spcBef>
                <a:spcPts val="0"/>
              </a:spcBef>
              <a:buFont typeface="Calibri"/>
              <a:buNone/>
              <a:defRPr/>
            </a:lvl1pPr>
            <a:lvl2pPr indent="-1779" lvl="1" marL="408179" rtl="0">
              <a:spcBef>
                <a:spcPts val="0"/>
              </a:spcBef>
              <a:buFont typeface="Calibri"/>
              <a:buNone/>
              <a:defRPr/>
            </a:lvl2pPr>
            <a:lvl3pPr indent="-3558" lvl="2" marL="816358" rtl="0">
              <a:spcBef>
                <a:spcPts val="0"/>
              </a:spcBef>
              <a:buFont typeface="Calibri"/>
              <a:buNone/>
              <a:defRPr/>
            </a:lvl3pPr>
            <a:lvl4pPr indent="-5336" lvl="3" marL="1224537" rtl="0">
              <a:spcBef>
                <a:spcPts val="0"/>
              </a:spcBef>
              <a:buFont typeface="Calibri"/>
              <a:buNone/>
              <a:defRPr/>
            </a:lvl4pPr>
            <a:lvl5pPr indent="-7116" lvl="4" marL="1632716" rtl="0">
              <a:spcBef>
                <a:spcPts val="0"/>
              </a:spcBef>
              <a:buFont typeface="Calibri"/>
              <a:buNone/>
              <a:defRPr/>
            </a:lvl5pPr>
            <a:lvl6pPr indent="-8895" lvl="5" marL="2040895" rtl="0">
              <a:spcBef>
                <a:spcPts val="0"/>
              </a:spcBef>
              <a:buFont typeface="Calibri"/>
              <a:buNone/>
              <a:defRPr/>
            </a:lvl6pPr>
            <a:lvl7pPr indent="-10673" lvl="6" marL="2449074" rtl="0">
              <a:spcBef>
                <a:spcPts val="0"/>
              </a:spcBef>
              <a:buFont typeface="Calibri"/>
              <a:buNone/>
              <a:defRPr/>
            </a:lvl7pPr>
            <a:lvl8pPr indent="-12452" lvl="7" marL="2857253" rtl="0">
              <a:spcBef>
                <a:spcPts val="0"/>
              </a:spcBef>
              <a:buFont typeface="Calibri"/>
              <a:buNone/>
              <a:defRPr/>
            </a:lvl8pPr>
            <a:lvl9pPr indent="-1532" lvl="8" marL="3265432" rtl="0">
              <a:spcBef>
                <a:spcPts val="0"/>
              </a:spcBef>
              <a:buFont typeface="Calibri"/>
              <a:buNone/>
              <a:defRPr/>
            </a:lvl9pPr>
          </a:lstStyle>
          <a:p/>
        </p:txBody>
      </p:sp>
      <p:sp>
        <p:nvSpPr>
          <p:cNvPr id="65" name="Shape 65"/>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66" name="Shape 66"/>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67" name="Shape 67"/>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457200" y="205978"/>
            <a:ext cx="8229600" cy="85725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7" name="Shape 7"/>
          <p:cNvSpPr txBox="1"/>
          <p:nvPr>
            <p:ph idx="1" type="body"/>
          </p:nvPr>
        </p:nvSpPr>
        <p:spPr>
          <a:xfrm>
            <a:off x="457200" y="1200150"/>
            <a:ext cx="8229600" cy="3394472"/>
          </a:xfrm>
          <a:prstGeom prst="rect">
            <a:avLst/>
          </a:prstGeom>
          <a:noFill/>
          <a:ln>
            <a:noFill/>
          </a:ln>
        </p:spPr>
        <p:txBody>
          <a:bodyPr anchorCtr="0" anchor="t" bIns="91425" lIns="91425" rIns="91425" tIns="91425"/>
          <a:lstStyle>
            <a:lvl1pPr indent="-121984" lvl="0" marL="306134" marR="0" rtl="0" algn="l">
              <a:spcBef>
                <a:spcPts val="580"/>
              </a:spcBef>
              <a:buClr>
                <a:schemeClr val="dk1"/>
              </a:buClr>
              <a:buFont typeface="Arial"/>
              <a:buChar char="•"/>
              <a:defRPr/>
            </a:lvl1pPr>
            <a:lvl2pPr indent="-98141" lvl="1" marL="663291" marR="0" rtl="0" algn="l">
              <a:spcBef>
                <a:spcPts val="500"/>
              </a:spcBef>
              <a:buClr>
                <a:schemeClr val="dk1"/>
              </a:buClr>
              <a:buFont typeface="Arial"/>
              <a:buChar char="–"/>
              <a:defRPr/>
            </a:lvl2pPr>
            <a:lvl3pPr indent="-67947" lvl="2" marL="1020448" marR="0" rtl="0" algn="l">
              <a:spcBef>
                <a:spcPts val="440"/>
              </a:spcBef>
              <a:buClr>
                <a:schemeClr val="dk1"/>
              </a:buClr>
              <a:buFont typeface="Arial"/>
              <a:buChar char="•"/>
              <a:defRPr/>
            </a:lvl3pPr>
            <a:lvl4pPr indent="-95127" lvl="3" marL="1428627" marR="0" rtl="0" algn="l">
              <a:spcBef>
                <a:spcPts val="360"/>
              </a:spcBef>
              <a:buClr>
                <a:schemeClr val="dk1"/>
              </a:buClr>
              <a:buFont typeface="Arial"/>
              <a:buChar char="–"/>
              <a:defRPr/>
            </a:lvl4pPr>
            <a:lvl5pPr indent="-96905" lvl="4" marL="1836805" marR="0" rtl="0" algn="l">
              <a:spcBef>
                <a:spcPts val="360"/>
              </a:spcBef>
              <a:buClr>
                <a:schemeClr val="dk1"/>
              </a:buClr>
              <a:buFont typeface="Arial"/>
              <a:buChar char="»"/>
              <a:defRPr/>
            </a:lvl5pPr>
            <a:lvl6pPr indent="-98685" lvl="5" marL="2244985" marR="0" rtl="0" algn="l">
              <a:spcBef>
                <a:spcPts val="360"/>
              </a:spcBef>
              <a:buClr>
                <a:schemeClr val="dk1"/>
              </a:buClr>
              <a:buFont typeface="Arial"/>
              <a:buChar char="•"/>
              <a:defRPr/>
            </a:lvl6pPr>
            <a:lvl7pPr indent="-100464" lvl="6" marL="2653164" marR="0" rtl="0" algn="l">
              <a:spcBef>
                <a:spcPts val="360"/>
              </a:spcBef>
              <a:buClr>
                <a:schemeClr val="dk1"/>
              </a:buClr>
              <a:buFont typeface="Arial"/>
              <a:buChar char="•"/>
              <a:defRPr/>
            </a:lvl7pPr>
            <a:lvl8pPr indent="-102242" lvl="7" marL="3061343" marR="0" rtl="0" algn="l">
              <a:spcBef>
                <a:spcPts val="360"/>
              </a:spcBef>
              <a:buClr>
                <a:schemeClr val="dk1"/>
              </a:buClr>
              <a:buFont typeface="Arial"/>
              <a:buChar char="•"/>
              <a:defRPr/>
            </a:lvl8pPr>
            <a:lvl9pPr indent="-91321" lvl="8" marL="3469522" marR="0" rtl="0" algn="l">
              <a:spcBef>
                <a:spcPts val="360"/>
              </a:spcBef>
              <a:buClr>
                <a:schemeClr val="dk1"/>
              </a:buClr>
              <a:buFont typeface="Arial"/>
              <a:buChar char="•"/>
              <a:defRPr/>
            </a:lvl9pPr>
          </a:lstStyle>
          <a:p/>
        </p:txBody>
      </p:sp>
      <p:sp>
        <p:nvSpPr>
          <p:cNvPr id="8" name="Shape 8"/>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9" name="Shape 9"/>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defRPr/>
            </a:lvl1pPr>
            <a:lvl2pPr indent="-1779" lvl="1" marL="408179" marR="0" rtl="0" algn="l">
              <a:spcBef>
                <a:spcPts val="0"/>
              </a:spcBef>
              <a:defRPr/>
            </a:lvl2pPr>
            <a:lvl3pPr indent="-3558" lvl="2" marL="816358" marR="0" rtl="0" algn="l">
              <a:spcBef>
                <a:spcPts val="0"/>
              </a:spcBef>
              <a:defRPr/>
            </a:lvl3pPr>
            <a:lvl4pPr indent="-5336" lvl="3" marL="1224537" marR="0" rtl="0" algn="l">
              <a:spcBef>
                <a:spcPts val="0"/>
              </a:spcBef>
              <a:defRPr/>
            </a:lvl4pPr>
            <a:lvl5pPr indent="-7116" lvl="4" marL="1632716" marR="0" rtl="0" algn="l">
              <a:spcBef>
                <a:spcPts val="0"/>
              </a:spcBef>
              <a:defRPr/>
            </a:lvl5pPr>
            <a:lvl6pPr indent="-8895" lvl="5" marL="2040895" marR="0" rtl="0" algn="l">
              <a:spcBef>
                <a:spcPts val="0"/>
              </a:spcBef>
              <a:defRPr/>
            </a:lvl6pPr>
            <a:lvl7pPr indent="-10673" lvl="6" marL="2449074" marR="0" rtl="0" algn="l">
              <a:spcBef>
                <a:spcPts val="0"/>
              </a:spcBef>
              <a:defRPr/>
            </a:lvl7pPr>
            <a:lvl8pPr indent="-12452" lvl="7" marL="2857253" marR="0" rtl="0" algn="l">
              <a:spcBef>
                <a:spcPts val="0"/>
              </a:spcBef>
              <a:defRPr/>
            </a:lvl8pPr>
            <a:lvl9pPr indent="-1532" lvl="8" marL="3265432" marR="0" rtl="0" algn="l">
              <a:spcBef>
                <a:spcPts val="0"/>
              </a:spcBef>
              <a:defRPr/>
            </a:lvl9pPr>
          </a:lstStyle>
          <a:p/>
        </p:txBody>
      </p:sp>
      <p:sp>
        <p:nvSpPr>
          <p:cNvPr id="10" name="Shape 10"/>
          <p:cNvSpPr txBox="1"/>
          <p:nvPr>
            <p:ph idx="12" type="sldNum"/>
          </p:nvPr>
        </p:nvSpPr>
        <p:spPr>
          <a:xfrm>
            <a:off x="6553200" y="4767262"/>
            <a:ext cx="2133599" cy="273843"/>
          </a:xfrm>
          <a:prstGeom prst="rect">
            <a:avLst/>
          </a:prstGeom>
          <a:noFill/>
          <a:ln>
            <a:noFill/>
          </a:ln>
        </p:spPr>
        <p:txBody>
          <a:bodyPr anchorCtr="0" anchor="ctr" bIns="40800" lIns="81625" rIns="81625" tIns="40800">
            <a:noAutofit/>
          </a:bodyPr>
          <a:lstStyle/>
          <a:p>
            <a:pPr indent="0" lvl="0" marL="0" marR="0" rtl="0" algn="r">
              <a:spcBef>
                <a:spcPts val="0"/>
              </a:spcBef>
              <a:buSzPct val="25000"/>
              <a:buNone/>
            </a:pPr>
            <a:fld id="{00000000-1234-1234-1234-123412341234}" type="slidenum">
              <a:rPr b="0" i="0" lang="en-US" sz="11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05.png"/><Relationship Id="rId4" Type="http://schemas.openxmlformats.org/officeDocument/2006/relationships/image" Target="../media/image0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05.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05.png"/><Relationship Id="rId4" Type="http://schemas.openxmlformats.org/officeDocument/2006/relationships/image" Target="../media/image0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05.png"/><Relationship Id="rId4" Type="http://schemas.openxmlformats.org/officeDocument/2006/relationships/image" Target="../media/image10.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05.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0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0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05.png"/><Relationship Id="rId4" Type="http://schemas.openxmlformats.org/officeDocument/2006/relationships/image" Target="../media/image0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05.png"/><Relationship Id="rId4" Type="http://schemas.openxmlformats.org/officeDocument/2006/relationships/image" Target="../media/image0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05.png"/><Relationship Id="rId4" Type="http://schemas.openxmlformats.org/officeDocument/2006/relationships/image" Target="../media/image1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05.png"/><Relationship Id="rId4" Type="http://schemas.openxmlformats.org/officeDocument/2006/relationships/image" Target="../media/image0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0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05.png"/><Relationship Id="rId4" Type="http://schemas.openxmlformats.org/officeDocument/2006/relationships/image" Target="../media/image0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05.png"/><Relationship Id="rId4" Type="http://schemas.openxmlformats.org/officeDocument/2006/relationships/image" Target="../media/image01.png"/><Relationship Id="rId5" Type="http://schemas.openxmlformats.org/officeDocument/2006/relationships/image" Target="../media/image0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05.png"/><Relationship Id="rId4" Type="http://schemas.openxmlformats.org/officeDocument/2006/relationships/image" Target="../media/image0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05.png"/><Relationship Id="rId4" Type="http://schemas.openxmlformats.org/officeDocument/2006/relationships/image" Target="../media/image0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0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05.png"/><Relationship Id="rId4" Type="http://schemas.openxmlformats.org/officeDocument/2006/relationships/image" Target="../media/image14.png"/><Relationship Id="rId5"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x="0" y="0"/>
          <a:ext cx="0" cy="0"/>
          <a:chOff x="0" y="0"/>
          <a:chExt cx="0" cy="0"/>
        </a:xfrm>
      </p:grpSpPr>
      <p:sp>
        <p:nvSpPr>
          <p:cNvPr id="84" name="Shape 84"/>
          <p:cNvSpPr txBox="1"/>
          <p:nvPr/>
        </p:nvSpPr>
        <p:spPr>
          <a:xfrm>
            <a:off x="1778000" y="1638648"/>
            <a:ext cx="6026100" cy="12003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lang="en-US" sz="7200">
                <a:solidFill>
                  <a:srgbClr val="595959"/>
                </a:solidFill>
              </a:rPr>
              <a:t>Floc App</a:t>
            </a:r>
          </a:p>
        </p:txBody>
      </p:sp>
      <p:sp>
        <p:nvSpPr>
          <p:cNvPr id="85" name="Shape 85"/>
          <p:cNvSpPr txBox="1"/>
          <p:nvPr/>
        </p:nvSpPr>
        <p:spPr>
          <a:xfrm>
            <a:off x="1730162" y="2897537"/>
            <a:ext cx="6121800" cy="954000"/>
          </a:xfrm>
          <a:prstGeom prst="rect">
            <a:avLst/>
          </a:prstGeom>
          <a:noFill/>
          <a:ln>
            <a:noFill/>
          </a:ln>
        </p:spPr>
        <p:txBody>
          <a:bodyPr anchorCtr="0" anchor="t" bIns="45700" lIns="91425" rIns="91425" tIns="45700">
            <a:noAutofit/>
          </a:bodyPr>
          <a:lstStyle/>
          <a:p>
            <a:pPr indent="0" lvl="0" marL="0" marR="0" rtl="0" algn="ctr">
              <a:spcBef>
                <a:spcPts val="0"/>
              </a:spcBef>
              <a:buNone/>
            </a:pPr>
            <a:r>
              <a:rPr lang="en-US">
                <a:solidFill>
                  <a:srgbClr val="7F7F7F"/>
                </a:solidFill>
              </a:rPr>
              <a:t>This presentation will describe the progress made by the Floc App Team as well as the steps made towards developing the final edition of the software.  The team’s page on the Agua Clara wiki site provides more extensive information about the team’s research. </a:t>
            </a:r>
          </a:p>
        </p:txBody>
      </p:sp>
      <p:sp>
        <p:nvSpPr>
          <p:cNvPr id="86" name="Shape 86"/>
          <p:cNvSpPr txBox="1"/>
          <p:nvPr/>
        </p:nvSpPr>
        <p:spPr>
          <a:xfrm>
            <a:off x="4474148" y="4763425"/>
            <a:ext cx="4522499"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24D42D"/>
                </a:solidFill>
              </a:rPr>
              <a:t>Floc App | Apps and Algorithms</a:t>
            </a:r>
            <a:r>
              <a:rPr b="1" i="0" lang="en-US" sz="1000" u="none" cap="none" strike="noStrike">
                <a:solidFill>
                  <a:srgbClr val="24D42D"/>
                </a:solidFill>
                <a:latin typeface="Arial"/>
                <a:ea typeface="Arial"/>
                <a:cs typeface="Arial"/>
                <a:sym typeface="Arial"/>
              </a:rPr>
              <a:t>|</a:t>
            </a:r>
            <a:r>
              <a:rPr b="1" i="0" lang="en-US" sz="1000" u="none" cap="none" strike="noStrike">
                <a:solidFill>
                  <a:srgbClr val="0B68FF"/>
                </a:solidFill>
                <a:latin typeface="Arial"/>
                <a:ea typeface="Arial"/>
                <a:cs typeface="Arial"/>
                <a:sym typeface="Arial"/>
              </a:rPr>
              <a:t> </a:t>
            </a:r>
            <a:r>
              <a:rPr b="1" lang="en-US" sz="1000">
                <a:solidFill>
                  <a:srgbClr val="7F7F7F"/>
                </a:solidFill>
              </a:rPr>
              <a:t>Final</a:t>
            </a:r>
            <a:r>
              <a:rPr b="1" i="0" lang="en-US" sz="1000" u="none" cap="none" strike="noStrike">
                <a:solidFill>
                  <a:srgbClr val="7F7F7F"/>
                </a:solidFill>
                <a:latin typeface="Arial"/>
                <a:ea typeface="Arial"/>
                <a:cs typeface="Arial"/>
                <a:sym typeface="Arial"/>
              </a:rPr>
              <a:t> Presentation Spring 201</a:t>
            </a:r>
            <a:r>
              <a:rPr b="1" lang="en-US" sz="1000">
                <a:solidFill>
                  <a:srgbClr val="7F7F7F"/>
                </a:solidFill>
              </a:rPr>
              <a:t>6</a:t>
            </a:r>
          </a:p>
        </p:txBody>
      </p:sp>
      <p:pic>
        <p:nvPicPr>
          <p:cNvPr id="87" name="Shape 87"/>
          <p:cNvPicPr preferRelativeResize="0"/>
          <p:nvPr/>
        </p:nvPicPr>
        <p:blipFill>
          <a:blip r:embed="rId3">
            <a:alphaModFix/>
          </a:blip>
          <a:stretch>
            <a:fillRect/>
          </a:stretch>
        </p:blipFill>
        <p:spPr>
          <a:xfrm>
            <a:off x="7294200" y="65800"/>
            <a:ext cx="1764899" cy="513500"/>
          </a:xfrm>
          <a:prstGeom prst="rect">
            <a:avLst/>
          </a:prstGeom>
          <a:noFill/>
          <a:ln>
            <a:noFill/>
          </a:ln>
        </p:spPr>
      </p:pic>
      <p:pic>
        <p:nvPicPr>
          <p:cNvPr id="88" name="Shape 88"/>
          <p:cNvPicPr preferRelativeResize="0"/>
          <p:nvPr/>
        </p:nvPicPr>
        <p:blipFill rotWithShape="1">
          <a:blip r:embed="rId3">
            <a:alphaModFix/>
          </a:blip>
          <a:srcRect b="0" l="4313" r="75452" t="0"/>
          <a:stretch/>
        </p:blipFill>
        <p:spPr>
          <a:xfrm>
            <a:off x="0" y="1739425"/>
            <a:ext cx="2275725" cy="3270224"/>
          </a:xfrm>
          <a:prstGeom prst="rect">
            <a:avLst/>
          </a:prstGeom>
          <a:noFill/>
          <a:ln>
            <a:noFill/>
          </a:ln>
        </p:spPr>
      </p:pic>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0" name="Shape 180"/>
        <p:cNvGrpSpPr/>
        <p:nvPr/>
      </p:nvGrpSpPr>
      <p:grpSpPr>
        <a:xfrm>
          <a:off x="0" y="0"/>
          <a:ext cx="0" cy="0"/>
          <a:chOff x="0" y="0"/>
          <a:chExt cx="0" cy="0"/>
        </a:xfrm>
      </p:grpSpPr>
      <p:pic>
        <p:nvPicPr>
          <p:cNvPr id="181" name="Shape 181"/>
          <p:cNvPicPr preferRelativeResize="0"/>
          <p:nvPr/>
        </p:nvPicPr>
        <p:blipFill/>
        <p:spPr>
          <a:xfrm>
            <a:off x="7514490" y="45563"/>
            <a:ext cx="718200" cy="718200"/>
          </a:xfrm>
          <a:prstGeom prst="rect">
            <a:avLst/>
          </a:prstGeom>
          <a:solidFill>
            <a:srgbClr val="FFFFFF"/>
          </a:solidFill>
          <a:ln>
            <a:noFill/>
          </a:ln>
        </p:spPr>
      </p:pic>
      <p:sp>
        <p:nvSpPr>
          <p:cNvPr id="182" name="Shape 182"/>
          <p:cNvSpPr/>
          <p:nvPr/>
        </p:nvSpPr>
        <p:spPr>
          <a:xfrm>
            <a:off x="524400" y="1238450"/>
            <a:ext cx="8401500" cy="3525000"/>
          </a:xfrm>
          <a:prstGeom prst="rect">
            <a:avLst/>
          </a:prstGeom>
          <a:solidFill>
            <a:schemeClr val="lt1"/>
          </a:solidFill>
          <a:ln cap="flat" cmpd="sng" w="25400">
            <a:solidFill>
              <a:srgbClr val="0B68FF"/>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1600" u="none" cap="none" strike="noStrike">
              <a:solidFill>
                <a:schemeClr val="dk1"/>
              </a:solidFill>
              <a:latin typeface="Calibri"/>
              <a:ea typeface="Calibri"/>
              <a:cs typeface="Calibri"/>
              <a:sym typeface="Calibri"/>
            </a:endParaRPr>
          </a:p>
        </p:txBody>
      </p:sp>
      <p:pic>
        <p:nvPicPr>
          <p:cNvPr id="183" name="Shape 183"/>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84" name="Shape 184"/>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24D42D"/>
                </a:solidFill>
              </a:rPr>
              <a:t>Floc App</a:t>
            </a:r>
            <a:r>
              <a:rPr b="1" i="0" lang="en-US" sz="1000" u="none" cap="none" strike="noStrike">
                <a:solidFill>
                  <a:srgbClr val="24D42D"/>
                </a:solidFill>
                <a:latin typeface="Arial"/>
                <a:ea typeface="Arial"/>
                <a:cs typeface="Arial"/>
                <a:sym typeface="Arial"/>
              </a:rPr>
              <a:t> | </a:t>
            </a:r>
            <a:r>
              <a:rPr b="1" lang="en-US" sz="1000">
                <a:solidFill>
                  <a:srgbClr val="24D42D"/>
                </a:solidFill>
              </a:rPr>
              <a:t>Apps and Algorithms</a:t>
            </a:r>
            <a:r>
              <a:rPr b="1" i="0" lang="en-US" sz="1000" u="none" cap="none" strike="noStrike">
                <a:solidFill>
                  <a:srgbClr val="24D42D"/>
                </a:solidFill>
                <a:latin typeface="Arial"/>
                <a:ea typeface="Arial"/>
                <a:cs typeface="Arial"/>
                <a:sym typeface="Arial"/>
              </a:rPr>
              <a:t> | </a:t>
            </a:r>
            <a:r>
              <a:rPr b="1" lang="en-US" sz="1000">
                <a:solidFill>
                  <a:srgbClr val="7F7F7F"/>
                </a:solidFill>
              </a:rPr>
              <a:t>Final</a:t>
            </a:r>
            <a:r>
              <a:rPr b="1" i="0" lang="en-US" sz="1000" u="none" cap="none" strike="noStrike">
                <a:solidFill>
                  <a:srgbClr val="7F7F7F"/>
                </a:solidFill>
                <a:latin typeface="Arial"/>
                <a:ea typeface="Arial"/>
                <a:cs typeface="Arial"/>
                <a:sym typeface="Arial"/>
              </a:rPr>
              <a:t> Presentation Spring 201</a:t>
            </a:r>
            <a:r>
              <a:rPr b="1" lang="en-US" sz="1000">
                <a:solidFill>
                  <a:srgbClr val="7F7F7F"/>
                </a:solidFill>
              </a:rPr>
              <a:t>6</a:t>
            </a:r>
          </a:p>
        </p:txBody>
      </p:sp>
      <p:sp>
        <p:nvSpPr>
          <p:cNvPr id="185" name="Shape 185"/>
          <p:cNvSpPr txBox="1"/>
          <p:nvPr/>
        </p:nvSpPr>
        <p:spPr>
          <a:xfrm>
            <a:off x="147848" y="637838"/>
            <a:ext cx="7170600" cy="600599"/>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Configuration Files Must be Stored in Public Folders</a:t>
            </a:r>
          </a:p>
        </p:txBody>
      </p:sp>
      <p:sp>
        <p:nvSpPr>
          <p:cNvPr id="186" name="Shape 186"/>
          <p:cNvSpPr txBox="1"/>
          <p:nvPr/>
        </p:nvSpPr>
        <p:spPr>
          <a:xfrm>
            <a:off x="1952175" y="4119875"/>
            <a:ext cx="418200" cy="468900"/>
          </a:xfrm>
          <a:prstGeom prst="rect">
            <a:avLst/>
          </a:prstGeom>
          <a:noFill/>
          <a:ln>
            <a:noFill/>
          </a:ln>
        </p:spPr>
        <p:txBody>
          <a:bodyPr anchorCtr="0" anchor="t" bIns="91425" lIns="91425" rIns="91425" tIns="91425">
            <a:noAutofit/>
          </a:bodyPr>
          <a:lstStyle/>
          <a:p>
            <a:pPr lvl="0" rtl="0">
              <a:spcBef>
                <a:spcPts val="0"/>
              </a:spcBef>
              <a:buNone/>
            </a:pPr>
            <a:r>
              <a:t/>
            </a:r>
            <a:endParaRPr/>
          </a:p>
        </p:txBody>
      </p:sp>
      <p:pic>
        <p:nvPicPr>
          <p:cNvPr id="187" name="Shape 187"/>
          <p:cNvPicPr preferRelativeResize="0"/>
          <p:nvPr/>
        </p:nvPicPr>
        <p:blipFill>
          <a:blip r:embed="rId4">
            <a:alphaModFix/>
          </a:blip>
          <a:stretch>
            <a:fillRect/>
          </a:stretch>
        </p:blipFill>
        <p:spPr>
          <a:xfrm>
            <a:off x="3179825" y="1396200"/>
            <a:ext cx="3313699" cy="3209475"/>
          </a:xfrm>
          <a:prstGeom prst="rect">
            <a:avLst/>
          </a:prstGeom>
          <a:noFill/>
          <a:ln>
            <a:noFill/>
          </a:ln>
        </p:spPr>
      </p:pic>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1" name="Shape 191"/>
        <p:cNvGrpSpPr/>
        <p:nvPr/>
      </p:nvGrpSpPr>
      <p:grpSpPr>
        <a:xfrm>
          <a:off x="0" y="0"/>
          <a:ext cx="0" cy="0"/>
          <a:chOff x="0" y="0"/>
          <a:chExt cx="0" cy="0"/>
        </a:xfrm>
      </p:grpSpPr>
      <p:pic>
        <p:nvPicPr>
          <p:cNvPr id="192" name="Shape 192"/>
          <p:cNvPicPr preferRelativeResize="0"/>
          <p:nvPr/>
        </p:nvPicPr>
        <p:blipFill/>
        <p:spPr>
          <a:xfrm>
            <a:off x="7514490" y="45563"/>
            <a:ext cx="718200" cy="718200"/>
          </a:xfrm>
          <a:prstGeom prst="rect">
            <a:avLst/>
          </a:prstGeom>
          <a:solidFill>
            <a:srgbClr val="FFFFFF"/>
          </a:solidFill>
          <a:ln>
            <a:noFill/>
          </a:ln>
        </p:spPr>
      </p:pic>
      <p:sp>
        <p:nvSpPr>
          <p:cNvPr id="193" name="Shape 193"/>
          <p:cNvSpPr/>
          <p:nvPr/>
        </p:nvSpPr>
        <p:spPr>
          <a:xfrm>
            <a:off x="122725" y="836800"/>
            <a:ext cx="8803200" cy="3926700"/>
          </a:xfrm>
          <a:prstGeom prst="rect">
            <a:avLst/>
          </a:prstGeom>
          <a:solidFill>
            <a:schemeClr val="lt1"/>
          </a:solidFill>
          <a:ln cap="flat" cmpd="sng" w="25400">
            <a:solidFill>
              <a:srgbClr val="0B68FF"/>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1600" u="none" cap="none" strike="noStrike">
              <a:solidFill>
                <a:schemeClr val="dk1"/>
              </a:solidFill>
              <a:latin typeface="Calibri"/>
              <a:ea typeface="Calibri"/>
              <a:cs typeface="Calibri"/>
              <a:sym typeface="Calibri"/>
            </a:endParaRPr>
          </a:p>
        </p:txBody>
      </p:sp>
      <p:pic>
        <p:nvPicPr>
          <p:cNvPr id="194" name="Shape 194"/>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95" name="Shape 195"/>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24D42D"/>
                </a:solidFill>
              </a:rPr>
              <a:t>Floc App</a:t>
            </a:r>
            <a:r>
              <a:rPr b="1" i="0" lang="en-US" sz="1000" u="none" cap="none" strike="noStrike">
                <a:solidFill>
                  <a:srgbClr val="24D42D"/>
                </a:solidFill>
                <a:latin typeface="Arial"/>
                <a:ea typeface="Arial"/>
                <a:cs typeface="Arial"/>
                <a:sym typeface="Arial"/>
              </a:rPr>
              <a:t> | </a:t>
            </a:r>
            <a:r>
              <a:rPr b="1" lang="en-US" sz="1000">
                <a:solidFill>
                  <a:srgbClr val="24D42D"/>
                </a:solidFill>
              </a:rPr>
              <a:t>Apps and Algorithms</a:t>
            </a:r>
            <a:r>
              <a:rPr b="1" i="0" lang="en-US" sz="1000" u="none" cap="none" strike="noStrike">
                <a:solidFill>
                  <a:srgbClr val="24D42D"/>
                </a:solidFill>
                <a:latin typeface="Arial"/>
                <a:ea typeface="Arial"/>
                <a:cs typeface="Arial"/>
                <a:sym typeface="Arial"/>
              </a:rPr>
              <a:t> | </a:t>
            </a:r>
            <a:r>
              <a:rPr b="1" lang="en-US" sz="1000">
                <a:solidFill>
                  <a:srgbClr val="7F7F7F"/>
                </a:solidFill>
              </a:rPr>
              <a:t>Final</a:t>
            </a:r>
            <a:r>
              <a:rPr b="1" i="0" lang="en-US" sz="1000" u="none" cap="none" strike="noStrike">
                <a:solidFill>
                  <a:srgbClr val="7F7F7F"/>
                </a:solidFill>
                <a:latin typeface="Arial"/>
                <a:ea typeface="Arial"/>
                <a:cs typeface="Arial"/>
                <a:sym typeface="Arial"/>
              </a:rPr>
              <a:t> Presentation Spring 201</a:t>
            </a:r>
            <a:r>
              <a:rPr b="1" lang="en-US" sz="1000">
                <a:solidFill>
                  <a:srgbClr val="7F7F7F"/>
                </a:solidFill>
              </a:rPr>
              <a:t>6</a:t>
            </a:r>
          </a:p>
        </p:txBody>
      </p:sp>
      <p:sp>
        <p:nvSpPr>
          <p:cNvPr id="196" name="Shape 196"/>
          <p:cNvSpPr txBox="1"/>
          <p:nvPr/>
        </p:nvSpPr>
        <p:spPr>
          <a:xfrm>
            <a:off x="-1" y="104363"/>
            <a:ext cx="7170600" cy="6006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Executable Draft</a:t>
            </a:r>
          </a:p>
        </p:txBody>
      </p:sp>
      <p:sp>
        <p:nvSpPr>
          <p:cNvPr id="197" name="Shape 197"/>
          <p:cNvSpPr txBox="1"/>
          <p:nvPr/>
        </p:nvSpPr>
        <p:spPr>
          <a:xfrm>
            <a:off x="1952175" y="4119875"/>
            <a:ext cx="418200" cy="468900"/>
          </a:xfrm>
          <a:prstGeom prst="rect">
            <a:avLst/>
          </a:prstGeom>
          <a:noFill/>
          <a:ln>
            <a:noFill/>
          </a:ln>
        </p:spPr>
        <p:txBody>
          <a:bodyPr anchorCtr="0" anchor="t" bIns="91425" lIns="91425" rIns="91425" tIns="91425">
            <a:noAutofit/>
          </a:bodyPr>
          <a:lstStyle/>
          <a:p>
            <a:pPr lvl="0" rtl="0">
              <a:spcBef>
                <a:spcPts val="0"/>
              </a:spcBef>
              <a:buNone/>
            </a:pPr>
            <a:r>
              <a:t/>
            </a:r>
            <a:endParaRPr/>
          </a:p>
        </p:txBody>
      </p:sp>
      <p:pic>
        <p:nvPicPr>
          <p:cNvPr id="198" name="Shape 198"/>
          <p:cNvPicPr preferRelativeResize="0"/>
          <p:nvPr/>
        </p:nvPicPr>
        <p:blipFill>
          <a:blip r:embed="rId4">
            <a:alphaModFix/>
          </a:blip>
          <a:stretch>
            <a:fillRect/>
          </a:stretch>
        </p:blipFill>
        <p:spPr>
          <a:xfrm>
            <a:off x="1952175" y="1025825"/>
            <a:ext cx="5155000" cy="3638198"/>
          </a:xfrm>
          <a:prstGeom prst="rect">
            <a:avLst/>
          </a:prstGeom>
          <a:noFill/>
          <a:ln>
            <a:noFill/>
          </a:ln>
        </p:spPr>
      </p:pic>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2" name="Shape 202"/>
        <p:cNvGrpSpPr/>
        <p:nvPr/>
      </p:nvGrpSpPr>
      <p:grpSpPr>
        <a:xfrm>
          <a:off x="0" y="0"/>
          <a:ext cx="0" cy="0"/>
          <a:chOff x="0" y="0"/>
          <a:chExt cx="0" cy="0"/>
        </a:xfrm>
      </p:grpSpPr>
      <p:pic>
        <p:nvPicPr>
          <p:cNvPr id="203" name="Shape 203"/>
          <p:cNvPicPr preferRelativeResize="0"/>
          <p:nvPr/>
        </p:nvPicPr>
        <p:blipFill/>
        <p:spPr>
          <a:xfrm>
            <a:off x="7514490" y="45563"/>
            <a:ext cx="718200" cy="718200"/>
          </a:xfrm>
          <a:prstGeom prst="rect">
            <a:avLst/>
          </a:prstGeom>
          <a:solidFill>
            <a:srgbClr val="FFFFFF"/>
          </a:solidFill>
          <a:ln>
            <a:noFill/>
          </a:ln>
        </p:spPr>
      </p:pic>
      <p:sp>
        <p:nvSpPr>
          <p:cNvPr id="204" name="Shape 204"/>
          <p:cNvSpPr/>
          <p:nvPr/>
        </p:nvSpPr>
        <p:spPr>
          <a:xfrm>
            <a:off x="758325" y="1223600"/>
            <a:ext cx="7784100" cy="3540000"/>
          </a:xfrm>
          <a:prstGeom prst="rect">
            <a:avLst/>
          </a:prstGeom>
          <a:solidFill>
            <a:schemeClr val="lt1"/>
          </a:solidFill>
          <a:ln cap="flat" cmpd="sng" w="25400">
            <a:solidFill>
              <a:srgbClr val="0B68FF"/>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1600" u="none" cap="none" strike="noStrike">
              <a:solidFill>
                <a:schemeClr val="dk1"/>
              </a:solidFill>
              <a:latin typeface="Calibri"/>
              <a:ea typeface="Calibri"/>
              <a:cs typeface="Calibri"/>
              <a:sym typeface="Calibri"/>
            </a:endParaRPr>
          </a:p>
        </p:txBody>
      </p:sp>
      <p:pic>
        <p:nvPicPr>
          <p:cNvPr id="205" name="Shape 205"/>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06" name="Shape 206"/>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24D42D"/>
                </a:solidFill>
              </a:rPr>
              <a:t>Floc App</a:t>
            </a:r>
            <a:r>
              <a:rPr b="1" i="0" lang="en-US" sz="1000" u="none" cap="none" strike="noStrike">
                <a:solidFill>
                  <a:srgbClr val="24D42D"/>
                </a:solidFill>
                <a:latin typeface="Arial"/>
                <a:ea typeface="Arial"/>
                <a:cs typeface="Arial"/>
                <a:sym typeface="Arial"/>
              </a:rPr>
              <a:t> | </a:t>
            </a:r>
            <a:r>
              <a:rPr b="1" lang="en-US" sz="1000">
                <a:solidFill>
                  <a:srgbClr val="24D42D"/>
                </a:solidFill>
              </a:rPr>
              <a:t>Apps and Algorithms</a:t>
            </a:r>
            <a:r>
              <a:rPr b="1" i="0" lang="en-US" sz="1000" u="none" cap="none" strike="noStrike">
                <a:solidFill>
                  <a:srgbClr val="24D42D"/>
                </a:solidFill>
                <a:latin typeface="Arial"/>
                <a:ea typeface="Arial"/>
                <a:cs typeface="Arial"/>
                <a:sym typeface="Arial"/>
              </a:rPr>
              <a:t> | </a:t>
            </a:r>
            <a:r>
              <a:rPr b="1" lang="en-US" sz="1000">
                <a:solidFill>
                  <a:srgbClr val="7F7F7F"/>
                </a:solidFill>
              </a:rPr>
              <a:t>Final</a:t>
            </a:r>
            <a:r>
              <a:rPr b="1" i="0" lang="en-US" sz="1000" u="none" cap="none" strike="noStrike">
                <a:solidFill>
                  <a:srgbClr val="7F7F7F"/>
                </a:solidFill>
                <a:latin typeface="Arial"/>
                <a:ea typeface="Arial"/>
                <a:cs typeface="Arial"/>
                <a:sym typeface="Arial"/>
              </a:rPr>
              <a:t> Presentation Spring 201</a:t>
            </a:r>
            <a:r>
              <a:rPr b="1" lang="en-US" sz="1000">
                <a:solidFill>
                  <a:srgbClr val="7F7F7F"/>
                </a:solidFill>
              </a:rPr>
              <a:t>6</a:t>
            </a:r>
          </a:p>
        </p:txBody>
      </p:sp>
      <p:sp>
        <p:nvSpPr>
          <p:cNvPr id="207" name="Shape 207"/>
          <p:cNvSpPr txBox="1"/>
          <p:nvPr/>
        </p:nvSpPr>
        <p:spPr>
          <a:xfrm>
            <a:off x="-1" y="673038"/>
            <a:ext cx="7170600" cy="600599"/>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Image Acquisition</a:t>
            </a:r>
          </a:p>
        </p:txBody>
      </p:sp>
      <p:sp>
        <p:nvSpPr>
          <p:cNvPr id="208" name="Shape 208"/>
          <p:cNvSpPr txBox="1"/>
          <p:nvPr/>
        </p:nvSpPr>
        <p:spPr>
          <a:xfrm>
            <a:off x="1952175" y="4119875"/>
            <a:ext cx="418200" cy="468900"/>
          </a:xfrm>
          <a:prstGeom prst="rect">
            <a:avLst/>
          </a:prstGeom>
          <a:noFill/>
          <a:ln>
            <a:noFill/>
          </a:ln>
        </p:spPr>
        <p:txBody>
          <a:bodyPr anchorCtr="0" anchor="t" bIns="91425" lIns="91425" rIns="91425" tIns="91425">
            <a:noAutofit/>
          </a:bodyPr>
          <a:lstStyle/>
          <a:p>
            <a:pPr lvl="0" rtl="0">
              <a:spcBef>
                <a:spcPts val="0"/>
              </a:spcBef>
              <a:buNone/>
            </a:pPr>
            <a:r>
              <a:t/>
            </a:r>
            <a:endParaRPr/>
          </a:p>
        </p:txBody>
      </p:sp>
      <p:pic>
        <p:nvPicPr>
          <p:cNvPr id="209" name="Shape 209"/>
          <p:cNvPicPr preferRelativeResize="0"/>
          <p:nvPr/>
        </p:nvPicPr>
        <p:blipFill>
          <a:blip r:embed="rId4">
            <a:alphaModFix/>
          </a:blip>
          <a:stretch>
            <a:fillRect/>
          </a:stretch>
        </p:blipFill>
        <p:spPr>
          <a:xfrm>
            <a:off x="2547099" y="1443627"/>
            <a:ext cx="4403098" cy="2922798"/>
          </a:xfrm>
          <a:prstGeom prst="rect">
            <a:avLst/>
          </a:prstGeom>
          <a:noFill/>
          <a:ln>
            <a:noFill/>
          </a:ln>
        </p:spPr>
      </p:pic>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3" name="Shape 213"/>
        <p:cNvGrpSpPr/>
        <p:nvPr/>
      </p:nvGrpSpPr>
      <p:grpSpPr>
        <a:xfrm>
          <a:off x="0" y="0"/>
          <a:ext cx="0" cy="0"/>
          <a:chOff x="0" y="0"/>
          <a:chExt cx="0" cy="0"/>
        </a:xfrm>
      </p:grpSpPr>
      <p:pic>
        <p:nvPicPr>
          <p:cNvPr id="214" name="Shape 214"/>
          <p:cNvPicPr preferRelativeResize="0"/>
          <p:nvPr/>
        </p:nvPicPr>
        <p:blipFill/>
        <p:spPr>
          <a:xfrm>
            <a:off x="7514490" y="45563"/>
            <a:ext cx="718200" cy="718200"/>
          </a:xfrm>
          <a:prstGeom prst="rect">
            <a:avLst/>
          </a:prstGeom>
          <a:solidFill>
            <a:srgbClr val="FFFFFF"/>
          </a:solidFill>
          <a:ln>
            <a:noFill/>
          </a:ln>
        </p:spPr>
      </p:pic>
      <p:sp>
        <p:nvSpPr>
          <p:cNvPr id="215" name="Shape 215"/>
          <p:cNvSpPr/>
          <p:nvPr/>
        </p:nvSpPr>
        <p:spPr>
          <a:xfrm>
            <a:off x="758325" y="1223600"/>
            <a:ext cx="7784100" cy="3540000"/>
          </a:xfrm>
          <a:prstGeom prst="rect">
            <a:avLst/>
          </a:prstGeom>
          <a:solidFill>
            <a:schemeClr val="lt1"/>
          </a:solidFill>
          <a:ln cap="flat" cmpd="sng" w="25400">
            <a:solidFill>
              <a:srgbClr val="0B68FF"/>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1600" u="none" cap="none" strike="noStrike">
              <a:solidFill>
                <a:schemeClr val="dk1"/>
              </a:solidFill>
              <a:latin typeface="Calibri"/>
              <a:ea typeface="Calibri"/>
              <a:cs typeface="Calibri"/>
              <a:sym typeface="Calibri"/>
            </a:endParaRPr>
          </a:p>
        </p:txBody>
      </p:sp>
      <p:pic>
        <p:nvPicPr>
          <p:cNvPr id="216" name="Shape 216"/>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17" name="Shape 217"/>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24D42D"/>
                </a:solidFill>
              </a:rPr>
              <a:t>Floc App</a:t>
            </a:r>
            <a:r>
              <a:rPr b="1" i="0" lang="en-US" sz="1000" u="none" cap="none" strike="noStrike">
                <a:solidFill>
                  <a:srgbClr val="24D42D"/>
                </a:solidFill>
                <a:latin typeface="Arial"/>
                <a:ea typeface="Arial"/>
                <a:cs typeface="Arial"/>
                <a:sym typeface="Arial"/>
              </a:rPr>
              <a:t> | </a:t>
            </a:r>
            <a:r>
              <a:rPr b="1" lang="en-US" sz="1000">
                <a:solidFill>
                  <a:srgbClr val="24D42D"/>
                </a:solidFill>
              </a:rPr>
              <a:t>Apps and Algorithms</a:t>
            </a:r>
            <a:r>
              <a:rPr b="1" i="0" lang="en-US" sz="1000" u="none" cap="none" strike="noStrike">
                <a:solidFill>
                  <a:srgbClr val="24D42D"/>
                </a:solidFill>
                <a:latin typeface="Arial"/>
                <a:ea typeface="Arial"/>
                <a:cs typeface="Arial"/>
                <a:sym typeface="Arial"/>
              </a:rPr>
              <a:t> | </a:t>
            </a:r>
            <a:r>
              <a:rPr b="1" lang="en-US" sz="1000">
                <a:solidFill>
                  <a:srgbClr val="7F7F7F"/>
                </a:solidFill>
              </a:rPr>
              <a:t>Final</a:t>
            </a:r>
            <a:r>
              <a:rPr b="1" i="0" lang="en-US" sz="1000" u="none" cap="none" strike="noStrike">
                <a:solidFill>
                  <a:srgbClr val="7F7F7F"/>
                </a:solidFill>
                <a:latin typeface="Arial"/>
                <a:ea typeface="Arial"/>
                <a:cs typeface="Arial"/>
                <a:sym typeface="Arial"/>
              </a:rPr>
              <a:t> Presentation Spring 201</a:t>
            </a:r>
            <a:r>
              <a:rPr b="1" lang="en-US" sz="1000">
                <a:solidFill>
                  <a:srgbClr val="7F7F7F"/>
                </a:solidFill>
              </a:rPr>
              <a:t>6</a:t>
            </a:r>
          </a:p>
        </p:txBody>
      </p:sp>
      <p:sp>
        <p:nvSpPr>
          <p:cNvPr id="218" name="Shape 218"/>
          <p:cNvSpPr txBox="1"/>
          <p:nvPr/>
        </p:nvSpPr>
        <p:spPr>
          <a:xfrm>
            <a:off x="-1" y="673038"/>
            <a:ext cx="7170600" cy="600599"/>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Unfinished Final Product</a:t>
            </a:r>
          </a:p>
        </p:txBody>
      </p:sp>
      <p:sp>
        <p:nvSpPr>
          <p:cNvPr id="219" name="Shape 219"/>
          <p:cNvSpPr txBox="1"/>
          <p:nvPr/>
        </p:nvSpPr>
        <p:spPr>
          <a:xfrm>
            <a:off x="1952175" y="4119875"/>
            <a:ext cx="418200" cy="468900"/>
          </a:xfrm>
          <a:prstGeom prst="rect">
            <a:avLst/>
          </a:prstGeom>
          <a:noFill/>
          <a:ln>
            <a:noFill/>
          </a:ln>
        </p:spPr>
        <p:txBody>
          <a:bodyPr anchorCtr="0" anchor="t" bIns="91425" lIns="91425" rIns="91425" tIns="91425">
            <a:noAutofit/>
          </a:bodyPr>
          <a:lstStyle/>
          <a:p>
            <a:pPr lvl="0" rtl="0">
              <a:spcBef>
                <a:spcPts val="0"/>
              </a:spcBef>
              <a:buNone/>
            </a:pPr>
            <a:r>
              <a:t/>
            </a:r>
            <a:endParaRPr/>
          </a:p>
        </p:txBody>
      </p:sp>
      <p:pic>
        <p:nvPicPr>
          <p:cNvPr id="220" name="Shape 220"/>
          <p:cNvPicPr preferRelativeResize="0"/>
          <p:nvPr/>
        </p:nvPicPr>
        <p:blipFill>
          <a:blip r:embed="rId4">
            <a:alphaModFix/>
          </a:blip>
          <a:stretch>
            <a:fillRect/>
          </a:stretch>
        </p:blipFill>
        <p:spPr>
          <a:xfrm>
            <a:off x="2116700" y="1546925"/>
            <a:ext cx="4910600" cy="2893350"/>
          </a:xfrm>
          <a:prstGeom prst="rect">
            <a:avLst/>
          </a:prstGeom>
          <a:noFill/>
          <a:ln>
            <a:noFill/>
          </a:ln>
        </p:spPr>
      </p:pic>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4" name="Shape 224"/>
        <p:cNvGrpSpPr/>
        <p:nvPr/>
      </p:nvGrpSpPr>
      <p:grpSpPr>
        <a:xfrm>
          <a:off x="0" y="0"/>
          <a:ext cx="0" cy="0"/>
          <a:chOff x="0" y="0"/>
          <a:chExt cx="0" cy="0"/>
        </a:xfrm>
      </p:grpSpPr>
      <p:pic>
        <p:nvPicPr>
          <p:cNvPr id="225" name="Shape 225"/>
          <p:cNvPicPr preferRelativeResize="0"/>
          <p:nvPr/>
        </p:nvPicPr>
        <p:blipFill/>
        <p:spPr>
          <a:xfrm>
            <a:off x="7514490" y="45563"/>
            <a:ext cx="718200" cy="718200"/>
          </a:xfrm>
          <a:prstGeom prst="rect">
            <a:avLst/>
          </a:prstGeom>
          <a:solidFill>
            <a:srgbClr val="FFFFFF"/>
          </a:solidFill>
          <a:ln>
            <a:noFill/>
          </a:ln>
        </p:spPr>
      </p:pic>
      <p:sp>
        <p:nvSpPr>
          <p:cNvPr id="226" name="Shape 226"/>
          <p:cNvSpPr/>
          <p:nvPr/>
        </p:nvSpPr>
        <p:spPr>
          <a:xfrm>
            <a:off x="5360137" y="3317375"/>
            <a:ext cx="2870400" cy="669900"/>
          </a:xfrm>
          <a:prstGeom prst="rect">
            <a:avLst/>
          </a:prstGeom>
          <a:solidFill>
            <a:schemeClr val="lt1"/>
          </a:solidFill>
          <a:ln cap="flat" cmpd="sng" w="25400">
            <a:solidFill>
              <a:srgbClr val="0B68FF"/>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lang="en-US" sz="1000">
                <a:solidFill>
                  <a:schemeClr val="dk1"/>
                </a:solidFill>
                <a:latin typeface="Calibri"/>
                <a:ea typeface="Calibri"/>
                <a:cs typeface="Calibri"/>
                <a:sym typeface="Calibri"/>
              </a:rPr>
              <a:t>The image taken from the image acquisition VI was not compatible with the image requirements for the analysis VI, but every other aspect of the VI is functioning properly</a:t>
            </a:r>
          </a:p>
        </p:txBody>
      </p:sp>
      <p:pic>
        <p:nvPicPr>
          <p:cNvPr id="227" name="Shape 227"/>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28" name="Shape 228"/>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24D42D"/>
                </a:solidFill>
              </a:rPr>
              <a:t>Floc App</a:t>
            </a:r>
            <a:r>
              <a:rPr b="1" i="0" lang="en-US" sz="1000" u="none" cap="none" strike="noStrike">
                <a:solidFill>
                  <a:srgbClr val="24D42D"/>
                </a:solidFill>
                <a:latin typeface="Arial"/>
                <a:ea typeface="Arial"/>
                <a:cs typeface="Arial"/>
                <a:sym typeface="Arial"/>
              </a:rPr>
              <a:t> | </a:t>
            </a:r>
            <a:r>
              <a:rPr b="1" lang="en-US" sz="1000">
                <a:solidFill>
                  <a:srgbClr val="24D42D"/>
                </a:solidFill>
              </a:rPr>
              <a:t>Apps and Algorithms</a:t>
            </a:r>
            <a:r>
              <a:rPr b="1" i="0" lang="en-US" sz="1000" u="none" cap="none" strike="noStrike">
                <a:solidFill>
                  <a:srgbClr val="24D42D"/>
                </a:solidFill>
                <a:latin typeface="Arial"/>
                <a:ea typeface="Arial"/>
                <a:cs typeface="Arial"/>
                <a:sym typeface="Arial"/>
              </a:rPr>
              <a:t> | </a:t>
            </a:r>
            <a:r>
              <a:rPr b="1" lang="en-US" sz="1000">
                <a:solidFill>
                  <a:srgbClr val="7F7F7F"/>
                </a:solidFill>
              </a:rPr>
              <a:t>Final</a:t>
            </a:r>
            <a:r>
              <a:rPr b="1" i="0" lang="en-US" sz="1000" u="none" cap="none" strike="noStrike">
                <a:solidFill>
                  <a:srgbClr val="7F7F7F"/>
                </a:solidFill>
                <a:latin typeface="Arial"/>
                <a:ea typeface="Arial"/>
                <a:cs typeface="Arial"/>
                <a:sym typeface="Arial"/>
              </a:rPr>
              <a:t> Presentation Spring 201</a:t>
            </a:r>
            <a:r>
              <a:rPr b="1" lang="en-US" sz="1000">
                <a:solidFill>
                  <a:srgbClr val="7F7F7F"/>
                </a:solidFill>
              </a:rPr>
              <a:t>6</a:t>
            </a:r>
          </a:p>
        </p:txBody>
      </p:sp>
      <p:sp>
        <p:nvSpPr>
          <p:cNvPr id="229" name="Shape 229"/>
          <p:cNvSpPr txBox="1"/>
          <p:nvPr/>
        </p:nvSpPr>
        <p:spPr>
          <a:xfrm>
            <a:off x="343898" y="181850"/>
            <a:ext cx="7170600" cy="6006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Conclusions and Future Work</a:t>
            </a:r>
          </a:p>
        </p:txBody>
      </p:sp>
      <p:sp>
        <p:nvSpPr>
          <p:cNvPr id="230" name="Shape 230"/>
          <p:cNvSpPr txBox="1"/>
          <p:nvPr/>
        </p:nvSpPr>
        <p:spPr>
          <a:xfrm>
            <a:off x="281550" y="1100680"/>
            <a:ext cx="3204900" cy="1368000"/>
          </a:xfrm>
          <a:prstGeom prst="rect">
            <a:avLst/>
          </a:prstGeom>
          <a:noFill/>
          <a:ln>
            <a:noFill/>
          </a:ln>
        </p:spPr>
        <p:txBody>
          <a:bodyPr anchorCtr="0" anchor="t" bIns="45700" lIns="91425" rIns="91425" tIns="45700">
            <a:noAutofit/>
          </a:bodyPr>
          <a:lstStyle/>
          <a:p>
            <a:pPr indent="-25400" lvl="0" marL="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Initial difficulty with </a:t>
            </a:r>
          </a:p>
          <a:p>
            <a:pPr indent="457200" lvl="0" marR="0" rtl="0" algn="l">
              <a:spcBef>
                <a:spcPts val="0"/>
              </a:spcBef>
              <a:buNone/>
            </a:pPr>
            <a:r>
              <a:rPr lang="en-US" sz="1800">
                <a:solidFill>
                  <a:srgbClr val="595959"/>
                </a:solidFill>
                <a:latin typeface="Calibri"/>
                <a:ea typeface="Calibri"/>
                <a:cs typeface="Calibri"/>
                <a:sym typeface="Calibri"/>
              </a:rPr>
              <a:t>LabVIEW</a:t>
            </a:r>
          </a:p>
          <a:p>
            <a:pPr indent="-25400" lvl="0" marL="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Successful split into subVIs</a:t>
            </a:r>
          </a:p>
          <a:p>
            <a:pPr indent="-25400" lvl="0" marL="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Image processing VI was </a:t>
            </a:r>
          </a:p>
          <a:p>
            <a:pPr indent="457200" lvl="0" marR="0" rtl="0" algn="l">
              <a:spcBef>
                <a:spcPts val="0"/>
              </a:spcBef>
              <a:buNone/>
            </a:pPr>
            <a:r>
              <a:rPr lang="en-US" sz="1800">
                <a:solidFill>
                  <a:srgbClr val="595959"/>
                </a:solidFill>
                <a:latin typeface="Calibri"/>
                <a:ea typeface="Calibri"/>
                <a:cs typeface="Calibri"/>
                <a:sym typeface="Calibri"/>
              </a:rPr>
              <a:t>not working. </a:t>
            </a:r>
          </a:p>
          <a:p>
            <a:pPr lvl="0" marR="0" rtl="0" algn="l">
              <a:spcBef>
                <a:spcPts val="0"/>
              </a:spcBef>
              <a:buNone/>
            </a:pPr>
            <a:r>
              <a:rPr b="0" i="0" lang="en-US" sz="1800" u="none" cap="none" strike="noStrike">
                <a:solidFill>
                  <a:srgbClr val="595959"/>
                </a:solidFill>
                <a:latin typeface="Calibri"/>
                <a:ea typeface="Calibri"/>
                <a:cs typeface="Calibri"/>
                <a:sym typeface="Calibri"/>
              </a:rPr>
              <a:t> </a:t>
            </a:r>
          </a:p>
        </p:txBody>
      </p:sp>
      <p:sp>
        <p:nvSpPr>
          <p:cNvPr id="231" name="Shape 231"/>
          <p:cNvSpPr txBox="1"/>
          <p:nvPr/>
        </p:nvSpPr>
        <p:spPr>
          <a:xfrm>
            <a:off x="281550" y="3912074"/>
            <a:ext cx="3204900" cy="1097700"/>
          </a:xfrm>
          <a:prstGeom prst="rect">
            <a:avLst/>
          </a:prstGeom>
          <a:noFill/>
          <a:ln cap="flat" cmpd="sng" w="9525">
            <a:solidFill>
              <a:srgbClr val="0B68FF"/>
            </a:solidFill>
            <a:prstDash val="solid"/>
            <a:round/>
            <a:headEnd len="med" w="med" type="none"/>
            <a:tailEnd len="med" w="med" type="none"/>
          </a:ln>
        </p:spPr>
        <p:txBody>
          <a:bodyPr anchorCtr="0" anchor="t" bIns="45700" lIns="91425" rIns="91425" tIns="45700">
            <a:noAutofit/>
          </a:bodyPr>
          <a:lstStyle/>
          <a:p>
            <a:pPr indent="0" lvl="0" marL="0" marR="0" rtl="0" algn="l">
              <a:spcBef>
                <a:spcPts val="0"/>
              </a:spcBef>
              <a:buNone/>
            </a:pPr>
            <a:r>
              <a:rPr lang="en-US"/>
              <a:t>Although the final product of the floc app has not been created, we are very close. Next semester, focus will be on the image processing VI and hardware. </a:t>
            </a:r>
          </a:p>
        </p:txBody>
      </p:sp>
      <p:pic>
        <p:nvPicPr>
          <p:cNvPr id="232" name="Shape 232"/>
          <p:cNvPicPr preferRelativeResize="0"/>
          <p:nvPr/>
        </p:nvPicPr>
        <p:blipFill>
          <a:blip r:embed="rId4">
            <a:alphaModFix/>
          </a:blip>
          <a:stretch>
            <a:fillRect/>
          </a:stretch>
        </p:blipFill>
        <p:spPr>
          <a:xfrm>
            <a:off x="4919814" y="998325"/>
            <a:ext cx="3751025" cy="2171624"/>
          </a:xfrm>
          <a:prstGeom prst="rect">
            <a:avLst/>
          </a:prstGeom>
          <a:noFill/>
          <a:ln>
            <a:noFill/>
          </a:ln>
        </p:spPr>
      </p:pic>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6" name="Shape 236"/>
        <p:cNvGrpSpPr/>
        <p:nvPr/>
      </p:nvGrpSpPr>
      <p:grpSpPr>
        <a:xfrm>
          <a:off x="0" y="0"/>
          <a:ext cx="0" cy="0"/>
          <a:chOff x="0" y="0"/>
          <a:chExt cx="0" cy="0"/>
        </a:xfrm>
      </p:grpSpPr>
      <p:pic>
        <p:nvPicPr>
          <p:cNvPr id="237" name="Shape 237"/>
          <p:cNvPicPr preferRelativeResize="0"/>
          <p:nvPr/>
        </p:nvPicPr>
        <p:blipFill/>
        <p:spPr>
          <a:xfrm>
            <a:off x="7514490" y="45563"/>
            <a:ext cx="718200" cy="718200"/>
          </a:xfrm>
          <a:prstGeom prst="rect">
            <a:avLst/>
          </a:prstGeom>
          <a:solidFill>
            <a:srgbClr val="FFFFFF"/>
          </a:solidFill>
          <a:ln>
            <a:noFill/>
          </a:ln>
        </p:spPr>
      </p:pic>
      <p:sp>
        <p:nvSpPr>
          <p:cNvPr id="238" name="Shape 238"/>
          <p:cNvSpPr txBox="1"/>
          <p:nvPr/>
        </p:nvSpPr>
        <p:spPr>
          <a:xfrm>
            <a:off x="1878149" y="559075"/>
            <a:ext cx="5387700" cy="21252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4800" u="none" cap="none" strike="noStrike">
                <a:solidFill>
                  <a:srgbClr val="24D42D"/>
                </a:solidFill>
                <a:latin typeface="Arial"/>
                <a:ea typeface="Arial"/>
                <a:cs typeface="Arial"/>
                <a:sym typeface="Arial"/>
              </a:rPr>
              <a:t>Q</a:t>
            </a:r>
            <a:r>
              <a:rPr lang="en-US" sz="4800">
                <a:solidFill>
                  <a:srgbClr val="24D42D"/>
                </a:solidFill>
              </a:rPr>
              <a:t>uestions</a:t>
            </a:r>
          </a:p>
          <a:p>
            <a:pPr indent="0" lvl="0" marL="0" marR="0" rtl="0" algn="ctr">
              <a:spcBef>
                <a:spcPts val="0"/>
              </a:spcBef>
              <a:buSzPct val="25000"/>
              <a:buNone/>
            </a:pPr>
            <a:r>
              <a:rPr lang="en-US" sz="4800">
                <a:solidFill>
                  <a:srgbClr val="24D42D"/>
                </a:solidFill>
              </a:rPr>
              <a:t>and</a:t>
            </a:r>
          </a:p>
          <a:p>
            <a:pPr indent="0" lvl="0" marL="0" marR="0" rtl="0" algn="ctr">
              <a:spcBef>
                <a:spcPts val="0"/>
              </a:spcBef>
              <a:buSzPct val="25000"/>
              <a:buNone/>
            </a:pPr>
            <a:r>
              <a:rPr lang="en-US" sz="4800">
                <a:solidFill>
                  <a:srgbClr val="24D42D"/>
                </a:solidFill>
              </a:rPr>
              <a:t>Recommendations</a:t>
            </a:r>
          </a:p>
        </p:txBody>
      </p:sp>
      <p:pic>
        <p:nvPicPr>
          <p:cNvPr id="239" name="Shape 239"/>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40" name="Shape 240"/>
          <p:cNvSpPr txBox="1"/>
          <p:nvPr/>
        </p:nvSpPr>
        <p:spPr>
          <a:xfrm>
            <a:off x="2319600" y="3811950"/>
            <a:ext cx="2185200" cy="8748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lang="en-US" sz="1200"/>
              <a:t>Deniz Yılmazer</a:t>
            </a:r>
          </a:p>
          <a:p>
            <a:pPr indent="0" lvl="0" marL="0" marR="0" rtl="0" algn="ctr">
              <a:spcBef>
                <a:spcPts val="0"/>
              </a:spcBef>
              <a:buSzPct val="25000"/>
              <a:buNone/>
            </a:pPr>
            <a:r>
              <a:rPr lang="en-US" sz="1200"/>
              <a:t>Computer Science</a:t>
            </a:r>
          </a:p>
          <a:p>
            <a:pPr indent="0" lvl="0" marL="0" marR="0" rtl="0" algn="ctr">
              <a:spcBef>
                <a:spcPts val="0"/>
              </a:spcBef>
              <a:buSzPct val="25000"/>
              <a:buNone/>
            </a:pPr>
            <a:r>
              <a:rPr lang="en-US" sz="1200"/>
              <a:t>dy223@cornell.edu</a:t>
            </a:r>
          </a:p>
        </p:txBody>
      </p:sp>
      <p:sp>
        <p:nvSpPr>
          <p:cNvPr id="241" name="Shape 241"/>
          <p:cNvSpPr txBox="1"/>
          <p:nvPr/>
        </p:nvSpPr>
        <p:spPr>
          <a:xfrm>
            <a:off x="4639200" y="2937150"/>
            <a:ext cx="2185200" cy="8748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lang="en-US" sz="1200"/>
              <a:t>Anthony Verghesee</a:t>
            </a:r>
          </a:p>
          <a:p>
            <a:pPr indent="0" lvl="0" marL="0" marR="0" rtl="0" algn="ctr">
              <a:spcBef>
                <a:spcPts val="0"/>
              </a:spcBef>
              <a:buSzPct val="25000"/>
              <a:buNone/>
            </a:pPr>
            <a:r>
              <a:rPr lang="en-US" sz="1200"/>
              <a:t>Computer Science</a:t>
            </a:r>
          </a:p>
          <a:p>
            <a:pPr indent="0" lvl="0" marL="0" marR="0" rtl="0" algn="ctr">
              <a:spcBef>
                <a:spcPts val="0"/>
              </a:spcBef>
              <a:buSzPct val="25000"/>
              <a:buNone/>
            </a:pPr>
            <a:r>
              <a:rPr lang="en-US" sz="1200"/>
              <a:t>akv26@cornell.edu</a:t>
            </a:r>
          </a:p>
        </p:txBody>
      </p:sp>
      <p:sp>
        <p:nvSpPr>
          <p:cNvPr id="242" name="Shape 242"/>
          <p:cNvSpPr txBox="1"/>
          <p:nvPr/>
        </p:nvSpPr>
        <p:spPr>
          <a:xfrm>
            <a:off x="2319600" y="2937137"/>
            <a:ext cx="2185200" cy="8748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lang="en-US" sz="1200"/>
              <a:t>Christian Edward Rodriguez</a:t>
            </a:r>
          </a:p>
          <a:p>
            <a:pPr indent="0" lvl="0" marL="0" marR="0" rtl="0" algn="ctr">
              <a:spcBef>
                <a:spcPts val="0"/>
              </a:spcBef>
              <a:buSzPct val="25000"/>
              <a:buNone/>
            </a:pPr>
            <a:r>
              <a:rPr lang="en-US" sz="1200"/>
              <a:t>Computer Science</a:t>
            </a:r>
          </a:p>
          <a:p>
            <a:pPr indent="0" lvl="0" marL="0" marR="0" rtl="0" algn="ctr">
              <a:spcBef>
                <a:spcPts val="0"/>
              </a:spcBef>
              <a:buSzPct val="25000"/>
              <a:buNone/>
            </a:pPr>
            <a:r>
              <a:rPr lang="en-US" sz="1200"/>
              <a:t>cer95@cornell.edu</a:t>
            </a:r>
          </a:p>
        </p:txBody>
      </p:sp>
      <p:pic>
        <p:nvPicPr>
          <p:cNvPr id="243" name="Shape 243"/>
          <p:cNvPicPr preferRelativeResize="0"/>
          <p:nvPr/>
        </p:nvPicPr>
        <p:blipFill rotWithShape="1">
          <a:blip r:embed="rId3">
            <a:alphaModFix/>
          </a:blip>
          <a:srcRect b="0" l="4313" r="75452" t="0"/>
          <a:stretch/>
        </p:blipFill>
        <p:spPr>
          <a:xfrm>
            <a:off x="-1" y="1739425"/>
            <a:ext cx="2274172" cy="3270224"/>
          </a:xfrm>
          <a:prstGeom prst="rect">
            <a:avLst/>
          </a:prstGeom>
          <a:noFill/>
          <a:ln>
            <a:noFill/>
          </a:ln>
        </p:spPr>
      </p:pic>
      <p:sp>
        <p:nvSpPr>
          <p:cNvPr id="244" name="Shape 244"/>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24D42D"/>
                </a:solidFill>
              </a:rPr>
              <a:t>Floc App</a:t>
            </a:r>
            <a:r>
              <a:rPr b="1" i="0" lang="en-US" sz="1000" u="none" cap="none" strike="noStrike">
                <a:solidFill>
                  <a:srgbClr val="24D42D"/>
                </a:solidFill>
                <a:latin typeface="Arial"/>
                <a:ea typeface="Arial"/>
                <a:cs typeface="Arial"/>
                <a:sym typeface="Arial"/>
              </a:rPr>
              <a:t> | </a:t>
            </a:r>
            <a:r>
              <a:rPr b="1" lang="en-US" sz="1000">
                <a:solidFill>
                  <a:srgbClr val="24D42D"/>
                </a:solidFill>
              </a:rPr>
              <a:t>Apps and Algorithms</a:t>
            </a:r>
            <a:r>
              <a:rPr b="1" i="0" lang="en-US" sz="1000" u="none" cap="none" strike="noStrike">
                <a:solidFill>
                  <a:srgbClr val="24D42D"/>
                </a:solidFill>
                <a:latin typeface="Arial"/>
                <a:ea typeface="Arial"/>
                <a:cs typeface="Arial"/>
                <a:sym typeface="Arial"/>
              </a:rPr>
              <a:t> </a:t>
            </a:r>
            <a:r>
              <a:rPr b="1" i="0" lang="en-US" sz="1000" u="none" cap="none" strike="noStrike">
                <a:solidFill>
                  <a:srgbClr val="0B68FF"/>
                </a:solidFill>
                <a:latin typeface="Arial"/>
                <a:ea typeface="Arial"/>
                <a:cs typeface="Arial"/>
                <a:sym typeface="Arial"/>
              </a:rPr>
              <a:t>| </a:t>
            </a:r>
            <a:r>
              <a:rPr b="1" lang="en-US" sz="1000">
                <a:solidFill>
                  <a:srgbClr val="7F7F7F"/>
                </a:solidFill>
              </a:rPr>
              <a:t>Final</a:t>
            </a:r>
            <a:r>
              <a:rPr b="1" i="0" lang="en-US" sz="1000" u="none" cap="none" strike="noStrike">
                <a:solidFill>
                  <a:srgbClr val="7F7F7F"/>
                </a:solidFill>
                <a:latin typeface="Arial"/>
                <a:ea typeface="Arial"/>
                <a:cs typeface="Arial"/>
                <a:sym typeface="Arial"/>
              </a:rPr>
              <a:t> Presentation Spring 201</a:t>
            </a:r>
            <a:r>
              <a:rPr b="1" lang="en-US" sz="1000">
                <a:solidFill>
                  <a:srgbClr val="7F7F7F"/>
                </a:solidFill>
              </a:rPr>
              <a:t>6</a:t>
            </a:r>
          </a:p>
        </p:txBody>
      </p:sp>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8" name="Shape 248"/>
        <p:cNvGrpSpPr/>
        <p:nvPr/>
      </p:nvGrpSpPr>
      <p:grpSpPr>
        <a:xfrm>
          <a:off x="0" y="0"/>
          <a:ext cx="0" cy="0"/>
          <a:chOff x="0" y="0"/>
          <a:chExt cx="0" cy="0"/>
        </a:xfrm>
      </p:grpSpPr>
      <p:pic>
        <p:nvPicPr>
          <p:cNvPr id="249" name="Shape 249"/>
          <p:cNvPicPr preferRelativeResize="0"/>
          <p:nvPr/>
        </p:nvPicPr>
        <p:blipFill/>
        <p:spPr>
          <a:xfrm>
            <a:off x="7514490" y="45563"/>
            <a:ext cx="718110" cy="718110"/>
          </a:xfrm>
          <a:prstGeom prst="rect">
            <a:avLst/>
          </a:prstGeom>
          <a:solidFill>
            <a:srgbClr val="FFFFFF"/>
          </a:solidFill>
          <a:ln>
            <a:noFill/>
          </a:ln>
        </p:spPr>
      </p:pic>
      <p:sp>
        <p:nvSpPr>
          <p:cNvPr id="250" name="Shape 250"/>
          <p:cNvSpPr txBox="1"/>
          <p:nvPr/>
        </p:nvSpPr>
        <p:spPr>
          <a:xfrm>
            <a:off x="1293600" y="1667775"/>
            <a:ext cx="6556800" cy="1459800"/>
          </a:xfrm>
          <a:prstGeom prst="rect">
            <a:avLst/>
          </a:prstGeom>
          <a:noFill/>
          <a:ln>
            <a:noFill/>
          </a:ln>
        </p:spPr>
        <p:txBody>
          <a:bodyPr anchorCtr="0" anchor="ctr" bIns="45700" lIns="91425" rIns="91425" tIns="45700">
            <a:noAutofit/>
          </a:bodyPr>
          <a:lstStyle/>
          <a:p>
            <a:pPr indent="0" lvl="0" marL="0" marR="0" rtl="0" algn="ctr">
              <a:spcBef>
                <a:spcPts val="0"/>
              </a:spcBef>
              <a:buSzPct val="25000"/>
              <a:buNone/>
            </a:pPr>
            <a:r>
              <a:rPr lang="en-US" sz="6000">
                <a:solidFill>
                  <a:srgbClr val="24D42D"/>
                </a:solidFill>
              </a:rPr>
              <a:t>Appendix</a:t>
            </a:r>
          </a:p>
          <a:p>
            <a:pPr indent="0" lvl="0" marL="0" marR="0" rtl="0" algn="ctr">
              <a:spcBef>
                <a:spcPts val="0"/>
              </a:spcBef>
              <a:buSzPct val="25000"/>
              <a:buNone/>
            </a:pPr>
            <a:r>
              <a:rPr lang="en-US" sz="6000">
                <a:solidFill>
                  <a:srgbClr val="24D42D"/>
                </a:solidFill>
              </a:rPr>
              <a:t>Slides</a:t>
            </a:r>
          </a:p>
        </p:txBody>
      </p:sp>
      <p:pic>
        <p:nvPicPr>
          <p:cNvPr id="251" name="Shape 251"/>
          <p:cNvPicPr preferRelativeResize="0"/>
          <p:nvPr/>
        </p:nvPicPr>
        <p:blipFill>
          <a:blip r:embed="rId3">
            <a:alphaModFix/>
          </a:blip>
          <a:stretch>
            <a:fillRect/>
          </a:stretch>
        </p:blipFill>
        <p:spPr>
          <a:xfrm>
            <a:off x="7318450" y="45562"/>
            <a:ext cx="1764899" cy="513500"/>
          </a:xfrm>
          <a:prstGeom prst="rect">
            <a:avLst/>
          </a:prstGeom>
          <a:noFill/>
          <a:ln>
            <a:noFill/>
          </a:ln>
        </p:spPr>
      </p:pic>
      <p:pic>
        <p:nvPicPr>
          <p:cNvPr id="252" name="Shape 252"/>
          <p:cNvPicPr preferRelativeResize="0"/>
          <p:nvPr/>
        </p:nvPicPr>
        <p:blipFill rotWithShape="1">
          <a:blip r:embed="rId3">
            <a:alphaModFix/>
          </a:blip>
          <a:srcRect b="0" l="4313" r="75452" t="0"/>
          <a:stretch/>
        </p:blipFill>
        <p:spPr>
          <a:xfrm>
            <a:off x="-1" y="1739425"/>
            <a:ext cx="2274172" cy="3270224"/>
          </a:xfrm>
          <a:prstGeom prst="rect">
            <a:avLst/>
          </a:prstGeom>
          <a:noFill/>
          <a:ln>
            <a:noFill/>
          </a:ln>
        </p:spPr>
      </p:pic>
      <p:sp>
        <p:nvSpPr>
          <p:cNvPr id="253" name="Shape 253"/>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24D42D"/>
                </a:solidFill>
              </a:rPr>
              <a:t>Floc App</a:t>
            </a:r>
            <a:r>
              <a:rPr b="1" i="0" lang="en-US" sz="1000" u="none" cap="none" strike="noStrike">
                <a:solidFill>
                  <a:srgbClr val="24D42D"/>
                </a:solidFill>
                <a:latin typeface="Arial"/>
                <a:ea typeface="Arial"/>
                <a:cs typeface="Arial"/>
                <a:sym typeface="Arial"/>
              </a:rPr>
              <a:t> | </a:t>
            </a:r>
            <a:r>
              <a:rPr b="1" lang="en-US" sz="1000">
                <a:solidFill>
                  <a:srgbClr val="24D42D"/>
                </a:solidFill>
              </a:rPr>
              <a:t>Apps and Algorithms</a:t>
            </a:r>
            <a:r>
              <a:rPr b="1" i="0" lang="en-US" sz="1000" u="none" cap="none" strike="noStrike">
                <a:solidFill>
                  <a:srgbClr val="24D42D"/>
                </a:solidFill>
                <a:latin typeface="Arial"/>
                <a:ea typeface="Arial"/>
                <a:cs typeface="Arial"/>
                <a:sym typeface="Arial"/>
              </a:rPr>
              <a:t> |</a:t>
            </a:r>
            <a:r>
              <a:rPr b="1" i="0" lang="en-US" sz="1000" u="none" cap="none" strike="noStrike">
                <a:solidFill>
                  <a:srgbClr val="0B68FF"/>
                </a:solidFill>
                <a:latin typeface="Arial"/>
                <a:ea typeface="Arial"/>
                <a:cs typeface="Arial"/>
                <a:sym typeface="Arial"/>
              </a:rPr>
              <a:t> </a:t>
            </a:r>
            <a:r>
              <a:rPr b="1" lang="en-US" sz="1000">
                <a:solidFill>
                  <a:srgbClr val="7F7F7F"/>
                </a:solidFill>
              </a:rPr>
              <a:t>Final</a:t>
            </a:r>
            <a:r>
              <a:rPr b="1" i="0" lang="en-US" sz="1000" u="none" cap="none" strike="noStrike">
                <a:solidFill>
                  <a:srgbClr val="7F7F7F"/>
                </a:solidFill>
                <a:latin typeface="Arial"/>
                <a:ea typeface="Arial"/>
                <a:cs typeface="Arial"/>
                <a:sym typeface="Arial"/>
              </a:rPr>
              <a:t> Presentation Spring 201</a:t>
            </a:r>
            <a:r>
              <a:rPr b="1" lang="en-US" sz="1000">
                <a:solidFill>
                  <a:srgbClr val="7F7F7F"/>
                </a:solidFill>
              </a:rPr>
              <a:t>6</a:t>
            </a:r>
          </a:p>
        </p:txBody>
      </p:sp>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7" name="Shape 257"/>
        <p:cNvGrpSpPr/>
        <p:nvPr/>
      </p:nvGrpSpPr>
      <p:grpSpPr>
        <a:xfrm>
          <a:off x="0" y="0"/>
          <a:ext cx="0" cy="0"/>
          <a:chOff x="0" y="0"/>
          <a:chExt cx="0" cy="0"/>
        </a:xfrm>
      </p:grpSpPr>
      <p:pic>
        <p:nvPicPr>
          <p:cNvPr id="258" name="Shape 258"/>
          <p:cNvPicPr preferRelativeResize="0"/>
          <p:nvPr/>
        </p:nvPicPr>
        <p:blipFill/>
        <p:spPr>
          <a:xfrm>
            <a:off x="7514490" y="45563"/>
            <a:ext cx="718200" cy="718200"/>
          </a:xfrm>
          <a:prstGeom prst="rect">
            <a:avLst/>
          </a:prstGeom>
          <a:solidFill>
            <a:srgbClr val="FFFFFF"/>
          </a:solidFill>
          <a:ln>
            <a:noFill/>
          </a:ln>
        </p:spPr>
      </p:pic>
      <p:sp>
        <p:nvSpPr>
          <p:cNvPr id="259" name="Shape 259"/>
          <p:cNvSpPr/>
          <p:nvPr/>
        </p:nvSpPr>
        <p:spPr>
          <a:xfrm>
            <a:off x="2660625" y="1409625"/>
            <a:ext cx="4146600" cy="3375000"/>
          </a:xfrm>
          <a:prstGeom prst="rect">
            <a:avLst/>
          </a:prstGeom>
          <a:solidFill>
            <a:schemeClr val="lt1"/>
          </a:solidFill>
          <a:ln cap="flat" cmpd="sng" w="25400">
            <a:solidFill>
              <a:srgbClr val="0B68FF"/>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1600" u="none" cap="none" strike="noStrike">
              <a:solidFill>
                <a:schemeClr val="dk1"/>
              </a:solidFill>
              <a:latin typeface="Calibri"/>
              <a:ea typeface="Calibri"/>
              <a:cs typeface="Calibri"/>
              <a:sym typeface="Calibri"/>
            </a:endParaRPr>
          </a:p>
        </p:txBody>
      </p:sp>
      <p:pic>
        <p:nvPicPr>
          <p:cNvPr id="260" name="Shape 260"/>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61" name="Shape 261"/>
          <p:cNvSpPr txBox="1"/>
          <p:nvPr/>
        </p:nvSpPr>
        <p:spPr>
          <a:xfrm>
            <a:off x="4528796" y="47846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24D42D"/>
                </a:solidFill>
              </a:rPr>
              <a:t>Floc App</a:t>
            </a:r>
            <a:r>
              <a:rPr b="1" i="0" lang="en-US" sz="1000" u="none" cap="none" strike="noStrike">
                <a:solidFill>
                  <a:srgbClr val="24D42D"/>
                </a:solidFill>
                <a:latin typeface="Arial"/>
                <a:ea typeface="Arial"/>
                <a:cs typeface="Arial"/>
                <a:sym typeface="Arial"/>
              </a:rPr>
              <a:t> | </a:t>
            </a:r>
            <a:r>
              <a:rPr b="1" lang="en-US" sz="1000">
                <a:solidFill>
                  <a:srgbClr val="24D42D"/>
                </a:solidFill>
              </a:rPr>
              <a:t>Apps and Algorithms</a:t>
            </a:r>
            <a:r>
              <a:rPr b="1" i="0" lang="en-US" sz="1000" u="none" cap="none" strike="noStrike">
                <a:solidFill>
                  <a:srgbClr val="24D42D"/>
                </a:solidFill>
                <a:latin typeface="Arial"/>
                <a:ea typeface="Arial"/>
                <a:cs typeface="Arial"/>
                <a:sym typeface="Arial"/>
              </a:rPr>
              <a:t> | </a:t>
            </a:r>
            <a:r>
              <a:rPr b="1" lang="en-US" sz="1000">
                <a:solidFill>
                  <a:srgbClr val="7F7F7F"/>
                </a:solidFill>
              </a:rPr>
              <a:t>Final</a:t>
            </a:r>
            <a:r>
              <a:rPr b="1" i="0" lang="en-US" sz="1000" u="none" cap="none" strike="noStrike">
                <a:solidFill>
                  <a:srgbClr val="7F7F7F"/>
                </a:solidFill>
                <a:latin typeface="Arial"/>
                <a:ea typeface="Arial"/>
                <a:cs typeface="Arial"/>
                <a:sym typeface="Arial"/>
              </a:rPr>
              <a:t> Presentation Spring 201</a:t>
            </a:r>
            <a:r>
              <a:rPr b="1" lang="en-US" sz="1000">
                <a:solidFill>
                  <a:srgbClr val="7F7F7F"/>
                </a:solidFill>
              </a:rPr>
              <a:t>6</a:t>
            </a:r>
          </a:p>
        </p:txBody>
      </p:sp>
      <p:sp>
        <p:nvSpPr>
          <p:cNvPr id="262" name="Shape 262"/>
          <p:cNvSpPr txBox="1"/>
          <p:nvPr/>
        </p:nvSpPr>
        <p:spPr>
          <a:xfrm>
            <a:off x="147848" y="763763"/>
            <a:ext cx="7170600" cy="600599"/>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Gaussian Filter Uses a Weighted Matrix </a:t>
            </a:r>
          </a:p>
        </p:txBody>
      </p:sp>
      <p:pic>
        <p:nvPicPr>
          <p:cNvPr id="263" name="Shape 263"/>
          <p:cNvPicPr preferRelativeResize="0"/>
          <p:nvPr/>
        </p:nvPicPr>
        <p:blipFill>
          <a:blip r:embed="rId4">
            <a:alphaModFix/>
          </a:blip>
          <a:stretch>
            <a:fillRect/>
          </a:stretch>
        </p:blipFill>
        <p:spPr>
          <a:xfrm>
            <a:off x="2747600" y="1464150"/>
            <a:ext cx="3828050" cy="3143168"/>
          </a:xfrm>
          <a:prstGeom prst="rect">
            <a:avLst/>
          </a:prstGeom>
          <a:noFill/>
          <a:ln>
            <a:noFill/>
          </a:ln>
        </p:spPr>
      </p:pic>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7" name="Shape 267"/>
        <p:cNvGrpSpPr/>
        <p:nvPr/>
      </p:nvGrpSpPr>
      <p:grpSpPr>
        <a:xfrm>
          <a:off x="0" y="0"/>
          <a:ext cx="0" cy="0"/>
          <a:chOff x="0" y="0"/>
          <a:chExt cx="0" cy="0"/>
        </a:xfrm>
      </p:grpSpPr>
      <p:pic>
        <p:nvPicPr>
          <p:cNvPr id="268" name="Shape 268"/>
          <p:cNvPicPr preferRelativeResize="0"/>
          <p:nvPr/>
        </p:nvPicPr>
        <p:blipFill/>
        <p:spPr>
          <a:xfrm>
            <a:off x="7514490" y="45563"/>
            <a:ext cx="718200" cy="718200"/>
          </a:xfrm>
          <a:prstGeom prst="rect">
            <a:avLst/>
          </a:prstGeom>
          <a:solidFill>
            <a:srgbClr val="FFFFFF"/>
          </a:solidFill>
          <a:ln>
            <a:noFill/>
          </a:ln>
        </p:spPr>
      </p:pic>
      <p:sp>
        <p:nvSpPr>
          <p:cNvPr id="269" name="Shape 269"/>
          <p:cNvSpPr/>
          <p:nvPr/>
        </p:nvSpPr>
        <p:spPr>
          <a:xfrm>
            <a:off x="758325" y="1223600"/>
            <a:ext cx="7784100" cy="3540000"/>
          </a:xfrm>
          <a:prstGeom prst="rect">
            <a:avLst/>
          </a:prstGeom>
          <a:solidFill>
            <a:schemeClr val="lt1"/>
          </a:solidFill>
          <a:ln cap="flat" cmpd="sng" w="25400">
            <a:solidFill>
              <a:srgbClr val="0B68FF"/>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1600" u="none" cap="none" strike="noStrike">
              <a:solidFill>
                <a:schemeClr val="dk1"/>
              </a:solidFill>
              <a:latin typeface="Calibri"/>
              <a:ea typeface="Calibri"/>
              <a:cs typeface="Calibri"/>
              <a:sym typeface="Calibri"/>
            </a:endParaRPr>
          </a:p>
        </p:txBody>
      </p:sp>
      <p:pic>
        <p:nvPicPr>
          <p:cNvPr id="270" name="Shape 270"/>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71" name="Shape 271"/>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24D42D"/>
                </a:solidFill>
              </a:rPr>
              <a:t>Floc App</a:t>
            </a:r>
            <a:r>
              <a:rPr b="1" i="0" lang="en-US" sz="1000" u="none" cap="none" strike="noStrike">
                <a:solidFill>
                  <a:srgbClr val="24D42D"/>
                </a:solidFill>
                <a:latin typeface="Arial"/>
                <a:ea typeface="Arial"/>
                <a:cs typeface="Arial"/>
                <a:sym typeface="Arial"/>
              </a:rPr>
              <a:t> | </a:t>
            </a:r>
            <a:r>
              <a:rPr b="1" lang="en-US" sz="1000">
                <a:solidFill>
                  <a:srgbClr val="24D42D"/>
                </a:solidFill>
              </a:rPr>
              <a:t>Apps and Algorithms</a:t>
            </a:r>
            <a:r>
              <a:rPr b="1" i="0" lang="en-US" sz="1000" u="none" cap="none" strike="noStrike">
                <a:solidFill>
                  <a:srgbClr val="24D42D"/>
                </a:solidFill>
                <a:latin typeface="Arial"/>
                <a:ea typeface="Arial"/>
                <a:cs typeface="Arial"/>
                <a:sym typeface="Arial"/>
              </a:rPr>
              <a:t> | </a:t>
            </a:r>
            <a:r>
              <a:rPr b="1" lang="en-US" sz="1000">
                <a:solidFill>
                  <a:srgbClr val="7F7F7F"/>
                </a:solidFill>
              </a:rPr>
              <a:t>Final</a:t>
            </a:r>
            <a:r>
              <a:rPr b="1" i="0" lang="en-US" sz="1000" u="none" cap="none" strike="noStrike">
                <a:solidFill>
                  <a:srgbClr val="7F7F7F"/>
                </a:solidFill>
                <a:latin typeface="Arial"/>
                <a:ea typeface="Arial"/>
                <a:cs typeface="Arial"/>
                <a:sym typeface="Arial"/>
              </a:rPr>
              <a:t> Presentation Spring 201</a:t>
            </a:r>
            <a:r>
              <a:rPr b="1" lang="en-US" sz="1000">
                <a:solidFill>
                  <a:srgbClr val="7F7F7F"/>
                </a:solidFill>
              </a:rPr>
              <a:t>6</a:t>
            </a:r>
          </a:p>
        </p:txBody>
      </p:sp>
      <p:sp>
        <p:nvSpPr>
          <p:cNvPr id="272" name="Shape 272"/>
          <p:cNvSpPr txBox="1"/>
          <p:nvPr/>
        </p:nvSpPr>
        <p:spPr>
          <a:xfrm>
            <a:off x="319048" y="684475"/>
            <a:ext cx="7170600" cy="600599"/>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Gaussian Filter Puts Most Weight on Central Pixel</a:t>
            </a:r>
          </a:p>
        </p:txBody>
      </p:sp>
      <p:pic>
        <p:nvPicPr>
          <p:cNvPr id="273" name="Shape 273"/>
          <p:cNvPicPr preferRelativeResize="0"/>
          <p:nvPr/>
        </p:nvPicPr>
        <p:blipFill>
          <a:blip r:embed="rId4">
            <a:alphaModFix/>
          </a:blip>
          <a:stretch>
            <a:fillRect/>
          </a:stretch>
        </p:blipFill>
        <p:spPr>
          <a:xfrm>
            <a:off x="2912450" y="1410473"/>
            <a:ext cx="3995725" cy="3231575"/>
          </a:xfrm>
          <a:prstGeom prst="rect">
            <a:avLst/>
          </a:prstGeom>
          <a:noFill/>
          <a:ln>
            <a:noFill/>
          </a:ln>
        </p:spPr>
      </p:pic>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7" name="Shape 277"/>
        <p:cNvGrpSpPr/>
        <p:nvPr/>
      </p:nvGrpSpPr>
      <p:grpSpPr>
        <a:xfrm>
          <a:off x="0" y="0"/>
          <a:ext cx="0" cy="0"/>
          <a:chOff x="0" y="0"/>
          <a:chExt cx="0" cy="0"/>
        </a:xfrm>
      </p:grpSpPr>
      <p:pic>
        <p:nvPicPr>
          <p:cNvPr id="278" name="Shape 278"/>
          <p:cNvPicPr preferRelativeResize="0"/>
          <p:nvPr/>
        </p:nvPicPr>
        <p:blipFill/>
        <p:spPr>
          <a:xfrm>
            <a:off x="7514490" y="45563"/>
            <a:ext cx="718200" cy="718200"/>
          </a:xfrm>
          <a:prstGeom prst="rect">
            <a:avLst/>
          </a:prstGeom>
          <a:solidFill>
            <a:srgbClr val="FFFFFF"/>
          </a:solidFill>
          <a:ln>
            <a:noFill/>
          </a:ln>
        </p:spPr>
      </p:pic>
      <p:sp>
        <p:nvSpPr>
          <p:cNvPr id="279" name="Shape 279"/>
          <p:cNvSpPr/>
          <p:nvPr/>
        </p:nvSpPr>
        <p:spPr>
          <a:xfrm>
            <a:off x="758325" y="1223600"/>
            <a:ext cx="7784100" cy="3540000"/>
          </a:xfrm>
          <a:prstGeom prst="rect">
            <a:avLst/>
          </a:prstGeom>
          <a:solidFill>
            <a:schemeClr val="lt1"/>
          </a:solidFill>
          <a:ln cap="flat" cmpd="sng" w="25400">
            <a:solidFill>
              <a:srgbClr val="0B68FF"/>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1600" u="none" cap="none" strike="noStrike">
              <a:solidFill>
                <a:schemeClr val="dk1"/>
              </a:solidFill>
              <a:latin typeface="Calibri"/>
              <a:ea typeface="Calibri"/>
              <a:cs typeface="Calibri"/>
              <a:sym typeface="Calibri"/>
            </a:endParaRPr>
          </a:p>
        </p:txBody>
      </p:sp>
      <p:pic>
        <p:nvPicPr>
          <p:cNvPr id="280" name="Shape 280"/>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81" name="Shape 281"/>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24D42D"/>
                </a:solidFill>
              </a:rPr>
              <a:t>Floc App</a:t>
            </a:r>
            <a:r>
              <a:rPr b="1" i="0" lang="en-US" sz="1000" u="none" cap="none" strike="noStrike">
                <a:solidFill>
                  <a:srgbClr val="24D42D"/>
                </a:solidFill>
                <a:latin typeface="Arial"/>
                <a:ea typeface="Arial"/>
                <a:cs typeface="Arial"/>
                <a:sym typeface="Arial"/>
              </a:rPr>
              <a:t> | </a:t>
            </a:r>
            <a:r>
              <a:rPr b="1" lang="en-US" sz="1000">
                <a:solidFill>
                  <a:srgbClr val="24D42D"/>
                </a:solidFill>
              </a:rPr>
              <a:t>Apps and Algorithms</a:t>
            </a:r>
            <a:r>
              <a:rPr b="1" i="0" lang="en-US" sz="1000" u="none" cap="none" strike="noStrike">
                <a:solidFill>
                  <a:srgbClr val="24D42D"/>
                </a:solidFill>
                <a:latin typeface="Arial"/>
                <a:ea typeface="Arial"/>
                <a:cs typeface="Arial"/>
                <a:sym typeface="Arial"/>
              </a:rPr>
              <a:t> | </a:t>
            </a:r>
            <a:r>
              <a:rPr b="1" lang="en-US" sz="1000">
                <a:solidFill>
                  <a:srgbClr val="7F7F7F"/>
                </a:solidFill>
              </a:rPr>
              <a:t>Final</a:t>
            </a:r>
            <a:r>
              <a:rPr b="1" i="0" lang="en-US" sz="1000" u="none" cap="none" strike="noStrike">
                <a:solidFill>
                  <a:srgbClr val="7F7F7F"/>
                </a:solidFill>
                <a:latin typeface="Arial"/>
                <a:ea typeface="Arial"/>
                <a:cs typeface="Arial"/>
                <a:sym typeface="Arial"/>
              </a:rPr>
              <a:t> Presentation Spring 201</a:t>
            </a:r>
            <a:r>
              <a:rPr b="1" lang="en-US" sz="1000">
                <a:solidFill>
                  <a:srgbClr val="7F7F7F"/>
                </a:solidFill>
              </a:rPr>
              <a:t>6</a:t>
            </a:r>
          </a:p>
        </p:txBody>
      </p:sp>
      <p:sp>
        <p:nvSpPr>
          <p:cNvPr id="282" name="Shape 282"/>
          <p:cNvSpPr txBox="1"/>
          <p:nvPr/>
        </p:nvSpPr>
        <p:spPr>
          <a:xfrm>
            <a:off x="-1" y="682875"/>
            <a:ext cx="7170600" cy="600599"/>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Gaussian Filter Smoothes Edges</a:t>
            </a:r>
          </a:p>
        </p:txBody>
      </p:sp>
      <p:sp>
        <p:nvSpPr>
          <p:cNvPr id="283" name="Shape 283"/>
          <p:cNvSpPr txBox="1"/>
          <p:nvPr/>
        </p:nvSpPr>
        <p:spPr>
          <a:xfrm>
            <a:off x="1952175" y="4119875"/>
            <a:ext cx="418200" cy="468900"/>
          </a:xfrm>
          <a:prstGeom prst="rect">
            <a:avLst/>
          </a:prstGeom>
          <a:noFill/>
          <a:ln>
            <a:noFill/>
          </a:ln>
        </p:spPr>
        <p:txBody>
          <a:bodyPr anchorCtr="0" anchor="t" bIns="91425" lIns="91425" rIns="91425" tIns="91425">
            <a:noAutofit/>
          </a:bodyPr>
          <a:lstStyle/>
          <a:p>
            <a:pPr lvl="0" rtl="0">
              <a:spcBef>
                <a:spcPts val="0"/>
              </a:spcBef>
              <a:buNone/>
            </a:pPr>
            <a:r>
              <a:t/>
            </a:r>
            <a:endParaRPr/>
          </a:p>
        </p:txBody>
      </p:sp>
      <p:pic>
        <p:nvPicPr>
          <p:cNvPr id="284" name="Shape 284"/>
          <p:cNvPicPr preferRelativeResize="0"/>
          <p:nvPr/>
        </p:nvPicPr>
        <p:blipFill rotWithShape="1">
          <a:blip r:embed="rId4">
            <a:alphaModFix/>
          </a:blip>
          <a:srcRect b="49912" l="0" r="0" t="0"/>
          <a:stretch/>
        </p:blipFill>
        <p:spPr>
          <a:xfrm>
            <a:off x="1046100" y="1652222"/>
            <a:ext cx="2740274" cy="2614999"/>
          </a:xfrm>
          <a:prstGeom prst="rect">
            <a:avLst/>
          </a:prstGeom>
          <a:noFill/>
          <a:ln>
            <a:noFill/>
          </a:ln>
        </p:spPr>
      </p:pic>
      <p:pic>
        <p:nvPicPr>
          <p:cNvPr id="285" name="Shape 285"/>
          <p:cNvPicPr preferRelativeResize="0"/>
          <p:nvPr/>
        </p:nvPicPr>
        <p:blipFill rotWithShape="1">
          <a:blip r:embed="rId4">
            <a:alphaModFix/>
          </a:blip>
          <a:srcRect b="0" l="-3990" r="3989" t="49912"/>
          <a:stretch/>
        </p:blipFill>
        <p:spPr>
          <a:xfrm>
            <a:off x="5613649" y="1676525"/>
            <a:ext cx="2740249" cy="2614999"/>
          </a:xfrm>
          <a:prstGeom prst="rect">
            <a:avLst/>
          </a:prstGeom>
          <a:noFill/>
          <a:ln>
            <a:noFill/>
          </a:ln>
        </p:spPr>
      </p:pic>
      <p:sp>
        <p:nvSpPr>
          <p:cNvPr id="286" name="Shape 286"/>
          <p:cNvSpPr/>
          <p:nvPr/>
        </p:nvSpPr>
        <p:spPr>
          <a:xfrm>
            <a:off x="3953750" y="2759150"/>
            <a:ext cx="1659900" cy="468900"/>
          </a:xfrm>
          <a:prstGeom prst="rightArrow">
            <a:avLst>
              <a:gd fmla="val 50000" name="adj1"/>
              <a:gd fmla="val 50000" name="adj2"/>
            </a:avLst>
          </a:prstGeom>
          <a:solidFill>
            <a:srgbClr val="00FF00"/>
          </a:solidFill>
          <a:ln cap="flat" cmpd="sng" w="25400">
            <a:solidFill>
              <a:srgbClr val="24D42D"/>
            </a:solidFill>
            <a:prstDash val="solid"/>
            <a:round/>
            <a:headEnd len="med" w="med" type="none"/>
            <a:tailEnd len="med" w="med" type="none"/>
          </a:ln>
        </p:spPr>
        <p:txBody>
          <a:bodyPr anchorCtr="0" anchor="ctr" bIns="91425" lIns="91425" rIns="91425" tIns="91425">
            <a:noAutofit/>
          </a:bodyPr>
          <a:lstStyle/>
          <a:p>
            <a:pPr lvl="0" rtl="0">
              <a:spcBef>
                <a:spcPts val="0"/>
              </a:spcBef>
              <a:buNone/>
            </a:pPr>
            <a:r>
              <a:rPr lang="en-US"/>
              <a:t>Gaussian Filter</a:t>
            </a:r>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 name="Shape 92"/>
        <p:cNvGrpSpPr/>
        <p:nvPr/>
      </p:nvGrpSpPr>
      <p:grpSpPr>
        <a:xfrm>
          <a:off x="0" y="0"/>
          <a:ext cx="0" cy="0"/>
          <a:chOff x="0" y="0"/>
          <a:chExt cx="0" cy="0"/>
        </a:xfrm>
      </p:grpSpPr>
      <p:pic>
        <p:nvPicPr>
          <p:cNvPr id="93" name="Shape 93"/>
          <p:cNvPicPr preferRelativeResize="0"/>
          <p:nvPr/>
        </p:nvPicPr>
        <p:blipFill/>
        <p:spPr>
          <a:xfrm>
            <a:off x="7514490" y="45563"/>
            <a:ext cx="718200" cy="718200"/>
          </a:xfrm>
          <a:prstGeom prst="rect">
            <a:avLst/>
          </a:prstGeom>
          <a:solidFill>
            <a:srgbClr val="FFFFFF"/>
          </a:solidFill>
          <a:ln>
            <a:noFill/>
          </a:ln>
        </p:spPr>
      </p:pic>
      <p:sp>
        <p:nvSpPr>
          <p:cNvPr id="94" name="Shape 94"/>
          <p:cNvSpPr txBox="1"/>
          <p:nvPr/>
        </p:nvSpPr>
        <p:spPr>
          <a:xfrm>
            <a:off x="281550" y="1100673"/>
            <a:ext cx="3204900" cy="1689000"/>
          </a:xfrm>
          <a:prstGeom prst="rect">
            <a:avLst/>
          </a:prstGeom>
          <a:noFill/>
          <a:ln>
            <a:noFill/>
          </a:ln>
        </p:spPr>
        <p:txBody>
          <a:bodyPr anchorCtr="0" anchor="t" bIns="45700" lIns="91425" rIns="91425" tIns="45700">
            <a:noAutofit/>
          </a:bodyPr>
          <a:lstStyle/>
          <a:p>
            <a:pPr indent="-25400" lvl="0" marL="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Make a program</a:t>
            </a:r>
          </a:p>
          <a:p>
            <a:pPr indent="-25400" lvl="0" rtl="0">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 Average Size and Count</a:t>
            </a:r>
          </a:p>
          <a:p>
            <a:pPr indent="-25400" lvl="0" marL="0" marR="0" rtl="0" algn="l">
              <a:spcBef>
                <a:spcPts val="0"/>
              </a:spcBef>
              <a:buClr>
                <a:srgbClr val="595959"/>
              </a:buClr>
              <a:buSzPct val="100000"/>
              <a:buFont typeface="Calibri"/>
              <a:buChar char="•"/>
            </a:pPr>
            <a:r>
              <a:rPr b="0" i="0" lang="en-US" sz="1800" u="none" cap="none" strike="noStrike">
                <a:solidFill>
                  <a:srgbClr val="595959"/>
                </a:solidFill>
                <a:latin typeface="Calibri"/>
                <a:ea typeface="Calibri"/>
                <a:cs typeface="Calibri"/>
                <a:sym typeface="Calibri"/>
              </a:rPr>
              <a:t> </a:t>
            </a:r>
            <a:r>
              <a:rPr lang="en-US" sz="1800">
                <a:solidFill>
                  <a:srgbClr val="595959"/>
                </a:solidFill>
                <a:latin typeface="Calibri"/>
                <a:ea typeface="Calibri"/>
                <a:cs typeface="Calibri"/>
                <a:sym typeface="Calibri"/>
              </a:rPr>
              <a:t>Short-term: Help other </a:t>
            </a:r>
          </a:p>
          <a:p>
            <a:pPr indent="0" lvl="0" marL="457200" marR="0" rtl="0" algn="l">
              <a:spcBef>
                <a:spcPts val="0"/>
              </a:spcBef>
              <a:buNone/>
            </a:pPr>
            <a:r>
              <a:rPr lang="en-US" sz="1800">
                <a:solidFill>
                  <a:srgbClr val="595959"/>
                </a:solidFill>
                <a:latin typeface="Calibri"/>
                <a:ea typeface="Calibri"/>
                <a:cs typeface="Calibri"/>
                <a:sym typeface="Calibri"/>
              </a:rPr>
              <a:t>  teams</a:t>
            </a:r>
          </a:p>
          <a:p>
            <a:pPr indent="-25400" lvl="0" marL="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Long term: Help Honduras </a:t>
            </a:r>
          </a:p>
          <a:p>
            <a:pPr indent="457200" lvl="0" marR="0" rtl="0" algn="l">
              <a:spcBef>
                <a:spcPts val="0"/>
              </a:spcBef>
              <a:buNone/>
            </a:pPr>
            <a:r>
              <a:rPr lang="en-US" sz="1800">
                <a:solidFill>
                  <a:srgbClr val="595959"/>
                </a:solidFill>
                <a:latin typeface="Calibri"/>
                <a:ea typeface="Calibri"/>
                <a:cs typeface="Calibri"/>
                <a:sym typeface="Calibri"/>
              </a:rPr>
              <a:t>workers</a:t>
            </a:r>
            <a:r>
              <a:rPr lang="en-US">
                <a:solidFill>
                  <a:srgbClr val="595959"/>
                </a:solidFill>
                <a:latin typeface="Calibri"/>
                <a:ea typeface="Calibri"/>
                <a:cs typeface="Calibri"/>
                <a:sym typeface="Calibri"/>
              </a:rPr>
              <a:t> </a:t>
            </a:r>
          </a:p>
        </p:txBody>
      </p:sp>
      <p:sp>
        <p:nvSpPr>
          <p:cNvPr id="95" name="Shape 95"/>
          <p:cNvSpPr txBox="1"/>
          <p:nvPr/>
        </p:nvSpPr>
        <p:spPr>
          <a:xfrm>
            <a:off x="108729" y="403786"/>
            <a:ext cx="4917300" cy="6225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What do we do?</a:t>
            </a:r>
          </a:p>
        </p:txBody>
      </p:sp>
      <p:sp>
        <p:nvSpPr>
          <p:cNvPr id="96" name="Shape 96"/>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24D42D"/>
                </a:solidFill>
              </a:rPr>
              <a:t>Floc App | Apps and Algorithms | </a:t>
            </a:r>
            <a:r>
              <a:rPr b="1" lang="en-US" sz="1000">
                <a:solidFill>
                  <a:srgbClr val="7F7F7F"/>
                </a:solidFill>
              </a:rPr>
              <a:t>Final</a:t>
            </a:r>
            <a:r>
              <a:rPr b="1" i="0" lang="en-US" sz="1000" u="none" cap="none" strike="noStrike">
                <a:solidFill>
                  <a:srgbClr val="7F7F7F"/>
                </a:solidFill>
                <a:latin typeface="Arial"/>
                <a:ea typeface="Arial"/>
                <a:cs typeface="Arial"/>
                <a:sym typeface="Arial"/>
              </a:rPr>
              <a:t> Presentation Spring 201</a:t>
            </a:r>
            <a:r>
              <a:rPr b="1" lang="en-US" sz="1000">
                <a:solidFill>
                  <a:srgbClr val="7F7F7F"/>
                </a:solidFill>
              </a:rPr>
              <a:t>6</a:t>
            </a:r>
          </a:p>
        </p:txBody>
      </p:sp>
      <p:sp>
        <p:nvSpPr>
          <p:cNvPr id="97" name="Shape 97"/>
          <p:cNvSpPr txBox="1"/>
          <p:nvPr/>
        </p:nvSpPr>
        <p:spPr>
          <a:xfrm>
            <a:off x="281551" y="3997139"/>
            <a:ext cx="3204900" cy="923400"/>
          </a:xfrm>
          <a:prstGeom prst="rect">
            <a:avLst/>
          </a:prstGeom>
          <a:noFill/>
          <a:ln cap="flat" cmpd="sng" w="9525">
            <a:solidFill>
              <a:srgbClr val="0B68FF"/>
            </a:solidFill>
            <a:prstDash val="solid"/>
            <a:round/>
            <a:headEnd len="med" w="med" type="none"/>
            <a:tailEnd len="med" w="med" type="none"/>
          </a:ln>
        </p:spPr>
        <p:txBody>
          <a:bodyPr anchorCtr="0" anchor="t" bIns="45700" lIns="91425" rIns="91425" tIns="45700">
            <a:noAutofit/>
          </a:bodyPr>
          <a:lstStyle/>
          <a:p>
            <a:pPr indent="0" lvl="0" marL="0" marR="0" rtl="0" algn="l">
              <a:spcBef>
                <a:spcPts val="0"/>
              </a:spcBef>
              <a:buNone/>
            </a:pPr>
            <a:r>
              <a:rPr lang="en-US"/>
              <a:t>The floc app will be a valuable tool both in the lab and the field.</a:t>
            </a:r>
          </a:p>
        </p:txBody>
      </p:sp>
      <p:pic>
        <p:nvPicPr>
          <p:cNvPr id="98" name="Shape 98"/>
          <p:cNvPicPr preferRelativeResize="0"/>
          <p:nvPr/>
        </p:nvPicPr>
        <p:blipFill>
          <a:blip r:embed="rId3">
            <a:alphaModFix/>
          </a:blip>
          <a:stretch>
            <a:fillRect/>
          </a:stretch>
        </p:blipFill>
        <p:spPr>
          <a:xfrm>
            <a:off x="7318450" y="45562"/>
            <a:ext cx="1764899" cy="513500"/>
          </a:xfrm>
          <a:prstGeom prst="rect">
            <a:avLst/>
          </a:prstGeom>
          <a:noFill/>
          <a:ln>
            <a:noFill/>
          </a:ln>
        </p:spPr>
      </p:pic>
      <p:pic>
        <p:nvPicPr>
          <p:cNvPr id="99" name="Shape 99"/>
          <p:cNvPicPr preferRelativeResize="0"/>
          <p:nvPr/>
        </p:nvPicPr>
        <p:blipFill rotWithShape="1">
          <a:blip r:embed="rId4">
            <a:alphaModFix/>
          </a:blip>
          <a:srcRect b="0" l="0" r="0" t="0"/>
          <a:stretch/>
        </p:blipFill>
        <p:spPr>
          <a:xfrm>
            <a:off x="4002000" y="1100675"/>
            <a:ext cx="4523132" cy="3392349"/>
          </a:xfrm>
          <a:prstGeom prst="rect">
            <a:avLst/>
          </a:prstGeom>
          <a:noFill/>
          <a:ln cap="flat" cmpd="sng" w="25400">
            <a:solidFill>
              <a:srgbClr val="0B68FF"/>
            </a:solidFill>
            <a:prstDash val="solid"/>
            <a:round/>
            <a:headEnd len="med" w="med" type="none"/>
            <a:tailEnd len="med" w="med" type="none"/>
          </a:ln>
        </p:spPr>
      </p:pic>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x="0" y="0"/>
          <a:ext cx="0" cy="0"/>
          <a:chOff x="0" y="0"/>
          <a:chExt cx="0" cy="0"/>
        </a:xfrm>
      </p:grpSpPr>
      <p:pic>
        <p:nvPicPr>
          <p:cNvPr id="104" name="Shape 104"/>
          <p:cNvPicPr preferRelativeResize="0"/>
          <p:nvPr/>
        </p:nvPicPr>
        <p:blipFill/>
        <p:spPr>
          <a:xfrm>
            <a:off x="7514490" y="45563"/>
            <a:ext cx="718200" cy="718200"/>
          </a:xfrm>
          <a:prstGeom prst="rect">
            <a:avLst/>
          </a:prstGeom>
          <a:solidFill>
            <a:srgbClr val="FFFFFF"/>
          </a:solidFill>
          <a:ln>
            <a:noFill/>
          </a:ln>
        </p:spPr>
      </p:pic>
      <p:pic>
        <p:nvPicPr>
          <p:cNvPr id="105" name="Shape 105"/>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06" name="Shape 106"/>
          <p:cNvSpPr txBox="1"/>
          <p:nvPr/>
        </p:nvSpPr>
        <p:spPr>
          <a:xfrm>
            <a:off x="4593771" y="4763421"/>
            <a:ext cx="4403100" cy="246300"/>
          </a:xfrm>
          <a:prstGeom prst="rect">
            <a:avLst/>
          </a:prstGeom>
          <a:noFill/>
          <a:ln>
            <a:noFill/>
          </a:ln>
        </p:spPr>
        <p:txBody>
          <a:bodyPr anchorCtr="0" anchor="t" bIns="45700" lIns="91425" rIns="91425" tIns="45700">
            <a:noAutofit/>
          </a:bodyPr>
          <a:lstStyle/>
          <a:p>
            <a:pPr lvl="0" rtl="0" algn="r">
              <a:spcBef>
                <a:spcPts val="0"/>
              </a:spcBef>
              <a:buClr>
                <a:schemeClr val="dk1"/>
              </a:buClr>
              <a:buSzPct val="25000"/>
              <a:buFont typeface="Arial"/>
              <a:buNone/>
            </a:pPr>
            <a:r>
              <a:rPr b="1" lang="en-US" sz="1000">
                <a:solidFill>
                  <a:srgbClr val="24D42D"/>
                </a:solidFill>
              </a:rPr>
              <a:t>Floc App | Apps and Algorithms |</a:t>
            </a:r>
            <a:r>
              <a:rPr b="1" lang="en-US" sz="1000">
                <a:solidFill>
                  <a:srgbClr val="0B68FF"/>
                </a:solidFill>
              </a:rPr>
              <a:t> </a:t>
            </a:r>
            <a:r>
              <a:rPr b="1" lang="en-US" sz="1000">
                <a:solidFill>
                  <a:srgbClr val="7F7F7F"/>
                </a:solidFill>
              </a:rPr>
              <a:t>Final Presentation Spring 2016</a:t>
            </a:r>
          </a:p>
          <a:p>
            <a:pPr indent="0" lvl="0" marL="0" marR="0" rtl="0" algn="r">
              <a:spcBef>
                <a:spcPts val="0"/>
              </a:spcBef>
              <a:buNone/>
            </a:pPr>
            <a:r>
              <a:t/>
            </a:r>
            <a:endParaRPr b="1" sz="1000">
              <a:solidFill>
                <a:srgbClr val="0B68FF"/>
              </a:solidFill>
            </a:endParaRPr>
          </a:p>
        </p:txBody>
      </p:sp>
      <p:sp>
        <p:nvSpPr>
          <p:cNvPr id="107" name="Shape 107"/>
          <p:cNvSpPr txBox="1"/>
          <p:nvPr/>
        </p:nvSpPr>
        <p:spPr>
          <a:xfrm>
            <a:off x="108729" y="261836"/>
            <a:ext cx="4917300" cy="6225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Methods</a:t>
            </a:r>
          </a:p>
        </p:txBody>
      </p:sp>
      <p:sp>
        <p:nvSpPr>
          <p:cNvPr id="108" name="Shape 108"/>
          <p:cNvSpPr txBox="1"/>
          <p:nvPr/>
        </p:nvSpPr>
        <p:spPr>
          <a:xfrm>
            <a:off x="796000" y="1969487"/>
            <a:ext cx="7470900" cy="12045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6000">
                <a:solidFill>
                  <a:srgbClr val="24D42D"/>
                </a:solidFill>
              </a:rPr>
              <a:t>First Step: Research</a:t>
            </a:r>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2" name="Shape 112"/>
        <p:cNvGrpSpPr/>
        <p:nvPr/>
      </p:nvGrpSpPr>
      <p:grpSpPr>
        <a:xfrm>
          <a:off x="0" y="0"/>
          <a:ext cx="0" cy="0"/>
          <a:chOff x="0" y="0"/>
          <a:chExt cx="0" cy="0"/>
        </a:xfrm>
      </p:grpSpPr>
      <p:pic>
        <p:nvPicPr>
          <p:cNvPr id="113" name="Shape 113"/>
          <p:cNvPicPr preferRelativeResize="0"/>
          <p:nvPr/>
        </p:nvPicPr>
        <p:blipFill/>
        <p:spPr>
          <a:xfrm>
            <a:off x="7514490" y="45563"/>
            <a:ext cx="718200" cy="718200"/>
          </a:xfrm>
          <a:prstGeom prst="rect">
            <a:avLst/>
          </a:prstGeom>
          <a:solidFill>
            <a:srgbClr val="FFFFFF"/>
          </a:solidFill>
          <a:ln>
            <a:noFill/>
          </a:ln>
        </p:spPr>
      </p:pic>
      <p:sp>
        <p:nvSpPr>
          <p:cNvPr id="114" name="Shape 114"/>
          <p:cNvSpPr/>
          <p:nvPr/>
        </p:nvSpPr>
        <p:spPr>
          <a:xfrm>
            <a:off x="936525" y="895949"/>
            <a:ext cx="7043700" cy="2987700"/>
          </a:xfrm>
          <a:prstGeom prst="rect">
            <a:avLst/>
          </a:prstGeom>
          <a:solidFill>
            <a:schemeClr val="lt1"/>
          </a:solidFill>
          <a:ln cap="flat" cmpd="sng" w="25400">
            <a:solidFill>
              <a:srgbClr val="0B68FF"/>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1600" u="none" cap="none" strike="noStrike">
              <a:solidFill>
                <a:schemeClr val="dk1"/>
              </a:solidFill>
              <a:latin typeface="Calibri"/>
              <a:ea typeface="Calibri"/>
              <a:cs typeface="Calibri"/>
              <a:sym typeface="Calibri"/>
            </a:endParaRPr>
          </a:p>
        </p:txBody>
      </p:sp>
      <p:sp>
        <p:nvSpPr>
          <p:cNvPr id="115" name="Shape 115"/>
          <p:cNvSpPr txBox="1"/>
          <p:nvPr/>
        </p:nvSpPr>
        <p:spPr>
          <a:xfrm>
            <a:off x="1163700" y="3997150"/>
            <a:ext cx="6816600" cy="718200"/>
          </a:xfrm>
          <a:prstGeom prst="rect">
            <a:avLst/>
          </a:prstGeom>
          <a:noFill/>
          <a:ln cap="flat" cmpd="sng" w="9525">
            <a:solidFill>
              <a:srgbClr val="0B68FF"/>
            </a:solidFill>
            <a:prstDash val="solid"/>
            <a:round/>
            <a:headEnd len="med" w="med" type="none"/>
            <a:tailEnd len="med" w="med" type="none"/>
          </a:ln>
        </p:spPr>
        <p:txBody>
          <a:bodyPr anchorCtr="0" anchor="t" bIns="45700" lIns="91425" rIns="91425" tIns="45700">
            <a:noAutofit/>
          </a:bodyPr>
          <a:lstStyle/>
          <a:p>
            <a:pPr lvl="0" marR="0" rtl="0" algn="l">
              <a:spcBef>
                <a:spcPts val="0"/>
              </a:spcBef>
              <a:buNone/>
            </a:pPr>
            <a:r>
              <a:rPr lang="en-US" sz="1800"/>
              <a:t>A.  Original |  B.  Local Thresholding | C.  Filling |  D.  Removal</a:t>
            </a:r>
          </a:p>
        </p:txBody>
      </p:sp>
      <p:pic>
        <p:nvPicPr>
          <p:cNvPr id="116" name="Shape 116"/>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17" name="Shape 117"/>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24D42D"/>
                </a:solidFill>
              </a:rPr>
              <a:t>Floc App</a:t>
            </a:r>
            <a:r>
              <a:rPr b="1" i="0" lang="en-US" sz="1000" u="none" cap="none" strike="noStrike">
                <a:solidFill>
                  <a:srgbClr val="24D42D"/>
                </a:solidFill>
                <a:latin typeface="Arial"/>
                <a:ea typeface="Arial"/>
                <a:cs typeface="Arial"/>
                <a:sym typeface="Arial"/>
              </a:rPr>
              <a:t> | </a:t>
            </a:r>
            <a:r>
              <a:rPr b="1" lang="en-US" sz="1000">
                <a:solidFill>
                  <a:srgbClr val="24D42D"/>
                </a:solidFill>
              </a:rPr>
              <a:t>Apps and Algorithms</a:t>
            </a:r>
            <a:r>
              <a:rPr b="1" i="0" lang="en-US" sz="1000" u="none" cap="none" strike="noStrike">
                <a:solidFill>
                  <a:srgbClr val="24D42D"/>
                </a:solidFill>
                <a:latin typeface="Arial"/>
                <a:ea typeface="Arial"/>
                <a:cs typeface="Arial"/>
                <a:sym typeface="Arial"/>
              </a:rPr>
              <a:t> | </a:t>
            </a:r>
            <a:r>
              <a:rPr b="1" lang="en-US" sz="1000">
                <a:solidFill>
                  <a:srgbClr val="7F7F7F"/>
                </a:solidFill>
              </a:rPr>
              <a:t>Final</a:t>
            </a:r>
            <a:r>
              <a:rPr b="1" i="0" lang="en-US" sz="1000" u="none" cap="none" strike="noStrike">
                <a:solidFill>
                  <a:srgbClr val="7F7F7F"/>
                </a:solidFill>
                <a:latin typeface="Arial"/>
                <a:ea typeface="Arial"/>
                <a:cs typeface="Arial"/>
                <a:sym typeface="Arial"/>
              </a:rPr>
              <a:t> Presentation Spring 201</a:t>
            </a:r>
            <a:r>
              <a:rPr b="1" lang="en-US" sz="1000">
                <a:solidFill>
                  <a:srgbClr val="7F7F7F"/>
                </a:solidFill>
              </a:rPr>
              <a:t>6</a:t>
            </a:r>
          </a:p>
        </p:txBody>
      </p:sp>
      <p:sp>
        <p:nvSpPr>
          <p:cNvPr id="118" name="Shape 118"/>
          <p:cNvSpPr txBox="1"/>
          <p:nvPr/>
        </p:nvSpPr>
        <p:spPr>
          <a:xfrm>
            <a:off x="343898" y="181850"/>
            <a:ext cx="7170600" cy="6006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Sun’s Image Analysis</a:t>
            </a:r>
          </a:p>
        </p:txBody>
      </p:sp>
      <p:pic>
        <p:nvPicPr>
          <p:cNvPr id="119" name="Shape 119"/>
          <p:cNvPicPr preferRelativeResize="0"/>
          <p:nvPr/>
        </p:nvPicPr>
        <p:blipFill>
          <a:blip r:embed="rId4">
            <a:alphaModFix/>
          </a:blip>
          <a:stretch>
            <a:fillRect/>
          </a:stretch>
        </p:blipFill>
        <p:spPr>
          <a:xfrm>
            <a:off x="1873856" y="1034775"/>
            <a:ext cx="4921468" cy="2731400"/>
          </a:xfrm>
          <a:prstGeom prst="rect">
            <a:avLst/>
          </a:prstGeom>
          <a:noFill/>
          <a:ln>
            <a:noFill/>
          </a:ln>
        </p:spPr>
      </p:pic>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3" name="Shape 123"/>
        <p:cNvGrpSpPr/>
        <p:nvPr/>
      </p:nvGrpSpPr>
      <p:grpSpPr>
        <a:xfrm>
          <a:off x="0" y="0"/>
          <a:ext cx="0" cy="0"/>
          <a:chOff x="0" y="0"/>
          <a:chExt cx="0" cy="0"/>
        </a:xfrm>
      </p:grpSpPr>
      <p:pic>
        <p:nvPicPr>
          <p:cNvPr id="124" name="Shape 124"/>
          <p:cNvPicPr preferRelativeResize="0"/>
          <p:nvPr/>
        </p:nvPicPr>
        <p:blipFill/>
        <p:spPr>
          <a:xfrm>
            <a:off x="7514490" y="45563"/>
            <a:ext cx="718200" cy="718200"/>
          </a:xfrm>
          <a:prstGeom prst="rect">
            <a:avLst/>
          </a:prstGeom>
          <a:solidFill>
            <a:srgbClr val="FFFFFF"/>
          </a:solidFill>
          <a:ln>
            <a:noFill/>
          </a:ln>
        </p:spPr>
      </p:pic>
      <p:pic>
        <p:nvPicPr>
          <p:cNvPr id="125" name="Shape 125"/>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26" name="Shape 126"/>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24D42D"/>
                </a:solidFill>
              </a:rPr>
              <a:t>Floc App</a:t>
            </a:r>
            <a:r>
              <a:rPr b="1" i="0" lang="en-US" sz="1000" u="none" cap="none" strike="noStrike">
                <a:solidFill>
                  <a:srgbClr val="24D42D"/>
                </a:solidFill>
                <a:latin typeface="Arial"/>
                <a:ea typeface="Arial"/>
                <a:cs typeface="Arial"/>
                <a:sym typeface="Arial"/>
              </a:rPr>
              <a:t> | </a:t>
            </a:r>
            <a:r>
              <a:rPr b="1" lang="en-US" sz="1000">
                <a:solidFill>
                  <a:srgbClr val="24D42D"/>
                </a:solidFill>
              </a:rPr>
              <a:t>Apps and Algorithms</a:t>
            </a:r>
            <a:r>
              <a:rPr b="1" i="0" lang="en-US" sz="1000" u="none" cap="none" strike="noStrike">
                <a:solidFill>
                  <a:srgbClr val="24D42D"/>
                </a:solidFill>
                <a:latin typeface="Arial"/>
                <a:ea typeface="Arial"/>
                <a:cs typeface="Arial"/>
                <a:sym typeface="Arial"/>
              </a:rPr>
              <a:t> | </a:t>
            </a:r>
            <a:r>
              <a:rPr b="1" lang="en-US" sz="1000">
                <a:solidFill>
                  <a:srgbClr val="7F7F7F"/>
                </a:solidFill>
              </a:rPr>
              <a:t>Final</a:t>
            </a:r>
            <a:r>
              <a:rPr b="1" i="0" lang="en-US" sz="1000" u="none" cap="none" strike="noStrike">
                <a:solidFill>
                  <a:srgbClr val="7F7F7F"/>
                </a:solidFill>
                <a:latin typeface="Arial"/>
                <a:ea typeface="Arial"/>
                <a:cs typeface="Arial"/>
                <a:sym typeface="Arial"/>
              </a:rPr>
              <a:t> Presentation Spring 201</a:t>
            </a:r>
            <a:r>
              <a:rPr b="1" lang="en-US" sz="1000">
                <a:solidFill>
                  <a:srgbClr val="7F7F7F"/>
                </a:solidFill>
              </a:rPr>
              <a:t>6</a:t>
            </a:r>
          </a:p>
        </p:txBody>
      </p:sp>
      <p:sp>
        <p:nvSpPr>
          <p:cNvPr id="127" name="Shape 127"/>
          <p:cNvSpPr txBox="1"/>
          <p:nvPr/>
        </p:nvSpPr>
        <p:spPr>
          <a:xfrm>
            <a:off x="209998" y="725538"/>
            <a:ext cx="7170600" cy="600599"/>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Flocs on the image’s border are removed</a:t>
            </a:r>
          </a:p>
        </p:txBody>
      </p:sp>
      <p:grpSp>
        <p:nvGrpSpPr>
          <p:cNvPr id="128" name="Shape 128"/>
          <p:cNvGrpSpPr/>
          <p:nvPr/>
        </p:nvGrpSpPr>
        <p:grpSpPr>
          <a:xfrm>
            <a:off x="1103805" y="1492609"/>
            <a:ext cx="6214656" cy="3210474"/>
            <a:chOff x="928100" y="684702"/>
            <a:chExt cx="7043700" cy="3940200"/>
          </a:xfrm>
        </p:grpSpPr>
        <p:sp>
          <p:nvSpPr>
            <p:cNvPr id="129" name="Shape 129"/>
            <p:cNvSpPr/>
            <p:nvPr/>
          </p:nvSpPr>
          <p:spPr>
            <a:xfrm>
              <a:off x="928100" y="684702"/>
              <a:ext cx="7043700" cy="3940200"/>
            </a:xfrm>
            <a:prstGeom prst="rect">
              <a:avLst/>
            </a:prstGeom>
            <a:solidFill>
              <a:schemeClr val="lt1"/>
            </a:solidFill>
            <a:ln cap="flat" cmpd="sng" w="25400">
              <a:solidFill>
                <a:srgbClr val="0B68FF"/>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1600" u="none" cap="none" strike="noStrike">
                <a:solidFill>
                  <a:schemeClr val="dk1"/>
                </a:solidFill>
                <a:latin typeface="Calibri"/>
                <a:ea typeface="Calibri"/>
                <a:cs typeface="Calibri"/>
                <a:sym typeface="Calibri"/>
              </a:endParaRPr>
            </a:p>
          </p:txBody>
        </p:sp>
        <p:pic>
          <p:nvPicPr>
            <p:cNvPr id="130" name="Shape 130"/>
            <p:cNvPicPr preferRelativeResize="0"/>
            <p:nvPr/>
          </p:nvPicPr>
          <p:blipFill>
            <a:blip r:embed="rId4">
              <a:alphaModFix/>
            </a:blip>
            <a:stretch>
              <a:fillRect/>
            </a:stretch>
          </p:blipFill>
          <p:spPr>
            <a:xfrm rot="-5400033">
              <a:off x="1188544" y="424284"/>
              <a:ext cx="1361335" cy="1882187"/>
            </a:xfrm>
            <a:prstGeom prst="rect">
              <a:avLst/>
            </a:prstGeom>
            <a:noFill/>
            <a:ln>
              <a:noFill/>
            </a:ln>
          </p:spPr>
        </p:pic>
        <p:pic>
          <p:nvPicPr>
            <p:cNvPr id="131" name="Shape 131"/>
            <p:cNvPicPr preferRelativeResize="0"/>
            <p:nvPr/>
          </p:nvPicPr>
          <p:blipFill rotWithShape="1">
            <a:blip r:embed="rId5">
              <a:alphaModFix/>
            </a:blip>
            <a:srcRect b="0" l="4375" r="50703" t="54934"/>
            <a:stretch/>
          </p:blipFill>
          <p:spPr>
            <a:xfrm>
              <a:off x="2746750" y="1111899"/>
              <a:ext cx="4881450" cy="3287012"/>
            </a:xfrm>
            <a:prstGeom prst="rect">
              <a:avLst/>
            </a:prstGeom>
            <a:noFill/>
            <a:ln>
              <a:noFill/>
            </a:ln>
          </p:spPr>
        </p:pic>
      </p:gr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5" name="Shape 135"/>
        <p:cNvGrpSpPr/>
        <p:nvPr/>
      </p:nvGrpSpPr>
      <p:grpSpPr>
        <a:xfrm>
          <a:off x="0" y="0"/>
          <a:ext cx="0" cy="0"/>
          <a:chOff x="0" y="0"/>
          <a:chExt cx="0" cy="0"/>
        </a:xfrm>
      </p:grpSpPr>
      <p:pic>
        <p:nvPicPr>
          <p:cNvPr id="136" name="Shape 136"/>
          <p:cNvPicPr preferRelativeResize="0"/>
          <p:nvPr/>
        </p:nvPicPr>
        <p:blipFill/>
        <p:spPr>
          <a:xfrm>
            <a:off x="7514490" y="45563"/>
            <a:ext cx="718200" cy="718200"/>
          </a:xfrm>
          <a:prstGeom prst="rect">
            <a:avLst/>
          </a:prstGeom>
          <a:solidFill>
            <a:srgbClr val="FFFFFF"/>
          </a:solidFill>
          <a:ln>
            <a:noFill/>
          </a:ln>
        </p:spPr>
      </p:pic>
      <p:sp>
        <p:nvSpPr>
          <p:cNvPr id="137" name="Shape 137"/>
          <p:cNvSpPr/>
          <p:nvPr/>
        </p:nvSpPr>
        <p:spPr>
          <a:xfrm>
            <a:off x="758325" y="1223600"/>
            <a:ext cx="7784100" cy="3540000"/>
          </a:xfrm>
          <a:prstGeom prst="rect">
            <a:avLst/>
          </a:prstGeom>
          <a:solidFill>
            <a:schemeClr val="lt1"/>
          </a:solidFill>
          <a:ln cap="flat" cmpd="sng" w="25400">
            <a:solidFill>
              <a:srgbClr val="0B68FF"/>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1600" u="none" cap="none" strike="noStrike">
              <a:solidFill>
                <a:schemeClr val="dk1"/>
              </a:solidFill>
              <a:latin typeface="Calibri"/>
              <a:ea typeface="Calibri"/>
              <a:cs typeface="Calibri"/>
              <a:sym typeface="Calibri"/>
            </a:endParaRPr>
          </a:p>
        </p:txBody>
      </p:sp>
      <p:pic>
        <p:nvPicPr>
          <p:cNvPr id="138" name="Shape 138"/>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39" name="Shape 139"/>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24D42D"/>
                </a:solidFill>
              </a:rPr>
              <a:t>Floc App</a:t>
            </a:r>
            <a:r>
              <a:rPr b="1" i="0" lang="en-US" sz="1000" u="none" cap="none" strike="noStrike">
                <a:solidFill>
                  <a:srgbClr val="24D42D"/>
                </a:solidFill>
                <a:latin typeface="Arial"/>
                <a:ea typeface="Arial"/>
                <a:cs typeface="Arial"/>
                <a:sym typeface="Arial"/>
              </a:rPr>
              <a:t> | </a:t>
            </a:r>
            <a:r>
              <a:rPr b="1" lang="en-US" sz="1000">
                <a:solidFill>
                  <a:srgbClr val="24D42D"/>
                </a:solidFill>
              </a:rPr>
              <a:t>Apps and Algorithms</a:t>
            </a:r>
            <a:r>
              <a:rPr b="1" i="0" lang="en-US" sz="1000" u="none" cap="none" strike="noStrike">
                <a:solidFill>
                  <a:srgbClr val="24D42D"/>
                </a:solidFill>
                <a:latin typeface="Arial"/>
                <a:ea typeface="Arial"/>
                <a:cs typeface="Arial"/>
                <a:sym typeface="Arial"/>
              </a:rPr>
              <a:t> | </a:t>
            </a:r>
            <a:r>
              <a:rPr b="1" lang="en-US" sz="1000">
                <a:solidFill>
                  <a:srgbClr val="7F7F7F"/>
                </a:solidFill>
              </a:rPr>
              <a:t>Final</a:t>
            </a:r>
            <a:r>
              <a:rPr b="1" i="0" lang="en-US" sz="1000" u="none" cap="none" strike="noStrike">
                <a:solidFill>
                  <a:srgbClr val="7F7F7F"/>
                </a:solidFill>
                <a:latin typeface="Arial"/>
                <a:ea typeface="Arial"/>
                <a:cs typeface="Arial"/>
                <a:sym typeface="Arial"/>
              </a:rPr>
              <a:t> Presentation Spring 201</a:t>
            </a:r>
            <a:r>
              <a:rPr b="1" lang="en-US" sz="1000">
                <a:solidFill>
                  <a:srgbClr val="7F7F7F"/>
                </a:solidFill>
              </a:rPr>
              <a:t>6</a:t>
            </a:r>
          </a:p>
        </p:txBody>
      </p:sp>
      <p:sp>
        <p:nvSpPr>
          <p:cNvPr id="140" name="Shape 140"/>
          <p:cNvSpPr txBox="1"/>
          <p:nvPr/>
        </p:nvSpPr>
        <p:spPr>
          <a:xfrm>
            <a:off x="-1" y="673038"/>
            <a:ext cx="7170600" cy="600599"/>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Hard to Measure Out of Focus Flocs</a:t>
            </a:r>
          </a:p>
        </p:txBody>
      </p:sp>
      <p:sp>
        <p:nvSpPr>
          <p:cNvPr id="141" name="Shape 141"/>
          <p:cNvSpPr txBox="1"/>
          <p:nvPr/>
        </p:nvSpPr>
        <p:spPr>
          <a:xfrm>
            <a:off x="1952175" y="4119875"/>
            <a:ext cx="418200" cy="468900"/>
          </a:xfrm>
          <a:prstGeom prst="rect">
            <a:avLst/>
          </a:prstGeom>
          <a:noFill/>
          <a:ln>
            <a:noFill/>
          </a:ln>
        </p:spPr>
        <p:txBody>
          <a:bodyPr anchorCtr="0" anchor="t" bIns="91425" lIns="91425" rIns="91425" tIns="91425">
            <a:noAutofit/>
          </a:bodyPr>
          <a:lstStyle/>
          <a:p>
            <a:pPr lvl="0" rtl="0">
              <a:spcBef>
                <a:spcPts val="0"/>
              </a:spcBef>
              <a:buNone/>
            </a:pPr>
            <a:r>
              <a:t/>
            </a:r>
            <a:endParaRPr/>
          </a:p>
        </p:txBody>
      </p:sp>
      <p:pic>
        <p:nvPicPr>
          <p:cNvPr id="142" name="Shape 142"/>
          <p:cNvPicPr preferRelativeResize="0"/>
          <p:nvPr/>
        </p:nvPicPr>
        <p:blipFill>
          <a:blip r:embed="rId4">
            <a:alphaModFix/>
          </a:blip>
          <a:stretch>
            <a:fillRect/>
          </a:stretch>
        </p:blipFill>
        <p:spPr>
          <a:xfrm>
            <a:off x="1762850" y="1415900"/>
            <a:ext cx="6036075" cy="3172875"/>
          </a:xfrm>
          <a:prstGeom prst="rect">
            <a:avLst/>
          </a:prstGeom>
          <a:noFill/>
          <a:ln>
            <a:noFill/>
          </a:ln>
        </p:spPr>
      </p:pic>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6" name="Shape 146"/>
        <p:cNvGrpSpPr/>
        <p:nvPr/>
      </p:nvGrpSpPr>
      <p:grpSpPr>
        <a:xfrm>
          <a:off x="0" y="0"/>
          <a:ext cx="0" cy="0"/>
          <a:chOff x="0" y="0"/>
          <a:chExt cx="0" cy="0"/>
        </a:xfrm>
      </p:grpSpPr>
      <p:pic>
        <p:nvPicPr>
          <p:cNvPr id="147" name="Shape 147"/>
          <p:cNvPicPr preferRelativeResize="0"/>
          <p:nvPr/>
        </p:nvPicPr>
        <p:blipFill/>
        <p:spPr>
          <a:xfrm>
            <a:off x="7514490" y="45563"/>
            <a:ext cx="718200" cy="718200"/>
          </a:xfrm>
          <a:prstGeom prst="rect">
            <a:avLst/>
          </a:prstGeom>
          <a:solidFill>
            <a:srgbClr val="FFFFFF"/>
          </a:solidFill>
          <a:ln>
            <a:noFill/>
          </a:ln>
        </p:spPr>
      </p:pic>
      <p:sp>
        <p:nvSpPr>
          <p:cNvPr id="148" name="Shape 148"/>
          <p:cNvSpPr/>
          <p:nvPr/>
        </p:nvSpPr>
        <p:spPr>
          <a:xfrm>
            <a:off x="758325" y="1223600"/>
            <a:ext cx="7784100" cy="3540000"/>
          </a:xfrm>
          <a:prstGeom prst="rect">
            <a:avLst/>
          </a:prstGeom>
          <a:solidFill>
            <a:schemeClr val="lt1"/>
          </a:solidFill>
          <a:ln cap="flat" cmpd="sng" w="25400">
            <a:solidFill>
              <a:srgbClr val="0B68FF"/>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1600" u="none" cap="none" strike="noStrike">
              <a:solidFill>
                <a:schemeClr val="dk1"/>
              </a:solidFill>
              <a:latin typeface="Calibri"/>
              <a:ea typeface="Calibri"/>
              <a:cs typeface="Calibri"/>
              <a:sym typeface="Calibri"/>
            </a:endParaRPr>
          </a:p>
        </p:txBody>
      </p:sp>
      <p:pic>
        <p:nvPicPr>
          <p:cNvPr id="149" name="Shape 149"/>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50" name="Shape 150"/>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24D42D"/>
                </a:solidFill>
              </a:rPr>
              <a:t>Floc App</a:t>
            </a:r>
            <a:r>
              <a:rPr b="1" i="0" lang="en-US" sz="1000" u="none" cap="none" strike="noStrike">
                <a:solidFill>
                  <a:srgbClr val="24D42D"/>
                </a:solidFill>
                <a:latin typeface="Arial"/>
                <a:ea typeface="Arial"/>
                <a:cs typeface="Arial"/>
                <a:sym typeface="Arial"/>
              </a:rPr>
              <a:t> | </a:t>
            </a:r>
            <a:r>
              <a:rPr b="1" lang="en-US" sz="1000">
                <a:solidFill>
                  <a:srgbClr val="24D42D"/>
                </a:solidFill>
              </a:rPr>
              <a:t>Apps and Algorithms</a:t>
            </a:r>
            <a:r>
              <a:rPr b="1" i="0" lang="en-US" sz="1000" u="none" cap="none" strike="noStrike">
                <a:solidFill>
                  <a:srgbClr val="24D42D"/>
                </a:solidFill>
                <a:latin typeface="Arial"/>
                <a:ea typeface="Arial"/>
                <a:cs typeface="Arial"/>
                <a:sym typeface="Arial"/>
              </a:rPr>
              <a:t> | </a:t>
            </a:r>
            <a:r>
              <a:rPr b="1" lang="en-US" sz="1000">
                <a:solidFill>
                  <a:srgbClr val="7F7F7F"/>
                </a:solidFill>
              </a:rPr>
              <a:t>Final</a:t>
            </a:r>
            <a:r>
              <a:rPr b="1" i="0" lang="en-US" sz="1000" u="none" cap="none" strike="noStrike">
                <a:solidFill>
                  <a:srgbClr val="7F7F7F"/>
                </a:solidFill>
                <a:latin typeface="Arial"/>
                <a:ea typeface="Arial"/>
                <a:cs typeface="Arial"/>
                <a:sym typeface="Arial"/>
              </a:rPr>
              <a:t> Presentation Spring 201</a:t>
            </a:r>
            <a:r>
              <a:rPr b="1" lang="en-US" sz="1000">
                <a:solidFill>
                  <a:srgbClr val="7F7F7F"/>
                </a:solidFill>
              </a:rPr>
              <a:t>6</a:t>
            </a:r>
          </a:p>
        </p:txBody>
      </p:sp>
      <p:sp>
        <p:nvSpPr>
          <p:cNvPr id="151" name="Shape 151"/>
          <p:cNvSpPr txBox="1"/>
          <p:nvPr/>
        </p:nvSpPr>
        <p:spPr>
          <a:xfrm>
            <a:off x="-1" y="673038"/>
            <a:ext cx="7170600" cy="600599"/>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Small particles and unfocused flocs were removed</a:t>
            </a:r>
          </a:p>
        </p:txBody>
      </p:sp>
      <p:sp>
        <p:nvSpPr>
          <p:cNvPr id="152" name="Shape 152"/>
          <p:cNvSpPr txBox="1"/>
          <p:nvPr/>
        </p:nvSpPr>
        <p:spPr>
          <a:xfrm>
            <a:off x="1952175" y="4119875"/>
            <a:ext cx="418200" cy="468900"/>
          </a:xfrm>
          <a:prstGeom prst="rect">
            <a:avLst/>
          </a:prstGeom>
          <a:noFill/>
          <a:ln>
            <a:noFill/>
          </a:ln>
        </p:spPr>
        <p:txBody>
          <a:bodyPr anchorCtr="0" anchor="t" bIns="91425" lIns="91425" rIns="91425" tIns="91425">
            <a:noAutofit/>
          </a:bodyPr>
          <a:lstStyle/>
          <a:p>
            <a:pPr lvl="0" rtl="0">
              <a:spcBef>
                <a:spcPts val="0"/>
              </a:spcBef>
              <a:buNone/>
            </a:pPr>
            <a:r>
              <a:t/>
            </a:r>
            <a:endParaRPr/>
          </a:p>
        </p:txBody>
      </p:sp>
      <p:pic>
        <p:nvPicPr>
          <p:cNvPr id="153" name="Shape 153"/>
          <p:cNvPicPr preferRelativeResize="0"/>
          <p:nvPr/>
        </p:nvPicPr>
        <p:blipFill rotWithShape="1">
          <a:blip r:embed="rId4">
            <a:alphaModFix/>
          </a:blip>
          <a:srcRect b="0" l="50268" r="0" t="0"/>
          <a:stretch/>
        </p:blipFill>
        <p:spPr>
          <a:xfrm>
            <a:off x="2826049" y="1500650"/>
            <a:ext cx="3702249" cy="3147475"/>
          </a:xfrm>
          <a:prstGeom prst="rect">
            <a:avLst/>
          </a:prstGeom>
          <a:noFill/>
          <a:ln>
            <a:noFill/>
          </a:ln>
        </p:spPr>
      </p:pic>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7" name="Shape 157"/>
        <p:cNvGrpSpPr/>
        <p:nvPr/>
      </p:nvGrpSpPr>
      <p:grpSpPr>
        <a:xfrm>
          <a:off x="0" y="0"/>
          <a:ext cx="0" cy="0"/>
          <a:chOff x="0" y="0"/>
          <a:chExt cx="0" cy="0"/>
        </a:xfrm>
      </p:grpSpPr>
      <p:pic>
        <p:nvPicPr>
          <p:cNvPr id="158" name="Shape 158"/>
          <p:cNvPicPr preferRelativeResize="0"/>
          <p:nvPr/>
        </p:nvPicPr>
        <p:blipFill/>
        <p:spPr>
          <a:xfrm>
            <a:off x="7514490" y="45563"/>
            <a:ext cx="718200" cy="718200"/>
          </a:xfrm>
          <a:prstGeom prst="rect">
            <a:avLst/>
          </a:prstGeom>
          <a:solidFill>
            <a:srgbClr val="FFFFFF"/>
          </a:solidFill>
          <a:ln>
            <a:noFill/>
          </a:ln>
        </p:spPr>
      </p:pic>
      <p:pic>
        <p:nvPicPr>
          <p:cNvPr id="159" name="Shape 159"/>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60" name="Shape 160"/>
          <p:cNvSpPr txBox="1"/>
          <p:nvPr/>
        </p:nvSpPr>
        <p:spPr>
          <a:xfrm>
            <a:off x="4593771" y="4763421"/>
            <a:ext cx="4403100" cy="246300"/>
          </a:xfrm>
          <a:prstGeom prst="rect">
            <a:avLst/>
          </a:prstGeom>
          <a:noFill/>
          <a:ln>
            <a:noFill/>
          </a:ln>
        </p:spPr>
        <p:txBody>
          <a:bodyPr anchorCtr="0" anchor="t" bIns="45700" lIns="91425" rIns="91425" tIns="45700">
            <a:noAutofit/>
          </a:bodyPr>
          <a:lstStyle/>
          <a:p>
            <a:pPr lvl="0" rtl="0" algn="r">
              <a:spcBef>
                <a:spcPts val="0"/>
              </a:spcBef>
              <a:buClr>
                <a:schemeClr val="dk1"/>
              </a:buClr>
              <a:buSzPct val="25000"/>
              <a:buFont typeface="Arial"/>
              <a:buNone/>
            </a:pPr>
            <a:r>
              <a:rPr b="1" lang="en-US" sz="1000">
                <a:solidFill>
                  <a:srgbClr val="24D42D"/>
                </a:solidFill>
              </a:rPr>
              <a:t>Floc App | Apps and Algorithms |</a:t>
            </a:r>
            <a:r>
              <a:rPr b="1" lang="en-US" sz="1000">
                <a:solidFill>
                  <a:srgbClr val="0B68FF"/>
                </a:solidFill>
              </a:rPr>
              <a:t> </a:t>
            </a:r>
            <a:r>
              <a:rPr b="1" lang="en-US" sz="1000">
                <a:solidFill>
                  <a:srgbClr val="7F7F7F"/>
                </a:solidFill>
              </a:rPr>
              <a:t>Final Presentation Spring 2016</a:t>
            </a:r>
          </a:p>
          <a:p>
            <a:pPr indent="0" lvl="0" marL="0" marR="0" rtl="0" algn="r">
              <a:spcBef>
                <a:spcPts val="0"/>
              </a:spcBef>
              <a:buNone/>
            </a:pPr>
            <a:r>
              <a:t/>
            </a:r>
            <a:endParaRPr b="1" sz="1000">
              <a:solidFill>
                <a:srgbClr val="0B68FF"/>
              </a:solidFill>
            </a:endParaRPr>
          </a:p>
        </p:txBody>
      </p:sp>
      <p:sp>
        <p:nvSpPr>
          <p:cNvPr id="161" name="Shape 161"/>
          <p:cNvSpPr txBox="1"/>
          <p:nvPr/>
        </p:nvSpPr>
        <p:spPr>
          <a:xfrm>
            <a:off x="108729" y="261836"/>
            <a:ext cx="4917300" cy="6225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Methods</a:t>
            </a:r>
          </a:p>
        </p:txBody>
      </p:sp>
      <p:sp>
        <p:nvSpPr>
          <p:cNvPr id="162" name="Shape 162"/>
          <p:cNvSpPr txBox="1"/>
          <p:nvPr/>
        </p:nvSpPr>
        <p:spPr>
          <a:xfrm>
            <a:off x="49500" y="2006100"/>
            <a:ext cx="9045000" cy="11313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800">
                <a:solidFill>
                  <a:srgbClr val="24D42D"/>
                </a:solidFill>
              </a:rPr>
              <a:t>Second Step: Splitting up Tasks</a:t>
            </a:r>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6" name="Shape 166"/>
        <p:cNvGrpSpPr/>
        <p:nvPr/>
      </p:nvGrpSpPr>
      <p:grpSpPr>
        <a:xfrm>
          <a:off x="0" y="0"/>
          <a:ext cx="0" cy="0"/>
          <a:chOff x="0" y="0"/>
          <a:chExt cx="0" cy="0"/>
        </a:xfrm>
      </p:grpSpPr>
      <p:pic>
        <p:nvPicPr>
          <p:cNvPr id="167" name="Shape 167"/>
          <p:cNvPicPr preferRelativeResize="0"/>
          <p:nvPr/>
        </p:nvPicPr>
        <p:blipFill/>
        <p:spPr>
          <a:xfrm>
            <a:off x="7514490" y="45563"/>
            <a:ext cx="718200" cy="718200"/>
          </a:xfrm>
          <a:prstGeom prst="rect">
            <a:avLst/>
          </a:prstGeom>
          <a:solidFill>
            <a:srgbClr val="FFFFFF"/>
          </a:solidFill>
          <a:ln>
            <a:noFill/>
          </a:ln>
        </p:spPr>
      </p:pic>
      <p:sp>
        <p:nvSpPr>
          <p:cNvPr id="168" name="Shape 168"/>
          <p:cNvSpPr/>
          <p:nvPr/>
        </p:nvSpPr>
        <p:spPr>
          <a:xfrm>
            <a:off x="4984175" y="2386800"/>
            <a:ext cx="2870400" cy="369900"/>
          </a:xfrm>
          <a:prstGeom prst="rect">
            <a:avLst/>
          </a:prstGeom>
          <a:solidFill>
            <a:schemeClr val="lt1"/>
          </a:solidFill>
          <a:ln cap="flat" cmpd="sng" w="25400">
            <a:solidFill>
              <a:srgbClr val="0B68FF"/>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lang="en-US" sz="1000">
                <a:solidFill>
                  <a:schemeClr val="dk1"/>
                </a:solidFill>
                <a:latin typeface="Calibri"/>
                <a:ea typeface="Calibri"/>
                <a:cs typeface="Calibri"/>
                <a:sym typeface="Calibri"/>
              </a:rPr>
              <a:t>Figure 1: More user-friendly version of the code. Black boxes are subVIs</a:t>
            </a:r>
          </a:p>
        </p:txBody>
      </p:sp>
      <p:pic>
        <p:nvPicPr>
          <p:cNvPr id="169" name="Shape 169"/>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70" name="Shape 170"/>
          <p:cNvSpPr txBox="1"/>
          <p:nvPr/>
        </p:nvSpPr>
        <p:spPr>
          <a:xfrm>
            <a:off x="4593771" y="4763421"/>
            <a:ext cx="4403100" cy="246300"/>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1" lang="en-US" sz="1000">
                <a:solidFill>
                  <a:srgbClr val="24D42D"/>
                </a:solidFill>
              </a:rPr>
              <a:t>Floc App</a:t>
            </a:r>
            <a:r>
              <a:rPr b="1" i="0" lang="en-US" sz="1000" u="none" cap="none" strike="noStrike">
                <a:solidFill>
                  <a:srgbClr val="24D42D"/>
                </a:solidFill>
                <a:latin typeface="Arial"/>
                <a:ea typeface="Arial"/>
                <a:cs typeface="Arial"/>
                <a:sym typeface="Arial"/>
              </a:rPr>
              <a:t> | </a:t>
            </a:r>
            <a:r>
              <a:rPr b="1" lang="en-US" sz="1000">
                <a:solidFill>
                  <a:srgbClr val="24D42D"/>
                </a:solidFill>
              </a:rPr>
              <a:t>Apps and Algorithms</a:t>
            </a:r>
            <a:r>
              <a:rPr b="1" i="0" lang="en-US" sz="1000" u="none" cap="none" strike="noStrike">
                <a:solidFill>
                  <a:srgbClr val="24D42D"/>
                </a:solidFill>
                <a:latin typeface="Arial"/>
                <a:ea typeface="Arial"/>
                <a:cs typeface="Arial"/>
                <a:sym typeface="Arial"/>
              </a:rPr>
              <a:t> | </a:t>
            </a:r>
            <a:r>
              <a:rPr b="1" lang="en-US" sz="1000">
                <a:solidFill>
                  <a:srgbClr val="7F7F7F"/>
                </a:solidFill>
              </a:rPr>
              <a:t>Final</a:t>
            </a:r>
            <a:r>
              <a:rPr b="1" i="0" lang="en-US" sz="1000" u="none" cap="none" strike="noStrike">
                <a:solidFill>
                  <a:srgbClr val="7F7F7F"/>
                </a:solidFill>
                <a:latin typeface="Arial"/>
                <a:ea typeface="Arial"/>
                <a:cs typeface="Arial"/>
                <a:sym typeface="Arial"/>
              </a:rPr>
              <a:t> Presentation Spring 201</a:t>
            </a:r>
            <a:r>
              <a:rPr b="1" lang="en-US" sz="1000">
                <a:solidFill>
                  <a:srgbClr val="7F7F7F"/>
                </a:solidFill>
              </a:rPr>
              <a:t>6</a:t>
            </a:r>
          </a:p>
        </p:txBody>
      </p:sp>
      <p:sp>
        <p:nvSpPr>
          <p:cNvPr id="171" name="Shape 171"/>
          <p:cNvSpPr txBox="1"/>
          <p:nvPr/>
        </p:nvSpPr>
        <p:spPr>
          <a:xfrm>
            <a:off x="343898" y="181850"/>
            <a:ext cx="7170600" cy="600600"/>
          </a:xfrm>
          <a:prstGeom prst="rect">
            <a:avLst/>
          </a:prstGeom>
          <a:noFill/>
          <a:ln>
            <a:noFill/>
          </a:ln>
        </p:spPr>
        <p:txBody>
          <a:bodyPr anchorCtr="0" anchor="b" bIns="121875" lIns="121875" rIns="121875" tIns="121875">
            <a:noAutofit/>
          </a:bodyPr>
          <a:lstStyle/>
          <a:p>
            <a:pPr indent="0" lvl="0" marL="0" marR="0" rtl="0" algn="l">
              <a:lnSpc>
                <a:spcPct val="90000"/>
              </a:lnSpc>
              <a:spcBef>
                <a:spcPts val="0"/>
              </a:spcBef>
              <a:buSzPct val="25000"/>
              <a:buNone/>
            </a:pPr>
            <a:r>
              <a:rPr lang="en-US" sz="4000">
                <a:solidFill>
                  <a:srgbClr val="24D42D"/>
                </a:solidFill>
              </a:rPr>
              <a:t>Siwei’s/Casey’s Code</a:t>
            </a:r>
          </a:p>
        </p:txBody>
      </p:sp>
      <p:sp>
        <p:nvSpPr>
          <p:cNvPr id="172" name="Shape 172"/>
          <p:cNvSpPr txBox="1"/>
          <p:nvPr/>
        </p:nvSpPr>
        <p:spPr>
          <a:xfrm>
            <a:off x="281550" y="1100680"/>
            <a:ext cx="3204900" cy="1368000"/>
          </a:xfrm>
          <a:prstGeom prst="rect">
            <a:avLst/>
          </a:prstGeom>
          <a:noFill/>
          <a:ln>
            <a:noFill/>
          </a:ln>
        </p:spPr>
        <p:txBody>
          <a:bodyPr anchorCtr="0" anchor="t" bIns="45700" lIns="91425" rIns="91425" tIns="45700">
            <a:noAutofit/>
          </a:bodyPr>
          <a:lstStyle/>
          <a:p>
            <a:pPr indent="-25400" lvl="0" marL="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Takes an image and determines size and count of flocs</a:t>
            </a:r>
          </a:p>
          <a:p>
            <a:pPr indent="-25400" lvl="0" marL="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Original code was not user-friendly </a:t>
            </a:r>
          </a:p>
          <a:p>
            <a:pPr indent="-25400" lvl="0" marL="0" marR="0" rtl="0" algn="l">
              <a:spcBef>
                <a:spcPts val="0"/>
              </a:spcBef>
              <a:buClr>
                <a:srgbClr val="595959"/>
              </a:buClr>
              <a:buSzPct val="100000"/>
              <a:buFont typeface="Calibri"/>
              <a:buChar char="•"/>
            </a:pPr>
            <a:r>
              <a:rPr lang="en-US" sz="1800">
                <a:solidFill>
                  <a:srgbClr val="595959"/>
                </a:solidFill>
                <a:latin typeface="Calibri"/>
                <a:ea typeface="Calibri"/>
                <a:cs typeface="Calibri"/>
                <a:sym typeface="Calibri"/>
              </a:rPr>
              <a:t>Split it up into subVIs</a:t>
            </a:r>
          </a:p>
          <a:p>
            <a:pPr lvl="0" marR="0" rtl="0" algn="l">
              <a:spcBef>
                <a:spcPts val="0"/>
              </a:spcBef>
              <a:buNone/>
            </a:pPr>
            <a:r>
              <a:rPr b="0" i="0" lang="en-US" sz="1400" u="none" cap="none" strike="noStrike">
                <a:solidFill>
                  <a:srgbClr val="595959"/>
                </a:solidFill>
                <a:latin typeface="Calibri"/>
                <a:ea typeface="Calibri"/>
                <a:cs typeface="Calibri"/>
                <a:sym typeface="Calibri"/>
              </a:rPr>
              <a:t> </a:t>
            </a:r>
          </a:p>
        </p:txBody>
      </p:sp>
      <p:pic>
        <p:nvPicPr>
          <p:cNvPr id="173" name="Shape 173"/>
          <p:cNvPicPr preferRelativeResize="0"/>
          <p:nvPr/>
        </p:nvPicPr>
        <p:blipFill>
          <a:blip r:embed="rId4">
            <a:alphaModFix/>
          </a:blip>
          <a:stretch>
            <a:fillRect/>
          </a:stretch>
        </p:blipFill>
        <p:spPr>
          <a:xfrm>
            <a:off x="4113075" y="739499"/>
            <a:ext cx="4612599" cy="1403049"/>
          </a:xfrm>
          <a:prstGeom prst="rect">
            <a:avLst/>
          </a:prstGeom>
          <a:noFill/>
          <a:ln>
            <a:noFill/>
          </a:ln>
        </p:spPr>
      </p:pic>
      <p:pic>
        <p:nvPicPr>
          <p:cNvPr id="174" name="Shape 174"/>
          <p:cNvPicPr preferRelativeResize="0"/>
          <p:nvPr/>
        </p:nvPicPr>
        <p:blipFill>
          <a:blip r:embed="rId5">
            <a:alphaModFix/>
          </a:blip>
          <a:stretch>
            <a:fillRect/>
          </a:stretch>
        </p:blipFill>
        <p:spPr>
          <a:xfrm>
            <a:off x="5093100" y="2868275"/>
            <a:ext cx="2652550" cy="842350"/>
          </a:xfrm>
          <a:prstGeom prst="rect">
            <a:avLst/>
          </a:prstGeom>
          <a:noFill/>
          <a:ln>
            <a:noFill/>
          </a:ln>
        </p:spPr>
      </p:pic>
      <p:sp>
        <p:nvSpPr>
          <p:cNvPr id="175" name="Shape 175"/>
          <p:cNvSpPr/>
          <p:nvPr/>
        </p:nvSpPr>
        <p:spPr>
          <a:xfrm>
            <a:off x="4984175" y="3822200"/>
            <a:ext cx="2870400" cy="369900"/>
          </a:xfrm>
          <a:prstGeom prst="rect">
            <a:avLst/>
          </a:prstGeom>
          <a:solidFill>
            <a:schemeClr val="lt1"/>
          </a:solidFill>
          <a:ln cap="flat" cmpd="sng" w="25400">
            <a:solidFill>
              <a:srgbClr val="0B68FF"/>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lang="en-US" sz="1000">
                <a:solidFill>
                  <a:schemeClr val="dk1"/>
                </a:solidFill>
                <a:latin typeface="Calibri"/>
                <a:ea typeface="Calibri"/>
                <a:cs typeface="Calibri"/>
                <a:sym typeface="Calibri"/>
              </a:rPr>
              <a:t>Figure 2: A snapshot of a small segment of Siwei’s/Casey’s Code. </a:t>
            </a:r>
          </a:p>
        </p:txBody>
      </p:sp>
      <p:sp>
        <p:nvSpPr>
          <p:cNvPr id="176" name="Shape 176"/>
          <p:cNvSpPr txBox="1"/>
          <p:nvPr/>
        </p:nvSpPr>
        <p:spPr>
          <a:xfrm>
            <a:off x="281550" y="3752901"/>
            <a:ext cx="3204900" cy="1256700"/>
          </a:xfrm>
          <a:prstGeom prst="rect">
            <a:avLst/>
          </a:prstGeom>
          <a:noFill/>
          <a:ln cap="flat" cmpd="sng" w="9525">
            <a:solidFill>
              <a:srgbClr val="0B68FF"/>
            </a:solidFill>
            <a:prstDash val="solid"/>
            <a:round/>
            <a:headEnd len="med" w="med" type="none"/>
            <a:tailEnd len="med" w="med" type="none"/>
          </a:ln>
        </p:spPr>
        <p:txBody>
          <a:bodyPr anchorCtr="0" anchor="t" bIns="45700" lIns="91425" rIns="91425" tIns="45700">
            <a:noAutofit/>
          </a:bodyPr>
          <a:lstStyle/>
          <a:p>
            <a:pPr indent="0" lvl="0" marL="0" marR="0" rtl="0" algn="l">
              <a:spcBef>
                <a:spcPts val="0"/>
              </a:spcBef>
              <a:buSzPct val="25000"/>
              <a:buNone/>
            </a:pPr>
            <a:r>
              <a:rPr lang="en-US" sz="1800"/>
              <a:t>Their code worked well, but it was made more user-friendly so it could be used by other subteams </a:t>
            </a:r>
          </a:p>
        </p:txBody>
      </p:sp>
    </p:spTree>
  </p:cSld>
  <p:clrMapOvr>
    <a:masterClrMapping/>
  </p:clrMapOvr>
  <p:transition spd="slow">
    <p:fade/>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