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0" Type="http://schemas.openxmlformats.org/officeDocument/2006/relationships/slide" Target="slides/slide26.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net4.cbsistatic.com/hub/i/2011/10/27/a66dfbb7-fdc7-11e2-8c7c-d4ae52e62bcc/android-wallpaper5_2560x1600_1.jpg" TargetMode="External"/><Relationship Id="rId3" Type="http://schemas.openxmlformats.org/officeDocument/2006/relationships/hyperlink" Target="http://derekeder.com/images/blog/fusion-tables-logo-beta.gif" TargetMode="External"/><Relationship Id="rId4" Type="http://schemas.openxmlformats.org/officeDocument/2006/relationships/hyperlink" Target="http://1.bp.blogspot.com/-PmoMZWWE63U/UQMZ1p7dQ9I/AAAAAAAAB78/X50Edl5GweE/s640/GoogleAppsScript.jpg" TargetMode="External"/><Relationship Id="rId5" Type="http://schemas.openxmlformats.org/officeDocument/2006/relationships/hyperlink" Target="https://pbs.twimg.com/profile_images/1333706283/odk_medium_square.png" TargetMode="External"/><Relationship Id="rId6" Type="http://schemas.openxmlformats.org/officeDocument/2006/relationships/hyperlink" Target="https://www.google.com/images/branding/googlelogo/2x/googlelogo_color_272x92dp.png"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net4.cbsistatic.com/hub/i/2011/10/27/a66dfbb7-fdc7-11e2-8c7c-d4ae52e62bcc/android-wallpaper5_2560x1600_1.jpg" TargetMode="External"/><Relationship Id="rId3" Type="http://schemas.openxmlformats.org/officeDocument/2006/relationships/hyperlink" Target="http://derekeder.com/images/blog/fusion-tables-logo-beta.gif" TargetMode="External"/><Relationship Id="rId4" Type="http://schemas.openxmlformats.org/officeDocument/2006/relationships/hyperlink" Target="http://1.bp.blogspot.com/-PmoMZWWE63U/UQMZ1p7dQ9I/AAAAAAAAB78/X50Edl5GweE/s640/GoogleAppsScript.jpg" TargetMode="External"/><Relationship Id="rId5" Type="http://schemas.openxmlformats.org/officeDocument/2006/relationships/hyperlink" Target="https://pbs.twimg.com/profile_images/1333706283/odk_medium_square.png" TargetMode="External"/><Relationship Id="rId6" Type="http://schemas.openxmlformats.org/officeDocument/2006/relationships/hyperlink" Target="https://www.google.com/images/branding/googlelogo/2x/googlelogo_color_272x92dp.png"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net4.cbsistatic.com/hub/i/2011/10/27/a66dfbb7-fdc7-11e2-8c7c-d4ae52e62bcc/android-wallpaper5_2560x1600_1.jpg" TargetMode="External"/><Relationship Id="rId3" Type="http://schemas.openxmlformats.org/officeDocument/2006/relationships/hyperlink" Target="http://derekeder.com/images/blog/fusion-tables-logo-beta.gif" TargetMode="External"/><Relationship Id="rId4" Type="http://schemas.openxmlformats.org/officeDocument/2006/relationships/hyperlink" Target="http://1.bp.blogspot.com/-PmoMZWWE63U/UQMZ1p7dQ9I/AAAAAAAAB78/X50Edl5GweE/s640/GoogleAppsScript.jpg" TargetMode="External"/><Relationship Id="rId5" Type="http://schemas.openxmlformats.org/officeDocument/2006/relationships/hyperlink" Target="https://pbs.twimg.com/profile_images/1333706283/odk_medium_square.png" TargetMode="External"/><Relationship Id="rId6" Type="http://schemas.openxmlformats.org/officeDocument/2006/relationships/hyperlink" Target="https://www.google.com/images/branding/googlelogo/2x/googlelogo_color_272x92dp.png"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net4.cbsistatic.com/hub/i/2011/10/27/a66dfbb7-fdc7-11e2-8c7c-d4ae52e62bcc/android-wallpaper5_2560x1600_1.jpg" TargetMode="External"/><Relationship Id="rId3" Type="http://schemas.openxmlformats.org/officeDocument/2006/relationships/hyperlink" Target="http://derekeder.com/images/blog/fusion-tables-logo-beta.gif" TargetMode="External"/><Relationship Id="rId4" Type="http://schemas.openxmlformats.org/officeDocument/2006/relationships/hyperlink" Target="http://1.bp.blogspot.com/-PmoMZWWE63U/UQMZ1p7dQ9I/AAAAAAAAB78/X50Edl5GweE/s640/GoogleAppsScript.jpg" TargetMode="External"/><Relationship Id="rId5" Type="http://schemas.openxmlformats.org/officeDocument/2006/relationships/hyperlink" Target="https://pbs.twimg.com/profile_images/1333706283/odk_medium_square.png" TargetMode="External"/><Relationship Id="rId6" Type="http://schemas.openxmlformats.org/officeDocument/2006/relationships/hyperlink" Target="https://www.google.com/images/branding/googlelogo/2x/googlelogo_color_272x92dp.png"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mapsofworld.com/images/world-countries-flags/honduras-flag.gif" TargetMode="Externa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advancedsafeandlock.com/wp-content/uploads/2013/02/safe.jpg" TargetMode="Externa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advancedsafeandlock.com/wp-content/uploads/2013/02/safe.jpg" TargetMode="Externa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www.advancedsafeandlock.com/wp-content/uploads/2013/02/safe.jpg"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0B7AU1OmHxavKWHFjc1paVGJtYzQ/view?usp=sharing" TargetMode="External"/><Relationship Id="rId3" Type="http://schemas.openxmlformats.org/officeDocument/2006/relationships/hyperlink" Target="https://pbs.twimg.com/profile_images/1333706283/odk_medium_square.png" TargetMode="External"/><Relationship Id="rId4" Type="http://schemas.openxmlformats.org/officeDocument/2006/relationships/hyperlink" Target="https://cnet4.cbsistatic.com/hub/i/2011/10/27/a66dfbb7-fdc7-11e2-8c7c-d4ae52e62bcc/android-wallpaper5_2560x1600_1.jpg"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0B7AU1OmHxavKWHFjc1paVGJtYzQ/view?usp=sharing" TargetMode="External"/><Relationship Id="rId3" Type="http://schemas.openxmlformats.org/officeDocument/2006/relationships/hyperlink" Target="https://pbs.twimg.com/profile_images/1333706283/odk_medium_square.png" TargetMode="External"/><Relationship Id="rId4" Type="http://schemas.openxmlformats.org/officeDocument/2006/relationships/hyperlink" Target="https://cnet4.cbsistatic.com/hub/i/2011/10/27/a66dfbb7-fdc7-11e2-8c7c-d4ae52e62bcc/android-wallpaper5_2560x1600_1.jpg"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0B7AU1OmHxavKWHFjc1paVGJtYzQ/view?usp=sharing" TargetMode="External"/><Relationship Id="rId3" Type="http://schemas.openxmlformats.org/officeDocument/2006/relationships/hyperlink" Target="https://pbs.twimg.com/profile_images/1333706283/odk_medium_square.png" TargetMode="External"/><Relationship Id="rId4" Type="http://schemas.openxmlformats.org/officeDocument/2006/relationships/hyperlink" Target="https://cnet4.cbsistatic.com/hub/i/2011/10/27/a66dfbb7-fdc7-11e2-8c7c-d4ae52e62bcc/android-wallpaper5_2560x1600_1.jpg"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100"/>
              <a:t>The Plant Operations Smartphone Tracker (POST) is a set of mobile phone applications used to track water quality data from drinking water treatment plants in Honduras. Through POST, plant operators can easily log fluctuations in plant performance and view visualizations of plant data. POST is a robust data-capture system that works seamlessly with intermittent internet connections and features an intuitive interface.</a:t>
            </a:r>
          </a:p>
          <a:p>
            <a:pPr lvl="0" rtl="0">
              <a:spcBef>
                <a:spcPts val="0"/>
              </a:spcBef>
              <a:buNone/>
            </a:pPr>
            <a:r>
              <a:t/>
            </a:r>
            <a:endParaRPr sz="1100"/>
          </a:p>
          <a:p>
            <a:pPr lvl="0" rtl="0">
              <a:spcBef>
                <a:spcPts val="0"/>
              </a:spcBef>
              <a:buNone/>
            </a:pPr>
            <a:r>
              <a:rPr lang="en-US" sz="1100"/>
              <a:t>https://www.overleaf.com/read/kqmrpxbcpgtv</a:t>
            </a:r>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4" name="Shape 204"/>
        <p:cNvGrpSpPr/>
        <p:nvPr/>
      </p:nvGrpSpPr>
      <p:grpSpPr>
        <a:xfrm>
          <a:off x="0" y="0"/>
          <a:ext cx="0" cy="0"/>
          <a:chOff x="0" y="0"/>
          <a:chExt cx="0" cy="0"/>
        </a:xfrm>
      </p:grpSpPr>
      <p:sp>
        <p:nvSpPr>
          <p:cNvPr id="205" name="Shape 205"/>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Here’s a quick summary of the POST data flow from a slightly higher level. Operators in Honduras monitor daily activities at their plants. In addition to writing in their antiquated paper logbooks, they now also enter the same data - plus extra data - to the ODK Collect application on the Android device we supplied them with. </a:t>
            </a:r>
          </a:p>
          <a:p>
            <a:pPr lvl="0">
              <a:spcBef>
                <a:spcPts val="0"/>
              </a:spcBef>
              <a:buNone/>
            </a:pPr>
            <a:r>
              <a:rPr lang="en-US" sz="1000"/>
              <a:t>The operators leave at the end of the day for a cafe with a wifi hotspot and use ODK to submit the new data to our server.</a:t>
            </a:r>
          </a:p>
          <a:p>
            <a:pPr lvl="0">
              <a:spcBef>
                <a:spcPts val="0"/>
              </a:spcBef>
              <a:buNone/>
            </a:pPr>
            <a:r>
              <a:rPr lang="en-US" sz="1000"/>
              <a:t>We use this data to create visualizations, tables, models, and algorithms.</a:t>
            </a:r>
          </a:p>
          <a:p>
            <a:pPr lvl="0" rtl="0">
              <a:spcBef>
                <a:spcPts val="0"/>
              </a:spcBef>
              <a:buNone/>
            </a:pPr>
            <a:r>
              <a:rPr lang="en-US" sz="1000"/>
              <a:t>Then everything and anything we produce, including until recently the passwords to all our servers and accounts, is made visible to operators, AguaClara engineers, APP, and the rest of the world. </a:t>
            </a:r>
          </a:p>
          <a:p>
            <a:pPr lvl="0" rtl="0">
              <a:spcBef>
                <a:spcPts val="0"/>
              </a:spcBef>
              <a:buNone/>
            </a:pPr>
            <a:r>
              <a:t/>
            </a:r>
            <a:endParaRPr sz="1000"/>
          </a:p>
          <a:p>
            <a:pPr lvl="0" rtl="0">
              <a:spcBef>
                <a:spcPts val="0"/>
              </a:spcBef>
              <a:buNone/>
            </a:pPr>
            <a:r>
              <a:t/>
            </a:r>
            <a:endParaRPr sz="1000"/>
          </a:p>
          <a:p>
            <a:pPr lvl="0" rtl="0">
              <a:spcBef>
                <a:spcPts val="0"/>
              </a:spcBef>
              <a:buNone/>
            </a:pPr>
            <a:r>
              <a:rPr lang="en-US" sz="1000"/>
              <a:t>---</a:t>
            </a:r>
          </a:p>
          <a:p>
            <a:pPr lvl="0" rtl="0">
              <a:spcBef>
                <a:spcPts val="0"/>
              </a:spcBef>
              <a:buNone/>
            </a:pPr>
            <a:r>
              <a:rPr lang="en-US" sz="1000"/>
              <a:t>Slide adapted from POST Spring 2016 Symposium</a:t>
            </a:r>
          </a:p>
        </p:txBody>
      </p:sp>
      <p:sp>
        <p:nvSpPr>
          <p:cNvPr id="206" name="Shape 20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6" name="Shape 226"/>
        <p:cNvGrpSpPr/>
        <p:nvPr/>
      </p:nvGrpSpPr>
      <p:grpSpPr>
        <a:xfrm>
          <a:off x="0" y="0"/>
          <a:ext cx="0" cy="0"/>
          <a:chOff x="0" y="0"/>
          <a:chExt cx="0" cy="0"/>
        </a:xfrm>
      </p:grpSpPr>
      <p:sp>
        <p:nvSpPr>
          <p:cNvPr id="227" name="Shape 22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100"/>
          </a:p>
        </p:txBody>
      </p:sp>
      <p:sp>
        <p:nvSpPr>
          <p:cNvPr id="228" name="Shape 22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5" name="Shape 235"/>
        <p:cNvGrpSpPr/>
        <p:nvPr/>
      </p:nvGrpSpPr>
      <p:grpSpPr>
        <a:xfrm>
          <a:off x="0" y="0"/>
          <a:ext cx="0" cy="0"/>
          <a:chOff x="0" y="0"/>
          <a:chExt cx="0" cy="0"/>
        </a:xfrm>
      </p:grpSpPr>
      <p:sp>
        <p:nvSpPr>
          <p:cNvPr id="236" name="Shape 23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Here is an image of the Chemical Dose Controller.</a:t>
            </a:r>
          </a:p>
          <a:p>
            <a:pPr lvl="0">
              <a:spcBef>
                <a:spcPts val="0"/>
              </a:spcBef>
              <a:buNone/>
            </a:pPr>
            <a:r>
              <a:rPr lang="en-US" sz="1000"/>
              <a:t>put yourself in the shoes of a new operator. You have been trained in the physical workings of the plant. As many of you here have been. </a:t>
            </a:r>
          </a:p>
          <a:p>
            <a:pPr lvl="0">
              <a:spcBef>
                <a:spcPts val="0"/>
              </a:spcBef>
              <a:buNone/>
            </a:pPr>
            <a:r>
              <a:rPr lang="en-US" sz="1000"/>
              <a:t>You’ve just measured the influent turbidity, it went up to 50NTU! How much PACl should you dose?</a:t>
            </a:r>
          </a:p>
          <a:p>
            <a:pPr lvl="0">
              <a:spcBef>
                <a:spcPts val="0"/>
              </a:spcBef>
              <a:buNone/>
            </a:pPr>
            <a:r>
              <a:rPr lang="en-US" sz="1000"/>
              <a:t>Well, you can always check the log book to see what the last operator used when the influent was 50NTU</a:t>
            </a:r>
          </a:p>
          <a:p>
            <a:pPr lvl="0">
              <a:spcBef>
                <a:spcPts val="0"/>
              </a:spcBef>
              <a:buNone/>
            </a:pPr>
            <a:r>
              <a:rPr lang="en-US" sz="1000"/>
              <a:t>-Thats not going to be easy</a:t>
            </a:r>
          </a:p>
          <a:p>
            <a:pPr lvl="0">
              <a:spcBef>
                <a:spcPts val="0"/>
              </a:spcBef>
              <a:buNone/>
            </a:pPr>
            <a:r>
              <a:rPr lang="en-US" sz="1000"/>
              <a:t>So just check your phone!</a:t>
            </a:r>
          </a:p>
          <a:p>
            <a:pPr lvl="0">
              <a:spcBef>
                <a:spcPts val="0"/>
              </a:spcBef>
              <a:buNone/>
            </a:pPr>
            <a:r>
              <a:rPr lang="en-US" sz="1000"/>
              <a:t>Thats the whole point of the POST.dose app.</a:t>
            </a:r>
          </a:p>
          <a:p>
            <a:pPr lvl="0">
              <a:spcBef>
                <a:spcPts val="0"/>
              </a:spcBef>
              <a:buNone/>
            </a:pPr>
            <a:r>
              <a:rPr lang="en-US" sz="1000"/>
              <a:t>Because we are having plant operators use a smartphone to record data rather than a logbook we can make recommendations for things like PACl dosage based on past operators dosage.</a:t>
            </a:r>
          </a:p>
          <a:p>
            <a:pPr lvl="0">
              <a:spcBef>
                <a:spcPts val="0"/>
              </a:spcBef>
              <a:buNone/>
            </a:pPr>
            <a:r>
              <a:t/>
            </a:r>
            <a:endParaRPr sz="1000"/>
          </a:p>
          <a:p>
            <a:pPr lvl="0">
              <a:spcBef>
                <a:spcPts val="0"/>
              </a:spcBef>
              <a:buNone/>
            </a:pPr>
            <a:r>
              <a:rPr lang="en-US" sz="1000"/>
              <a:t>Cite your sources here. </a:t>
            </a:r>
          </a:p>
          <a:p>
            <a:pPr lvl="0" rtl="0">
              <a:spcBef>
                <a:spcPts val="0"/>
              </a:spcBef>
              <a:buNone/>
            </a:pPr>
            <a:r>
              <a:rPr lang="en-US" sz="1000"/>
              <a:t>Photos are from Meghan Furton, Last year’s POST symposium, and a screenshot on my mac.</a:t>
            </a:r>
          </a:p>
          <a:p>
            <a:pPr lvl="0" rtl="0">
              <a:spcBef>
                <a:spcPts val="0"/>
              </a:spcBef>
              <a:buNone/>
            </a:pPr>
            <a:r>
              <a:t/>
            </a:r>
            <a:endParaRPr sz="1000"/>
          </a:p>
          <a:p>
            <a:pPr lvl="0" rtl="0">
              <a:spcBef>
                <a:spcPts val="0"/>
              </a:spcBef>
              <a:buNone/>
            </a:pPr>
            <a:r>
              <a:rPr lang="en-US" sz="1000"/>
              <a:t>Caption your figure and explain its relevance to your presentation/thesis here. You can take the caption from your Final Report and modify it. </a:t>
            </a:r>
          </a:p>
          <a:p>
            <a:pPr lvl="0" rtl="0">
              <a:spcBef>
                <a:spcPts val="0"/>
              </a:spcBef>
              <a:buNone/>
            </a:pPr>
            <a:r>
              <a:t/>
            </a:r>
            <a:endParaRPr sz="1000"/>
          </a:p>
          <a:p>
            <a:pPr lvl="0" rtl="0">
              <a:spcBef>
                <a:spcPts val="0"/>
              </a:spcBef>
              <a:buNone/>
            </a:pPr>
            <a:r>
              <a:rPr lang="en-US" sz="1000"/>
              <a:t>Write a summary of this slide here. A future team member or client should be able to read this note and understand this slide without having your team explain it to them. </a:t>
            </a:r>
          </a:p>
          <a:p>
            <a:pPr lvl="0" rtl="0">
              <a:spcBef>
                <a:spcPts val="0"/>
              </a:spcBef>
              <a:buClr>
                <a:schemeClr val="dk1"/>
              </a:buClr>
              <a:buFont typeface="Arial"/>
              <a:buNone/>
            </a:pPr>
            <a:r>
              <a:t/>
            </a:r>
            <a:endParaRPr sz="1000">
              <a:solidFill>
                <a:schemeClr val="dk1"/>
              </a:solidFill>
            </a:endParaRPr>
          </a:p>
          <a:p>
            <a:pPr lvl="0" rtl="0">
              <a:spcBef>
                <a:spcPts val="0"/>
              </a:spcBef>
              <a:buClr>
                <a:schemeClr val="dk1"/>
              </a:buClr>
              <a:buSzPct val="110000"/>
              <a:buFont typeface="Arial"/>
              <a:buNone/>
            </a:pPr>
            <a:r>
              <a:rPr lang="en-US" sz="1000">
                <a:solidFill>
                  <a:schemeClr val="dk1"/>
                </a:solidFill>
              </a:rPr>
              <a:t>If there are any appendix slides that are relevant to this slide, mention it in your notes. </a:t>
            </a:r>
          </a:p>
        </p:txBody>
      </p:sp>
      <p:sp>
        <p:nvSpPr>
          <p:cNvPr id="237" name="Shape 23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7" name="Shape 247"/>
        <p:cNvGrpSpPr/>
        <p:nvPr/>
      </p:nvGrpSpPr>
      <p:grpSpPr>
        <a:xfrm>
          <a:off x="0" y="0"/>
          <a:ext cx="0" cy="0"/>
          <a:chOff x="0" y="0"/>
          <a:chExt cx="0" cy="0"/>
        </a:xfrm>
      </p:grpSpPr>
      <p:sp>
        <p:nvSpPr>
          <p:cNvPr id="248" name="Shape 248"/>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Font typeface="Arial"/>
              <a:buNone/>
            </a:pPr>
            <a:r>
              <a:rPr lang="en-US"/>
              <a:t>This slide demonstrates how a typical remote procedure call works.</a:t>
            </a:r>
          </a:p>
          <a:p>
            <a:pPr lvl="0">
              <a:spcBef>
                <a:spcPts val="0"/>
              </a:spcBef>
              <a:buClr>
                <a:schemeClr val="dk1"/>
              </a:buClr>
              <a:buFont typeface="Arial"/>
              <a:buNone/>
            </a:pPr>
            <a:r>
              <a:rPr lang="en-US"/>
              <a:t>First we have ODK which holds the forms, and presents them to the user to fill out. In the middle of the form the user inputs turbidity information, and wants a suggested dosage. So a Remote Procedure Call (RPC) is launched to ask a Google Scripts App how much PACl should be added. The Scripts app runs a regression (or has run a regression recently) and gives an answer. This dosage suggestion is then returned from the RPC and ODK displays it to the user. Afterwards the form is sent off to Google Fusion Tables for storage in the cloud.</a:t>
            </a:r>
          </a:p>
          <a:p>
            <a:pPr lvl="0">
              <a:spcBef>
                <a:spcPts val="0"/>
              </a:spcBef>
              <a:buClr>
                <a:schemeClr val="dk1"/>
              </a:buClr>
              <a:buFont typeface="Arial"/>
              <a:buNone/>
            </a:pPr>
            <a:r>
              <a:t/>
            </a:r>
            <a:endParaRPr/>
          </a:p>
          <a:p>
            <a:pPr lvl="0" rtl="0">
              <a:spcBef>
                <a:spcPts val="0"/>
              </a:spcBef>
              <a:buClr>
                <a:schemeClr val="dk1"/>
              </a:buClr>
              <a:buFont typeface="Arial"/>
              <a:buNone/>
            </a:pPr>
            <a:r>
              <a:rPr lang="en-US"/>
              <a:t>Images used: </a:t>
            </a:r>
            <a:r>
              <a:rPr lang="en-US" sz="1100" u="sng">
                <a:solidFill>
                  <a:srgbClr val="0097A7"/>
                </a:solidFill>
                <a:hlinkClick r:id="rId2"/>
              </a:rPr>
              <a:t>https://cnet4.cbsistatic.com/hub/i/2011/10/27/a66dfbb7-fdc7-11e2-8c7c-d4ae52e62bcc/android-wallpaper5_2560x1600_1.jpg</a:t>
            </a:r>
          </a:p>
          <a:p>
            <a:pPr lvl="0" rtl="0">
              <a:spcBef>
                <a:spcPts val="0"/>
              </a:spcBef>
              <a:buClr>
                <a:schemeClr val="dk1"/>
              </a:buClr>
              <a:buSzPct val="100000"/>
              <a:buFont typeface="Arial"/>
              <a:buNone/>
            </a:pPr>
            <a:r>
              <a:rPr lang="en-US" sz="1100" u="sng">
                <a:solidFill>
                  <a:srgbClr val="0097A7"/>
                </a:solidFill>
                <a:hlinkClick r:id="rId3"/>
              </a:rPr>
              <a:t>http://derekeder.com/images/blog/fusion-tables-logo-beta.gif</a:t>
            </a:r>
          </a:p>
          <a:p>
            <a:pPr lvl="0" rtl="0">
              <a:spcBef>
                <a:spcPts val="0"/>
              </a:spcBef>
              <a:buClr>
                <a:schemeClr val="dk1"/>
              </a:buClr>
              <a:buSzPct val="100000"/>
              <a:buFont typeface="Arial"/>
              <a:buNone/>
            </a:pPr>
            <a:r>
              <a:rPr lang="en-US" sz="1100" u="sng">
                <a:solidFill>
                  <a:srgbClr val="0097A7"/>
                </a:solidFill>
                <a:hlinkClick r:id="rId4"/>
              </a:rPr>
              <a:t>http://1.bp.blogspot.com/-PmoMZWWE63U/UQMZ1p7dQ9I/AAAAAAAAB78/X50Edl5GweE/s640/GoogleAppsScript.jpg</a:t>
            </a:r>
          </a:p>
          <a:p>
            <a:pPr lvl="0" rtl="0">
              <a:spcBef>
                <a:spcPts val="0"/>
              </a:spcBef>
              <a:buClr>
                <a:schemeClr val="dk1"/>
              </a:buClr>
              <a:buFont typeface="Arial"/>
              <a:buNone/>
            </a:pPr>
            <a:r>
              <a:t/>
            </a:r>
            <a:endParaRPr sz="1100">
              <a:solidFill>
                <a:schemeClr val="dk1"/>
              </a:solidFill>
            </a:endParaRPr>
          </a:p>
          <a:p>
            <a:pPr lvl="0" rtl="0">
              <a:spcBef>
                <a:spcPts val="0"/>
              </a:spcBef>
              <a:buClr>
                <a:schemeClr val="dk1"/>
              </a:buClr>
              <a:buSzPct val="100000"/>
              <a:buFont typeface="Arial"/>
              <a:buNone/>
            </a:pPr>
            <a:r>
              <a:rPr lang="en-US" sz="1100" u="sng">
                <a:solidFill>
                  <a:srgbClr val="0097A7"/>
                </a:solidFill>
                <a:hlinkClick r:id="rId5"/>
              </a:rPr>
              <a:t>https://pbs.twimg.com/profile_images/1333706283/odk_medium_square.png</a:t>
            </a:r>
          </a:p>
          <a:p>
            <a:pPr lvl="0" rtl="0">
              <a:spcBef>
                <a:spcPts val="0"/>
              </a:spcBef>
              <a:buClr>
                <a:schemeClr val="dk1"/>
              </a:buClr>
              <a:buSzPct val="100000"/>
              <a:buFont typeface="Arial"/>
              <a:buNone/>
            </a:pPr>
            <a:r>
              <a:rPr lang="en-US" sz="1100" u="sng">
                <a:solidFill>
                  <a:srgbClr val="0097A7"/>
                </a:solidFill>
                <a:hlinkClick r:id="rId6"/>
              </a:rPr>
              <a:t>https://www.google.com/images/branding/googlelogo/2x/googlelogo_color_272x92dp.png</a:t>
            </a:r>
          </a:p>
          <a:p>
            <a:pPr lvl="0" rtl="0">
              <a:spcBef>
                <a:spcPts val="0"/>
              </a:spcBef>
              <a:buClr>
                <a:schemeClr val="dk1"/>
              </a:buClr>
              <a:buFont typeface="Arial"/>
              <a:buNone/>
            </a:pPr>
            <a:r>
              <a:t/>
            </a:r>
            <a:endParaRPr sz="1100">
              <a:solidFill>
                <a:schemeClr val="dk1"/>
              </a:solidFill>
            </a:endParaRPr>
          </a:p>
          <a:p>
            <a:pPr lvl="0" rtl="0">
              <a:spcBef>
                <a:spcPts val="0"/>
              </a:spcBef>
              <a:buClr>
                <a:schemeClr val="dk1"/>
              </a:buClr>
              <a:buFont typeface="Arial"/>
              <a:buNone/>
            </a:pPr>
            <a:r>
              <a:t/>
            </a:r>
            <a:endParaRPr sz="1000"/>
          </a:p>
        </p:txBody>
      </p:sp>
      <p:sp>
        <p:nvSpPr>
          <p:cNvPr id="249" name="Shape 249"/>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2" name="Shape 272"/>
        <p:cNvGrpSpPr/>
        <p:nvPr/>
      </p:nvGrpSpPr>
      <p:grpSpPr>
        <a:xfrm>
          <a:off x="0" y="0"/>
          <a:ext cx="0" cy="0"/>
          <a:chOff x="0" y="0"/>
          <a:chExt cx="0" cy="0"/>
        </a:xfrm>
      </p:grpSpPr>
      <p:sp>
        <p:nvSpPr>
          <p:cNvPr id="273" name="Shape 27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Font typeface="Arial"/>
              <a:buNone/>
            </a:pPr>
            <a:r>
              <a:rPr lang="en-US"/>
              <a:t>However, the RPC breaks if there is no internet. ODK will start the RPC and then time out without a suggestion for the operators. This is particularly problematic because the operators often don’t have internet access while filling out the form. We needed to close this loop so that even without internet connection a dosage suggestion can be made from the turbidity information.</a:t>
            </a:r>
          </a:p>
          <a:p>
            <a:pPr lvl="0">
              <a:spcBef>
                <a:spcPts val="0"/>
              </a:spcBef>
              <a:buClr>
                <a:schemeClr val="dk1"/>
              </a:buClr>
              <a:buFont typeface="Arial"/>
              <a:buNone/>
            </a:pPr>
            <a:r>
              <a:t/>
            </a:r>
            <a:endParaRPr/>
          </a:p>
          <a:p>
            <a:pPr lvl="0">
              <a:spcBef>
                <a:spcPts val="0"/>
              </a:spcBef>
              <a:buClr>
                <a:schemeClr val="dk1"/>
              </a:buClr>
              <a:buFont typeface="Arial"/>
              <a:buNone/>
            </a:pPr>
            <a:r>
              <a:rPr lang="en-US"/>
              <a:t>Note: Not our work, but ODK does save form data until operators have internet and choose to upload them to the aggregate server.</a:t>
            </a:r>
          </a:p>
          <a:p>
            <a:pPr lvl="0">
              <a:spcBef>
                <a:spcPts val="0"/>
              </a:spcBef>
              <a:buClr>
                <a:schemeClr val="dk1"/>
              </a:buClr>
              <a:buFont typeface="Arial"/>
              <a:buNone/>
            </a:pPr>
            <a:r>
              <a:t/>
            </a:r>
            <a:endParaRPr/>
          </a:p>
          <a:p>
            <a:pPr lvl="0" rtl="0">
              <a:spcBef>
                <a:spcPts val="0"/>
              </a:spcBef>
              <a:buClr>
                <a:schemeClr val="dk1"/>
              </a:buClr>
              <a:buFont typeface="Arial"/>
              <a:buNone/>
            </a:pPr>
            <a:r>
              <a:rPr lang="en-US"/>
              <a:t>Image credits: </a:t>
            </a:r>
            <a:r>
              <a:rPr lang="en-US" sz="1100" u="sng">
                <a:solidFill>
                  <a:srgbClr val="0097A7"/>
                </a:solidFill>
                <a:hlinkClick r:id="rId2"/>
              </a:rPr>
              <a:t>https://cnet4.cbsistatic.com/hub/i/2011/10/27/a66dfbb7-fdc7-11e2-8c7c-d4ae52e62bcc/android-wallpaper5_2560x1600_1.jpg</a:t>
            </a:r>
          </a:p>
          <a:p>
            <a:pPr lvl="0" rtl="0">
              <a:spcBef>
                <a:spcPts val="0"/>
              </a:spcBef>
              <a:buClr>
                <a:schemeClr val="dk1"/>
              </a:buClr>
              <a:buSzPct val="100000"/>
              <a:buFont typeface="Arial"/>
              <a:buNone/>
            </a:pPr>
            <a:r>
              <a:rPr lang="en-US" sz="1100" u="sng">
                <a:solidFill>
                  <a:srgbClr val="0097A7"/>
                </a:solidFill>
                <a:hlinkClick r:id="rId3"/>
              </a:rPr>
              <a:t>http://derekeder.com/images/blog/fusion-tables-logo-beta.gif</a:t>
            </a:r>
          </a:p>
          <a:p>
            <a:pPr lvl="0" rtl="0">
              <a:spcBef>
                <a:spcPts val="0"/>
              </a:spcBef>
              <a:buClr>
                <a:schemeClr val="dk1"/>
              </a:buClr>
              <a:buSzPct val="100000"/>
              <a:buFont typeface="Arial"/>
              <a:buNone/>
            </a:pPr>
            <a:r>
              <a:rPr lang="en-US" sz="1100" u="sng">
                <a:solidFill>
                  <a:srgbClr val="0097A7"/>
                </a:solidFill>
                <a:hlinkClick r:id="rId4"/>
              </a:rPr>
              <a:t>http://1.bp.blogspot.com/-PmoMZWWE63U/UQMZ1p7dQ9I/AAAAAAAAB78/X50Edl5GweE/s640/GoogleAppsScript.jpg</a:t>
            </a:r>
          </a:p>
          <a:p>
            <a:pPr lvl="0" rtl="0">
              <a:spcBef>
                <a:spcPts val="0"/>
              </a:spcBef>
              <a:buClr>
                <a:schemeClr val="dk1"/>
              </a:buClr>
              <a:buFont typeface="Arial"/>
              <a:buNone/>
            </a:pPr>
            <a:r>
              <a:t/>
            </a:r>
            <a:endParaRPr sz="1100">
              <a:solidFill>
                <a:schemeClr val="dk1"/>
              </a:solidFill>
            </a:endParaRPr>
          </a:p>
          <a:p>
            <a:pPr lvl="0" rtl="0">
              <a:spcBef>
                <a:spcPts val="0"/>
              </a:spcBef>
              <a:buClr>
                <a:schemeClr val="dk1"/>
              </a:buClr>
              <a:buSzPct val="100000"/>
              <a:buFont typeface="Arial"/>
              <a:buNone/>
            </a:pPr>
            <a:r>
              <a:rPr lang="en-US" sz="1100" u="sng">
                <a:solidFill>
                  <a:srgbClr val="0097A7"/>
                </a:solidFill>
                <a:hlinkClick r:id="rId5"/>
              </a:rPr>
              <a:t>https://pbs.twimg.com/profile_images/1333706283/odk_medium_square.png</a:t>
            </a:r>
          </a:p>
          <a:p>
            <a:pPr lvl="0" rtl="0">
              <a:spcBef>
                <a:spcPts val="0"/>
              </a:spcBef>
              <a:buClr>
                <a:schemeClr val="dk1"/>
              </a:buClr>
              <a:buSzPct val="100000"/>
              <a:buFont typeface="Arial"/>
              <a:buNone/>
            </a:pPr>
            <a:r>
              <a:rPr lang="en-US" sz="1100" u="sng">
                <a:solidFill>
                  <a:srgbClr val="0097A7"/>
                </a:solidFill>
                <a:hlinkClick r:id="rId6"/>
              </a:rPr>
              <a:t>https://www.google.com/images/branding/googlelogo/2x/googlelogo_color_272x92dp.png</a:t>
            </a:r>
          </a:p>
          <a:p>
            <a:pPr lvl="0" rtl="0">
              <a:spcBef>
                <a:spcPts val="0"/>
              </a:spcBef>
              <a:buClr>
                <a:schemeClr val="dk1"/>
              </a:buClr>
              <a:buFont typeface="Arial"/>
              <a:buNone/>
            </a:pPr>
            <a:r>
              <a:t/>
            </a:r>
            <a:endParaRPr sz="1100">
              <a:solidFill>
                <a:schemeClr val="dk1"/>
              </a:solidFill>
            </a:endParaRPr>
          </a:p>
          <a:p>
            <a:pPr lvl="0" rtl="0">
              <a:spcBef>
                <a:spcPts val="0"/>
              </a:spcBef>
              <a:buClr>
                <a:schemeClr val="dk1"/>
              </a:buClr>
              <a:buFont typeface="Arial"/>
              <a:buNone/>
            </a:pPr>
            <a:r>
              <a:t/>
            </a:r>
            <a:endParaRPr sz="1000"/>
          </a:p>
        </p:txBody>
      </p:sp>
      <p:sp>
        <p:nvSpPr>
          <p:cNvPr id="274" name="Shape 27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9" name="Shape 299"/>
        <p:cNvGrpSpPr/>
        <p:nvPr/>
      </p:nvGrpSpPr>
      <p:grpSpPr>
        <a:xfrm>
          <a:off x="0" y="0"/>
          <a:ext cx="0" cy="0"/>
          <a:chOff x="0" y="0"/>
          <a:chExt cx="0" cy="0"/>
        </a:xfrm>
      </p:grpSpPr>
      <p:sp>
        <p:nvSpPr>
          <p:cNvPr id="300" name="Shape 30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Font typeface="Arial"/>
              <a:buNone/>
            </a:pPr>
            <a:r>
              <a:rPr lang="en-US"/>
              <a:t>Here is the post.dose workflow</a:t>
            </a:r>
          </a:p>
          <a:p>
            <a:pPr lvl="0">
              <a:spcBef>
                <a:spcPts val="0"/>
              </a:spcBef>
              <a:buClr>
                <a:schemeClr val="dk1"/>
              </a:buClr>
              <a:buFont typeface="Arial"/>
              <a:buNone/>
            </a:pPr>
            <a:r>
              <a:rPr lang="en-US">
                <a:solidFill>
                  <a:schemeClr val="dk1"/>
                </a:solidFill>
              </a:rPr>
              <a:t>First we have ODK which holds the forms, and presents them to the user to fill out. In the middle of the form the user inputs turbidity information, and wants a suggested dosage. So an intent is launched to another android application: Post.dose, containing the entered turbidity information and requesting a PACl recommendation. Post.dose has stored a model of what to recommend (done by the user right after the first download via a button press), so it opens it, and returns a value to ODK which can later pass the form data to the aggregate server. Before terminating POST.dose attempts to query (if there is internet) a google apps script which will return the appropriate model to use for future queries. </a:t>
            </a:r>
          </a:p>
          <a:p>
            <a:pPr lvl="0">
              <a:spcBef>
                <a:spcPts val="0"/>
              </a:spcBef>
              <a:buClr>
                <a:schemeClr val="dk1"/>
              </a:buClr>
              <a:buFont typeface="Arial"/>
              <a:buNone/>
            </a:pPr>
            <a:r>
              <a:rPr lang="en-US">
                <a:solidFill>
                  <a:schemeClr val="dk1"/>
                </a:solidFill>
              </a:rPr>
              <a:t>This google app script will also do a daily regression analysis to ensure that the models that it is giving to the apps isn’t too old, but also ensuring that tons of redundant computation isn’t performed.</a:t>
            </a:r>
          </a:p>
          <a:p>
            <a:pPr lvl="0">
              <a:spcBef>
                <a:spcPts val="0"/>
              </a:spcBef>
              <a:buClr>
                <a:schemeClr val="dk1"/>
              </a:buClr>
              <a:buFont typeface="Arial"/>
              <a:buNone/>
            </a:pPr>
            <a:r>
              <a:t/>
            </a:r>
            <a:endParaRPr>
              <a:solidFill>
                <a:schemeClr val="dk1"/>
              </a:solidFill>
            </a:endParaRPr>
          </a:p>
          <a:p>
            <a:pPr lvl="0">
              <a:spcBef>
                <a:spcPts val="0"/>
              </a:spcBef>
              <a:buClr>
                <a:schemeClr val="dk1"/>
              </a:buClr>
              <a:buFont typeface="Arial"/>
              <a:buNone/>
            </a:pPr>
            <a:r>
              <a:rPr lang="en-US">
                <a:solidFill>
                  <a:schemeClr val="dk1"/>
                </a:solidFill>
              </a:rPr>
              <a:t>a Remote Procedure Call (RPC) is launched to ask a Google Scripts App how much PACl should be added. The Scripts app runs a regression (or has run a regression recently) and gives an answer. This dosage suggestion is then returned from the RPC and ODK displays it to the user. Afterwards the form is sent off to Google Fusion Tables for storage in the cloud.</a:t>
            </a:r>
          </a:p>
          <a:p>
            <a:pPr lvl="0">
              <a:spcBef>
                <a:spcPts val="0"/>
              </a:spcBef>
              <a:buClr>
                <a:schemeClr val="dk1"/>
              </a:buClr>
              <a:buFont typeface="Arial"/>
              <a:buNone/>
            </a:pPr>
            <a:r>
              <a:t/>
            </a:r>
            <a:endParaRPr/>
          </a:p>
          <a:p>
            <a:pPr lvl="0">
              <a:spcBef>
                <a:spcPts val="0"/>
              </a:spcBef>
              <a:buClr>
                <a:schemeClr val="dk1"/>
              </a:buClr>
              <a:buFont typeface="Arial"/>
              <a:buNone/>
            </a:pPr>
            <a:r>
              <a:rPr lang="en-US"/>
              <a:t>Image Credits:</a:t>
            </a:r>
          </a:p>
          <a:p>
            <a:pPr lvl="0">
              <a:spcBef>
                <a:spcPts val="0"/>
              </a:spcBef>
              <a:buClr>
                <a:schemeClr val="dk1"/>
              </a:buClr>
              <a:buSzPct val="100000"/>
              <a:buFont typeface="Arial"/>
              <a:buNone/>
            </a:pPr>
            <a:r>
              <a:rPr lang="en-US" sz="1100" u="sng">
                <a:solidFill>
                  <a:srgbClr val="0097A7"/>
                </a:solidFill>
                <a:hlinkClick r:id="rId2"/>
              </a:rPr>
              <a:t>https://cnet4.cbsistatic.com/hub/i/2011/10/27/a66dfbb7-fdc7-11e2-8c7c-d4ae52e62bcc/android-wallpaper5_2560x1600_1.jpg</a:t>
            </a:r>
          </a:p>
          <a:p>
            <a:pPr lvl="0">
              <a:spcBef>
                <a:spcPts val="0"/>
              </a:spcBef>
              <a:buClr>
                <a:schemeClr val="dk1"/>
              </a:buClr>
              <a:buSzPct val="100000"/>
              <a:buFont typeface="Arial"/>
              <a:buNone/>
            </a:pPr>
            <a:r>
              <a:rPr lang="en-US" sz="1100" u="sng">
                <a:solidFill>
                  <a:srgbClr val="0097A7"/>
                </a:solidFill>
                <a:hlinkClick r:id="rId3"/>
              </a:rPr>
              <a:t>http://derekeder.com/images/blog/fusion-tables-logo-beta.gif</a:t>
            </a:r>
          </a:p>
          <a:p>
            <a:pPr lvl="0">
              <a:spcBef>
                <a:spcPts val="0"/>
              </a:spcBef>
              <a:buClr>
                <a:schemeClr val="dk1"/>
              </a:buClr>
              <a:buSzPct val="100000"/>
              <a:buFont typeface="Arial"/>
              <a:buNone/>
            </a:pPr>
            <a:r>
              <a:rPr lang="en-US" sz="1100" u="sng">
                <a:solidFill>
                  <a:srgbClr val="0097A7"/>
                </a:solidFill>
                <a:hlinkClick r:id="rId4"/>
              </a:rPr>
              <a:t>http://1.bp.blogspot.com/-PmoMZWWE63U/UQMZ1p7dQ9I/AAAAAAAAB78/X50Edl5GweE/s640/GoogleAppsScript.jpg</a:t>
            </a:r>
          </a:p>
          <a:p>
            <a:pPr lvl="0">
              <a:spcBef>
                <a:spcPts val="0"/>
              </a:spcBef>
              <a:buClr>
                <a:schemeClr val="dk1"/>
              </a:buClr>
              <a:buFont typeface="Arial"/>
              <a:buNone/>
            </a:pPr>
            <a:r>
              <a:t/>
            </a:r>
            <a:endParaRPr sz="1100">
              <a:solidFill>
                <a:schemeClr val="dk1"/>
              </a:solidFill>
            </a:endParaRPr>
          </a:p>
          <a:p>
            <a:pPr lvl="0">
              <a:spcBef>
                <a:spcPts val="0"/>
              </a:spcBef>
              <a:buClr>
                <a:schemeClr val="dk1"/>
              </a:buClr>
              <a:buSzPct val="100000"/>
              <a:buFont typeface="Arial"/>
              <a:buNone/>
            </a:pPr>
            <a:r>
              <a:rPr lang="en-US" sz="1100" u="sng">
                <a:solidFill>
                  <a:srgbClr val="0097A7"/>
                </a:solidFill>
                <a:hlinkClick r:id="rId5"/>
              </a:rPr>
              <a:t>https://pbs.twimg.com/profile_images/1333706283/odk_medium_square.png</a:t>
            </a:r>
          </a:p>
          <a:p>
            <a:pPr lvl="0">
              <a:spcBef>
                <a:spcPts val="0"/>
              </a:spcBef>
              <a:buClr>
                <a:schemeClr val="dk1"/>
              </a:buClr>
              <a:buSzPct val="100000"/>
              <a:buFont typeface="Arial"/>
              <a:buNone/>
            </a:pPr>
            <a:r>
              <a:rPr lang="en-US" sz="1100" u="sng">
                <a:solidFill>
                  <a:srgbClr val="0097A7"/>
                </a:solidFill>
                <a:hlinkClick r:id="rId6"/>
              </a:rPr>
              <a:t>https://www.google.com/images/branding/googlelogo/2x/googlelogo_color_272x92dp.png</a:t>
            </a:r>
          </a:p>
          <a:p>
            <a:pPr lvl="0">
              <a:spcBef>
                <a:spcPts val="0"/>
              </a:spcBef>
              <a:buClr>
                <a:schemeClr val="dk1"/>
              </a:buClr>
              <a:buFont typeface="Arial"/>
              <a:buNone/>
            </a:pPr>
            <a:r>
              <a:t/>
            </a:r>
            <a:endParaRPr sz="1100">
              <a:solidFill>
                <a:schemeClr val="dk1"/>
              </a:solidFill>
            </a:endParaRPr>
          </a:p>
          <a:p>
            <a:pPr lvl="0" rtl="0">
              <a:spcBef>
                <a:spcPts val="0"/>
              </a:spcBef>
              <a:buClr>
                <a:schemeClr val="dk1"/>
              </a:buClr>
              <a:buFont typeface="Arial"/>
              <a:buNone/>
            </a:pPr>
            <a:r>
              <a:t/>
            </a:r>
            <a:endParaRPr sz="1000"/>
          </a:p>
        </p:txBody>
      </p:sp>
      <p:sp>
        <p:nvSpPr>
          <p:cNvPr id="301" name="Shape 30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31" name="Shape 331"/>
        <p:cNvGrpSpPr/>
        <p:nvPr/>
      </p:nvGrpSpPr>
      <p:grpSpPr>
        <a:xfrm>
          <a:off x="0" y="0"/>
          <a:ext cx="0" cy="0"/>
          <a:chOff x="0" y="0"/>
          <a:chExt cx="0" cy="0"/>
        </a:xfrm>
      </p:grpSpPr>
      <p:sp>
        <p:nvSpPr>
          <p:cNvPr id="332" name="Shape 33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Font typeface="Arial"/>
              <a:buNone/>
            </a:pPr>
            <a:r>
              <a:rPr lang="en-US"/>
              <a:t>Note that POST.dose doesn’t break without an internet connection. Models just get a little stale when they aren’t updated. </a:t>
            </a:r>
          </a:p>
          <a:p>
            <a:pPr lvl="0" rtl="0">
              <a:spcBef>
                <a:spcPts val="0"/>
              </a:spcBef>
              <a:buClr>
                <a:schemeClr val="dk1"/>
              </a:buClr>
              <a:buFont typeface="Arial"/>
              <a:buNone/>
            </a:pPr>
            <a:r>
              <a:rPr lang="en-US"/>
              <a:t>Image credits: </a:t>
            </a:r>
            <a:r>
              <a:rPr lang="en-US" sz="1100" u="sng">
                <a:solidFill>
                  <a:srgbClr val="0097A7"/>
                </a:solidFill>
                <a:hlinkClick r:id="rId2"/>
              </a:rPr>
              <a:t>https://cnet4.cbsistatic.com/hub/i/2011/10/27/a66dfbb7-fdc7-11e2-8c7c-d4ae52e62bcc/android-wallpaper5_2560x1600_1.jpg</a:t>
            </a:r>
          </a:p>
          <a:p>
            <a:pPr lvl="0" rtl="0">
              <a:spcBef>
                <a:spcPts val="0"/>
              </a:spcBef>
              <a:buClr>
                <a:schemeClr val="dk1"/>
              </a:buClr>
              <a:buSzPct val="100000"/>
              <a:buFont typeface="Arial"/>
              <a:buNone/>
            </a:pPr>
            <a:r>
              <a:rPr lang="en-US" sz="1100" u="sng">
                <a:solidFill>
                  <a:srgbClr val="0097A7"/>
                </a:solidFill>
                <a:hlinkClick r:id="rId3"/>
              </a:rPr>
              <a:t>http://derekeder.com/images/blog/fusion-tables-logo-beta.gif</a:t>
            </a:r>
          </a:p>
          <a:p>
            <a:pPr lvl="0" rtl="0">
              <a:spcBef>
                <a:spcPts val="0"/>
              </a:spcBef>
              <a:buClr>
                <a:schemeClr val="dk1"/>
              </a:buClr>
              <a:buSzPct val="100000"/>
              <a:buFont typeface="Arial"/>
              <a:buNone/>
            </a:pPr>
            <a:r>
              <a:rPr lang="en-US" sz="1100" u="sng">
                <a:solidFill>
                  <a:srgbClr val="0097A7"/>
                </a:solidFill>
                <a:hlinkClick r:id="rId4"/>
              </a:rPr>
              <a:t>http://1.bp.blogspot.com/-PmoMZWWE63U/UQMZ1p7dQ9I/AAAAAAAAB78/X50Edl5GweE/s640/GoogleAppsScript.jpg</a:t>
            </a:r>
          </a:p>
          <a:p>
            <a:pPr lvl="0" rtl="0">
              <a:spcBef>
                <a:spcPts val="0"/>
              </a:spcBef>
              <a:buClr>
                <a:schemeClr val="dk1"/>
              </a:buClr>
              <a:buFont typeface="Arial"/>
              <a:buNone/>
            </a:pPr>
            <a:r>
              <a:t/>
            </a:r>
            <a:endParaRPr sz="1100">
              <a:solidFill>
                <a:schemeClr val="dk1"/>
              </a:solidFill>
            </a:endParaRPr>
          </a:p>
          <a:p>
            <a:pPr lvl="0" rtl="0">
              <a:spcBef>
                <a:spcPts val="0"/>
              </a:spcBef>
              <a:buClr>
                <a:schemeClr val="dk1"/>
              </a:buClr>
              <a:buSzPct val="100000"/>
              <a:buFont typeface="Arial"/>
              <a:buNone/>
            </a:pPr>
            <a:r>
              <a:rPr lang="en-US" sz="1100" u="sng">
                <a:solidFill>
                  <a:srgbClr val="0097A7"/>
                </a:solidFill>
                <a:hlinkClick r:id="rId5"/>
              </a:rPr>
              <a:t>https://pbs.twimg.com/profile_images/1333706283/odk_medium_square.png</a:t>
            </a:r>
          </a:p>
          <a:p>
            <a:pPr lvl="0" rtl="0">
              <a:spcBef>
                <a:spcPts val="0"/>
              </a:spcBef>
              <a:buClr>
                <a:schemeClr val="dk1"/>
              </a:buClr>
              <a:buSzPct val="100000"/>
              <a:buFont typeface="Arial"/>
              <a:buNone/>
            </a:pPr>
            <a:r>
              <a:rPr lang="en-US" sz="1100" u="sng">
                <a:solidFill>
                  <a:srgbClr val="0097A7"/>
                </a:solidFill>
                <a:hlinkClick r:id="rId6"/>
              </a:rPr>
              <a:t>https://www.google.com/images/branding/googlelogo/2x/googlelogo_color_272x92dp.png</a:t>
            </a:r>
          </a:p>
          <a:p>
            <a:pPr lvl="0" rtl="0">
              <a:spcBef>
                <a:spcPts val="0"/>
              </a:spcBef>
              <a:buClr>
                <a:schemeClr val="dk1"/>
              </a:buClr>
              <a:buFont typeface="Arial"/>
              <a:buNone/>
            </a:pPr>
            <a:r>
              <a:t/>
            </a:r>
            <a:endParaRPr sz="1100">
              <a:solidFill>
                <a:schemeClr val="dk1"/>
              </a:solidFill>
            </a:endParaRPr>
          </a:p>
          <a:p>
            <a:pPr lvl="0" rtl="0">
              <a:spcBef>
                <a:spcPts val="0"/>
              </a:spcBef>
              <a:buClr>
                <a:schemeClr val="dk1"/>
              </a:buClr>
              <a:buFont typeface="Arial"/>
              <a:buNone/>
            </a:pPr>
            <a:r>
              <a:t/>
            </a:r>
            <a:endParaRPr sz="1000"/>
          </a:p>
        </p:txBody>
      </p:sp>
      <p:sp>
        <p:nvSpPr>
          <p:cNvPr id="333" name="Shape 33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5" name="Shape 365"/>
        <p:cNvGrpSpPr/>
        <p:nvPr/>
      </p:nvGrpSpPr>
      <p:grpSpPr>
        <a:xfrm>
          <a:off x="0" y="0"/>
          <a:ext cx="0" cy="0"/>
          <a:chOff x="0" y="0"/>
          <a:chExt cx="0" cy="0"/>
        </a:xfrm>
      </p:grpSpPr>
      <p:sp>
        <p:nvSpPr>
          <p:cNvPr id="366" name="Shape 36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Font typeface="Arial"/>
              <a:buNone/>
            </a:pPr>
            <a:r>
              <a:rPr lang="en-US"/>
              <a:t>Here is the data that we are working with. </a:t>
            </a:r>
          </a:p>
          <a:p>
            <a:pPr lvl="0" rtl="0">
              <a:spcBef>
                <a:spcPts val="0"/>
              </a:spcBef>
              <a:buClr>
                <a:schemeClr val="dk1"/>
              </a:buClr>
              <a:buFont typeface="Arial"/>
              <a:buNone/>
            </a:pPr>
            <a:r>
              <a:rPr lang="en-US"/>
              <a:t>There are outliers missing from this graph: with very low Raw Water NTU and very high dosage. There is also a very non-linear section that we will try to capture as the next steps: nonlinear models.</a:t>
            </a:r>
          </a:p>
        </p:txBody>
      </p:sp>
      <p:sp>
        <p:nvSpPr>
          <p:cNvPr id="367" name="Shape 36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6" name="Shape 376"/>
        <p:cNvGrpSpPr/>
        <p:nvPr/>
      </p:nvGrpSpPr>
      <p:grpSpPr>
        <a:xfrm>
          <a:off x="0" y="0"/>
          <a:ext cx="0" cy="0"/>
          <a:chOff x="0" y="0"/>
          <a:chExt cx="0" cy="0"/>
        </a:xfrm>
      </p:grpSpPr>
      <p:sp>
        <p:nvSpPr>
          <p:cNvPr id="377" name="Shape 377"/>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100"/>
          </a:p>
        </p:txBody>
      </p:sp>
      <p:sp>
        <p:nvSpPr>
          <p:cNvPr id="378" name="Shape 378"/>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5" name="Shape 385"/>
        <p:cNvGrpSpPr/>
        <p:nvPr/>
      </p:nvGrpSpPr>
      <p:grpSpPr>
        <a:xfrm>
          <a:off x="0" y="0"/>
          <a:ext cx="0" cy="0"/>
          <a:chOff x="0" y="0"/>
          <a:chExt cx="0" cy="0"/>
        </a:xfrm>
      </p:grpSpPr>
      <p:sp>
        <p:nvSpPr>
          <p:cNvPr id="386" name="Shape 386"/>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387" name="Shape 38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rPr lang="en-US"/>
              <a:t>-I’ll be talking about the Bluetooth Turbidimeter Implementation module</a:t>
            </a:r>
          </a:p>
          <a:p>
            <a:pPr lvl="0" rtl="0">
              <a:spcBef>
                <a:spcPts val="0"/>
              </a:spcBef>
              <a:buNone/>
            </a:pPr>
            <a:r>
              <a:t/>
            </a:r>
            <a:endParaRPr/>
          </a:p>
          <a:p>
            <a:pPr lvl="0" rtl="0">
              <a:spcBef>
                <a:spcPts val="0"/>
              </a:spcBef>
              <a:buNone/>
            </a:pPr>
            <a:r>
              <a:rPr lang="en-US"/>
              <a:t>1) </a:t>
            </a:r>
            <a:r>
              <a:rPr lang="en-US"/>
              <a:t>What turbidimeters do and why they’re important</a:t>
            </a:r>
          </a:p>
          <a:p>
            <a:pPr lvl="0">
              <a:spcBef>
                <a:spcPts val="0"/>
              </a:spcBef>
              <a:buNone/>
            </a:pPr>
            <a:r>
              <a:t/>
            </a:r>
            <a:endParaRPr/>
          </a:p>
          <a:p>
            <a:pPr lvl="0">
              <a:spcBef>
                <a:spcPts val="0"/>
              </a:spcBef>
              <a:buNone/>
            </a:pPr>
            <a:r>
              <a:rPr lang="en-US"/>
              <a:t>2) How turbidity is currently recorded and how my project will improve on that</a:t>
            </a:r>
          </a:p>
          <a:p>
            <a:pPr lvl="0">
              <a:spcBef>
                <a:spcPts val="0"/>
              </a:spcBef>
              <a:buNone/>
            </a:pPr>
            <a:r>
              <a:t/>
            </a:r>
            <a:endParaRPr/>
          </a:p>
          <a:p>
            <a:pPr lvl="0" rtl="0">
              <a:spcBef>
                <a:spcPts val="0"/>
              </a:spcBef>
              <a:buNone/>
            </a:pPr>
            <a:r>
              <a:rPr lang="en-US"/>
              <a:t>3) A basic overview of how the implementation works</a:t>
            </a:r>
          </a:p>
          <a:p>
            <a:pPr lvl="0" rt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lang="en-US" sz="1100">
                <a:solidFill>
                  <a:schemeClr val="dk1"/>
                </a:solidFill>
              </a:rPr>
              <a:t>Data flow is messy! AguaClara has many divisions, stakeholders, partners, and goals. But AguaClara doesn’t just develop technology, it interacts with the community at global, national, and local level, so communication becomes just as important, if not more so, than the actual tech we develop. </a:t>
            </a:r>
          </a:p>
          <a:p>
            <a:pPr lvl="0" rtl="0">
              <a:lnSpc>
                <a:spcPct val="115000"/>
              </a:lnSpc>
              <a:spcBef>
                <a:spcPts val="0"/>
              </a:spcBef>
              <a:buNone/>
            </a:pPr>
            <a:r>
              <a:rPr lang="en-US" sz="1100">
                <a:solidFill>
                  <a:schemeClr val="dk1"/>
                </a:solidFill>
              </a:rPr>
              <a:t>We can build the perfect solution to end the clean water problem for all nations for all time, but it won’t mean anything if we can’t convince government agencies, non-profits, and the global foreign aid community to fund or adopt it.</a:t>
            </a:r>
          </a:p>
          <a:p>
            <a:pPr lvl="0" rtl="0">
              <a:lnSpc>
                <a:spcPct val="115000"/>
              </a:lnSpc>
              <a:spcBef>
                <a:spcPts val="0"/>
              </a:spcBef>
              <a:buNone/>
            </a:pPr>
            <a:r>
              <a:rPr lang="en-US" sz="1100">
                <a:solidFill>
                  <a:schemeClr val="dk1"/>
                </a:solidFill>
              </a:rPr>
              <a:t>To that end we have a partner NGO on the ground in Honduras which trains operators in new methods and technologies. </a:t>
            </a:r>
          </a:p>
          <a:p>
            <a:pPr lvl="0" rtl="0">
              <a:lnSpc>
                <a:spcPct val="115000"/>
              </a:lnSpc>
              <a:spcBef>
                <a:spcPts val="0"/>
              </a:spcBef>
              <a:buNone/>
            </a:pPr>
            <a:r>
              <a:rPr lang="en-US" sz="1100">
                <a:solidFill>
                  <a:schemeClr val="dk1"/>
                </a:solidFill>
              </a:rPr>
              <a:t>We have investment, media, and business teams tasked with helping AguaClara expand by attracting investors and informing the global foreign aid community. </a:t>
            </a:r>
          </a:p>
          <a:p>
            <a:pPr lvl="0">
              <a:spcBef>
                <a:spcPts val="0"/>
              </a:spcBef>
              <a:buNone/>
            </a:pPr>
            <a:r>
              <a:t/>
            </a:r>
            <a:endParaRPr sz="1000"/>
          </a:p>
          <a:p>
            <a:pPr lvl="0">
              <a:spcBef>
                <a:spcPts val="0"/>
              </a:spcBef>
              <a:buNone/>
            </a:pPr>
            <a:r>
              <a:t/>
            </a:r>
            <a:endParaRPr sz="1000"/>
          </a:p>
          <a:p>
            <a:pPr lvl="0">
              <a:spcBef>
                <a:spcPts val="0"/>
              </a:spcBef>
              <a:buNone/>
            </a:pPr>
            <a:r>
              <a:rPr lang="en-US" sz="1000"/>
              <a:t>---</a:t>
            </a:r>
          </a:p>
          <a:p>
            <a:pPr lvl="0">
              <a:spcBef>
                <a:spcPts val="0"/>
              </a:spcBef>
              <a:buNone/>
            </a:pPr>
            <a:r>
              <a:rPr lang="en-US" sz="1000"/>
              <a:t>Slide adapted from POST Spring 2016 Symposium</a:t>
            </a:r>
          </a:p>
          <a:p>
            <a:pPr lvl="0" rtl="0">
              <a:spcBef>
                <a:spcPts val="0"/>
              </a:spcBef>
              <a:buNone/>
            </a:pPr>
            <a:r>
              <a:rPr lang="en-US" sz="1000"/>
              <a:t>honduran flag: </a:t>
            </a:r>
            <a:r>
              <a:rPr lang="en-US" sz="1000" u="sng">
                <a:solidFill>
                  <a:schemeClr val="hlink"/>
                </a:solidFill>
                <a:hlinkClick r:id="rId2"/>
              </a:rPr>
              <a:t>http://www.mapsofworld.com/images/world-countries-flags/honduras-flag.gif</a:t>
            </a:r>
          </a:p>
        </p:txBody>
      </p:sp>
      <p:sp>
        <p:nvSpPr>
          <p:cNvPr id="91" name="Shape 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3" name="Shape 393"/>
        <p:cNvGrpSpPr/>
        <p:nvPr/>
      </p:nvGrpSpPr>
      <p:grpSpPr>
        <a:xfrm>
          <a:off x="0" y="0"/>
          <a:ext cx="0" cy="0"/>
          <a:chOff x="0" y="0"/>
          <a:chExt cx="0" cy="0"/>
        </a:xfrm>
      </p:grpSpPr>
      <p:sp>
        <p:nvSpPr>
          <p:cNvPr id="394" name="Shape 39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395" name="Shape 39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US"/>
              <a:t>The more light that’s scattered,the dirtier the water is </a:t>
            </a:r>
          </a:p>
          <a:p>
            <a:pPr lvl="0">
              <a:spcBef>
                <a:spcPts val="0"/>
              </a:spcBef>
              <a:buNone/>
            </a:pPr>
            <a:r>
              <a:t/>
            </a:r>
            <a:endParaRPr/>
          </a:p>
          <a:p>
            <a:pPr lvl="0">
              <a:spcBef>
                <a:spcPts val="0"/>
              </a:spcBef>
              <a:buNone/>
            </a:pPr>
            <a:r>
              <a:rPr lang="en-US"/>
              <a:t>Raw is the water that comes in</a:t>
            </a:r>
          </a:p>
          <a:p>
            <a:pPr lvl="0">
              <a:spcBef>
                <a:spcPts val="0"/>
              </a:spcBef>
              <a:buNone/>
            </a:pPr>
            <a:r>
              <a:rPr lang="en-US"/>
              <a:t>Settled is after flocs are removed, but before chlorine is applied (settled tells us how effective the coagulant was)</a:t>
            </a:r>
          </a:p>
          <a:p>
            <a:pPr lvl="0">
              <a:spcBef>
                <a:spcPts val="0"/>
              </a:spcBef>
              <a:buNone/>
            </a:pPr>
            <a:r>
              <a:rPr lang="en-US"/>
              <a:t>Filtered is the final output quality</a:t>
            </a:r>
          </a:p>
          <a:p>
            <a:pPr lvl="0">
              <a:spcBef>
                <a:spcPts val="0"/>
              </a:spcBef>
              <a:buNone/>
            </a:pPr>
            <a:r>
              <a:t/>
            </a:r>
            <a:endParaRPr/>
          </a:p>
          <a:p>
            <a:pPr lvl="0">
              <a:spcBef>
                <a:spcPts val="0"/>
              </a:spcBef>
              <a:buNone/>
            </a:pPr>
            <a:r>
              <a:t/>
            </a:r>
            <a:endParaRPr/>
          </a:p>
          <a:p>
            <a:pPr lvl="0">
              <a:spcBef>
                <a:spcPts val="0"/>
              </a:spcBef>
              <a:buNone/>
            </a:pPr>
            <a:r>
              <a:t/>
            </a:r>
            <a:endParaRPr/>
          </a:p>
          <a:p>
            <a:pPr lvl="0">
              <a:spcBef>
                <a:spcPts val="0"/>
              </a:spcBef>
              <a:buNone/>
            </a:pPr>
            <a:r>
              <a:rPr lang="en-US"/>
              <a:t>we dont want people getting sick!</a:t>
            </a:r>
          </a:p>
          <a:p>
            <a:pPr lvl="0">
              <a:spcBef>
                <a:spcPts val="0"/>
              </a:spcBef>
              <a:buNone/>
            </a:pPr>
            <a:r>
              <a:t/>
            </a:r>
            <a:endParaRPr/>
          </a:p>
          <a:p>
            <a:pPr lvl="0">
              <a:spcBef>
                <a:spcPts val="0"/>
              </a:spcBef>
              <a:buNone/>
            </a:pPr>
            <a:r>
              <a:rPr lang="en-US"/>
              <a:t>coagulant collides with organic particles in water, first step of cleaning process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3" name="Shape 403"/>
        <p:cNvGrpSpPr/>
        <p:nvPr/>
      </p:nvGrpSpPr>
      <p:grpSpPr>
        <a:xfrm>
          <a:off x="0" y="0"/>
          <a:ext cx="0" cy="0"/>
          <a:chOff x="0" y="0"/>
          <a:chExt cx="0" cy="0"/>
        </a:xfrm>
      </p:grpSpPr>
      <p:sp>
        <p:nvSpPr>
          <p:cNvPr id="404" name="Shape 40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405" name="Shape 40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US"/>
              <a:t>Currently, there’s no BT capability, plant operators </a:t>
            </a:r>
          </a:p>
          <a:p>
            <a:pPr lvl="0">
              <a:spcBef>
                <a:spcPts val="0"/>
              </a:spcBef>
              <a:buNone/>
            </a:pPr>
            <a:r>
              <a:t/>
            </a:r>
            <a:endParaRPr/>
          </a:p>
          <a:p>
            <a:pPr lvl="0">
              <a:spcBef>
                <a:spcPts val="0"/>
              </a:spcBef>
              <a:buNone/>
            </a:pPr>
            <a:r>
              <a:rPr lang="en-US"/>
              <a:t>plant operators read a normal turbidimeter and copy down the value by hand</a:t>
            </a:r>
          </a:p>
          <a:p>
            <a:pPr lvl="0">
              <a:spcBef>
                <a:spcPts val="0"/>
              </a:spcBef>
              <a:buNone/>
            </a:pPr>
            <a:r>
              <a:t/>
            </a:r>
            <a:endParaRPr/>
          </a:p>
          <a:p>
            <a:pPr lvl="0">
              <a:spcBef>
                <a:spcPts val="0"/>
              </a:spcBef>
              <a:buNone/>
            </a:pPr>
            <a:r>
              <a:rPr lang="en-US"/>
              <a:t>many issues in the past where decimal is misplaced by plant operators</a:t>
            </a:r>
          </a:p>
          <a:p>
            <a:pPr lvl="0">
              <a:spcBef>
                <a:spcPts val="0"/>
              </a:spcBef>
              <a:buNone/>
            </a:pPr>
            <a:r>
              <a:t/>
            </a:r>
            <a:endParaRPr/>
          </a:p>
          <a:p>
            <a:pPr lvl="0">
              <a:spcBef>
                <a:spcPts val="0"/>
              </a:spcBef>
              <a:buClr>
                <a:schemeClr val="dk1"/>
              </a:buClr>
              <a:buSzPct val="100000"/>
              <a:buFont typeface="Arial"/>
              <a:buNone/>
            </a:pPr>
            <a:r>
              <a:rPr lang="en-US">
                <a:solidFill>
                  <a:schemeClr val="dk1"/>
                </a:solidFill>
              </a:rPr>
              <a:t>BT would ensure there are no errors when recording turbidities</a:t>
            </a:r>
          </a:p>
          <a:p>
            <a:pPr lvl="0">
              <a:spcBef>
                <a:spcPts val="0"/>
              </a:spcBef>
              <a:buNone/>
            </a:pPr>
            <a:r>
              <a:t/>
            </a:r>
            <a:endParaRPr/>
          </a:p>
          <a:p>
            <a:pPr lvl="0">
              <a:spcBef>
                <a:spcPts val="0"/>
              </a:spcBef>
              <a:buNone/>
            </a:pPr>
            <a:r>
              <a:rPr lang="en-US"/>
              <a:t>this implementation makes it much easier for operators</a:t>
            </a:r>
          </a:p>
          <a:p>
            <a:pPr lvl="0">
              <a:spcBef>
                <a:spcPts val="0"/>
              </a:spcBef>
              <a:buNone/>
            </a:pPr>
            <a:r>
              <a:t/>
            </a:r>
            <a:endParaRPr/>
          </a:p>
          <a:p>
            <a:pPr lvl="0">
              <a:spcBef>
                <a:spcPts val="0"/>
              </a:spcBef>
              <a:buNone/>
            </a:pPr>
            <a:r>
              <a:rPr lang="en-US"/>
              <a:t>ultimately want to move towards something better than current state of the art mechanized plants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3" name="Shape 413"/>
        <p:cNvGrpSpPr/>
        <p:nvPr/>
      </p:nvGrpSpPr>
      <p:grpSpPr>
        <a:xfrm>
          <a:off x="0" y="0"/>
          <a:ext cx="0" cy="0"/>
          <a:chOff x="0" y="0"/>
          <a:chExt cx="0" cy="0"/>
        </a:xfrm>
      </p:grpSpPr>
      <p:sp>
        <p:nvSpPr>
          <p:cNvPr id="414" name="Shape 41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
        <p:nvSpPr>
          <p:cNvPr id="415" name="Shape 415"/>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rPr lang="en-US"/>
              <a:t>Instead of entering a value for turbidity manually, plant operators would simply press a button and the backend would handle the rest. What would come back is the turbidity automatically filled in.</a:t>
            </a:r>
          </a:p>
          <a:p>
            <a:pPr lvl="0">
              <a:spcBef>
                <a:spcPts val="0"/>
              </a:spcBef>
              <a:buNone/>
            </a:pPr>
            <a:r>
              <a:t/>
            </a:r>
            <a:endParaRPr/>
          </a:p>
          <a:p>
            <a:pPr lvl="0">
              <a:spcBef>
                <a:spcPts val="0"/>
              </a:spcBef>
              <a:buNone/>
            </a:pPr>
            <a:r>
              <a:rPr lang="en-US"/>
              <a:t>First, the plant operator presses the button and an intent is sent to the java app I made. An intent is just like a message, a way to communicate between the data form and my application.</a:t>
            </a:r>
          </a:p>
          <a:p>
            <a:pPr lvl="0">
              <a:spcBef>
                <a:spcPts val="0"/>
              </a:spcBef>
              <a:buNone/>
            </a:pPr>
            <a:r>
              <a:t/>
            </a:r>
            <a:endParaRPr/>
          </a:p>
          <a:p>
            <a:pPr lvl="0">
              <a:spcBef>
                <a:spcPts val="0"/>
              </a:spcBef>
              <a:buNone/>
            </a:pPr>
            <a:r>
              <a:rPr lang="en-US"/>
              <a:t>Next, my application begins to listen for data from the BT Turbidimeter. </a:t>
            </a:r>
          </a:p>
          <a:p>
            <a:pPr lvl="0">
              <a:spcBef>
                <a:spcPts val="0"/>
              </a:spcBef>
              <a:buNone/>
            </a:pPr>
            <a:r>
              <a:t/>
            </a:r>
            <a:endParaRPr/>
          </a:p>
          <a:p>
            <a:pPr lvl="0">
              <a:spcBef>
                <a:spcPts val="0"/>
              </a:spcBef>
              <a:buNone/>
            </a:pPr>
            <a:r>
              <a:rPr lang="en-US"/>
              <a:t>My app gets a bunch of data from the Turbidimeter and basically isolates the turbidity value we’re interested in.</a:t>
            </a:r>
          </a:p>
          <a:p>
            <a:pPr lvl="0">
              <a:spcBef>
                <a:spcPts val="0"/>
              </a:spcBef>
              <a:buNone/>
            </a:pPr>
            <a:r>
              <a:t/>
            </a:r>
            <a:endParaRPr/>
          </a:p>
          <a:p>
            <a:pPr lvl="0">
              <a:spcBef>
                <a:spcPts val="0"/>
              </a:spcBef>
              <a:buNone/>
            </a:pPr>
            <a:r>
              <a:rPr lang="en-US"/>
              <a:t>Finally, the isolated turbidity value is sent back to ODK and the form is automatically filled.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3" name="Shape 433"/>
        <p:cNvGrpSpPr/>
        <p:nvPr/>
      </p:nvGrpSpPr>
      <p:grpSpPr>
        <a:xfrm>
          <a:off x="0" y="0"/>
          <a:ext cx="0" cy="0"/>
          <a:chOff x="0" y="0"/>
          <a:chExt cx="0" cy="0"/>
        </a:xfrm>
      </p:grpSpPr>
      <p:sp>
        <p:nvSpPr>
          <p:cNvPr id="434" name="Shape 43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100"/>
          </a:p>
        </p:txBody>
      </p:sp>
      <p:sp>
        <p:nvSpPr>
          <p:cNvPr id="435" name="Shape 43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2" name="Shape 442"/>
        <p:cNvGrpSpPr/>
        <p:nvPr/>
      </p:nvGrpSpPr>
      <p:grpSpPr>
        <a:xfrm>
          <a:off x="0" y="0"/>
          <a:ext cx="0" cy="0"/>
          <a:chOff x="0" y="0"/>
          <a:chExt cx="0" cy="0"/>
        </a:xfrm>
      </p:grpSpPr>
      <p:sp>
        <p:nvSpPr>
          <p:cNvPr id="443" name="Shape 44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lang="en-US" sz="1100">
                <a:solidFill>
                  <a:schemeClr val="dk1"/>
                </a:solidFill>
              </a:rPr>
              <a:t>Two branches of the POST team simultaneously encountered different problems which can be solved by the same solution: Editing the ODK source code. POST</a:t>
            </a:r>
          </a:p>
          <a:p>
            <a:pPr lvl="0" rtl="0">
              <a:spcBef>
                <a:spcPts val="0"/>
              </a:spcBef>
              <a:buNone/>
            </a:pPr>
            <a:r>
              <a:t/>
            </a:r>
            <a:endParaRPr sz="1000"/>
          </a:p>
          <a:p>
            <a:pPr lvl="0" rtl="0">
              <a:spcBef>
                <a:spcPts val="0"/>
              </a:spcBef>
              <a:buNone/>
            </a:pPr>
            <a:r>
              <a:rPr lang="en-US" sz="1000"/>
              <a:t>---</a:t>
            </a:r>
          </a:p>
          <a:p>
            <a:pPr lvl="0" rtl="0">
              <a:spcBef>
                <a:spcPts val="0"/>
              </a:spcBef>
              <a:buNone/>
            </a:pPr>
            <a:r>
              <a:rPr lang="en-US" sz="1000"/>
              <a:t>Slide adapted from POST Spring 2016 Symposium</a:t>
            </a:r>
          </a:p>
          <a:p>
            <a:pPr lvl="0" rtl="0">
              <a:spcBef>
                <a:spcPts val="0"/>
              </a:spcBef>
              <a:buNone/>
            </a:pPr>
            <a:r>
              <a:rPr lang="en-US" sz="1000"/>
              <a:t>Safe: </a:t>
            </a:r>
            <a:r>
              <a:rPr lang="en-US" sz="1000" u="sng">
                <a:solidFill>
                  <a:schemeClr val="hlink"/>
                </a:solidFill>
                <a:hlinkClick r:id="rId2"/>
              </a:rPr>
              <a:t>http://www.advancedsafeandlock.com/wp-content/uploads/2013/02/safe.jpg</a:t>
            </a:r>
          </a:p>
        </p:txBody>
      </p:sp>
      <p:sp>
        <p:nvSpPr>
          <p:cNvPr id="444" name="Shape 44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2" name="Shape 452"/>
        <p:cNvGrpSpPr/>
        <p:nvPr/>
      </p:nvGrpSpPr>
      <p:grpSpPr>
        <a:xfrm>
          <a:off x="0" y="0"/>
          <a:ext cx="0" cy="0"/>
          <a:chOff x="0" y="0"/>
          <a:chExt cx="0" cy="0"/>
        </a:xfrm>
      </p:grpSpPr>
      <p:sp>
        <p:nvSpPr>
          <p:cNvPr id="453" name="Shape 45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lang="en-US" sz="1100">
                <a:solidFill>
                  <a:schemeClr val="dk1"/>
                </a:solidFill>
              </a:rPr>
              <a:t>Two branches of the POST team simultaneously encountered different problems which can be solved by the same solution: Editing the ODK source code. POST</a:t>
            </a:r>
          </a:p>
          <a:p>
            <a:pPr lvl="0" rtl="0">
              <a:spcBef>
                <a:spcPts val="0"/>
              </a:spcBef>
              <a:buNone/>
            </a:pPr>
            <a:r>
              <a:t/>
            </a:r>
            <a:endParaRPr sz="1000"/>
          </a:p>
          <a:p>
            <a:pPr lvl="0" rtl="0">
              <a:spcBef>
                <a:spcPts val="0"/>
              </a:spcBef>
              <a:buNone/>
            </a:pPr>
            <a:r>
              <a:rPr lang="en-US" sz="1000"/>
              <a:t>---</a:t>
            </a:r>
          </a:p>
          <a:p>
            <a:pPr lvl="0" rtl="0">
              <a:spcBef>
                <a:spcPts val="0"/>
              </a:spcBef>
              <a:buNone/>
            </a:pPr>
            <a:r>
              <a:rPr lang="en-US" sz="1000"/>
              <a:t>Slide adapted from POST Spring 2016 Symposium</a:t>
            </a:r>
          </a:p>
          <a:p>
            <a:pPr lvl="0" rtl="0">
              <a:spcBef>
                <a:spcPts val="0"/>
              </a:spcBef>
              <a:buNone/>
            </a:pPr>
            <a:r>
              <a:rPr lang="en-US" sz="1000"/>
              <a:t>Safe: </a:t>
            </a:r>
            <a:r>
              <a:rPr lang="en-US" sz="1000" u="sng">
                <a:solidFill>
                  <a:schemeClr val="hlink"/>
                </a:solidFill>
                <a:hlinkClick r:id="rId2"/>
              </a:rPr>
              <a:t>http://www.advancedsafeandlock.com/wp-content/uploads/2013/02/safe.jpg</a:t>
            </a:r>
          </a:p>
        </p:txBody>
      </p:sp>
      <p:sp>
        <p:nvSpPr>
          <p:cNvPr id="454" name="Shape 45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3" name="Shape 463"/>
        <p:cNvGrpSpPr/>
        <p:nvPr/>
      </p:nvGrpSpPr>
      <p:grpSpPr>
        <a:xfrm>
          <a:off x="0" y="0"/>
          <a:ext cx="0" cy="0"/>
          <a:chOff x="0" y="0"/>
          <a:chExt cx="0" cy="0"/>
        </a:xfrm>
      </p:grpSpPr>
      <p:sp>
        <p:nvSpPr>
          <p:cNvPr id="464" name="Shape 46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465" name="Shape 46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lang="en-US" sz="1100">
                <a:solidFill>
                  <a:schemeClr val="dk1"/>
                </a:solidFill>
              </a:rPr>
              <a:t>The problem is that  very little data exists on the efficacy of water treatment methods in developing nations, </a:t>
            </a:r>
          </a:p>
          <a:p>
            <a:pPr lvl="0" rtl="0">
              <a:lnSpc>
                <a:spcPct val="115000"/>
              </a:lnSpc>
              <a:spcBef>
                <a:spcPts val="0"/>
              </a:spcBef>
              <a:buNone/>
            </a:pPr>
            <a:r>
              <a:rPr lang="en-US" sz="1100">
                <a:solidFill>
                  <a:schemeClr val="dk1"/>
                </a:solidFill>
              </a:rPr>
              <a:t>and the data that does exist is either privatized or riddled with human error. </a:t>
            </a:r>
          </a:p>
          <a:p>
            <a:pPr lvl="0" rtl="0">
              <a:lnSpc>
                <a:spcPct val="115000"/>
              </a:lnSpc>
              <a:spcBef>
                <a:spcPts val="0"/>
              </a:spcBef>
              <a:buNone/>
            </a:pPr>
            <a:r>
              <a:rPr lang="en-US" sz="1100">
                <a:solidFill>
                  <a:schemeClr val="dk1"/>
                </a:solidFill>
              </a:rPr>
              <a:t>How do we know that the effluent turbidities we report are accurate? What if the turbidimeter was not calibrated correctly? </a:t>
            </a:r>
          </a:p>
          <a:p>
            <a:pPr lvl="0" rtl="0">
              <a:lnSpc>
                <a:spcPct val="115000"/>
              </a:lnSpc>
              <a:spcBef>
                <a:spcPts val="0"/>
              </a:spcBef>
              <a:buNone/>
            </a:pPr>
            <a:r>
              <a:rPr lang="en-US" sz="1100">
                <a:solidFill>
                  <a:schemeClr val="dk1"/>
                </a:solidFill>
              </a:rPr>
              <a:t>How do we know that the Chemical Dose Controller is calibrated correctly and not malfunctioning?</a:t>
            </a:r>
          </a:p>
          <a:p>
            <a:pPr lvl="0" rtl="0">
              <a:lnSpc>
                <a:spcPct val="115000"/>
              </a:lnSpc>
              <a:spcBef>
                <a:spcPts val="0"/>
              </a:spcBef>
              <a:buNone/>
            </a:pPr>
            <a:r>
              <a:rPr lang="en-US" sz="1100">
                <a:solidFill>
                  <a:schemeClr val="dk1"/>
                </a:solidFill>
              </a:rPr>
              <a:t>Is our coagulant dosage model efficient?</a:t>
            </a:r>
          </a:p>
          <a:p>
            <a:pPr lvl="0" rtl="0">
              <a:lnSpc>
                <a:spcPct val="115000"/>
              </a:lnSpc>
              <a:spcBef>
                <a:spcPts val="0"/>
              </a:spcBef>
              <a:buNone/>
            </a:pPr>
            <a:r>
              <a:rPr lang="en-US" sz="1100">
                <a:solidFill>
                  <a:schemeClr val="dk1"/>
                </a:solidFill>
              </a:rPr>
              <a:t>Are we backwashing filters too often? Not enough?</a:t>
            </a:r>
          </a:p>
          <a:p>
            <a:pPr lvl="0" rtl="0">
              <a:lnSpc>
                <a:spcPct val="115000"/>
              </a:lnSpc>
              <a:spcBef>
                <a:spcPts val="0"/>
              </a:spcBef>
              <a:buNone/>
            </a:pPr>
            <a:r>
              <a:t/>
            </a:r>
            <a:endParaRPr sz="1100">
              <a:solidFill>
                <a:schemeClr val="dk1"/>
              </a:solidFill>
            </a:endParaRPr>
          </a:p>
          <a:p>
            <a:pPr lvl="0" rtl="0">
              <a:lnSpc>
                <a:spcPct val="115000"/>
              </a:lnSpc>
              <a:spcBef>
                <a:spcPts val="0"/>
              </a:spcBef>
              <a:buNone/>
            </a:pPr>
            <a:r>
              <a:rPr lang="en-US" sz="1100">
                <a:solidFill>
                  <a:schemeClr val="dk1"/>
                </a:solidFill>
              </a:rPr>
              <a:t>This sparsity of both global and internal data</a:t>
            </a:r>
          </a:p>
          <a:p>
            <a:pPr lvl="0" rtl="0">
              <a:lnSpc>
                <a:spcPct val="115000"/>
              </a:lnSpc>
              <a:spcBef>
                <a:spcPts val="0"/>
              </a:spcBef>
              <a:buNone/>
            </a:pPr>
            <a:r>
              <a:rPr lang="en-US" sz="1100">
                <a:solidFill>
                  <a:schemeClr val="dk1"/>
                </a:solidFill>
              </a:rPr>
              <a:t>(1)impedes research, </a:t>
            </a:r>
          </a:p>
          <a:p>
            <a:pPr lvl="0" rtl="0">
              <a:lnSpc>
                <a:spcPct val="115000"/>
              </a:lnSpc>
              <a:spcBef>
                <a:spcPts val="0"/>
              </a:spcBef>
              <a:buNone/>
            </a:pPr>
            <a:r>
              <a:rPr lang="en-US" sz="1100">
                <a:solidFill>
                  <a:schemeClr val="dk1"/>
                </a:solidFill>
              </a:rPr>
              <a:t>(2) leads to sub-optimal plant performance, </a:t>
            </a:r>
          </a:p>
          <a:p>
            <a:pPr lvl="0" rtl="0">
              <a:lnSpc>
                <a:spcPct val="115000"/>
              </a:lnSpc>
              <a:spcBef>
                <a:spcPts val="0"/>
              </a:spcBef>
              <a:buNone/>
            </a:pPr>
            <a:r>
              <a:rPr lang="en-US" sz="1100">
                <a:solidFill>
                  <a:schemeClr val="dk1"/>
                </a:solidFill>
              </a:rPr>
              <a:t>(3) and fails to encourage potential investors or adopters. If AguaClara intends to roll this technology out to the rest of the continent, and possibly the rest of the world, there is a gap which needs to be bridged.</a:t>
            </a:r>
          </a:p>
          <a:p>
            <a:pPr lvl="0" rtl="0">
              <a:spcBef>
                <a:spcPts val="0"/>
              </a:spcBef>
              <a:buNone/>
            </a:pPr>
            <a:r>
              <a:t/>
            </a:r>
            <a:endParaRPr sz="1000"/>
          </a:p>
          <a:p>
            <a:pPr lvl="0" rtl="0">
              <a:spcBef>
                <a:spcPts val="0"/>
              </a:spcBef>
              <a:buNone/>
            </a:pPr>
            <a:r>
              <a:t/>
            </a:r>
            <a:endParaRPr sz="1000"/>
          </a:p>
          <a:p>
            <a:pPr lvl="0" rtl="0">
              <a:spcBef>
                <a:spcPts val="0"/>
              </a:spcBef>
              <a:buNone/>
            </a:pPr>
            <a:r>
              <a:t/>
            </a:r>
            <a:endParaRPr sz="1000"/>
          </a:p>
          <a:p>
            <a:pPr lvl="0" rtl="0">
              <a:spcBef>
                <a:spcPts val="0"/>
              </a:spcBef>
              <a:buNone/>
            </a:pPr>
            <a:r>
              <a:rPr lang="en-US" sz="1000"/>
              <a:t>---</a:t>
            </a:r>
          </a:p>
          <a:p>
            <a:pPr lvl="0" rtl="0">
              <a:spcBef>
                <a:spcPts val="0"/>
              </a:spcBef>
              <a:buNone/>
            </a:pPr>
            <a:r>
              <a:rPr lang="en-US" sz="1000"/>
              <a:t>Slide adapted from POST Spring 2016 Symposium</a:t>
            </a:r>
          </a:p>
          <a:p>
            <a:pPr lvl="0" rtl="0">
              <a:spcBef>
                <a:spcPts val="0"/>
              </a:spcBef>
              <a:buNone/>
            </a:pPr>
            <a:r>
              <a:rPr lang="en-US" sz="1000"/>
              <a:t>Safe: </a:t>
            </a:r>
            <a:r>
              <a:rPr lang="en-US" sz="1000" u="sng">
                <a:solidFill>
                  <a:schemeClr val="hlink"/>
                </a:solidFill>
                <a:hlinkClick r:id="rId2"/>
              </a:rPr>
              <a:t>http://www.advancedsafeandlock.com/wp-content/uploads/2013/02/safe.jpg</a:t>
            </a:r>
          </a:p>
        </p:txBody>
      </p:sp>
      <p:sp>
        <p:nvSpPr>
          <p:cNvPr id="114" name="Shape 11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rPr lang="en-US" sz="1000"/>
              <a:t>Steven</a:t>
            </a:r>
          </a:p>
          <a:p>
            <a:pPr lvl="0" rtl="0">
              <a:spcBef>
                <a:spcPts val="0"/>
              </a:spcBef>
              <a:buNone/>
            </a:pPr>
            <a:r>
              <a:t/>
            </a:r>
            <a:endParaRPr sz="1000"/>
          </a:p>
          <a:p>
            <a:pPr lvl="0" rtl="0">
              <a:spcBef>
                <a:spcPts val="0"/>
              </a:spcBef>
              <a:buNone/>
            </a:pPr>
            <a:r>
              <a:rPr lang="en-US" sz="1000"/>
              <a:t>Logbook photo: AguaClara Picasa https://drive.google.com/a/cornell.edu/file/d/0B6-9lpNdw-3HZlpsUEFGa0QxUlU/view?ts=56c63d08</a:t>
            </a:r>
          </a:p>
          <a:p>
            <a:pPr lvl="0" rtl="0">
              <a:spcBef>
                <a:spcPts val="0"/>
              </a:spcBef>
              <a:buNone/>
            </a:pPr>
            <a:r>
              <a:t/>
            </a:r>
            <a:endParaRPr sz="1000"/>
          </a:p>
          <a:p>
            <a:pPr lvl="0" rtl="0">
              <a:spcBef>
                <a:spcPts val="0"/>
              </a:spcBef>
              <a:buNone/>
            </a:pPr>
            <a:r>
              <a:rPr lang="en-US" sz="1000"/>
              <a:t>Operators in Honduras currently record data manually in paper logbooks. Thus, there are no error-prevention measures in place, nor incentives for operators to log data consistently--they seldom look at the logbook except for when they are writing in it, so there is no return on their investment. Furthermore, a paper logbook cannot be shared with engineers and interested parties around the world (though there are some internet-based collection methods, which we will discuss on the next slide, they are not necessarily updated with the same regularity as this logbook.)</a:t>
            </a:r>
          </a:p>
        </p:txBody>
      </p:sp>
      <p:sp>
        <p:nvSpPr>
          <p:cNvPr id="124" name="Shape 12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lang="en-US" sz="1100">
                <a:solidFill>
                  <a:schemeClr val="dk1"/>
                </a:solidFill>
              </a:rPr>
              <a:t>This sparsity of information </a:t>
            </a:r>
          </a:p>
          <a:p>
            <a:pPr lvl="0" rtl="0">
              <a:lnSpc>
                <a:spcPct val="115000"/>
              </a:lnSpc>
              <a:spcBef>
                <a:spcPts val="0"/>
              </a:spcBef>
              <a:buNone/>
            </a:pPr>
            <a:r>
              <a:rPr lang="en-US" sz="1100">
                <a:solidFill>
                  <a:schemeClr val="dk1"/>
                </a:solidFill>
              </a:rPr>
              <a:t>(1)impedes research, </a:t>
            </a:r>
          </a:p>
          <a:p>
            <a:pPr lvl="0" rtl="0">
              <a:lnSpc>
                <a:spcPct val="115000"/>
              </a:lnSpc>
              <a:spcBef>
                <a:spcPts val="0"/>
              </a:spcBef>
              <a:buNone/>
            </a:pPr>
            <a:r>
              <a:rPr lang="en-US" sz="1100">
                <a:solidFill>
                  <a:schemeClr val="dk1"/>
                </a:solidFill>
              </a:rPr>
              <a:t>(2) leads to sub-optimal plant performance, </a:t>
            </a:r>
          </a:p>
          <a:p>
            <a:pPr lvl="0" rtl="0">
              <a:lnSpc>
                <a:spcPct val="115000"/>
              </a:lnSpc>
              <a:spcBef>
                <a:spcPts val="0"/>
              </a:spcBef>
              <a:buNone/>
            </a:pPr>
            <a:r>
              <a:rPr lang="en-US" sz="1100">
                <a:solidFill>
                  <a:schemeClr val="dk1"/>
                </a:solidFill>
              </a:rPr>
              <a:t>(3) and fails to encourage potential investors or adopters. If AguaClara intends to roll this technology out to the rest of the continent, and possibly the rest of the world, there is a gap which needs to be bridged. </a:t>
            </a:r>
          </a:p>
          <a:p>
            <a:pPr lvl="0" rtl="0">
              <a:spcBef>
                <a:spcPts val="0"/>
              </a:spcBef>
              <a:buNone/>
            </a:pPr>
            <a:r>
              <a:t/>
            </a:r>
            <a:endParaRPr sz="1000"/>
          </a:p>
          <a:p>
            <a:pPr lvl="0" rtl="0">
              <a:spcBef>
                <a:spcPts val="0"/>
              </a:spcBef>
              <a:buNone/>
            </a:pPr>
            <a:r>
              <a:t/>
            </a:r>
            <a:endParaRPr sz="1000"/>
          </a:p>
          <a:p>
            <a:pPr lvl="0" rtl="0">
              <a:spcBef>
                <a:spcPts val="0"/>
              </a:spcBef>
              <a:buNone/>
            </a:pPr>
            <a:r>
              <a:t/>
            </a:r>
            <a:endParaRPr sz="1000"/>
          </a:p>
          <a:p>
            <a:pPr lvl="0" rtl="0">
              <a:spcBef>
                <a:spcPts val="0"/>
              </a:spcBef>
              <a:buNone/>
            </a:pPr>
            <a:r>
              <a:rPr lang="en-US" sz="1000"/>
              <a:t>---</a:t>
            </a:r>
          </a:p>
          <a:p>
            <a:pPr lvl="0" rtl="0">
              <a:spcBef>
                <a:spcPts val="0"/>
              </a:spcBef>
              <a:buNone/>
            </a:pPr>
            <a:r>
              <a:rPr lang="en-US" sz="1000"/>
              <a:t>Slide adapted from POST Spring 2016 Symposium</a:t>
            </a:r>
          </a:p>
        </p:txBody>
      </p:sp>
      <p:sp>
        <p:nvSpPr>
          <p:cNvPr id="135" name="Shape 135"/>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lang="en-US" sz="1100">
                <a:solidFill>
                  <a:schemeClr val="dk1"/>
                </a:solidFill>
              </a:rPr>
              <a:t>Here’s a look at POST from a lower level.</a:t>
            </a:r>
          </a:p>
          <a:p>
            <a:pPr lvl="0">
              <a:lnSpc>
                <a:spcPct val="115000"/>
              </a:lnSpc>
              <a:spcBef>
                <a:spcPts val="0"/>
              </a:spcBef>
              <a:buClr>
                <a:schemeClr val="dk1"/>
              </a:buClr>
              <a:buSzPct val="100000"/>
              <a:buFont typeface="Arial"/>
              <a:buNone/>
            </a:pPr>
            <a:r>
              <a:rPr lang="en-US" sz="1100">
                <a:solidFill>
                  <a:schemeClr val="dk1"/>
                </a:solidFill>
              </a:rPr>
              <a:t>The current iteration is a small network of smartphone applications: ODK Collect, POST Graficos, and (New!)  POST.DOSE.</a:t>
            </a:r>
          </a:p>
          <a:p>
            <a:pPr lvl="0">
              <a:lnSpc>
                <a:spcPct val="115000"/>
              </a:lnSpc>
              <a:spcBef>
                <a:spcPts val="0"/>
              </a:spcBef>
              <a:buClr>
                <a:schemeClr val="dk1"/>
              </a:buClr>
              <a:buFont typeface="Arial"/>
              <a:buNone/>
            </a:pPr>
            <a:r>
              <a:t/>
            </a:r>
            <a:endParaRPr sz="1100">
              <a:solidFill>
                <a:schemeClr val="dk1"/>
              </a:solidFill>
            </a:endParaRPr>
          </a:p>
          <a:p>
            <a:pPr lvl="0" rtl="0">
              <a:lnSpc>
                <a:spcPct val="115000"/>
              </a:lnSpc>
              <a:spcBef>
                <a:spcPts val="0"/>
              </a:spcBef>
              <a:buClr>
                <a:schemeClr val="dk1"/>
              </a:buClr>
              <a:buSzPct val="100000"/>
              <a:buFont typeface="Arial"/>
              <a:buNone/>
            </a:pPr>
            <a:r>
              <a:rPr lang="en-US" sz="1100">
                <a:solidFill>
                  <a:schemeClr val="dk1"/>
                </a:solidFill>
              </a:rPr>
              <a:t>Open Data Kit, or ODK, is a lightweight open source data collection tool for android which allows WTP operators to easily submit performance data to our servers with intuitive surveys that look like [this].</a:t>
            </a:r>
          </a:p>
          <a:p>
            <a:pPr lvl="0" rtl="0">
              <a:spcBef>
                <a:spcPts val="0"/>
              </a:spcBef>
              <a:buNone/>
            </a:pPr>
            <a:r>
              <a:rPr lang="en-US" sz="1000"/>
              <a:t>---</a:t>
            </a:r>
          </a:p>
          <a:p>
            <a:pPr lvl="0">
              <a:spcBef>
                <a:spcPts val="0"/>
              </a:spcBef>
              <a:buNone/>
            </a:pPr>
            <a:r>
              <a:rPr lang="en-US" sz="1000"/>
              <a:t>Images and sources:</a:t>
            </a:r>
          </a:p>
          <a:p>
            <a:pPr lvl="0">
              <a:spcBef>
                <a:spcPts val="0"/>
              </a:spcBef>
              <a:buNone/>
            </a:pPr>
            <a:r>
              <a:rPr lang="en-US" sz="1000"/>
              <a:t>POST Graficos icon: </a:t>
            </a:r>
            <a:r>
              <a:rPr lang="en-US" sz="1000" u="sng">
                <a:solidFill>
                  <a:schemeClr val="hlink"/>
                </a:solidFill>
                <a:hlinkClick r:id="rId2"/>
              </a:rPr>
              <a:t>https://drive.google.com/file/d/0B7AU1OmHxavKWHFjc1paVGJtYzQ/view?usp=sharing</a:t>
            </a:r>
          </a:p>
          <a:p>
            <a:pPr lvl="0">
              <a:spcBef>
                <a:spcPts val="0"/>
              </a:spcBef>
              <a:buNone/>
            </a:pPr>
            <a:r>
              <a:rPr lang="en-US" sz="1000"/>
              <a:t>ODK icon: </a:t>
            </a:r>
            <a:r>
              <a:rPr lang="en-US" sz="1000" u="sng">
                <a:solidFill>
                  <a:schemeClr val="hlink"/>
                </a:solidFill>
                <a:hlinkClick r:id="rId3"/>
              </a:rPr>
              <a:t>https://pbs.twimg.com/profile_images/1333706283/odk_medium_square.png</a:t>
            </a:r>
          </a:p>
          <a:p>
            <a:pPr lvl="0" rtl="0">
              <a:spcBef>
                <a:spcPts val="0"/>
              </a:spcBef>
              <a:buNone/>
            </a:pPr>
            <a:r>
              <a:rPr lang="en-US" sz="1000"/>
              <a:t>Android icon: </a:t>
            </a:r>
            <a:r>
              <a:rPr lang="en-US" sz="1000" u="sng">
                <a:solidFill>
                  <a:schemeClr val="hlink"/>
                </a:solidFill>
                <a:hlinkClick r:id="rId4"/>
              </a:rPr>
              <a:t>https://cnet4.cbsistatic.com/hub/i/2011/10/27/a66dfbb7-fdc7-11e2-8c7c-d4ae52e62bcc/android-wallpaper5_2560x1600_1.jpg</a:t>
            </a:r>
          </a:p>
        </p:txBody>
      </p:sp>
      <p:sp>
        <p:nvSpPr>
          <p:cNvPr id="157" name="Shape 157"/>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0" name="Shape 170"/>
        <p:cNvGrpSpPr/>
        <p:nvPr/>
      </p:nvGrpSpPr>
      <p:grpSpPr>
        <a:xfrm>
          <a:off x="0" y="0"/>
          <a:ext cx="0" cy="0"/>
          <a:chOff x="0" y="0"/>
          <a:chExt cx="0" cy="0"/>
        </a:xfrm>
      </p:grpSpPr>
      <p:sp>
        <p:nvSpPr>
          <p:cNvPr id="171" name="Shape 17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lang="en-US" sz="1100">
                <a:solidFill>
                  <a:schemeClr val="dk1"/>
                </a:solidFill>
              </a:rPr>
              <a:t>Here’s a look at POST from a lower level.</a:t>
            </a:r>
          </a:p>
          <a:p>
            <a:pPr lvl="0" rtl="0">
              <a:lnSpc>
                <a:spcPct val="115000"/>
              </a:lnSpc>
              <a:spcBef>
                <a:spcPts val="0"/>
              </a:spcBef>
              <a:buNone/>
            </a:pPr>
            <a:r>
              <a:rPr lang="en-US" sz="1100">
                <a:solidFill>
                  <a:schemeClr val="dk1"/>
                </a:solidFill>
              </a:rPr>
              <a:t>The current iteration is a small network of smartphone applications: ODK Collect, POST Graficos, and (New!)  POST.DOSE.</a:t>
            </a:r>
          </a:p>
          <a:p>
            <a:pPr lvl="0" rtl="0">
              <a:lnSpc>
                <a:spcPct val="115000"/>
              </a:lnSpc>
              <a:spcBef>
                <a:spcPts val="0"/>
              </a:spcBef>
              <a:buNone/>
            </a:pPr>
            <a:r>
              <a:rPr lang="en-US" sz="1100">
                <a:solidFill>
                  <a:schemeClr val="dk1"/>
                </a:solidFill>
              </a:rPr>
              <a:t>Open Data Kit, or ODK, is a lightweight open source data collection tool for android which allows WTP operators to easily submit performance data to our servers with intuitive surveys that look like [this]. </a:t>
            </a:r>
          </a:p>
          <a:p>
            <a:pPr lvl="0" rtl="0">
              <a:lnSpc>
                <a:spcPct val="115000"/>
              </a:lnSpc>
              <a:spcBef>
                <a:spcPts val="0"/>
              </a:spcBef>
              <a:buNone/>
            </a:pPr>
            <a:r>
              <a:rPr lang="en-US" sz="1100">
                <a:solidFill>
                  <a:schemeClr val="dk1"/>
                </a:solidFill>
              </a:rPr>
              <a:t>This is the foundation of our platform. This is how all raw plant and feedback data is collected. POSTs task is to devise, design, implement, test, and iterate on useful applications for</a:t>
            </a:r>
            <a:r>
              <a:rPr b="1" lang="en-US" sz="1100">
                <a:solidFill>
                  <a:schemeClr val="dk1"/>
                </a:solidFill>
              </a:rPr>
              <a:t> this</a:t>
            </a:r>
            <a:r>
              <a:rPr lang="en-US" sz="1100">
                <a:solidFill>
                  <a:schemeClr val="dk1"/>
                </a:solidFill>
              </a:rPr>
              <a:t> data.</a:t>
            </a:r>
          </a:p>
          <a:p>
            <a:pPr lvl="0" rtl="0">
              <a:spcBef>
                <a:spcPts val="0"/>
              </a:spcBef>
              <a:buNone/>
            </a:pPr>
            <a:r>
              <a:rPr lang="en-US" sz="1000"/>
              <a:t>---</a:t>
            </a:r>
          </a:p>
          <a:p>
            <a:pPr lvl="0" rtl="0">
              <a:spcBef>
                <a:spcPts val="0"/>
              </a:spcBef>
              <a:buNone/>
            </a:pPr>
            <a:r>
              <a:rPr lang="en-US" sz="1000"/>
              <a:t>Images and sources:</a:t>
            </a:r>
          </a:p>
          <a:p>
            <a:pPr lvl="0" rtl="0">
              <a:spcBef>
                <a:spcPts val="0"/>
              </a:spcBef>
              <a:buNone/>
            </a:pPr>
            <a:r>
              <a:rPr lang="en-US" sz="1000"/>
              <a:t>POST Graficos icon: </a:t>
            </a:r>
            <a:r>
              <a:rPr lang="en-US" sz="1000" u="sng">
                <a:solidFill>
                  <a:schemeClr val="hlink"/>
                </a:solidFill>
                <a:hlinkClick r:id="rId2"/>
              </a:rPr>
              <a:t>https://drive.google.com/file/d/0B7AU1OmHxavKWHFjc1paVGJtYzQ/view?usp=sharing</a:t>
            </a:r>
          </a:p>
          <a:p>
            <a:pPr lvl="0" rtl="0">
              <a:spcBef>
                <a:spcPts val="0"/>
              </a:spcBef>
              <a:buNone/>
            </a:pPr>
            <a:r>
              <a:rPr lang="en-US" sz="1000"/>
              <a:t>ODK icon: </a:t>
            </a:r>
            <a:r>
              <a:rPr lang="en-US" sz="1000" u="sng">
                <a:solidFill>
                  <a:schemeClr val="hlink"/>
                </a:solidFill>
                <a:hlinkClick r:id="rId3"/>
              </a:rPr>
              <a:t>https://pbs.twimg.com/profile_images/1333706283/odk_medium_square.png</a:t>
            </a:r>
          </a:p>
          <a:p>
            <a:pPr lvl="0" rtl="0">
              <a:spcBef>
                <a:spcPts val="0"/>
              </a:spcBef>
              <a:buNone/>
            </a:pPr>
            <a:r>
              <a:rPr lang="en-US" sz="1000"/>
              <a:t>Android icon: </a:t>
            </a:r>
            <a:r>
              <a:rPr lang="en-US" sz="1000" u="sng">
                <a:solidFill>
                  <a:schemeClr val="hlink"/>
                </a:solidFill>
                <a:hlinkClick r:id="rId4"/>
              </a:rPr>
              <a:t>https://cnet4.cbsistatic.com/hub/i/2011/10/27/a66dfbb7-fdc7-11e2-8c7c-d4ae52e62bcc/android-wallpaper5_2560x1600_1.jpg</a:t>
            </a:r>
          </a:p>
        </p:txBody>
      </p:sp>
      <p:sp>
        <p:nvSpPr>
          <p:cNvPr id="172" name="Shape 17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lang="en-US" sz="1100">
                <a:solidFill>
                  <a:schemeClr val="dk1"/>
                </a:solidFill>
              </a:rPr>
              <a:t>Link to the ODK Aggregate server. All submitted data from ODK Collect is sent to this hub. From here we can upload new surveys, and publish to various services like Google FusionTables.</a:t>
            </a:r>
          </a:p>
          <a:p>
            <a:pPr lvl="0" rtl="0">
              <a:spcBef>
                <a:spcPts val="0"/>
              </a:spcBef>
              <a:buNone/>
            </a:pPr>
            <a:r>
              <a:rPr lang="en-US" sz="1000"/>
              <a:t>---</a:t>
            </a:r>
          </a:p>
          <a:p>
            <a:pPr lvl="0" rtl="0">
              <a:spcBef>
                <a:spcPts val="0"/>
              </a:spcBef>
              <a:buNone/>
            </a:pPr>
            <a:r>
              <a:rPr lang="en-US" sz="1000"/>
              <a:t>Images and sources:</a:t>
            </a:r>
          </a:p>
        </p:txBody>
      </p:sp>
      <p:sp>
        <p:nvSpPr>
          <p:cNvPr id="182" name="Shape 1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9" name="Shape 189"/>
        <p:cNvGrpSpPr/>
        <p:nvPr/>
      </p:nvGrpSpPr>
      <p:grpSpPr>
        <a:xfrm>
          <a:off x="0" y="0"/>
          <a:ext cx="0" cy="0"/>
          <a:chOff x="0" y="0"/>
          <a:chExt cx="0" cy="0"/>
        </a:xfrm>
      </p:grpSpPr>
      <p:sp>
        <p:nvSpPr>
          <p:cNvPr id="190" name="Shape 1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lnSpc>
                <a:spcPct val="115000"/>
              </a:lnSpc>
              <a:spcBef>
                <a:spcPts val="0"/>
              </a:spcBef>
              <a:buNone/>
            </a:pPr>
            <a:r>
              <a:rPr lang="en-US" sz="1100">
                <a:solidFill>
                  <a:schemeClr val="dk1"/>
                </a:solidFill>
              </a:rPr>
              <a:t>The third, brand new element is POST.DOSE which Andrew will tell you about in a minute.</a:t>
            </a:r>
          </a:p>
          <a:p>
            <a:pPr lvl="0" rtl="0">
              <a:spcBef>
                <a:spcPts val="0"/>
              </a:spcBef>
              <a:buNone/>
            </a:pPr>
            <a:r>
              <a:rPr lang="en-US" sz="1000"/>
              <a:t>---</a:t>
            </a:r>
          </a:p>
          <a:p>
            <a:pPr lvl="0" rtl="0">
              <a:spcBef>
                <a:spcPts val="0"/>
              </a:spcBef>
              <a:buNone/>
            </a:pPr>
            <a:r>
              <a:rPr lang="en-US" sz="1000"/>
              <a:t>Images and sources:</a:t>
            </a:r>
          </a:p>
          <a:p>
            <a:pPr lvl="0" rtl="0">
              <a:spcBef>
                <a:spcPts val="0"/>
              </a:spcBef>
              <a:buNone/>
            </a:pPr>
            <a:r>
              <a:rPr lang="en-US" sz="1000"/>
              <a:t>POST Graficos icon: </a:t>
            </a:r>
            <a:r>
              <a:rPr lang="en-US" sz="1000" u="sng">
                <a:solidFill>
                  <a:schemeClr val="hlink"/>
                </a:solidFill>
                <a:hlinkClick r:id="rId2"/>
              </a:rPr>
              <a:t>https://drive.google.com/file/d/0B7AU1OmHxavKWHFjc1paVGJtYzQ/view?usp=sharing</a:t>
            </a:r>
          </a:p>
          <a:p>
            <a:pPr lvl="0" rtl="0">
              <a:spcBef>
                <a:spcPts val="0"/>
              </a:spcBef>
              <a:buNone/>
            </a:pPr>
            <a:r>
              <a:rPr lang="en-US" sz="1000"/>
              <a:t>ODK icon: </a:t>
            </a:r>
            <a:r>
              <a:rPr lang="en-US" sz="1000" u="sng">
                <a:solidFill>
                  <a:schemeClr val="hlink"/>
                </a:solidFill>
                <a:hlinkClick r:id="rId3"/>
              </a:rPr>
              <a:t>https://pbs.twimg.com/profile_images/1333706283/odk_medium_square.png</a:t>
            </a:r>
          </a:p>
          <a:p>
            <a:pPr lvl="0" rtl="0">
              <a:spcBef>
                <a:spcPts val="0"/>
              </a:spcBef>
              <a:buNone/>
            </a:pPr>
            <a:r>
              <a:rPr lang="en-US" sz="1000"/>
              <a:t>Android icon: </a:t>
            </a:r>
            <a:r>
              <a:rPr lang="en-US" sz="1000" u="sng">
                <a:solidFill>
                  <a:schemeClr val="hlink"/>
                </a:solidFill>
                <a:hlinkClick r:id="rId4"/>
              </a:rPr>
              <a:t>https://cnet4.cbsistatic.com/hub/i/2011/10/27/a66dfbb7-fdc7-11e2-8c7c-d4ae52e62bcc/android-wallpaper5_2560x1600_1.jpg</a:t>
            </a:r>
          </a:p>
        </p:txBody>
      </p:sp>
      <p:sp>
        <p:nvSpPr>
          <p:cNvPr id="191" name="Shape 1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21.jpg"/><Relationship Id="rId9" Type="http://schemas.openxmlformats.org/officeDocument/2006/relationships/image" Target="../media/image04.jpg"/><Relationship Id="rId5" Type="http://schemas.openxmlformats.org/officeDocument/2006/relationships/image" Target="../media/image00.jpg"/><Relationship Id="rId6" Type="http://schemas.openxmlformats.org/officeDocument/2006/relationships/image" Target="../media/image20.jpg"/><Relationship Id="rId7" Type="http://schemas.openxmlformats.org/officeDocument/2006/relationships/image" Target="../media/image02.jpg"/><Relationship Id="rId8" Type="http://schemas.openxmlformats.org/officeDocument/2006/relationships/image" Target="../media/image0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22.jpg"/><Relationship Id="rId5" Type="http://schemas.openxmlformats.org/officeDocument/2006/relationships/image" Target="../media/image15.jpg"/><Relationship Id="rId6" Type="http://schemas.openxmlformats.org/officeDocument/2006/relationships/image" Target="../media/image2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png"/><Relationship Id="rId4" Type="http://schemas.openxmlformats.org/officeDocument/2006/relationships/image" Target="../media/image12.jpg"/><Relationship Id="rId5" Type="http://schemas.openxmlformats.org/officeDocument/2006/relationships/image" Target="../media/image18.png"/><Relationship Id="rId6" Type="http://schemas.openxmlformats.org/officeDocument/2006/relationships/image" Target="../media/image16.png"/><Relationship Id="rId7" Type="http://schemas.openxmlformats.org/officeDocument/2006/relationships/image" Target="../media/image25.gif"/><Relationship Id="rId8" Type="http://schemas.openxmlformats.org/officeDocument/2006/relationships/image" Target="../media/image1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12.jpg"/><Relationship Id="rId5" Type="http://schemas.openxmlformats.org/officeDocument/2006/relationships/image" Target="../media/image18.png"/><Relationship Id="rId6" Type="http://schemas.openxmlformats.org/officeDocument/2006/relationships/image" Target="../media/image16.png"/><Relationship Id="rId7" Type="http://schemas.openxmlformats.org/officeDocument/2006/relationships/image" Target="../media/image25.gif"/><Relationship Id="rId8" Type="http://schemas.openxmlformats.org/officeDocument/2006/relationships/image" Target="../media/image17.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png"/><Relationship Id="rId4" Type="http://schemas.openxmlformats.org/officeDocument/2006/relationships/image" Target="../media/image12.jpg"/><Relationship Id="rId5" Type="http://schemas.openxmlformats.org/officeDocument/2006/relationships/image" Target="../media/image18.png"/><Relationship Id="rId6" Type="http://schemas.openxmlformats.org/officeDocument/2006/relationships/image" Target="../media/image16.png"/><Relationship Id="rId7" Type="http://schemas.openxmlformats.org/officeDocument/2006/relationships/image" Target="../media/image25.gif"/><Relationship Id="rId8" Type="http://schemas.openxmlformats.org/officeDocument/2006/relationships/image" Target="../media/image1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0.png"/><Relationship Id="rId4" Type="http://schemas.openxmlformats.org/officeDocument/2006/relationships/image" Target="../media/image12.jpg"/><Relationship Id="rId5" Type="http://schemas.openxmlformats.org/officeDocument/2006/relationships/image" Target="../media/image18.png"/><Relationship Id="rId6" Type="http://schemas.openxmlformats.org/officeDocument/2006/relationships/image" Target="../media/image16.png"/><Relationship Id="rId7" Type="http://schemas.openxmlformats.org/officeDocument/2006/relationships/image" Target="../media/image25.gif"/><Relationship Id="rId8" Type="http://schemas.openxmlformats.org/officeDocument/2006/relationships/image" Target="../media/image1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7.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00.jpg"/><Relationship Id="rId5" Type="http://schemas.openxmlformats.org/officeDocument/2006/relationships/image" Target="../media/image02.jpg"/><Relationship Id="rId6" Type="http://schemas.openxmlformats.org/officeDocument/2006/relationships/image" Target="../media/image01.jpg"/><Relationship Id="rId7" Type="http://schemas.openxmlformats.org/officeDocument/2006/relationships/image" Target="../media/image04.jpg"/><Relationship Id="rId8" Type="http://schemas.openxmlformats.org/officeDocument/2006/relationships/image" Target="../media/image0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29.png"/><Relationship Id="rId5" Type="http://schemas.openxmlformats.org/officeDocument/2006/relationships/image" Target="../media/image1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4.png"/><Relationship Id="rId4" Type="http://schemas.openxmlformats.org/officeDocument/2006/relationships/image" Target="../media/image30.png"/><Relationship Id="rId5" Type="http://schemas.openxmlformats.org/officeDocument/2006/relationships/image" Target="../media/image28.png"/><Relationship Id="rId6"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05.png"/><Relationship Id="rId5" Type="http://schemas.openxmlformats.org/officeDocument/2006/relationships/image" Target="../media/image0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07.jp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00.jpg"/><Relationship Id="rId10" Type="http://schemas.openxmlformats.org/officeDocument/2006/relationships/image" Target="../media/image09.png"/><Relationship Id="rId9" Type="http://schemas.openxmlformats.org/officeDocument/2006/relationships/image" Target="../media/image08.png"/><Relationship Id="rId5" Type="http://schemas.openxmlformats.org/officeDocument/2006/relationships/image" Target="../media/image02.jpg"/><Relationship Id="rId6" Type="http://schemas.openxmlformats.org/officeDocument/2006/relationships/image" Target="../media/image01.jpg"/><Relationship Id="rId7" Type="http://schemas.openxmlformats.org/officeDocument/2006/relationships/image" Target="../media/image04.jpg"/><Relationship Id="rId8" Type="http://schemas.openxmlformats.org/officeDocument/2006/relationships/image" Target="../media/image0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18.png"/><Relationship Id="rId5" Type="http://schemas.openxmlformats.org/officeDocument/2006/relationships/image" Target="../media/image12.jpg"/><Relationship Id="rId6" Type="http://schemas.openxmlformats.org/officeDocument/2006/relationships/image" Target="../media/image0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0.png"/><Relationship Id="rId4" Type="http://schemas.openxmlformats.org/officeDocument/2006/relationships/hyperlink" Target="http://52.70.143.40:8080/Aggregate.html#submissions/filter///"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image" Target="../media/image18.png"/><Relationship Id="rId5" Type="http://schemas.openxmlformats.org/officeDocument/2006/relationships/image" Target="../media/image12.jpg"/><Relationship Id="rId6" Type="http://schemas.openxmlformats.org/officeDocument/2006/relationships/image" Target="../media/image0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2409200" y="3197675"/>
            <a:ext cx="4763700" cy="9540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Building a robust system for water quality tracking and general plant management</a:t>
            </a:r>
          </a:p>
        </p:txBody>
      </p:sp>
      <p:sp>
        <p:nvSpPr>
          <p:cNvPr id="85" name="Shape 85"/>
          <p:cNvSpPr txBox="1"/>
          <p:nvPr/>
        </p:nvSpPr>
        <p:spPr>
          <a:xfrm>
            <a:off x="1778000" y="163864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4800">
                <a:solidFill>
                  <a:srgbClr val="595959"/>
                </a:solidFill>
              </a:rPr>
              <a:t>Plant Operations Smartphone Tracker</a:t>
            </a:r>
          </a:p>
        </p:txBody>
      </p:sp>
      <p:sp>
        <p:nvSpPr>
          <p:cNvPr id="86" name="Shape 86"/>
          <p:cNvSpPr txBox="1"/>
          <p:nvPr/>
        </p:nvSpPr>
        <p:spPr>
          <a:xfrm>
            <a:off x="5106724" y="4763425"/>
            <a:ext cx="3890099"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Apps and Algorithms </a:t>
            </a:r>
            <a:r>
              <a:rPr b="1" i="0" lang="en-US" sz="1000" u="none" cap="none" strike="noStrike">
                <a:solidFill>
                  <a:srgbClr val="24D42D"/>
                </a:solidFill>
                <a:latin typeface="Arial"/>
                <a:ea typeface="Arial"/>
                <a:cs typeface="Arial"/>
                <a:sym typeface="Aria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Presentation</a:t>
            </a:r>
            <a:r>
              <a:rPr b="1" i="0" lang="en-US" sz="1000" u="none" cap="none" strike="noStrike">
                <a:solidFill>
                  <a:srgbClr val="7F7F7F"/>
                </a:solidFill>
                <a:latin typeface="Arial"/>
                <a:ea typeface="Arial"/>
                <a:cs typeface="Arial"/>
                <a:sym typeface="Arial"/>
              </a:rPr>
              <a:t>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87" name="Shape 87"/>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descr="AClogotype (1).png" id="88" name="Shape 88"/>
          <p:cNvPicPr preferRelativeResize="0"/>
          <p:nvPr/>
        </p:nvPicPr>
        <p:blipFill rotWithShape="1">
          <a:blip r:embed="rId3">
            <a:alphaModFix/>
          </a:blip>
          <a:srcRect b="0" l="4313" r="75452" t="0"/>
          <a:stretch/>
        </p:blipFill>
        <p:spPr>
          <a:xfrm>
            <a:off x="0" y="1739425"/>
            <a:ext cx="2275725" cy="32702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7" name="Shape 207"/>
        <p:cNvGrpSpPr/>
        <p:nvPr/>
      </p:nvGrpSpPr>
      <p:grpSpPr>
        <a:xfrm>
          <a:off x="0" y="0"/>
          <a:ext cx="0" cy="0"/>
          <a:chOff x="0" y="0"/>
          <a:chExt cx="0" cy="0"/>
        </a:xfrm>
      </p:grpSpPr>
      <p:pic>
        <p:nvPicPr>
          <p:cNvPr id="208" name="Shape 208"/>
          <p:cNvPicPr preferRelativeResize="0"/>
          <p:nvPr/>
        </p:nvPicPr>
        <p:blipFill/>
        <p:spPr>
          <a:xfrm>
            <a:off x="7514490" y="45563"/>
            <a:ext cx="718200" cy="718200"/>
          </a:xfrm>
          <a:prstGeom prst="rect">
            <a:avLst/>
          </a:prstGeom>
          <a:solidFill>
            <a:srgbClr val="FFFFFF"/>
          </a:solidFill>
          <a:ln>
            <a:noFill/>
          </a:ln>
        </p:spPr>
      </p:pic>
      <p:sp>
        <p:nvSpPr>
          <p:cNvPr id="209" name="Shape 209"/>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A quick overview</a:t>
            </a:r>
          </a:p>
        </p:txBody>
      </p:sp>
      <p:sp>
        <p:nvSpPr>
          <p:cNvPr id="210" name="Shape 21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 </a:t>
            </a:r>
            <a:r>
              <a:rPr b="1" i="0" lang="en-US" sz="1000" u="none" cap="none" strike="noStrike">
                <a:solidFill>
                  <a:srgbClr val="24D42D"/>
                </a:solidFill>
                <a:latin typeface="Arial"/>
                <a:ea typeface="Arial"/>
                <a:cs typeface="Arial"/>
                <a:sym typeface="Arial"/>
              </a:rPr>
              <a:t>|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211" name="Shape 211"/>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Image result for smartphone clipart" id="212" name="Shape 212"/>
          <p:cNvPicPr preferRelativeResize="0"/>
          <p:nvPr/>
        </p:nvPicPr>
        <p:blipFill>
          <a:blip r:embed="rId4">
            <a:alphaModFix/>
          </a:blip>
          <a:stretch>
            <a:fillRect/>
          </a:stretch>
        </p:blipFill>
        <p:spPr>
          <a:xfrm>
            <a:off x="6838039" y="907926"/>
            <a:ext cx="1873459" cy="1059544"/>
          </a:xfrm>
          <a:prstGeom prst="rect">
            <a:avLst/>
          </a:prstGeom>
          <a:noFill/>
          <a:ln>
            <a:noFill/>
          </a:ln>
        </p:spPr>
      </p:pic>
      <p:pic>
        <p:nvPicPr>
          <p:cNvPr id="213" name="Shape 213"/>
          <p:cNvPicPr preferRelativeResize="0"/>
          <p:nvPr/>
        </p:nvPicPr>
        <p:blipFill>
          <a:blip r:embed="rId5">
            <a:alphaModFix/>
          </a:blip>
          <a:stretch>
            <a:fillRect/>
          </a:stretch>
        </p:blipFill>
        <p:spPr>
          <a:xfrm>
            <a:off x="3181768" y="907936"/>
            <a:ext cx="2195280" cy="1303624"/>
          </a:xfrm>
          <a:prstGeom prst="rect">
            <a:avLst/>
          </a:prstGeom>
          <a:noFill/>
          <a:ln>
            <a:noFill/>
          </a:ln>
        </p:spPr>
      </p:pic>
      <p:pic>
        <p:nvPicPr>
          <p:cNvPr descr="Image result for graph clipart" id="214" name="Shape 214" title="http://www.clker.com/clipart-24937.html"/>
          <p:cNvPicPr preferRelativeResize="0"/>
          <p:nvPr/>
        </p:nvPicPr>
        <p:blipFill>
          <a:blip r:embed="rId6">
            <a:alphaModFix/>
          </a:blip>
          <a:stretch>
            <a:fillRect/>
          </a:stretch>
        </p:blipFill>
        <p:spPr>
          <a:xfrm>
            <a:off x="2852844" y="3221099"/>
            <a:ext cx="2195280" cy="1542325"/>
          </a:xfrm>
          <a:prstGeom prst="rect">
            <a:avLst/>
          </a:prstGeom>
          <a:noFill/>
          <a:ln>
            <a:noFill/>
          </a:ln>
        </p:spPr>
      </p:pic>
      <p:sp>
        <p:nvSpPr>
          <p:cNvPr id="215" name="Shape 215"/>
          <p:cNvSpPr txBox="1"/>
          <p:nvPr/>
        </p:nvSpPr>
        <p:spPr>
          <a:xfrm>
            <a:off x="6334000" y="3593562"/>
            <a:ext cx="1572900" cy="797400"/>
          </a:xfrm>
          <a:prstGeom prst="rect">
            <a:avLst/>
          </a:prstGeom>
          <a:solidFill>
            <a:srgbClr val="000000"/>
          </a:solidFill>
          <a:ln cap="flat" cmpd="sng" w="9525">
            <a:solidFill>
              <a:srgbClr val="FFFFFF"/>
            </a:solidFill>
            <a:prstDash val="solid"/>
            <a:round/>
            <a:headEnd len="med" w="med" type="none"/>
            <a:tailEnd len="med" w="med" type="none"/>
          </a:ln>
        </p:spPr>
        <p:txBody>
          <a:bodyPr anchorCtr="0" anchor="ctr" bIns="91425" lIns="91425" rIns="91425" tIns="91425">
            <a:noAutofit/>
          </a:bodyPr>
          <a:lstStyle/>
          <a:p>
            <a:pPr lvl="0" rtl="0" algn="ctr">
              <a:spcBef>
                <a:spcPts val="0"/>
              </a:spcBef>
              <a:buNone/>
            </a:pPr>
            <a:r>
              <a:rPr lang="en-US" sz="3000">
                <a:solidFill>
                  <a:srgbClr val="FFFFFF"/>
                </a:solidFill>
              </a:rPr>
              <a:t>POST</a:t>
            </a:r>
          </a:p>
        </p:txBody>
      </p:sp>
      <p:sp>
        <p:nvSpPr>
          <p:cNvPr id="216" name="Shape 216"/>
          <p:cNvSpPr/>
          <p:nvPr/>
        </p:nvSpPr>
        <p:spPr>
          <a:xfrm>
            <a:off x="5507643" y="1312939"/>
            <a:ext cx="1130399" cy="447300"/>
          </a:xfrm>
          <a:prstGeom prst="rightArrow">
            <a:avLst>
              <a:gd fmla="val 50000" name="adj1"/>
              <a:gd fmla="val 50000" name="adj2"/>
            </a:avLst>
          </a:prstGeom>
          <a:solidFill>
            <a:srgbClr val="FFFFFF"/>
          </a:solidFill>
          <a:ln cap="flat" cmpd="sng" w="9525">
            <a:solidFill>
              <a:srgbClr val="00005A"/>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17" name="Shape 217"/>
          <p:cNvSpPr/>
          <p:nvPr/>
        </p:nvSpPr>
        <p:spPr>
          <a:xfrm rot="5400000">
            <a:off x="6673146" y="2392033"/>
            <a:ext cx="894600" cy="565200"/>
          </a:xfrm>
          <a:prstGeom prst="rightArrow">
            <a:avLst>
              <a:gd fmla="val 50000" name="adj1"/>
              <a:gd fmla="val 76052" name="adj2"/>
            </a:avLst>
          </a:prstGeom>
          <a:solidFill>
            <a:srgbClr val="FFFFFF"/>
          </a:solidFill>
          <a:ln cap="flat" cmpd="sng" w="9525">
            <a:solidFill>
              <a:srgbClr val="00005A"/>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18" name="Shape 218"/>
          <p:cNvSpPr/>
          <p:nvPr/>
        </p:nvSpPr>
        <p:spPr>
          <a:xfrm rot="-3543113">
            <a:off x="3593069" y="2402409"/>
            <a:ext cx="942710" cy="545049"/>
          </a:xfrm>
          <a:prstGeom prst="rightArrow">
            <a:avLst>
              <a:gd fmla="val 50000" name="adj1"/>
              <a:gd fmla="val 76052" name="adj2"/>
            </a:avLst>
          </a:prstGeom>
          <a:solidFill>
            <a:srgbClr val="FFFFFF"/>
          </a:solidFill>
          <a:ln cap="flat" cmpd="sng" w="9525">
            <a:solidFill>
              <a:srgbClr val="00005A"/>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19" name="Shape 219"/>
          <p:cNvSpPr/>
          <p:nvPr/>
        </p:nvSpPr>
        <p:spPr>
          <a:xfrm rot="10800000">
            <a:off x="5188795" y="3768626"/>
            <a:ext cx="682500" cy="447300"/>
          </a:xfrm>
          <a:prstGeom prst="rightArrow">
            <a:avLst>
              <a:gd fmla="val 50000" name="adj1"/>
              <a:gd fmla="val 76052" name="adj2"/>
            </a:avLst>
          </a:prstGeom>
          <a:solidFill>
            <a:srgbClr val="FFFFFF"/>
          </a:solidFill>
          <a:ln cap="flat" cmpd="sng" w="9525">
            <a:solidFill>
              <a:srgbClr val="00005A"/>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20" name="Shape 220"/>
          <p:cNvSpPr/>
          <p:nvPr/>
        </p:nvSpPr>
        <p:spPr>
          <a:xfrm rot="-7569858">
            <a:off x="2063393" y="2221011"/>
            <a:ext cx="959832" cy="538030"/>
          </a:xfrm>
          <a:prstGeom prst="rightArrow">
            <a:avLst>
              <a:gd fmla="val 50000" name="adj1"/>
              <a:gd fmla="val 76052" name="adj2"/>
            </a:avLst>
          </a:prstGeom>
          <a:solidFill>
            <a:srgbClr val="FFFFFF"/>
          </a:solidFill>
          <a:ln cap="flat" cmpd="sng" w="9525">
            <a:solidFill>
              <a:srgbClr val="00005A"/>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pic>
        <p:nvPicPr>
          <p:cNvPr descr="Image result for world clipart" id="221" name="Shape 221"/>
          <p:cNvPicPr preferRelativeResize="0"/>
          <p:nvPr/>
        </p:nvPicPr>
        <p:blipFill>
          <a:blip r:embed="rId7">
            <a:alphaModFix/>
          </a:blip>
          <a:stretch>
            <a:fillRect/>
          </a:stretch>
        </p:blipFill>
        <p:spPr>
          <a:xfrm>
            <a:off x="432500" y="3272017"/>
            <a:ext cx="1428578" cy="1155831"/>
          </a:xfrm>
          <a:prstGeom prst="rect">
            <a:avLst/>
          </a:prstGeom>
          <a:noFill/>
          <a:ln>
            <a:noFill/>
          </a:ln>
        </p:spPr>
      </p:pic>
      <p:sp>
        <p:nvSpPr>
          <p:cNvPr id="222" name="Shape 222"/>
          <p:cNvSpPr/>
          <p:nvPr/>
        </p:nvSpPr>
        <p:spPr>
          <a:xfrm rot="10800000">
            <a:off x="2015793" y="3682737"/>
            <a:ext cx="682500" cy="447300"/>
          </a:xfrm>
          <a:prstGeom prst="rightArrow">
            <a:avLst>
              <a:gd fmla="val 50000" name="adj1"/>
              <a:gd fmla="val 76052" name="adj2"/>
            </a:avLst>
          </a:prstGeom>
          <a:solidFill>
            <a:srgbClr val="FFFFFF"/>
          </a:solidFill>
          <a:ln cap="flat" cmpd="sng" w="9525">
            <a:solidFill>
              <a:srgbClr val="00005A"/>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pic>
        <p:nvPicPr>
          <p:cNvPr descr="Image result for cornell clipart" id="223" name="Shape 223"/>
          <p:cNvPicPr preferRelativeResize="0"/>
          <p:nvPr/>
        </p:nvPicPr>
        <p:blipFill>
          <a:blip r:embed="rId8">
            <a:alphaModFix/>
          </a:blip>
          <a:stretch>
            <a:fillRect/>
          </a:stretch>
        </p:blipFill>
        <p:spPr>
          <a:xfrm>
            <a:off x="1142835" y="884325"/>
            <a:ext cx="1397811" cy="1106747"/>
          </a:xfrm>
          <a:prstGeom prst="rect">
            <a:avLst/>
          </a:prstGeom>
          <a:noFill/>
          <a:ln>
            <a:noFill/>
          </a:ln>
        </p:spPr>
      </p:pic>
      <p:pic>
        <p:nvPicPr>
          <p:cNvPr descr="Image result for Agua Para Pueblo" id="224" name="Shape 224"/>
          <p:cNvPicPr preferRelativeResize="0"/>
          <p:nvPr/>
        </p:nvPicPr>
        <p:blipFill>
          <a:blip r:embed="rId9">
            <a:alphaModFix/>
          </a:blip>
          <a:stretch>
            <a:fillRect/>
          </a:stretch>
        </p:blipFill>
        <p:spPr>
          <a:xfrm>
            <a:off x="466718" y="1991072"/>
            <a:ext cx="824350" cy="936478"/>
          </a:xfrm>
          <a:prstGeom prst="rect">
            <a:avLst/>
          </a:prstGeom>
          <a:noFill/>
          <a:ln>
            <a:noFill/>
          </a:ln>
        </p:spPr>
      </p:pic>
      <p:sp>
        <p:nvSpPr>
          <p:cNvPr id="225" name="Shape 225"/>
          <p:cNvSpPr/>
          <p:nvPr/>
        </p:nvSpPr>
        <p:spPr>
          <a:xfrm rot="-9307796">
            <a:off x="1469049" y="2665594"/>
            <a:ext cx="1074990" cy="480491"/>
          </a:xfrm>
          <a:prstGeom prst="rightArrow">
            <a:avLst>
              <a:gd fmla="val 50000" name="adj1"/>
              <a:gd fmla="val 76052" name="adj2"/>
            </a:avLst>
          </a:prstGeom>
          <a:solidFill>
            <a:srgbClr val="FFFFFF"/>
          </a:solidFill>
          <a:ln cap="flat" cmpd="sng" w="9525">
            <a:solidFill>
              <a:srgbClr val="00005A"/>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3"/>
                                        </p:tgtEl>
                                        <p:attrNameLst>
                                          <p:attrName>style.visibility</p:attrName>
                                        </p:attrNameLst>
                                      </p:cBhvr>
                                      <p:to>
                                        <p:strVal val="visible"/>
                                      </p:to>
                                    </p:set>
                                    <p:animEffect filter="fade" transition="in">
                                      <p:cBhvr>
                                        <p:cTn dur="1000"/>
                                        <p:tgtEl>
                                          <p:spTgt spid="2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1000"/>
                                        <p:tgtEl>
                                          <p:spTgt spid="216"/>
                                        </p:tgtEl>
                                      </p:cBhvr>
                                    </p:animEffect>
                                  </p:childTnLst>
                                </p:cTn>
                              </p:par>
                              <p:par>
                                <p:cTn fill="hold" nodeType="withEffect" presetClass="entr" presetID="10" presetSubtype="0">
                                  <p:stCondLst>
                                    <p:cond delay="0"/>
                                  </p:stCondLst>
                                  <p:childTnLst>
                                    <p:set>
                                      <p:cBhvr>
                                        <p:cTn dur="1" fill="hold">
                                          <p:stCondLst>
                                            <p:cond delay="0"/>
                                          </p:stCondLst>
                                        </p:cTn>
                                        <p:tgtEl>
                                          <p:spTgt spid="212"/>
                                        </p:tgtEl>
                                        <p:attrNameLst>
                                          <p:attrName>style.visibility</p:attrName>
                                        </p:attrNameLst>
                                      </p:cBhvr>
                                      <p:to>
                                        <p:strVal val="visible"/>
                                      </p:to>
                                    </p:set>
                                    <p:animEffect filter="fade" transition="in">
                                      <p:cBhvr>
                                        <p:cTn dur="1000"/>
                                        <p:tgtEl>
                                          <p:spTgt spid="21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7"/>
                                        </p:tgtEl>
                                        <p:attrNameLst>
                                          <p:attrName>style.visibility</p:attrName>
                                        </p:attrNameLst>
                                      </p:cBhvr>
                                      <p:to>
                                        <p:strVal val="visible"/>
                                      </p:to>
                                    </p:set>
                                    <p:animEffect filter="fade" transition="in">
                                      <p:cBhvr>
                                        <p:cTn dur="1000"/>
                                        <p:tgtEl>
                                          <p:spTgt spid="217"/>
                                        </p:tgtEl>
                                      </p:cBhvr>
                                    </p:animEffect>
                                  </p:childTnLst>
                                </p:cTn>
                              </p:par>
                              <p:par>
                                <p:cTn fill="hold" nodeType="withEffect" presetClass="entr" presetID="10" presetSubtype="0">
                                  <p:stCondLst>
                                    <p:cond delay="0"/>
                                  </p:stCondLst>
                                  <p:childTnLst>
                                    <p:set>
                                      <p:cBhvr>
                                        <p:cTn dur="1" fill="hold">
                                          <p:stCondLst>
                                            <p:cond delay="0"/>
                                          </p:stCondLst>
                                        </p:cTn>
                                        <p:tgtEl>
                                          <p:spTgt spid="215"/>
                                        </p:tgtEl>
                                        <p:attrNameLst>
                                          <p:attrName>style.visibility</p:attrName>
                                        </p:attrNameLst>
                                      </p:cBhvr>
                                      <p:to>
                                        <p:strVal val="visible"/>
                                      </p:to>
                                    </p:set>
                                    <p:animEffect filter="fade" transition="in">
                                      <p:cBhvr>
                                        <p:cTn dur="1000"/>
                                        <p:tgtEl>
                                          <p:spTgt spid="21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4"/>
                                        </p:tgtEl>
                                        <p:attrNameLst>
                                          <p:attrName>style.visibility</p:attrName>
                                        </p:attrNameLst>
                                      </p:cBhvr>
                                      <p:to>
                                        <p:strVal val="visible"/>
                                      </p:to>
                                    </p:set>
                                    <p:animEffect filter="fade" transition="in">
                                      <p:cBhvr>
                                        <p:cTn dur="1000"/>
                                        <p:tgtEl>
                                          <p:spTgt spid="214"/>
                                        </p:tgtEl>
                                      </p:cBhvr>
                                    </p:animEffect>
                                  </p:childTnLst>
                                </p:cTn>
                              </p:par>
                              <p:par>
                                <p:cTn fill="hold" nodeType="with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1000"/>
                                        <p:tgtEl>
                                          <p:spTgt spid="2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1000"/>
                                        <p:tgtEl>
                                          <p:spTgt spid="218"/>
                                        </p:tgtEl>
                                      </p:cBhvr>
                                    </p:animEffect>
                                  </p:childTnLst>
                                </p:cTn>
                              </p:par>
                              <p:par>
                                <p:cTn fill="hold" nodeType="with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1000"/>
                                        <p:tgtEl>
                                          <p:spTgt spid="220"/>
                                        </p:tgtEl>
                                      </p:cBhvr>
                                    </p:animEffect>
                                  </p:childTnLst>
                                </p:cTn>
                              </p:par>
                              <p:par>
                                <p:cTn fill="hold" nodeType="withEffect" presetClass="entr" presetID="10" presetSubtype="0">
                                  <p:stCondLst>
                                    <p:cond delay="0"/>
                                  </p:stCondLst>
                                  <p:childTnLst>
                                    <p:set>
                                      <p:cBhvr>
                                        <p:cTn dur="1" fill="hold">
                                          <p:stCondLst>
                                            <p:cond delay="0"/>
                                          </p:stCondLst>
                                        </p:cTn>
                                        <p:tgtEl>
                                          <p:spTgt spid="222"/>
                                        </p:tgtEl>
                                        <p:attrNameLst>
                                          <p:attrName>style.visibility</p:attrName>
                                        </p:attrNameLst>
                                      </p:cBhvr>
                                      <p:to>
                                        <p:strVal val="visible"/>
                                      </p:to>
                                    </p:set>
                                    <p:animEffect filter="fade" transition="in">
                                      <p:cBhvr>
                                        <p:cTn dur="1000"/>
                                        <p:tgtEl>
                                          <p:spTgt spid="222"/>
                                        </p:tgtEl>
                                      </p:cBhvr>
                                    </p:animEffect>
                                  </p:childTnLst>
                                </p:cTn>
                              </p:par>
                              <p:par>
                                <p:cTn fill="hold" nodeType="withEffect" presetClass="entr" presetID="10" presetSubtype="0">
                                  <p:stCondLst>
                                    <p:cond delay="0"/>
                                  </p:stCondLst>
                                  <p:childTnLst>
                                    <p:set>
                                      <p:cBhvr>
                                        <p:cTn dur="1" fill="hold">
                                          <p:stCondLst>
                                            <p:cond delay="0"/>
                                          </p:stCondLst>
                                        </p:cTn>
                                        <p:tgtEl>
                                          <p:spTgt spid="223"/>
                                        </p:tgtEl>
                                        <p:attrNameLst>
                                          <p:attrName>style.visibility</p:attrName>
                                        </p:attrNameLst>
                                      </p:cBhvr>
                                      <p:to>
                                        <p:strVal val="visible"/>
                                      </p:to>
                                    </p:set>
                                    <p:animEffect filter="fade" transition="in">
                                      <p:cBhvr>
                                        <p:cTn dur="1000"/>
                                        <p:tgtEl>
                                          <p:spTgt spid="223"/>
                                        </p:tgtEl>
                                      </p:cBhvr>
                                    </p:animEffect>
                                  </p:childTnLst>
                                </p:cTn>
                              </p:par>
                              <p:par>
                                <p:cTn fill="hold" nodeType="withEffect" presetClass="entr" presetID="10" presetSubtype="0">
                                  <p:stCondLst>
                                    <p:cond delay="0"/>
                                  </p:stCondLst>
                                  <p:childTnLst>
                                    <p:set>
                                      <p:cBhvr>
                                        <p:cTn dur="1" fill="hold">
                                          <p:stCondLst>
                                            <p:cond delay="0"/>
                                          </p:stCondLst>
                                        </p:cTn>
                                        <p:tgtEl>
                                          <p:spTgt spid="224"/>
                                        </p:tgtEl>
                                        <p:attrNameLst>
                                          <p:attrName>style.visibility</p:attrName>
                                        </p:attrNameLst>
                                      </p:cBhvr>
                                      <p:to>
                                        <p:strVal val="visible"/>
                                      </p:to>
                                    </p:set>
                                    <p:animEffect filter="fade" transition="in">
                                      <p:cBhvr>
                                        <p:cTn dur="1000"/>
                                        <p:tgtEl>
                                          <p:spTgt spid="224"/>
                                        </p:tgtEl>
                                      </p:cBhvr>
                                    </p:animEffect>
                                  </p:childTnLst>
                                </p:cTn>
                              </p:par>
                              <p:par>
                                <p:cTn fill="hold" nodeType="with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1000"/>
                                        <p:tgtEl>
                                          <p:spTgt spid="225"/>
                                        </p:tgtEl>
                                      </p:cBhvr>
                                    </p:animEffect>
                                  </p:childTnLst>
                                </p:cTn>
                              </p:par>
                              <p:par>
                                <p:cTn fill="hold" nodeType="with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1000"/>
                                        <p:tgtEl>
                                          <p:spTgt spid="2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9" name="Shape 229"/>
        <p:cNvGrpSpPr/>
        <p:nvPr/>
      </p:nvGrpSpPr>
      <p:grpSpPr>
        <a:xfrm>
          <a:off x="0" y="0"/>
          <a:ext cx="0" cy="0"/>
          <a:chOff x="0" y="0"/>
          <a:chExt cx="0" cy="0"/>
        </a:xfrm>
      </p:grpSpPr>
      <p:sp>
        <p:nvSpPr>
          <p:cNvPr id="230" name="Shape 230"/>
          <p:cNvSpPr txBox="1"/>
          <p:nvPr/>
        </p:nvSpPr>
        <p:spPr>
          <a:xfrm>
            <a:off x="2409200" y="3197675"/>
            <a:ext cx="4763700" cy="9540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A coagulant dose recommendation module</a:t>
            </a:r>
          </a:p>
        </p:txBody>
      </p:sp>
      <p:sp>
        <p:nvSpPr>
          <p:cNvPr id="231" name="Shape 231"/>
          <p:cNvSpPr txBox="1"/>
          <p:nvPr/>
        </p:nvSpPr>
        <p:spPr>
          <a:xfrm>
            <a:off x="1778000" y="163864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4800">
                <a:solidFill>
                  <a:srgbClr val="595959"/>
                </a:solidFill>
              </a:rPr>
              <a:t>In Development:</a:t>
            </a:r>
          </a:p>
          <a:p>
            <a:pPr indent="0" lvl="0" marL="0" marR="0" rtl="0" algn="ctr">
              <a:spcBef>
                <a:spcPts val="0"/>
              </a:spcBef>
              <a:buSzPct val="25000"/>
              <a:buNone/>
            </a:pPr>
            <a:r>
              <a:rPr lang="en-US" sz="4800">
                <a:solidFill>
                  <a:srgbClr val="595959"/>
                </a:solidFill>
              </a:rPr>
              <a:t>POST.DOSE</a:t>
            </a:r>
          </a:p>
        </p:txBody>
      </p:sp>
      <p:sp>
        <p:nvSpPr>
          <p:cNvPr id="232" name="Shape 232"/>
          <p:cNvSpPr txBox="1"/>
          <p:nvPr/>
        </p:nvSpPr>
        <p:spPr>
          <a:xfrm>
            <a:off x="5106724" y="4763425"/>
            <a:ext cx="3890099"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Apps and Algorithms </a:t>
            </a:r>
            <a:r>
              <a:rPr b="1" i="0" lang="en-US" sz="1000" u="none" cap="none" strike="noStrike">
                <a:solidFill>
                  <a:srgbClr val="24D42D"/>
                </a:solidFill>
                <a:latin typeface="Arial"/>
                <a:ea typeface="Arial"/>
                <a:cs typeface="Arial"/>
                <a:sym typeface="Aria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Presentation</a:t>
            </a:r>
            <a:r>
              <a:rPr b="1" i="0" lang="en-US" sz="1000" u="none" cap="none" strike="noStrike">
                <a:solidFill>
                  <a:srgbClr val="7F7F7F"/>
                </a:solidFill>
                <a:latin typeface="Arial"/>
                <a:ea typeface="Arial"/>
                <a:cs typeface="Arial"/>
                <a:sym typeface="Arial"/>
              </a:rPr>
              <a:t>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233" name="Shape 233"/>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descr="AClogotype (1).png" id="234" name="Shape 234"/>
          <p:cNvPicPr preferRelativeResize="0"/>
          <p:nvPr/>
        </p:nvPicPr>
        <p:blipFill rotWithShape="1">
          <a:blip r:embed="rId3">
            <a:alphaModFix/>
          </a:blip>
          <a:srcRect b="0" l="4313" r="75452" t="0"/>
          <a:stretch/>
        </p:blipFill>
        <p:spPr>
          <a:xfrm>
            <a:off x="0" y="1739425"/>
            <a:ext cx="2275725" cy="32702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8" name="Shape 238"/>
        <p:cNvGrpSpPr/>
        <p:nvPr/>
      </p:nvGrpSpPr>
      <p:grpSpPr>
        <a:xfrm>
          <a:off x="0" y="0"/>
          <a:ext cx="0" cy="0"/>
          <a:chOff x="0" y="0"/>
          <a:chExt cx="0" cy="0"/>
        </a:xfrm>
      </p:grpSpPr>
      <p:pic>
        <p:nvPicPr>
          <p:cNvPr id="239" name="Shape 239"/>
          <p:cNvPicPr preferRelativeResize="0"/>
          <p:nvPr/>
        </p:nvPicPr>
        <p:blipFill/>
        <p:spPr>
          <a:xfrm>
            <a:off x="7514490" y="45563"/>
            <a:ext cx="718200" cy="718200"/>
          </a:xfrm>
          <a:prstGeom prst="rect">
            <a:avLst/>
          </a:prstGeom>
          <a:solidFill>
            <a:srgbClr val="FFFFFF"/>
          </a:solidFill>
          <a:ln>
            <a:noFill/>
          </a:ln>
        </p:spPr>
      </p:pic>
      <p:pic>
        <p:nvPicPr>
          <p:cNvPr descr="AClogotype (1).png" id="240" name="Shape 24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41" name="Shape 24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242" name="Shape 242"/>
          <p:cNvSpPr txBox="1"/>
          <p:nvPr/>
        </p:nvSpPr>
        <p:spPr>
          <a:xfrm>
            <a:off x="108723" y="261825"/>
            <a:ext cx="72096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2400">
                <a:solidFill>
                  <a:srgbClr val="24D42D"/>
                </a:solidFill>
              </a:rPr>
              <a:t>It isn’t easy to decide how much coagulant to use</a:t>
            </a:r>
          </a:p>
        </p:txBody>
      </p:sp>
      <p:pic>
        <p:nvPicPr>
          <p:cNvPr descr="Lever Arm.JPG" id="243" name="Shape 243"/>
          <p:cNvPicPr preferRelativeResize="0"/>
          <p:nvPr/>
        </p:nvPicPr>
        <p:blipFill rotWithShape="1">
          <a:blip r:embed="rId4">
            <a:alphaModFix/>
          </a:blip>
          <a:srcRect b="19534" l="0" r="0" t="-30399"/>
          <a:stretch/>
        </p:blipFill>
        <p:spPr>
          <a:xfrm>
            <a:off x="1852400" y="-68525"/>
            <a:ext cx="6127900" cy="3907650"/>
          </a:xfrm>
          <a:prstGeom prst="rect">
            <a:avLst/>
          </a:prstGeom>
          <a:noFill/>
          <a:ln>
            <a:noFill/>
          </a:ln>
        </p:spPr>
      </p:pic>
      <p:pic>
        <p:nvPicPr>
          <p:cNvPr descr="Logbook.JPG" id="244" name="Shape 244"/>
          <p:cNvPicPr preferRelativeResize="0"/>
          <p:nvPr/>
        </p:nvPicPr>
        <p:blipFill rotWithShape="1">
          <a:blip r:embed="rId5">
            <a:alphaModFix/>
          </a:blip>
          <a:srcRect b="24531" l="0" r="0" t="8109"/>
          <a:stretch/>
        </p:blipFill>
        <p:spPr>
          <a:xfrm>
            <a:off x="2258162" y="935062"/>
            <a:ext cx="5722127" cy="2890801"/>
          </a:xfrm>
          <a:prstGeom prst="rect">
            <a:avLst/>
          </a:prstGeom>
          <a:noFill/>
          <a:ln>
            <a:noFill/>
          </a:ln>
        </p:spPr>
      </p:pic>
      <p:sp>
        <p:nvSpPr>
          <p:cNvPr id="245" name="Shape 245"/>
          <p:cNvSpPr/>
          <p:nvPr/>
        </p:nvSpPr>
        <p:spPr>
          <a:xfrm>
            <a:off x="1340675" y="1002875"/>
            <a:ext cx="2210700" cy="1451400"/>
          </a:xfrm>
          <a:prstGeom prst="wedgeRoundRectCallout">
            <a:avLst>
              <a:gd fmla="val -75954" name="adj1"/>
              <a:gd fmla="val -29677" name="adj2"/>
              <a:gd fmla="val 0" name="adj3"/>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rPr lang="en-US" sz="2400"/>
              <a:t>Influent turbidity is 50 NTU!</a:t>
            </a:r>
          </a:p>
        </p:txBody>
      </p:sp>
      <p:pic>
        <p:nvPicPr>
          <p:cNvPr id="246" name="Shape 246"/>
          <p:cNvPicPr preferRelativeResize="0"/>
          <p:nvPr/>
        </p:nvPicPr>
        <p:blipFill>
          <a:blip r:embed="rId6">
            <a:alphaModFix/>
          </a:blip>
          <a:stretch>
            <a:fillRect/>
          </a:stretch>
        </p:blipFill>
        <p:spPr>
          <a:xfrm>
            <a:off x="1242850" y="2454275"/>
            <a:ext cx="2308525" cy="3847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5"/>
                                        </p:tgtEl>
                                        <p:attrNameLst>
                                          <p:attrName>style.visibility</p:attrName>
                                        </p:attrNameLst>
                                      </p:cBhvr>
                                      <p:to>
                                        <p:strVal val="visible"/>
                                      </p:to>
                                    </p:set>
                                    <p:animEffect filter="fade" transition="in">
                                      <p:cBhvr>
                                        <p:cTn dur="1000"/>
                                        <p:tgtEl>
                                          <p:spTgt spid="24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1000"/>
                                        <p:tgtEl>
                                          <p:spTgt spid="24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6"/>
                                        </p:tgtEl>
                                        <p:attrNameLst>
                                          <p:attrName>style.visibility</p:attrName>
                                        </p:attrNameLst>
                                      </p:cBhvr>
                                      <p:to>
                                        <p:strVal val="visible"/>
                                      </p:to>
                                    </p:set>
                                    <p:animEffect filter="fade" transition="in">
                                      <p:cBhvr>
                                        <p:cTn dur="1000"/>
                                        <p:tgtEl>
                                          <p:spTgt spid="2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0" name="Shape 250"/>
        <p:cNvGrpSpPr/>
        <p:nvPr/>
      </p:nvGrpSpPr>
      <p:grpSpPr>
        <a:xfrm>
          <a:off x="0" y="0"/>
          <a:ext cx="0" cy="0"/>
          <a:chOff x="0" y="0"/>
          <a:chExt cx="0" cy="0"/>
        </a:xfrm>
      </p:grpSpPr>
      <p:sp>
        <p:nvSpPr>
          <p:cNvPr id="251" name="Shape 251"/>
          <p:cNvSpPr/>
          <p:nvPr/>
        </p:nvSpPr>
        <p:spPr>
          <a:xfrm>
            <a:off x="1163700" y="997872"/>
            <a:ext cx="6816600" cy="37176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sp>
        <p:nvSpPr>
          <p:cNvPr id="252" name="Shape 252"/>
          <p:cNvSpPr/>
          <p:nvPr/>
        </p:nvSpPr>
        <p:spPr>
          <a:xfrm>
            <a:off x="5484900" y="997700"/>
            <a:ext cx="2495400" cy="3717600"/>
          </a:xfrm>
          <a:prstGeom prst="rect">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pic>
        <p:nvPicPr>
          <p:cNvPr id="253" name="Shape 253"/>
          <p:cNvPicPr preferRelativeResize="0"/>
          <p:nvPr/>
        </p:nvPicPr>
        <p:blipFill/>
        <p:spPr>
          <a:xfrm>
            <a:off x="7514490" y="45563"/>
            <a:ext cx="718200" cy="718200"/>
          </a:xfrm>
          <a:prstGeom prst="rect">
            <a:avLst/>
          </a:prstGeom>
          <a:solidFill>
            <a:srgbClr val="FFFFFF"/>
          </a:solidFill>
          <a:ln>
            <a:noFill/>
          </a:ln>
        </p:spPr>
      </p:pic>
      <p:pic>
        <p:nvPicPr>
          <p:cNvPr descr="AClogotype (1).png" id="254" name="Shape 25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55" name="Shape 255"/>
          <p:cNvSpPr txBox="1"/>
          <p:nvPr/>
        </p:nvSpPr>
        <p:spPr>
          <a:xfrm>
            <a:off x="108725" y="261825"/>
            <a:ext cx="7405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300">
                <a:solidFill>
                  <a:srgbClr val="24D42D"/>
                </a:solidFill>
              </a:rPr>
              <a:t>This is a typical remote procedure call</a:t>
            </a:r>
          </a:p>
        </p:txBody>
      </p:sp>
      <p:sp>
        <p:nvSpPr>
          <p:cNvPr id="256" name="Shape 25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257" name="Shape 257"/>
          <p:cNvSpPr/>
          <p:nvPr/>
        </p:nvSpPr>
        <p:spPr>
          <a:xfrm>
            <a:off x="1163700" y="997874"/>
            <a:ext cx="3714000" cy="3717600"/>
          </a:xfrm>
          <a:prstGeom prst="rect">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pic>
        <p:nvPicPr>
          <p:cNvPr descr="android-wallpaper5_2560x1600_1.jpg" id="258" name="Shape 258"/>
          <p:cNvPicPr preferRelativeResize="0"/>
          <p:nvPr/>
        </p:nvPicPr>
        <p:blipFill>
          <a:blip r:embed="rId4">
            <a:alphaModFix/>
          </a:blip>
          <a:stretch>
            <a:fillRect/>
          </a:stretch>
        </p:blipFill>
        <p:spPr>
          <a:xfrm>
            <a:off x="1163691" y="997872"/>
            <a:ext cx="864671" cy="829801"/>
          </a:xfrm>
          <a:prstGeom prst="rect">
            <a:avLst/>
          </a:prstGeom>
          <a:noFill/>
          <a:ln>
            <a:noFill/>
          </a:ln>
        </p:spPr>
      </p:pic>
      <p:pic>
        <p:nvPicPr>
          <p:cNvPr descr="odk_medium_square.png" id="259" name="Shape 259"/>
          <p:cNvPicPr preferRelativeResize="0"/>
          <p:nvPr/>
        </p:nvPicPr>
        <p:blipFill>
          <a:blip r:embed="rId5">
            <a:alphaModFix/>
          </a:blip>
          <a:stretch>
            <a:fillRect/>
          </a:stretch>
        </p:blipFill>
        <p:spPr>
          <a:xfrm>
            <a:off x="3271464" y="1362489"/>
            <a:ext cx="1034482" cy="994009"/>
          </a:xfrm>
          <a:prstGeom prst="rect">
            <a:avLst/>
          </a:prstGeom>
          <a:noFill/>
          <a:ln>
            <a:noFill/>
          </a:ln>
        </p:spPr>
      </p:pic>
      <p:sp>
        <p:nvSpPr>
          <p:cNvPr id="260" name="Shape 260"/>
          <p:cNvSpPr txBox="1"/>
          <p:nvPr/>
        </p:nvSpPr>
        <p:spPr>
          <a:xfrm>
            <a:off x="2107050" y="1114675"/>
            <a:ext cx="777600" cy="382500"/>
          </a:xfrm>
          <a:prstGeom prst="rect">
            <a:avLst/>
          </a:prstGeom>
          <a:noFill/>
          <a:ln>
            <a:noFill/>
          </a:ln>
        </p:spPr>
        <p:txBody>
          <a:bodyPr anchorCtr="0" anchor="t" bIns="91425" lIns="91425" rIns="91425" tIns="91425">
            <a:noAutofit/>
          </a:bodyPr>
          <a:lstStyle/>
          <a:p>
            <a:pPr lvl="0" rtl="0">
              <a:spcBef>
                <a:spcPts val="0"/>
              </a:spcBef>
              <a:buNone/>
            </a:pPr>
            <a:r>
              <a:rPr lang="en-US"/>
              <a:t>Forms</a:t>
            </a:r>
          </a:p>
        </p:txBody>
      </p:sp>
      <p:sp>
        <p:nvSpPr>
          <p:cNvPr id="261" name="Shape 261"/>
          <p:cNvSpPr txBox="1"/>
          <p:nvPr/>
        </p:nvSpPr>
        <p:spPr>
          <a:xfrm>
            <a:off x="1405050" y="2608254"/>
            <a:ext cx="1134000" cy="570000"/>
          </a:xfrm>
          <a:prstGeom prst="rect">
            <a:avLst/>
          </a:prstGeom>
          <a:noFill/>
          <a:ln>
            <a:noFill/>
          </a:ln>
        </p:spPr>
        <p:txBody>
          <a:bodyPr anchorCtr="0" anchor="t" bIns="91425" lIns="91425" rIns="91425" tIns="91425">
            <a:noAutofit/>
          </a:bodyPr>
          <a:lstStyle/>
          <a:p>
            <a:pPr lvl="0" rtl="0">
              <a:spcBef>
                <a:spcPts val="0"/>
              </a:spcBef>
              <a:buNone/>
            </a:pPr>
            <a:r>
              <a:rPr lang="en-US"/>
              <a:t>Turbidity Information</a:t>
            </a:r>
          </a:p>
        </p:txBody>
      </p:sp>
      <p:sp>
        <p:nvSpPr>
          <p:cNvPr id="262" name="Shape 262"/>
          <p:cNvSpPr txBox="1"/>
          <p:nvPr/>
        </p:nvSpPr>
        <p:spPr>
          <a:xfrm>
            <a:off x="3706875" y="2583225"/>
            <a:ext cx="1134000" cy="570000"/>
          </a:xfrm>
          <a:prstGeom prst="rect">
            <a:avLst/>
          </a:prstGeom>
          <a:noFill/>
          <a:ln>
            <a:noFill/>
          </a:ln>
        </p:spPr>
        <p:txBody>
          <a:bodyPr anchorCtr="0" anchor="t" bIns="91425" lIns="91425" rIns="91425" tIns="91425">
            <a:noAutofit/>
          </a:bodyPr>
          <a:lstStyle/>
          <a:p>
            <a:pPr lvl="0" rtl="0" algn="ctr">
              <a:spcBef>
                <a:spcPts val="0"/>
              </a:spcBef>
              <a:buNone/>
            </a:pPr>
            <a:r>
              <a:rPr lang="en-US"/>
              <a:t>Dosage Suggestion</a:t>
            </a:r>
          </a:p>
        </p:txBody>
      </p:sp>
      <p:cxnSp>
        <p:nvCxnSpPr>
          <p:cNvPr id="263" name="Shape 263"/>
          <p:cNvCxnSpPr>
            <a:stCxn id="259" idx="1"/>
            <a:endCxn id="261" idx="0"/>
          </p:cNvCxnSpPr>
          <p:nvPr/>
        </p:nvCxnSpPr>
        <p:spPr>
          <a:xfrm flipH="1">
            <a:off x="1972164" y="1859494"/>
            <a:ext cx="1299300" cy="748800"/>
          </a:xfrm>
          <a:prstGeom prst="straightConnector1">
            <a:avLst/>
          </a:prstGeom>
          <a:noFill/>
          <a:ln cap="flat" cmpd="sng" w="19050">
            <a:solidFill>
              <a:srgbClr val="595959"/>
            </a:solidFill>
            <a:prstDash val="solid"/>
            <a:round/>
            <a:headEnd len="lg" w="lg" type="none"/>
            <a:tailEnd len="lg" w="lg" type="triangle"/>
          </a:ln>
        </p:spPr>
      </p:cxnSp>
      <p:cxnSp>
        <p:nvCxnSpPr>
          <p:cNvPr id="264" name="Shape 264"/>
          <p:cNvCxnSpPr>
            <a:stCxn id="261" idx="2"/>
            <a:endCxn id="265" idx="1"/>
          </p:cNvCxnSpPr>
          <p:nvPr/>
        </p:nvCxnSpPr>
        <p:spPr>
          <a:xfrm>
            <a:off x="1972050" y="3178254"/>
            <a:ext cx="3895500" cy="973800"/>
          </a:xfrm>
          <a:prstGeom prst="straightConnector1">
            <a:avLst/>
          </a:prstGeom>
          <a:noFill/>
          <a:ln cap="flat" cmpd="sng" w="19050">
            <a:solidFill>
              <a:srgbClr val="595959"/>
            </a:solidFill>
            <a:prstDash val="solid"/>
            <a:round/>
            <a:headEnd len="lg" w="lg" type="none"/>
            <a:tailEnd len="lg" w="lg" type="triangle"/>
          </a:ln>
        </p:spPr>
      </p:cxnSp>
      <p:cxnSp>
        <p:nvCxnSpPr>
          <p:cNvPr id="266" name="Shape 266"/>
          <p:cNvCxnSpPr>
            <a:stCxn id="265" idx="0"/>
            <a:endCxn id="262" idx="2"/>
          </p:cNvCxnSpPr>
          <p:nvPr/>
        </p:nvCxnSpPr>
        <p:spPr>
          <a:xfrm rot="10800000">
            <a:off x="4273968" y="3153226"/>
            <a:ext cx="2546400" cy="647100"/>
          </a:xfrm>
          <a:prstGeom prst="straightConnector1">
            <a:avLst/>
          </a:prstGeom>
          <a:noFill/>
          <a:ln cap="flat" cmpd="sng" w="19050">
            <a:solidFill>
              <a:srgbClr val="595959"/>
            </a:solidFill>
            <a:prstDash val="solid"/>
            <a:round/>
            <a:headEnd len="lg" w="lg" type="none"/>
            <a:tailEnd len="lg" w="lg" type="triangle"/>
          </a:ln>
        </p:spPr>
      </p:cxnSp>
      <p:cxnSp>
        <p:nvCxnSpPr>
          <p:cNvPr id="267" name="Shape 267"/>
          <p:cNvCxnSpPr>
            <a:stCxn id="262" idx="0"/>
            <a:endCxn id="259" idx="3"/>
          </p:cNvCxnSpPr>
          <p:nvPr/>
        </p:nvCxnSpPr>
        <p:spPr>
          <a:xfrm flipH="1" rot="10800000">
            <a:off x="4273875" y="1859625"/>
            <a:ext cx="32100" cy="723600"/>
          </a:xfrm>
          <a:prstGeom prst="straightConnector1">
            <a:avLst/>
          </a:prstGeom>
          <a:noFill/>
          <a:ln cap="flat" cmpd="sng" w="19050">
            <a:solidFill>
              <a:srgbClr val="595959"/>
            </a:solidFill>
            <a:prstDash val="solid"/>
            <a:round/>
            <a:headEnd len="lg" w="lg" type="none"/>
            <a:tailEnd len="lg" w="lg" type="triangle"/>
          </a:ln>
        </p:spPr>
      </p:cxnSp>
      <p:cxnSp>
        <p:nvCxnSpPr>
          <p:cNvPr id="268" name="Shape 268"/>
          <p:cNvCxnSpPr>
            <a:stCxn id="259" idx="1"/>
            <a:endCxn id="260" idx="3"/>
          </p:cNvCxnSpPr>
          <p:nvPr/>
        </p:nvCxnSpPr>
        <p:spPr>
          <a:xfrm rot="10800000">
            <a:off x="2884764" y="1305994"/>
            <a:ext cx="386700" cy="553500"/>
          </a:xfrm>
          <a:prstGeom prst="straightConnector1">
            <a:avLst/>
          </a:prstGeom>
          <a:noFill/>
          <a:ln cap="flat" cmpd="sng" w="19050">
            <a:solidFill>
              <a:srgbClr val="595959"/>
            </a:solidFill>
            <a:prstDash val="solid"/>
            <a:round/>
            <a:headEnd len="lg" w="lg" type="triangle"/>
            <a:tailEnd len="lg" w="lg" type="triangle"/>
          </a:ln>
        </p:spPr>
      </p:cxnSp>
      <p:pic>
        <p:nvPicPr>
          <p:cNvPr descr="googlelogo_color_272x92dp.png" id="269" name="Shape 269"/>
          <p:cNvPicPr preferRelativeResize="0"/>
          <p:nvPr/>
        </p:nvPicPr>
        <p:blipFill>
          <a:blip r:embed="rId6">
            <a:alphaModFix/>
          </a:blip>
          <a:stretch>
            <a:fillRect/>
          </a:stretch>
        </p:blipFill>
        <p:spPr>
          <a:xfrm>
            <a:off x="5611591" y="1175462"/>
            <a:ext cx="1460450" cy="474629"/>
          </a:xfrm>
          <a:prstGeom prst="rect">
            <a:avLst/>
          </a:prstGeom>
          <a:noFill/>
          <a:ln>
            <a:noFill/>
          </a:ln>
        </p:spPr>
      </p:pic>
      <p:pic>
        <p:nvPicPr>
          <p:cNvPr descr="fusion-tables-logo-beta.gif" id="270" name="Shape 270"/>
          <p:cNvPicPr preferRelativeResize="0"/>
          <p:nvPr/>
        </p:nvPicPr>
        <p:blipFill>
          <a:blip r:embed="rId7">
            <a:alphaModFix/>
          </a:blip>
          <a:stretch>
            <a:fillRect/>
          </a:stretch>
        </p:blipFill>
        <p:spPr>
          <a:xfrm>
            <a:off x="5867636" y="1720213"/>
            <a:ext cx="1855378" cy="278549"/>
          </a:xfrm>
          <a:prstGeom prst="rect">
            <a:avLst/>
          </a:prstGeom>
          <a:noFill/>
          <a:ln>
            <a:noFill/>
          </a:ln>
        </p:spPr>
      </p:pic>
      <p:cxnSp>
        <p:nvCxnSpPr>
          <p:cNvPr id="271" name="Shape 271"/>
          <p:cNvCxnSpPr>
            <a:stCxn id="259" idx="3"/>
            <a:endCxn id="270" idx="1"/>
          </p:cNvCxnSpPr>
          <p:nvPr/>
        </p:nvCxnSpPr>
        <p:spPr>
          <a:xfrm>
            <a:off x="4305946" y="1859494"/>
            <a:ext cx="1561800" cy="0"/>
          </a:xfrm>
          <a:prstGeom prst="straightConnector1">
            <a:avLst/>
          </a:prstGeom>
          <a:noFill/>
          <a:ln cap="flat" cmpd="sng" w="28575">
            <a:solidFill>
              <a:srgbClr val="595959"/>
            </a:solidFill>
            <a:prstDash val="solid"/>
            <a:round/>
            <a:headEnd len="lg" w="lg" type="none"/>
            <a:tailEnd len="lg" w="lg" type="triangle"/>
          </a:ln>
        </p:spPr>
      </p:cxnSp>
      <p:pic>
        <p:nvPicPr>
          <p:cNvPr descr="GoogleAppsScript.jpg" id="265" name="Shape 265"/>
          <p:cNvPicPr preferRelativeResize="0"/>
          <p:nvPr/>
        </p:nvPicPr>
        <p:blipFill>
          <a:blip r:embed="rId8">
            <a:alphaModFix/>
          </a:blip>
          <a:stretch>
            <a:fillRect/>
          </a:stretch>
        </p:blipFill>
        <p:spPr>
          <a:xfrm>
            <a:off x="5867623" y="3800326"/>
            <a:ext cx="1905489" cy="70373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1"/>
                                        </p:tgtEl>
                                        <p:attrNameLst>
                                          <p:attrName>style.visibility</p:attrName>
                                        </p:attrNameLst>
                                      </p:cBhvr>
                                      <p:to>
                                        <p:strVal val="visible"/>
                                      </p:to>
                                    </p:set>
                                    <p:animEffect filter="fade" transition="in">
                                      <p:cBhvr>
                                        <p:cTn dur="1000"/>
                                        <p:tgtEl>
                                          <p:spTgt spid="261"/>
                                        </p:tgtEl>
                                      </p:cBhvr>
                                    </p:animEffect>
                                  </p:childTnLst>
                                </p:cTn>
                              </p:par>
                              <p:par>
                                <p:cTn fill="hold" nodeType="withEffect" presetClass="entr" presetID="10" presetSubtype="0">
                                  <p:stCondLst>
                                    <p:cond delay="0"/>
                                  </p:stCondLst>
                                  <p:childTnLst>
                                    <p:set>
                                      <p:cBhvr>
                                        <p:cTn dur="1" fill="hold">
                                          <p:stCondLst>
                                            <p:cond delay="0"/>
                                          </p:stCondLst>
                                        </p:cTn>
                                        <p:tgtEl>
                                          <p:spTgt spid="263"/>
                                        </p:tgtEl>
                                        <p:attrNameLst>
                                          <p:attrName>style.visibility</p:attrName>
                                        </p:attrNameLst>
                                      </p:cBhvr>
                                      <p:to>
                                        <p:strVal val="visible"/>
                                      </p:to>
                                    </p:set>
                                    <p:animEffect filter="fade" transition="in">
                                      <p:cBhvr>
                                        <p:cTn dur="1000"/>
                                        <p:tgtEl>
                                          <p:spTgt spid="263"/>
                                        </p:tgtEl>
                                      </p:cBhvr>
                                    </p:animEffect>
                                  </p:childTnLst>
                                </p:cTn>
                              </p:par>
                              <p:par>
                                <p:cTn fill="hold" nodeType="withEffect" presetClass="entr" presetID="10" presetSubtype="0">
                                  <p:stCondLst>
                                    <p:cond delay="0"/>
                                  </p:stCondLst>
                                  <p:childTnLst>
                                    <p:set>
                                      <p:cBhvr>
                                        <p:cTn dur="1" fill="hold">
                                          <p:stCondLst>
                                            <p:cond delay="0"/>
                                          </p:stCondLst>
                                        </p:cTn>
                                        <p:tgtEl>
                                          <p:spTgt spid="264"/>
                                        </p:tgtEl>
                                        <p:attrNameLst>
                                          <p:attrName>style.visibility</p:attrName>
                                        </p:attrNameLst>
                                      </p:cBhvr>
                                      <p:to>
                                        <p:strVal val="visible"/>
                                      </p:to>
                                    </p:set>
                                    <p:animEffect filter="fade" transition="in">
                                      <p:cBhvr>
                                        <p:cTn dur="1000"/>
                                        <p:tgtEl>
                                          <p:spTgt spid="2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5"/>
                                        </p:tgtEl>
                                        <p:attrNameLst>
                                          <p:attrName>style.visibility</p:attrName>
                                        </p:attrNameLst>
                                      </p:cBhvr>
                                      <p:to>
                                        <p:strVal val="visible"/>
                                      </p:to>
                                    </p:set>
                                    <p:animEffect filter="fade" transition="in">
                                      <p:cBhvr>
                                        <p:cTn dur="1000"/>
                                        <p:tgtEl>
                                          <p:spTgt spid="265"/>
                                        </p:tgtEl>
                                      </p:cBhvr>
                                    </p:animEffect>
                                  </p:childTnLst>
                                </p:cTn>
                              </p:par>
                              <p:par>
                                <p:cTn fill="hold" nodeType="withEffect" presetClass="entr" presetID="10" presetSubtype="0">
                                  <p:stCondLst>
                                    <p:cond delay="0"/>
                                  </p:stCondLst>
                                  <p:childTnLst>
                                    <p:set>
                                      <p:cBhvr>
                                        <p:cTn dur="1" fill="hold">
                                          <p:stCondLst>
                                            <p:cond delay="0"/>
                                          </p:stCondLst>
                                        </p:cTn>
                                        <p:tgtEl>
                                          <p:spTgt spid="269"/>
                                        </p:tgtEl>
                                        <p:attrNameLst>
                                          <p:attrName>style.visibility</p:attrName>
                                        </p:attrNameLst>
                                      </p:cBhvr>
                                      <p:to>
                                        <p:strVal val="visible"/>
                                      </p:to>
                                    </p:set>
                                    <p:animEffect filter="fade" transition="in">
                                      <p:cBhvr>
                                        <p:cTn dur="1000"/>
                                        <p:tgtEl>
                                          <p:spTgt spid="26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2"/>
                                        </p:tgtEl>
                                        <p:attrNameLst>
                                          <p:attrName>style.visibility</p:attrName>
                                        </p:attrNameLst>
                                      </p:cBhvr>
                                      <p:to>
                                        <p:strVal val="visible"/>
                                      </p:to>
                                    </p:set>
                                    <p:animEffect filter="fade" transition="in">
                                      <p:cBhvr>
                                        <p:cTn dur="1000"/>
                                        <p:tgtEl>
                                          <p:spTgt spid="262"/>
                                        </p:tgtEl>
                                      </p:cBhvr>
                                    </p:animEffect>
                                  </p:childTnLst>
                                </p:cTn>
                              </p:par>
                              <p:par>
                                <p:cTn fill="hold" nodeType="with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1000"/>
                                        <p:tgtEl>
                                          <p:spTgt spid="266"/>
                                        </p:tgtEl>
                                      </p:cBhvr>
                                    </p:animEffect>
                                  </p:childTnLst>
                                </p:cTn>
                              </p:par>
                              <p:par>
                                <p:cTn fill="hold" nodeType="withEffect" presetClass="entr" presetID="10" presetSubtype="0">
                                  <p:stCondLst>
                                    <p:cond delay="0"/>
                                  </p:stCondLst>
                                  <p:childTnLst>
                                    <p:set>
                                      <p:cBhvr>
                                        <p:cTn dur="1" fill="hold">
                                          <p:stCondLst>
                                            <p:cond delay="0"/>
                                          </p:stCondLst>
                                        </p:cTn>
                                        <p:tgtEl>
                                          <p:spTgt spid="267"/>
                                        </p:tgtEl>
                                        <p:attrNameLst>
                                          <p:attrName>style.visibility</p:attrName>
                                        </p:attrNameLst>
                                      </p:cBhvr>
                                      <p:to>
                                        <p:strVal val="visible"/>
                                      </p:to>
                                    </p:set>
                                    <p:animEffect filter="fade" transition="in">
                                      <p:cBhvr>
                                        <p:cTn dur="1000"/>
                                        <p:tgtEl>
                                          <p:spTgt spid="26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1"/>
                                        </p:tgtEl>
                                        <p:attrNameLst>
                                          <p:attrName>style.visibility</p:attrName>
                                        </p:attrNameLst>
                                      </p:cBhvr>
                                      <p:to>
                                        <p:strVal val="visible"/>
                                      </p:to>
                                    </p:set>
                                    <p:animEffect filter="fade" transition="in">
                                      <p:cBhvr>
                                        <p:cTn dur="1000"/>
                                        <p:tgtEl>
                                          <p:spTgt spid="271"/>
                                        </p:tgtEl>
                                      </p:cBhvr>
                                    </p:animEffect>
                                  </p:childTnLst>
                                </p:cTn>
                              </p:par>
                              <p:par>
                                <p:cTn fill="hold" nodeType="withEffect" presetClass="entr" presetID="10" presetSubtype="0">
                                  <p:stCondLst>
                                    <p:cond delay="0"/>
                                  </p:stCondLst>
                                  <p:childTnLst>
                                    <p:set>
                                      <p:cBhvr>
                                        <p:cTn dur="1" fill="hold">
                                          <p:stCondLst>
                                            <p:cond delay="0"/>
                                          </p:stCondLst>
                                        </p:cTn>
                                        <p:tgtEl>
                                          <p:spTgt spid="270"/>
                                        </p:tgtEl>
                                        <p:attrNameLst>
                                          <p:attrName>style.visibility</p:attrName>
                                        </p:attrNameLst>
                                      </p:cBhvr>
                                      <p:to>
                                        <p:strVal val="visible"/>
                                      </p:to>
                                    </p:set>
                                    <p:animEffect filter="fade" transition="in">
                                      <p:cBhvr>
                                        <p:cTn dur="1000"/>
                                        <p:tgtEl>
                                          <p:spTgt spid="2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5" name="Shape 275"/>
        <p:cNvGrpSpPr/>
        <p:nvPr/>
      </p:nvGrpSpPr>
      <p:grpSpPr>
        <a:xfrm>
          <a:off x="0" y="0"/>
          <a:ext cx="0" cy="0"/>
          <a:chOff x="0" y="0"/>
          <a:chExt cx="0" cy="0"/>
        </a:xfrm>
      </p:grpSpPr>
      <p:sp>
        <p:nvSpPr>
          <p:cNvPr id="276" name="Shape 276"/>
          <p:cNvSpPr/>
          <p:nvPr/>
        </p:nvSpPr>
        <p:spPr>
          <a:xfrm>
            <a:off x="1163700" y="997872"/>
            <a:ext cx="6816600" cy="37176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sp>
        <p:nvSpPr>
          <p:cNvPr id="277" name="Shape 277"/>
          <p:cNvSpPr/>
          <p:nvPr/>
        </p:nvSpPr>
        <p:spPr>
          <a:xfrm>
            <a:off x="5484900" y="997700"/>
            <a:ext cx="2495400" cy="3717600"/>
          </a:xfrm>
          <a:prstGeom prst="rect">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pic>
        <p:nvPicPr>
          <p:cNvPr id="278" name="Shape 278"/>
          <p:cNvPicPr preferRelativeResize="0"/>
          <p:nvPr/>
        </p:nvPicPr>
        <p:blipFill/>
        <p:spPr>
          <a:xfrm>
            <a:off x="7514490" y="45563"/>
            <a:ext cx="718200" cy="718200"/>
          </a:xfrm>
          <a:prstGeom prst="rect">
            <a:avLst/>
          </a:prstGeom>
          <a:solidFill>
            <a:srgbClr val="FFFFFF"/>
          </a:solidFill>
          <a:ln>
            <a:noFill/>
          </a:ln>
        </p:spPr>
      </p:pic>
      <p:pic>
        <p:nvPicPr>
          <p:cNvPr descr="AClogotype (1).png" id="279" name="Shape 27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80" name="Shape 280"/>
          <p:cNvSpPr txBox="1"/>
          <p:nvPr/>
        </p:nvSpPr>
        <p:spPr>
          <a:xfrm>
            <a:off x="108725" y="261825"/>
            <a:ext cx="7405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24D42D"/>
                </a:solidFill>
              </a:rPr>
              <a:t>The typical RPC breaks without internet</a:t>
            </a:r>
          </a:p>
        </p:txBody>
      </p:sp>
      <p:sp>
        <p:nvSpPr>
          <p:cNvPr id="281" name="Shape 28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282" name="Shape 282"/>
          <p:cNvSpPr/>
          <p:nvPr/>
        </p:nvSpPr>
        <p:spPr>
          <a:xfrm>
            <a:off x="1163700" y="997874"/>
            <a:ext cx="3714000" cy="3717600"/>
          </a:xfrm>
          <a:prstGeom prst="rect">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pic>
        <p:nvPicPr>
          <p:cNvPr descr="android-wallpaper5_2560x1600_1.jpg" id="283" name="Shape 283"/>
          <p:cNvPicPr preferRelativeResize="0"/>
          <p:nvPr/>
        </p:nvPicPr>
        <p:blipFill>
          <a:blip r:embed="rId4">
            <a:alphaModFix/>
          </a:blip>
          <a:stretch>
            <a:fillRect/>
          </a:stretch>
        </p:blipFill>
        <p:spPr>
          <a:xfrm>
            <a:off x="1163691" y="997872"/>
            <a:ext cx="864671" cy="829801"/>
          </a:xfrm>
          <a:prstGeom prst="rect">
            <a:avLst/>
          </a:prstGeom>
          <a:noFill/>
          <a:ln>
            <a:noFill/>
          </a:ln>
        </p:spPr>
      </p:pic>
      <p:pic>
        <p:nvPicPr>
          <p:cNvPr descr="odk_medium_square.png" id="284" name="Shape 284"/>
          <p:cNvPicPr preferRelativeResize="0"/>
          <p:nvPr/>
        </p:nvPicPr>
        <p:blipFill>
          <a:blip r:embed="rId5">
            <a:alphaModFix/>
          </a:blip>
          <a:stretch>
            <a:fillRect/>
          </a:stretch>
        </p:blipFill>
        <p:spPr>
          <a:xfrm>
            <a:off x="3271464" y="1362489"/>
            <a:ext cx="1034482" cy="994009"/>
          </a:xfrm>
          <a:prstGeom prst="rect">
            <a:avLst/>
          </a:prstGeom>
          <a:noFill/>
          <a:ln>
            <a:noFill/>
          </a:ln>
        </p:spPr>
      </p:pic>
      <p:sp>
        <p:nvSpPr>
          <p:cNvPr id="285" name="Shape 285"/>
          <p:cNvSpPr txBox="1"/>
          <p:nvPr/>
        </p:nvSpPr>
        <p:spPr>
          <a:xfrm>
            <a:off x="2107050" y="1114675"/>
            <a:ext cx="777600" cy="382500"/>
          </a:xfrm>
          <a:prstGeom prst="rect">
            <a:avLst/>
          </a:prstGeom>
          <a:noFill/>
          <a:ln>
            <a:noFill/>
          </a:ln>
        </p:spPr>
        <p:txBody>
          <a:bodyPr anchorCtr="0" anchor="t" bIns="91425" lIns="91425" rIns="91425" tIns="91425">
            <a:noAutofit/>
          </a:bodyPr>
          <a:lstStyle/>
          <a:p>
            <a:pPr lvl="0" rtl="0">
              <a:spcBef>
                <a:spcPts val="0"/>
              </a:spcBef>
              <a:buNone/>
            </a:pPr>
            <a:r>
              <a:rPr lang="en-US"/>
              <a:t>Forms</a:t>
            </a:r>
          </a:p>
        </p:txBody>
      </p:sp>
      <p:sp>
        <p:nvSpPr>
          <p:cNvPr id="286" name="Shape 286"/>
          <p:cNvSpPr txBox="1"/>
          <p:nvPr/>
        </p:nvSpPr>
        <p:spPr>
          <a:xfrm>
            <a:off x="1405050" y="2608254"/>
            <a:ext cx="1134000" cy="570000"/>
          </a:xfrm>
          <a:prstGeom prst="rect">
            <a:avLst/>
          </a:prstGeom>
          <a:noFill/>
          <a:ln>
            <a:noFill/>
          </a:ln>
        </p:spPr>
        <p:txBody>
          <a:bodyPr anchorCtr="0" anchor="t" bIns="91425" lIns="91425" rIns="91425" tIns="91425">
            <a:noAutofit/>
          </a:bodyPr>
          <a:lstStyle/>
          <a:p>
            <a:pPr lvl="0" rtl="0">
              <a:spcBef>
                <a:spcPts val="0"/>
              </a:spcBef>
              <a:buNone/>
            </a:pPr>
            <a:r>
              <a:rPr lang="en-US"/>
              <a:t>Turbidity Information</a:t>
            </a:r>
          </a:p>
        </p:txBody>
      </p:sp>
      <p:sp>
        <p:nvSpPr>
          <p:cNvPr id="287" name="Shape 287"/>
          <p:cNvSpPr txBox="1"/>
          <p:nvPr/>
        </p:nvSpPr>
        <p:spPr>
          <a:xfrm>
            <a:off x="3706875" y="2583225"/>
            <a:ext cx="1134000" cy="570000"/>
          </a:xfrm>
          <a:prstGeom prst="rect">
            <a:avLst/>
          </a:prstGeom>
          <a:noFill/>
          <a:ln>
            <a:noFill/>
          </a:ln>
        </p:spPr>
        <p:txBody>
          <a:bodyPr anchorCtr="0" anchor="t" bIns="91425" lIns="91425" rIns="91425" tIns="91425">
            <a:noAutofit/>
          </a:bodyPr>
          <a:lstStyle/>
          <a:p>
            <a:pPr lvl="0" rtl="0" algn="ctr">
              <a:spcBef>
                <a:spcPts val="0"/>
              </a:spcBef>
              <a:buNone/>
            </a:pPr>
            <a:r>
              <a:rPr lang="en-US"/>
              <a:t>Dosage Suggestion</a:t>
            </a:r>
          </a:p>
        </p:txBody>
      </p:sp>
      <p:cxnSp>
        <p:nvCxnSpPr>
          <p:cNvPr id="288" name="Shape 288"/>
          <p:cNvCxnSpPr>
            <a:stCxn id="284" idx="1"/>
            <a:endCxn id="286" idx="0"/>
          </p:cNvCxnSpPr>
          <p:nvPr/>
        </p:nvCxnSpPr>
        <p:spPr>
          <a:xfrm flipH="1">
            <a:off x="1972164" y="1859494"/>
            <a:ext cx="1299300" cy="748800"/>
          </a:xfrm>
          <a:prstGeom prst="straightConnector1">
            <a:avLst/>
          </a:prstGeom>
          <a:noFill/>
          <a:ln cap="flat" cmpd="sng" w="19050">
            <a:solidFill>
              <a:srgbClr val="595959"/>
            </a:solidFill>
            <a:prstDash val="solid"/>
            <a:round/>
            <a:headEnd len="lg" w="lg" type="none"/>
            <a:tailEnd len="lg" w="lg" type="triangle"/>
          </a:ln>
        </p:spPr>
      </p:cxnSp>
      <p:cxnSp>
        <p:nvCxnSpPr>
          <p:cNvPr id="289" name="Shape 289"/>
          <p:cNvCxnSpPr>
            <a:stCxn id="286" idx="2"/>
            <a:endCxn id="290" idx="1"/>
          </p:cNvCxnSpPr>
          <p:nvPr/>
        </p:nvCxnSpPr>
        <p:spPr>
          <a:xfrm>
            <a:off x="1972050" y="3178254"/>
            <a:ext cx="3895500" cy="973800"/>
          </a:xfrm>
          <a:prstGeom prst="straightConnector1">
            <a:avLst/>
          </a:prstGeom>
          <a:noFill/>
          <a:ln cap="flat" cmpd="sng" w="19050">
            <a:solidFill>
              <a:srgbClr val="595959"/>
            </a:solidFill>
            <a:prstDash val="solid"/>
            <a:round/>
            <a:headEnd len="lg" w="lg" type="none"/>
            <a:tailEnd len="lg" w="lg" type="triangle"/>
          </a:ln>
        </p:spPr>
      </p:cxnSp>
      <p:cxnSp>
        <p:nvCxnSpPr>
          <p:cNvPr id="291" name="Shape 291"/>
          <p:cNvCxnSpPr>
            <a:stCxn id="290" idx="0"/>
            <a:endCxn id="287" idx="2"/>
          </p:cNvCxnSpPr>
          <p:nvPr/>
        </p:nvCxnSpPr>
        <p:spPr>
          <a:xfrm rot="10800000">
            <a:off x="4273968" y="3153226"/>
            <a:ext cx="2546400" cy="647100"/>
          </a:xfrm>
          <a:prstGeom prst="straightConnector1">
            <a:avLst/>
          </a:prstGeom>
          <a:noFill/>
          <a:ln cap="flat" cmpd="sng" w="19050">
            <a:solidFill>
              <a:srgbClr val="595959"/>
            </a:solidFill>
            <a:prstDash val="solid"/>
            <a:round/>
            <a:headEnd len="lg" w="lg" type="none"/>
            <a:tailEnd len="lg" w="lg" type="triangle"/>
          </a:ln>
        </p:spPr>
      </p:cxnSp>
      <p:cxnSp>
        <p:nvCxnSpPr>
          <p:cNvPr id="292" name="Shape 292"/>
          <p:cNvCxnSpPr>
            <a:stCxn id="287" idx="0"/>
            <a:endCxn id="284" idx="3"/>
          </p:cNvCxnSpPr>
          <p:nvPr/>
        </p:nvCxnSpPr>
        <p:spPr>
          <a:xfrm flipH="1" rot="10800000">
            <a:off x="4273875" y="1859625"/>
            <a:ext cx="32100" cy="723600"/>
          </a:xfrm>
          <a:prstGeom prst="straightConnector1">
            <a:avLst/>
          </a:prstGeom>
          <a:noFill/>
          <a:ln cap="flat" cmpd="sng" w="19050">
            <a:solidFill>
              <a:srgbClr val="595959"/>
            </a:solidFill>
            <a:prstDash val="solid"/>
            <a:round/>
            <a:headEnd len="lg" w="lg" type="none"/>
            <a:tailEnd len="lg" w="lg" type="triangle"/>
          </a:ln>
        </p:spPr>
      </p:cxnSp>
      <p:cxnSp>
        <p:nvCxnSpPr>
          <p:cNvPr id="293" name="Shape 293"/>
          <p:cNvCxnSpPr>
            <a:stCxn id="284" idx="1"/>
            <a:endCxn id="285" idx="3"/>
          </p:cNvCxnSpPr>
          <p:nvPr/>
        </p:nvCxnSpPr>
        <p:spPr>
          <a:xfrm rot="10800000">
            <a:off x="2884764" y="1305994"/>
            <a:ext cx="386700" cy="553500"/>
          </a:xfrm>
          <a:prstGeom prst="straightConnector1">
            <a:avLst/>
          </a:prstGeom>
          <a:noFill/>
          <a:ln cap="flat" cmpd="sng" w="19050">
            <a:solidFill>
              <a:srgbClr val="595959"/>
            </a:solidFill>
            <a:prstDash val="solid"/>
            <a:round/>
            <a:headEnd len="lg" w="lg" type="triangle"/>
            <a:tailEnd len="lg" w="lg" type="triangle"/>
          </a:ln>
        </p:spPr>
      </p:cxnSp>
      <p:sp>
        <p:nvSpPr>
          <p:cNvPr id="294" name="Shape 294"/>
          <p:cNvSpPr txBox="1"/>
          <p:nvPr/>
        </p:nvSpPr>
        <p:spPr>
          <a:xfrm>
            <a:off x="4970484" y="997875"/>
            <a:ext cx="212700" cy="3585300"/>
          </a:xfrm>
          <a:prstGeom prst="rect">
            <a:avLst/>
          </a:prstGeom>
          <a:noFill/>
          <a:ln>
            <a:noFill/>
          </a:ln>
        </p:spPr>
        <p:txBody>
          <a:bodyPr anchorCtr="0" anchor="t" bIns="91425" lIns="91425" rIns="91425" tIns="91425">
            <a:noAutofit/>
          </a:bodyPr>
          <a:lstStyle/>
          <a:p>
            <a:pPr lvl="0" rtl="0">
              <a:spcBef>
                <a:spcPts val="0"/>
              </a:spcBef>
              <a:buNone/>
            </a:pPr>
            <a:r>
              <a:rPr lang="en-US">
                <a:solidFill>
                  <a:srgbClr val="4A86E8"/>
                </a:solidFill>
              </a:rPr>
              <a:t>?????????????????</a:t>
            </a:r>
          </a:p>
        </p:txBody>
      </p:sp>
      <p:pic>
        <p:nvPicPr>
          <p:cNvPr descr="googlelogo_color_272x92dp.png" id="295" name="Shape 295"/>
          <p:cNvPicPr preferRelativeResize="0"/>
          <p:nvPr/>
        </p:nvPicPr>
        <p:blipFill>
          <a:blip r:embed="rId6">
            <a:alphaModFix/>
          </a:blip>
          <a:stretch>
            <a:fillRect/>
          </a:stretch>
        </p:blipFill>
        <p:spPr>
          <a:xfrm>
            <a:off x="5611591" y="1175462"/>
            <a:ext cx="1460450" cy="474629"/>
          </a:xfrm>
          <a:prstGeom prst="rect">
            <a:avLst/>
          </a:prstGeom>
          <a:noFill/>
          <a:ln>
            <a:noFill/>
          </a:ln>
        </p:spPr>
      </p:pic>
      <p:pic>
        <p:nvPicPr>
          <p:cNvPr descr="fusion-tables-logo-beta.gif" id="296" name="Shape 296"/>
          <p:cNvPicPr preferRelativeResize="0"/>
          <p:nvPr/>
        </p:nvPicPr>
        <p:blipFill>
          <a:blip r:embed="rId7">
            <a:alphaModFix/>
          </a:blip>
          <a:stretch>
            <a:fillRect/>
          </a:stretch>
        </p:blipFill>
        <p:spPr>
          <a:xfrm>
            <a:off x="5867636" y="1720213"/>
            <a:ext cx="1855378" cy="278549"/>
          </a:xfrm>
          <a:prstGeom prst="rect">
            <a:avLst/>
          </a:prstGeom>
          <a:noFill/>
          <a:ln>
            <a:noFill/>
          </a:ln>
        </p:spPr>
      </p:pic>
      <p:cxnSp>
        <p:nvCxnSpPr>
          <p:cNvPr id="297" name="Shape 297"/>
          <p:cNvCxnSpPr>
            <a:stCxn id="284" idx="3"/>
            <a:endCxn id="296" idx="1"/>
          </p:cNvCxnSpPr>
          <p:nvPr/>
        </p:nvCxnSpPr>
        <p:spPr>
          <a:xfrm>
            <a:off x="4305946" y="1859494"/>
            <a:ext cx="1561800" cy="0"/>
          </a:xfrm>
          <a:prstGeom prst="straightConnector1">
            <a:avLst/>
          </a:prstGeom>
          <a:noFill/>
          <a:ln cap="flat" cmpd="sng" w="28575">
            <a:solidFill>
              <a:srgbClr val="595959"/>
            </a:solidFill>
            <a:prstDash val="solid"/>
            <a:round/>
            <a:headEnd len="lg" w="lg" type="none"/>
            <a:tailEnd len="lg" w="lg" type="triangle"/>
          </a:ln>
        </p:spPr>
      </p:cxnSp>
      <p:pic>
        <p:nvPicPr>
          <p:cNvPr descr="GoogleAppsScript.jpg" id="290" name="Shape 290"/>
          <p:cNvPicPr preferRelativeResize="0"/>
          <p:nvPr/>
        </p:nvPicPr>
        <p:blipFill>
          <a:blip r:embed="rId8">
            <a:alphaModFix/>
          </a:blip>
          <a:stretch>
            <a:fillRect/>
          </a:stretch>
        </p:blipFill>
        <p:spPr>
          <a:xfrm>
            <a:off x="5867623" y="3800326"/>
            <a:ext cx="1905489" cy="703738"/>
          </a:xfrm>
          <a:prstGeom prst="rect">
            <a:avLst/>
          </a:prstGeom>
          <a:noFill/>
          <a:ln>
            <a:noFill/>
          </a:ln>
        </p:spPr>
      </p:pic>
      <p:sp>
        <p:nvSpPr>
          <p:cNvPr id="298" name="Shape 298"/>
          <p:cNvSpPr/>
          <p:nvPr/>
        </p:nvSpPr>
        <p:spPr>
          <a:xfrm>
            <a:off x="5484900" y="1009425"/>
            <a:ext cx="2495400" cy="3717600"/>
          </a:xfrm>
          <a:prstGeom prst="rect">
            <a:avLst/>
          </a:prstGeom>
          <a:solidFill>
            <a:srgbClr val="EEEEEE">
              <a:alpha val="50000"/>
            </a:srgbClr>
          </a:solidFill>
          <a:ln cap="flat" cmpd="sng" w="9525">
            <a:solidFill>
              <a:srgbClr val="595959"/>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2" name="Shape 302"/>
        <p:cNvGrpSpPr/>
        <p:nvPr/>
      </p:nvGrpSpPr>
      <p:grpSpPr>
        <a:xfrm>
          <a:off x="0" y="0"/>
          <a:ext cx="0" cy="0"/>
          <a:chOff x="0" y="0"/>
          <a:chExt cx="0" cy="0"/>
        </a:xfrm>
      </p:grpSpPr>
      <p:sp>
        <p:nvSpPr>
          <p:cNvPr id="303" name="Shape 303"/>
          <p:cNvSpPr/>
          <p:nvPr/>
        </p:nvSpPr>
        <p:spPr>
          <a:xfrm>
            <a:off x="1163700" y="997872"/>
            <a:ext cx="6816600" cy="37176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304" name="Shape 304"/>
          <p:cNvPicPr preferRelativeResize="0"/>
          <p:nvPr/>
        </p:nvPicPr>
        <p:blipFill/>
        <p:spPr>
          <a:xfrm>
            <a:off x="7514490" y="45563"/>
            <a:ext cx="718200" cy="718200"/>
          </a:xfrm>
          <a:prstGeom prst="rect">
            <a:avLst/>
          </a:prstGeom>
          <a:solidFill>
            <a:srgbClr val="FFFFFF"/>
          </a:solidFill>
          <a:ln>
            <a:noFill/>
          </a:ln>
        </p:spPr>
      </p:pic>
      <p:pic>
        <p:nvPicPr>
          <p:cNvPr descr="AClogotype (1).png" id="305" name="Shape 30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06" name="Shape 306"/>
          <p:cNvSpPr txBox="1"/>
          <p:nvPr/>
        </p:nvSpPr>
        <p:spPr>
          <a:xfrm>
            <a:off x="108725" y="261825"/>
            <a:ext cx="7405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This is the post.dose workflow</a:t>
            </a:r>
          </a:p>
        </p:txBody>
      </p:sp>
      <p:sp>
        <p:nvSpPr>
          <p:cNvPr id="307" name="Shape 307"/>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308" name="Shape 308"/>
          <p:cNvSpPr/>
          <p:nvPr/>
        </p:nvSpPr>
        <p:spPr>
          <a:xfrm>
            <a:off x="1163700" y="997874"/>
            <a:ext cx="3714000" cy="3717600"/>
          </a:xfrm>
          <a:prstGeom prst="rect">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pic>
        <p:nvPicPr>
          <p:cNvPr descr="android-wallpaper5_2560x1600_1.jpg" id="309" name="Shape 309"/>
          <p:cNvPicPr preferRelativeResize="0"/>
          <p:nvPr/>
        </p:nvPicPr>
        <p:blipFill>
          <a:blip r:embed="rId4">
            <a:alphaModFix/>
          </a:blip>
          <a:stretch>
            <a:fillRect/>
          </a:stretch>
        </p:blipFill>
        <p:spPr>
          <a:xfrm>
            <a:off x="1163691" y="997872"/>
            <a:ext cx="864671" cy="829801"/>
          </a:xfrm>
          <a:prstGeom prst="rect">
            <a:avLst/>
          </a:prstGeom>
          <a:noFill/>
          <a:ln>
            <a:noFill/>
          </a:ln>
        </p:spPr>
      </p:pic>
      <p:pic>
        <p:nvPicPr>
          <p:cNvPr descr="odk_medium_square.png" id="310" name="Shape 310"/>
          <p:cNvPicPr preferRelativeResize="0"/>
          <p:nvPr/>
        </p:nvPicPr>
        <p:blipFill>
          <a:blip r:embed="rId5">
            <a:alphaModFix/>
          </a:blip>
          <a:stretch>
            <a:fillRect/>
          </a:stretch>
        </p:blipFill>
        <p:spPr>
          <a:xfrm>
            <a:off x="3271464" y="1362489"/>
            <a:ext cx="1034482" cy="994009"/>
          </a:xfrm>
          <a:prstGeom prst="rect">
            <a:avLst/>
          </a:prstGeom>
          <a:noFill/>
          <a:ln>
            <a:noFill/>
          </a:ln>
        </p:spPr>
      </p:pic>
      <p:sp>
        <p:nvSpPr>
          <p:cNvPr id="311" name="Shape 311"/>
          <p:cNvSpPr txBox="1"/>
          <p:nvPr/>
        </p:nvSpPr>
        <p:spPr>
          <a:xfrm>
            <a:off x="2539050" y="3436262"/>
            <a:ext cx="1519500" cy="432900"/>
          </a:xfrm>
          <a:prstGeom prst="rect">
            <a:avLst/>
          </a:prstGeom>
          <a:noFill/>
          <a:ln cap="flat" cmpd="sng" w="114300">
            <a:solidFill>
              <a:srgbClr val="4A86E8"/>
            </a:solidFill>
            <a:prstDash val="solid"/>
            <a:round/>
            <a:headEnd len="med" w="med" type="none"/>
            <a:tailEnd len="med" w="med" type="none"/>
          </a:ln>
        </p:spPr>
        <p:txBody>
          <a:bodyPr anchorCtr="0" anchor="t" bIns="91425" lIns="91425" rIns="91425" tIns="91425">
            <a:noAutofit/>
          </a:bodyPr>
          <a:lstStyle/>
          <a:p>
            <a:pPr lvl="0" rtl="0">
              <a:spcBef>
                <a:spcPts val="0"/>
              </a:spcBef>
              <a:buNone/>
            </a:pPr>
            <a:r>
              <a:rPr lang="en-US" sz="1800"/>
              <a:t>POST.DOSE</a:t>
            </a:r>
          </a:p>
        </p:txBody>
      </p:sp>
      <p:sp>
        <p:nvSpPr>
          <p:cNvPr id="312" name="Shape 312"/>
          <p:cNvSpPr txBox="1"/>
          <p:nvPr/>
        </p:nvSpPr>
        <p:spPr>
          <a:xfrm>
            <a:off x="967239" y="4037600"/>
            <a:ext cx="1257600" cy="474600"/>
          </a:xfrm>
          <a:prstGeom prst="rect">
            <a:avLst/>
          </a:prstGeom>
          <a:noFill/>
          <a:ln>
            <a:noFill/>
          </a:ln>
        </p:spPr>
        <p:txBody>
          <a:bodyPr anchorCtr="0" anchor="t" bIns="91425" lIns="91425" rIns="91425" tIns="91425">
            <a:noAutofit/>
          </a:bodyPr>
          <a:lstStyle/>
          <a:p>
            <a:pPr lvl="0" rtl="0" algn="r">
              <a:spcBef>
                <a:spcPts val="0"/>
              </a:spcBef>
              <a:buNone/>
            </a:pPr>
            <a:r>
              <a:rPr lang="en-US"/>
              <a:t>Regression Model</a:t>
            </a:r>
          </a:p>
        </p:txBody>
      </p:sp>
      <p:sp>
        <p:nvSpPr>
          <p:cNvPr id="313" name="Shape 313"/>
          <p:cNvSpPr txBox="1"/>
          <p:nvPr/>
        </p:nvSpPr>
        <p:spPr>
          <a:xfrm>
            <a:off x="2107050" y="1114675"/>
            <a:ext cx="777600" cy="382500"/>
          </a:xfrm>
          <a:prstGeom prst="rect">
            <a:avLst/>
          </a:prstGeom>
          <a:noFill/>
          <a:ln>
            <a:noFill/>
          </a:ln>
        </p:spPr>
        <p:txBody>
          <a:bodyPr anchorCtr="0" anchor="t" bIns="91425" lIns="91425" rIns="91425" tIns="91425">
            <a:noAutofit/>
          </a:bodyPr>
          <a:lstStyle/>
          <a:p>
            <a:pPr lvl="0" rtl="0">
              <a:spcBef>
                <a:spcPts val="0"/>
              </a:spcBef>
              <a:buNone/>
            </a:pPr>
            <a:r>
              <a:rPr lang="en-US"/>
              <a:t>Forms</a:t>
            </a:r>
          </a:p>
        </p:txBody>
      </p:sp>
      <p:sp>
        <p:nvSpPr>
          <p:cNvPr id="314" name="Shape 314"/>
          <p:cNvSpPr txBox="1"/>
          <p:nvPr/>
        </p:nvSpPr>
        <p:spPr>
          <a:xfrm>
            <a:off x="1405050" y="2608254"/>
            <a:ext cx="1134000" cy="570000"/>
          </a:xfrm>
          <a:prstGeom prst="rect">
            <a:avLst/>
          </a:prstGeom>
          <a:noFill/>
          <a:ln>
            <a:noFill/>
          </a:ln>
        </p:spPr>
        <p:txBody>
          <a:bodyPr anchorCtr="0" anchor="t" bIns="91425" lIns="91425" rIns="91425" tIns="91425">
            <a:noAutofit/>
          </a:bodyPr>
          <a:lstStyle/>
          <a:p>
            <a:pPr lvl="0" rtl="0">
              <a:spcBef>
                <a:spcPts val="0"/>
              </a:spcBef>
              <a:buNone/>
            </a:pPr>
            <a:r>
              <a:rPr lang="en-US"/>
              <a:t>Turbidity Information</a:t>
            </a:r>
          </a:p>
        </p:txBody>
      </p:sp>
      <p:sp>
        <p:nvSpPr>
          <p:cNvPr id="315" name="Shape 315"/>
          <p:cNvSpPr txBox="1"/>
          <p:nvPr/>
        </p:nvSpPr>
        <p:spPr>
          <a:xfrm>
            <a:off x="3706875" y="2583225"/>
            <a:ext cx="1134000" cy="570000"/>
          </a:xfrm>
          <a:prstGeom prst="rect">
            <a:avLst/>
          </a:prstGeom>
          <a:noFill/>
          <a:ln>
            <a:noFill/>
          </a:ln>
        </p:spPr>
        <p:txBody>
          <a:bodyPr anchorCtr="0" anchor="t" bIns="91425" lIns="91425" rIns="91425" tIns="91425">
            <a:noAutofit/>
          </a:bodyPr>
          <a:lstStyle/>
          <a:p>
            <a:pPr lvl="0" rtl="0" algn="ctr">
              <a:spcBef>
                <a:spcPts val="0"/>
              </a:spcBef>
              <a:buNone/>
            </a:pPr>
            <a:r>
              <a:rPr lang="en-US"/>
              <a:t>Dosage Suggestion</a:t>
            </a:r>
          </a:p>
        </p:txBody>
      </p:sp>
      <p:cxnSp>
        <p:nvCxnSpPr>
          <p:cNvPr id="316" name="Shape 316"/>
          <p:cNvCxnSpPr>
            <a:stCxn id="310" idx="1"/>
            <a:endCxn id="314" idx="0"/>
          </p:cNvCxnSpPr>
          <p:nvPr/>
        </p:nvCxnSpPr>
        <p:spPr>
          <a:xfrm flipH="1">
            <a:off x="1972164" y="1859494"/>
            <a:ext cx="1299300" cy="748800"/>
          </a:xfrm>
          <a:prstGeom prst="straightConnector1">
            <a:avLst/>
          </a:prstGeom>
          <a:noFill/>
          <a:ln cap="flat" cmpd="sng" w="19050">
            <a:solidFill>
              <a:srgbClr val="595959"/>
            </a:solidFill>
            <a:prstDash val="solid"/>
            <a:round/>
            <a:headEnd len="lg" w="lg" type="none"/>
            <a:tailEnd len="lg" w="lg" type="triangle"/>
          </a:ln>
        </p:spPr>
      </p:cxnSp>
      <p:cxnSp>
        <p:nvCxnSpPr>
          <p:cNvPr id="317" name="Shape 317"/>
          <p:cNvCxnSpPr>
            <a:stCxn id="314" idx="2"/>
            <a:endCxn id="311" idx="1"/>
          </p:cNvCxnSpPr>
          <p:nvPr/>
        </p:nvCxnSpPr>
        <p:spPr>
          <a:xfrm>
            <a:off x="1972050" y="3178254"/>
            <a:ext cx="567000" cy="474600"/>
          </a:xfrm>
          <a:prstGeom prst="straightConnector1">
            <a:avLst/>
          </a:prstGeom>
          <a:noFill/>
          <a:ln cap="flat" cmpd="sng" w="19050">
            <a:solidFill>
              <a:srgbClr val="595959"/>
            </a:solidFill>
            <a:prstDash val="solid"/>
            <a:round/>
            <a:headEnd len="lg" w="lg" type="none"/>
            <a:tailEnd len="lg" w="lg" type="triangle"/>
          </a:ln>
        </p:spPr>
      </p:cxnSp>
      <p:cxnSp>
        <p:nvCxnSpPr>
          <p:cNvPr id="318" name="Shape 318"/>
          <p:cNvCxnSpPr>
            <a:stCxn id="311" idx="3"/>
            <a:endCxn id="315" idx="2"/>
          </p:cNvCxnSpPr>
          <p:nvPr/>
        </p:nvCxnSpPr>
        <p:spPr>
          <a:xfrm flipH="1" rot="10800000">
            <a:off x="4058550" y="3153212"/>
            <a:ext cx="215400" cy="499500"/>
          </a:xfrm>
          <a:prstGeom prst="straightConnector1">
            <a:avLst/>
          </a:prstGeom>
          <a:noFill/>
          <a:ln cap="flat" cmpd="sng" w="19050">
            <a:solidFill>
              <a:srgbClr val="595959"/>
            </a:solidFill>
            <a:prstDash val="solid"/>
            <a:round/>
            <a:headEnd len="lg" w="lg" type="none"/>
            <a:tailEnd len="lg" w="lg" type="triangle"/>
          </a:ln>
        </p:spPr>
      </p:cxnSp>
      <p:cxnSp>
        <p:nvCxnSpPr>
          <p:cNvPr id="319" name="Shape 319"/>
          <p:cNvCxnSpPr>
            <a:stCxn id="315" idx="0"/>
            <a:endCxn id="310" idx="3"/>
          </p:cNvCxnSpPr>
          <p:nvPr/>
        </p:nvCxnSpPr>
        <p:spPr>
          <a:xfrm flipH="1" rot="10800000">
            <a:off x="4273875" y="1859625"/>
            <a:ext cx="32100" cy="723600"/>
          </a:xfrm>
          <a:prstGeom prst="straightConnector1">
            <a:avLst/>
          </a:prstGeom>
          <a:noFill/>
          <a:ln cap="flat" cmpd="sng" w="19050">
            <a:solidFill>
              <a:srgbClr val="595959"/>
            </a:solidFill>
            <a:prstDash val="solid"/>
            <a:round/>
            <a:headEnd len="lg" w="lg" type="none"/>
            <a:tailEnd len="lg" w="lg" type="triangle"/>
          </a:ln>
        </p:spPr>
      </p:cxnSp>
      <p:cxnSp>
        <p:nvCxnSpPr>
          <p:cNvPr id="320" name="Shape 320"/>
          <p:cNvCxnSpPr>
            <a:stCxn id="310" idx="1"/>
            <a:endCxn id="313" idx="3"/>
          </p:cNvCxnSpPr>
          <p:nvPr/>
        </p:nvCxnSpPr>
        <p:spPr>
          <a:xfrm rot="10800000">
            <a:off x="2884764" y="1305994"/>
            <a:ext cx="386700" cy="553500"/>
          </a:xfrm>
          <a:prstGeom prst="straightConnector1">
            <a:avLst/>
          </a:prstGeom>
          <a:noFill/>
          <a:ln cap="flat" cmpd="sng" w="19050">
            <a:solidFill>
              <a:srgbClr val="595959"/>
            </a:solidFill>
            <a:prstDash val="solid"/>
            <a:round/>
            <a:headEnd len="lg" w="lg" type="triangle"/>
            <a:tailEnd len="lg" w="lg" type="triangle"/>
          </a:ln>
        </p:spPr>
      </p:cxnSp>
      <p:cxnSp>
        <p:nvCxnSpPr>
          <p:cNvPr id="321" name="Shape 321"/>
          <p:cNvCxnSpPr>
            <a:stCxn id="312" idx="3"/>
            <a:endCxn id="311" idx="1"/>
          </p:cNvCxnSpPr>
          <p:nvPr/>
        </p:nvCxnSpPr>
        <p:spPr>
          <a:xfrm flipH="1" rot="10800000">
            <a:off x="2224839" y="3652700"/>
            <a:ext cx="314100" cy="622200"/>
          </a:xfrm>
          <a:prstGeom prst="straightConnector1">
            <a:avLst/>
          </a:prstGeom>
          <a:noFill/>
          <a:ln cap="flat" cmpd="sng" w="19050">
            <a:solidFill>
              <a:srgbClr val="595959"/>
            </a:solidFill>
            <a:prstDash val="solid"/>
            <a:round/>
            <a:headEnd len="lg" w="lg" type="triangle"/>
            <a:tailEnd len="lg" w="lg" type="triangle"/>
          </a:ln>
        </p:spPr>
      </p:cxnSp>
      <p:sp>
        <p:nvSpPr>
          <p:cNvPr id="322" name="Shape 322"/>
          <p:cNvSpPr/>
          <p:nvPr/>
        </p:nvSpPr>
        <p:spPr>
          <a:xfrm>
            <a:off x="5484900" y="997700"/>
            <a:ext cx="2495400" cy="3717600"/>
          </a:xfrm>
          <a:prstGeom prst="rect">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pic>
        <p:nvPicPr>
          <p:cNvPr descr="googlelogo_color_272x92dp.png" id="323" name="Shape 323"/>
          <p:cNvPicPr preferRelativeResize="0"/>
          <p:nvPr/>
        </p:nvPicPr>
        <p:blipFill>
          <a:blip r:embed="rId6">
            <a:alphaModFix/>
          </a:blip>
          <a:stretch>
            <a:fillRect/>
          </a:stretch>
        </p:blipFill>
        <p:spPr>
          <a:xfrm>
            <a:off x="5611591" y="1175462"/>
            <a:ext cx="1460450" cy="474629"/>
          </a:xfrm>
          <a:prstGeom prst="rect">
            <a:avLst/>
          </a:prstGeom>
          <a:noFill/>
          <a:ln>
            <a:noFill/>
          </a:ln>
        </p:spPr>
      </p:pic>
      <p:pic>
        <p:nvPicPr>
          <p:cNvPr descr="fusion-tables-logo-beta.gif" id="324" name="Shape 324"/>
          <p:cNvPicPr preferRelativeResize="0"/>
          <p:nvPr/>
        </p:nvPicPr>
        <p:blipFill>
          <a:blip r:embed="rId7">
            <a:alphaModFix/>
          </a:blip>
          <a:stretch>
            <a:fillRect/>
          </a:stretch>
        </p:blipFill>
        <p:spPr>
          <a:xfrm>
            <a:off x="5867636" y="1720213"/>
            <a:ext cx="1855378" cy="278549"/>
          </a:xfrm>
          <a:prstGeom prst="rect">
            <a:avLst/>
          </a:prstGeom>
          <a:noFill/>
          <a:ln>
            <a:noFill/>
          </a:ln>
        </p:spPr>
      </p:pic>
      <p:cxnSp>
        <p:nvCxnSpPr>
          <p:cNvPr id="325" name="Shape 325"/>
          <p:cNvCxnSpPr>
            <a:stCxn id="310" idx="3"/>
            <a:endCxn id="324" idx="1"/>
          </p:cNvCxnSpPr>
          <p:nvPr/>
        </p:nvCxnSpPr>
        <p:spPr>
          <a:xfrm>
            <a:off x="4305946" y="1859494"/>
            <a:ext cx="1561800" cy="0"/>
          </a:xfrm>
          <a:prstGeom prst="straightConnector1">
            <a:avLst/>
          </a:prstGeom>
          <a:noFill/>
          <a:ln cap="flat" cmpd="sng" w="28575">
            <a:solidFill>
              <a:srgbClr val="595959"/>
            </a:solidFill>
            <a:prstDash val="dot"/>
            <a:round/>
            <a:headEnd len="lg" w="lg" type="none"/>
            <a:tailEnd len="lg" w="lg" type="triangle"/>
          </a:ln>
        </p:spPr>
      </p:cxnSp>
      <p:pic>
        <p:nvPicPr>
          <p:cNvPr descr="GoogleAppsScript.jpg" id="326" name="Shape 326"/>
          <p:cNvPicPr preferRelativeResize="0"/>
          <p:nvPr/>
        </p:nvPicPr>
        <p:blipFill>
          <a:blip r:embed="rId8">
            <a:alphaModFix/>
          </a:blip>
          <a:stretch>
            <a:fillRect/>
          </a:stretch>
        </p:blipFill>
        <p:spPr>
          <a:xfrm>
            <a:off x="5867623" y="3800326"/>
            <a:ext cx="1905489" cy="703738"/>
          </a:xfrm>
          <a:prstGeom prst="rect">
            <a:avLst/>
          </a:prstGeom>
          <a:noFill/>
          <a:ln>
            <a:noFill/>
          </a:ln>
        </p:spPr>
      </p:pic>
      <p:cxnSp>
        <p:nvCxnSpPr>
          <p:cNvPr id="327" name="Shape 327"/>
          <p:cNvCxnSpPr>
            <a:stCxn id="326" idx="1"/>
            <a:endCxn id="312" idx="3"/>
          </p:cNvCxnSpPr>
          <p:nvPr/>
        </p:nvCxnSpPr>
        <p:spPr>
          <a:xfrm flipH="1">
            <a:off x="2224723" y="4152195"/>
            <a:ext cx="3642900" cy="122700"/>
          </a:xfrm>
          <a:prstGeom prst="curvedConnector3">
            <a:avLst>
              <a:gd fmla="val 49998" name="adj1"/>
            </a:avLst>
          </a:prstGeom>
          <a:noFill/>
          <a:ln cap="flat" cmpd="sng" w="28575">
            <a:solidFill>
              <a:srgbClr val="595959"/>
            </a:solidFill>
            <a:prstDash val="dash"/>
            <a:round/>
            <a:headEnd len="lg" w="lg" type="none"/>
            <a:tailEnd len="lg" w="lg" type="triangle"/>
          </a:ln>
        </p:spPr>
      </p:cxnSp>
      <p:cxnSp>
        <p:nvCxnSpPr>
          <p:cNvPr id="328" name="Shape 328"/>
          <p:cNvCxnSpPr>
            <a:stCxn id="326" idx="0"/>
            <a:endCxn id="324" idx="2"/>
          </p:cNvCxnSpPr>
          <p:nvPr/>
        </p:nvCxnSpPr>
        <p:spPr>
          <a:xfrm rot="10800000">
            <a:off x="6795468" y="1998826"/>
            <a:ext cx="24900" cy="1801500"/>
          </a:xfrm>
          <a:prstGeom prst="straightConnector1">
            <a:avLst/>
          </a:prstGeom>
          <a:noFill/>
          <a:ln cap="flat" cmpd="sng" w="19050">
            <a:solidFill>
              <a:srgbClr val="595959"/>
            </a:solidFill>
            <a:prstDash val="solid"/>
            <a:round/>
            <a:headEnd len="lg" w="lg" type="triangle"/>
            <a:tailEnd len="lg" w="lg" type="triangle"/>
          </a:ln>
        </p:spPr>
      </p:cxnSp>
      <p:sp>
        <p:nvSpPr>
          <p:cNvPr id="329" name="Shape 329"/>
          <p:cNvSpPr txBox="1"/>
          <p:nvPr/>
        </p:nvSpPr>
        <p:spPr>
          <a:xfrm>
            <a:off x="6795482" y="2619175"/>
            <a:ext cx="992700" cy="474600"/>
          </a:xfrm>
          <a:prstGeom prst="rect">
            <a:avLst/>
          </a:prstGeom>
          <a:noFill/>
          <a:ln>
            <a:noFill/>
          </a:ln>
        </p:spPr>
        <p:txBody>
          <a:bodyPr anchorCtr="0" anchor="t" bIns="91425" lIns="91425" rIns="91425" tIns="91425">
            <a:noAutofit/>
          </a:bodyPr>
          <a:lstStyle/>
          <a:p>
            <a:pPr lvl="0" rtl="0">
              <a:spcBef>
                <a:spcPts val="0"/>
              </a:spcBef>
              <a:buNone/>
            </a:pPr>
            <a:r>
              <a:rPr lang="en-US"/>
              <a:t>(Daily)</a:t>
            </a:r>
          </a:p>
        </p:txBody>
      </p:sp>
      <p:cxnSp>
        <p:nvCxnSpPr>
          <p:cNvPr id="330" name="Shape 330"/>
          <p:cNvCxnSpPr>
            <a:stCxn id="326" idx="1"/>
            <a:endCxn id="311" idx="2"/>
          </p:cNvCxnSpPr>
          <p:nvPr/>
        </p:nvCxnSpPr>
        <p:spPr>
          <a:xfrm rot="10800000">
            <a:off x="3298723" y="3869295"/>
            <a:ext cx="2568900" cy="282900"/>
          </a:xfrm>
          <a:prstGeom prst="curvedConnector2">
            <a:avLst/>
          </a:prstGeom>
          <a:noFill/>
          <a:ln cap="flat" cmpd="sng" w="28575">
            <a:solidFill>
              <a:srgbClr val="595959"/>
            </a:solidFill>
            <a:prstDash val="dash"/>
            <a:round/>
            <a:headEnd len="lg" w="lg" type="triangle"/>
            <a:tailEnd len="lg" w="lg"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6"/>
                                        </p:tgtEl>
                                        <p:attrNameLst>
                                          <p:attrName>style.visibility</p:attrName>
                                        </p:attrNameLst>
                                      </p:cBhvr>
                                      <p:to>
                                        <p:strVal val="visible"/>
                                      </p:to>
                                    </p:set>
                                    <p:animEffect filter="fade" transition="in">
                                      <p:cBhvr>
                                        <p:cTn dur="1000"/>
                                        <p:tgtEl>
                                          <p:spTgt spid="316"/>
                                        </p:tgtEl>
                                      </p:cBhvr>
                                    </p:animEffect>
                                  </p:childTnLst>
                                </p:cTn>
                              </p:par>
                              <p:par>
                                <p:cTn fill="hold" nodeType="withEffect" presetClass="entr" presetID="10" presetSubtype="0">
                                  <p:stCondLst>
                                    <p:cond delay="0"/>
                                  </p:stCondLst>
                                  <p:childTnLst>
                                    <p:set>
                                      <p:cBhvr>
                                        <p:cTn dur="1" fill="hold">
                                          <p:stCondLst>
                                            <p:cond delay="0"/>
                                          </p:stCondLst>
                                        </p:cTn>
                                        <p:tgtEl>
                                          <p:spTgt spid="314"/>
                                        </p:tgtEl>
                                        <p:attrNameLst>
                                          <p:attrName>style.visibility</p:attrName>
                                        </p:attrNameLst>
                                      </p:cBhvr>
                                      <p:to>
                                        <p:strVal val="visible"/>
                                      </p:to>
                                    </p:set>
                                    <p:animEffect filter="fade" transition="in">
                                      <p:cBhvr>
                                        <p:cTn dur="1000"/>
                                        <p:tgtEl>
                                          <p:spTgt spid="314"/>
                                        </p:tgtEl>
                                      </p:cBhvr>
                                    </p:animEffect>
                                  </p:childTnLst>
                                </p:cTn>
                              </p:par>
                              <p:par>
                                <p:cTn fill="hold" nodeType="withEffect" presetClass="entr" presetID="10" presetSubtype="0">
                                  <p:stCondLst>
                                    <p:cond delay="0"/>
                                  </p:stCondLst>
                                  <p:childTnLst>
                                    <p:set>
                                      <p:cBhvr>
                                        <p:cTn dur="1" fill="hold">
                                          <p:stCondLst>
                                            <p:cond delay="0"/>
                                          </p:stCondLst>
                                        </p:cTn>
                                        <p:tgtEl>
                                          <p:spTgt spid="317"/>
                                        </p:tgtEl>
                                        <p:attrNameLst>
                                          <p:attrName>style.visibility</p:attrName>
                                        </p:attrNameLst>
                                      </p:cBhvr>
                                      <p:to>
                                        <p:strVal val="visible"/>
                                      </p:to>
                                    </p:set>
                                    <p:animEffect filter="fade" transition="in">
                                      <p:cBhvr>
                                        <p:cTn dur="1000"/>
                                        <p:tgtEl>
                                          <p:spTgt spid="31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1"/>
                                        </p:tgtEl>
                                        <p:attrNameLst>
                                          <p:attrName>style.visibility</p:attrName>
                                        </p:attrNameLst>
                                      </p:cBhvr>
                                      <p:to>
                                        <p:strVal val="visible"/>
                                      </p:to>
                                    </p:set>
                                    <p:animEffect filter="fade" transition="in">
                                      <p:cBhvr>
                                        <p:cTn dur="1000"/>
                                        <p:tgtEl>
                                          <p:spTgt spid="31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1000"/>
                                        <p:tgtEl>
                                          <p:spTgt spid="312"/>
                                        </p:tgtEl>
                                      </p:cBhvr>
                                    </p:animEffect>
                                  </p:childTnLst>
                                </p:cTn>
                              </p:par>
                              <p:par>
                                <p:cTn fill="hold" nodeType="withEffect" presetClass="entr" presetID="10" presetSubtype="0">
                                  <p:stCondLst>
                                    <p:cond delay="0"/>
                                  </p:stCondLst>
                                  <p:childTnLst>
                                    <p:set>
                                      <p:cBhvr>
                                        <p:cTn dur="1" fill="hold">
                                          <p:stCondLst>
                                            <p:cond delay="0"/>
                                          </p:stCondLst>
                                        </p:cTn>
                                        <p:tgtEl>
                                          <p:spTgt spid="321"/>
                                        </p:tgtEl>
                                        <p:attrNameLst>
                                          <p:attrName>style.visibility</p:attrName>
                                        </p:attrNameLst>
                                      </p:cBhvr>
                                      <p:to>
                                        <p:strVal val="visible"/>
                                      </p:to>
                                    </p:set>
                                    <p:animEffect filter="fade" transition="in">
                                      <p:cBhvr>
                                        <p:cTn dur="1000"/>
                                        <p:tgtEl>
                                          <p:spTgt spid="3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5"/>
                                        </p:tgtEl>
                                        <p:attrNameLst>
                                          <p:attrName>style.visibility</p:attrName>
                                        </p:attrNameLst>
                                      </p:cBhvr>
                                      <p:to>
                                        <p:strVal val="visible"/>
                                      </p:to>
                                    </p:set>
                                    <p:animEffect filter="fade" transition="in">
                                      <p:cBhvr>
                                        <p:cTn dur="1000"/>
                                        <p:tgtEl>
                                          <p:spTgt spid="315"/>
                                        </p:tgtEl>
                                      </p:cBhvr>
                                    </p:animEffect>
                                  </p:childTnLst>
                                </p:cTn>
                              </p:par>
                              <p:par>
                                <p:cTn fill="hold" nodeType="withEffect" presetClass="entr" presetID="10" presetSubtype="0">
                                  <p:stCondLst>
                                    <p:cond delay="0"/>
                                  </p:stCondLst>
                                  <p:childTnLst>
                                    <p:set>
                                      <p:cBhvr>
                                        <p:cTn dur="1" fill="hold">
                                          <p:stCondLst>
                                            <p:cond delay="0"/>
                                          </p:stCondLst>
                                        </p:cTn>
                                        <p:tgtEl>
                                          <p:spTgt spid="318"/>
                                        </p:tgtEl>
                                        <p:attrNameLst>
                                          <p:attrName>style.visibility</p:attrName>
                                        </p:attrNameLst>
                                      </p:cBhvr>
                                      <p:to>
                                        <p:strVal val="visible"/>
                                      </p:to>
                                    </p:set>
                                    <p:animEffect filter="fade" transition="in">
                                      <p:cBhvr>
                                        <p:cTn dur="1000"/>
                                        <p:tgtEl>
                                          <p:spTgt spid="318"/>
                                        </p:tgtEl>
                                      </p:cBhvr>
                                    </p:animEffect>
                                  </p:childTnLst>
                                </p:cTn>
                              </p:par>
                              <p:par>
                                <p:cTn fill="hold" nodeType="withEffect" presetClass="entr" presetID="10" presetSubtype="0">
                                  <p:stCondLst>
                                    <p:cond delay="0"/>
                                  </p:stCondLst>
                                  <p:childTnLst>
                                    <p:set>
                                      <p:cBhvr>
                                        <p:cTn dur="1" fill="hold">
                                          <p:stCondLst>
                                            <p:cond delay="0"/>
                                          </p:stCondLst>
                                        </p:cTn>
                                        <p:tgtEl>
                                          <p:spTgt spid="319"/>
                                        </p:tgtEl>
                                        <p:attrNameLst>
                                          <p:attrName>style.visibility</p:attrName>
                                        </p:attrNameLst>
                                      </p:cBhvr>
                                      <p:to>
                                        <p:strVal val="visible"/>
                                      </p:to>
                                    </p:set>
                                    <p:animEffect filter="fade" transition="in">
                                      <p:cBhvr>
                                        <p:cTn dur="1000"/>
                                        <p:tgtEl>
                                          <p:spTgt spid="31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4"/>
                                        </p:tgtEl>
                                        <p:attrNameLst>
                                          <p:attrName>style.visibility</p:attrName>
                                        </p:attrNameLst>
                                      </p:cBhvr>
                                      <p:to>
                                        <p:strVal val="visible"/>
                                      </p:to>
                                    </p:set>
                                    <p:animEffect filter="fade" transition="in">
                                      <p:cBhvr>
                                        <p:cTn dur="1000"/>
                                        <p:tgtEl>
                                          <p:spTgt spid="324"/>
                                        </p:tgtEl>
                                      </p:cBhvr>
                                    </p:animEffect>
                                  </p:childTnLst>
                                </p:cTn>
                              </p:par>
                              <p:par>
                                <p:cTn fill="hold" nodeType="with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1000"/>
                                        <p:tgtEl>
                                          <p:spTgt spid="32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6"/>
                                        </p:tgtEl>
                                        <p:attrNameLst>
                                          <p:attrName>style.visibility</p:attrName>
                                        </p:attrNameLst>
                                      </p:cBhvr>
                                      <p:to>
                                        <p:strVal val="visible"/>
                                      </p:to>
                                    </p:set>
                                    <p:animEffect filter="fade" transition="in">
                                      <p:cBhvr>
                                        <p:cTn dur="1000"/>
                                        <p:tgtEl>
                                          <p:spTgt spid="326"/>
                                        </p:tgtEl>
                                      </p:cBhvr>
                                    </p:animEffect>
                                  </p:childTnLst>
                                </p:cTn>
                              </p:par>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1000"/>
                                        <p:tgtEl>
                                          <p:spTgt spid="327"/>
                                        </p:tgtEl>
                                      </p:cBhvr>
                                    </p:animEffect>
                                  </p:childTnLst>
                                </p:cTn>
                              </p:par>
                              <p:par>
                                <p:cTn fill="hold" nodeType="with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1000"/>
                                        <p:tgtEl>
                                          <p:spTgt spid="32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8"/>
                                        </p:tgtEl>
                                        <p:attrNameLst>
                                          <p:attrName>style.visibility</p:attrName>
                                        </p:attrNameLst>
                                      </p:cBhvr>
                                      <p:to>
                                        <p:strVal val="visible"/>
                                      </p:to>
                                    </p:set>
                                    <p:animEffect filter="fade" transition="in">
                                      <p:cBhvr>
                                        <p:cTn dur="1000"/>
                                        <p:tgtEl>
                                          <p:spTgt spid="328"/>
                                        </p:tgtEl>
                                      </p:cBhvr>
                                    </p:animEffect>
                                  </p:childTnLst>
                                </p:cTn>
                              </p:par>
                              <p:par>
                                <p:cTn fill="hold" nodeType="withEffect" presetClass="entr" presetID="10" presetSubtype="0">
                                  <p:stCondLst>
                                    <p:cond delay="0"/>
                                  </p:stCondLst>
                                  <p:childTnLst>
                                    <p:set>
                                      <p:cBhvr>
                                        <p:cTn dur="1" fill="hold">
                                          <p:stCondLst>
                                            <p:cond delay="0"/>
                                          </p:stCondLst>
                                        </p:cTn>
                                        <p:tgtEl>
                                          <p:spTgt spid="329"/>
                                        </p:tgtEl>
                                        <p:attrNameLst>
                                          <p:attrName>style.visibility</p:attrName>
                                        </p:attrNameLst>
                                      </p:cBhvr>
                                      <p:to>
                                        <p:strVal val="visible"/>
                                      </p:to>
                                    </p:set>
                                    <p:animEffect filter="fade" transition="in">
                                      <p:cBhvr>
                                        <p:cTn dur="1000"/>
                                        <p:tgtEl>
                                          <p:spTgt spid="329"/>
                                        </p:tgtEl>
                                      </p:cBhvr>
                                    </p:animEffect>
                                  </p:childTnLst>
                                </p:cTn>
                              </p:par>
                              <p:par>
                                <p:cTn fill="hold" nodeType="withEffect" presetClass="entr" presetID="10" presetSubtype="0">
                                  <p:stCondLst>
                                    <p:cond delay="0"/>
                                  </p:stCondLst>
                                  <p:childTnLst>
                                    <p:set>
                                      <p:cBhvr>
                                        <p:cTn dur="1" fill="hold">
                                          <p:stCondLst>
                                            <p:cond delay="0"/>
                                          </p:stCondLst>
                                        </p:cTn>
                                        <p:tgtEl>
                                          <p:spTgt spid="330"/>
                                        </p:tgtEl>
                                        <p:attrNameLst>
                                          <p:attrName>style.visibility</p:attrName>
                                        </p:attrNameLst>
                                      </p:cBhvr>
                                      <p:to>
                                        <p:strVal val="visible"/>
                                      </p:to>
                                    </p:set>
                                    <p:animEffect filter="fade" transition="in">
                                      <p:cBhvr>
                                        <p:cTn dur="1000"/>
                                        <p:tgtEl>
                                          <p:spTgt spid="3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4" name="Shape 334"/>
        <p:cNvGrpSpPr/>
        <p:nvPr/>
      </p:nvGrpSpPr>
      <p:grpSpPr>
        <a:xfrm>
          <a:off x="0" y="0"/>
          <a:ext cx="0" cy="0"/>
          <a:chOff x="0" y="0"/>
          <a:chExt cx="0" cy="0"/>
        </a:xfrm>
      </p:grpSpPr>
      <p:sp>
        <p:nvSpPr>
          <p:cNvPr id="335" name="Shape 335"/>
          <p:cNvSpPr/>
          <p:nvPr/>
        </p:nvSpPr>
        <p:spPr>
          <a:xfrm>
            <a:off x="1163700" y="997872"/>
            <a:ext cx="6816600" cy="3717600"/>
          </a:xfrm>
          <a:prstGeom prst="rect">
            <a:avLst/>
          </a:prstGeom>
          <a:solidFill>
            <a:schemeClr val="lt1"/>
          </a:solidFill>
          <a:ln cap="flat" cmpd="sng" w="25400">
            <a:solidFill>
              <a:srgbClr val="0B68FF"/>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b="0" i="0" sz="1600" u="none" cap="none" strike="noStrike">
              <a:solidFill>
                <a:schemeClr val="dk1"/>
              </a:solidFill>
              <a:latin typeface="Calibri"/>
              <a:ea typeface="Calibri"/>
              <a:cs typeface="Calibri"/>
              <a:sym typeface="Calibri"/>
            </a:endParaRPr>
          </a:p>
        </p:txBody>
      </p:sp>
      <p:pic>
        <p:nvPicPr>
          <p:cNvPr id="336" name="Shape 336"/>
          <p:cNvPicPr preferRelativeResize="0"/>
          <p:nvPr/>
        </p:nvPicPr>
        <p:blipFill/>
        <p:spPr>
          <a:xfrm>
            <a:off x="7514490" y="45563"/>
            <a:ext cx="718200" cy="718200"/>
          </a:xfrm>
          <a:prstGeom prst="rect">
            <a:avLst/>
          </a:prstGeom>
          <a:solidFill>
            <a:srgbClr val="FFFFFF"/>
          </a:solidFill>
          <a:ln>
            <a:noFill/>
          </a:ln>
        </p:spPr>
      </p:pic>
      <p:pic>
        <p:nvPicPr>
          <p:cNvPr descr="AClogotype (1).png" id="337" name="Shape 33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38" name="Shape 338"/>
          <p:cNvSpPr txBox="1"/>
          <p:nvPr/>
        </p:nvSpPr>
        <p:spPr>
          <a:xfrm>
            <a:off x="108725" y="261825"/>
            <a:ext cx="7405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2400">
                <a:solidFill>
                  <a:srgbClr val="24D42D"/>
                </a:solidFill>
              </a:rPr>
              <a:t>post.dose doesn’t break without an internet connection</a:t>
            </a:r>
          </a:p>
        </p:txBody>
      </p:sp>
      <p:sp>
        <p:nvSpPr>
          <p:cNvPr id="339" name="Shape 33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
        <p:nvSpPr>
          <p:cNvPr id="340" name="Shape 340"/>
          <p:cNvSpPr/>
          <p:nvPr/>
        </p:nvSpPr>
        <p:spPr>
          <a:xfrm>
            <a:off x="1163700" y="997874"/>
            <a:ext cx="3714000" cy="3717600"/>
          </a:xfrm>
          <a:prstGeom prst="rect">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pic>
        <p:nvPicPr>
          <p:cNvPr descr="android-wallpaper5_2560x1600_1.jpg" id="341" name="Shape 341"/>
          <p:cNvPicPr preferRelativeResize="0"/>
          <p:nvPr/>
        </p:nvPicPr>
        <p:blipFill>
          <a:blip r:embed="rId4">
            <a:alphaModFix/>
          </a:blip>
          <a:stretch>
            <a:fillRect/>
          </a:stretch>
        </p:blipFill>
        <p:spPr>
          <a:xfrm>
            <a:off x="1163691" y="997872"/>
            <a:ext cx="864671" cy="829801"/>
          </a:xfrm>
          <a:prstGeom prst="rect">
            <a:avLst/>
          </a:prstGeom>
          <a:noFill/>
          <a:ln>
            <a:noFill/>
          </a:ln>
        </p:spPr>
      </p:pic>
      <p:pic>
        <p:nvPicPr>
          <p:cNvPr descr="odk_medium_square.png" id="342" name="Shape 342"/>
          <p:cNvPicPr preferRelativeResize="0"/>
          <p:nvPr/>
        </p:nvPicPr>
        <p:blipFill>
          <a:blip r:embed="rId5">
            <a:alphaModFix/>
          </a:blip>
          <a:stretch>
            <a:fillRect/>
          </a:stretch>
        </p:blipFill>
        <p:spPr>
          <a:xfrm>
            <a:off x="3271464" y="1362489"/>
            <a:ext cx="1034482" cy="994009"/>
          </a:xfrm>
          <a:prstGeom prst="rect">
            <a:avLst/>
          </a:prstGeom>
          <a:noFill/>
          <a:ln>
            <a:noFill/>
          </a:ln>
        </p:spPr>
      </p:pic>
      <p:sp>
        <p:nvSpPr>
          <p:cNvPr id="343" name="Shape 343"/>
          <p:cNvSpPr txBox="1"/>
          <p:nvPr/>
        </p:nvSpPr>
        <p:spPr>
          <a:xfrm>
            <a:off x="2539050" y="3436262"/>
            <a:ext cx="1519500" cy="432900"/>
          </a:xfrm>
          <a:prstGeom prst="rect">
            <a:avLst/>
          </a:prstGeom>
          <a:noFill/>
          <a:ln cap="flat" cmpd="sng" w="114300">
            <a:solidFill>
              <a:srgbClr val="4A86E8"/>
            </a:solidFill>
            <a:prstDash val="solid"/>
            <a:round/>
            <a:headEnd len="med" w="med" type="none"/>
            <a:tailEnd len="med" w="med" type="none"/>
          </a:ln>
        </p:spPr>
        <p:txBody>
          <a:bodyPr anchorCtr="0" anchor="t" bIns="91425" lIns="91425" rIns="91425" tIns="91425">
            <a:noAutofit/>
          </a:bodyPr>
          <a:lstStyle/>
          <a:p>
            <a:pPr lvl="0" rtl="0">
              <a:spcBef>
                <a:spcPts val="0"/>
              </a:spcBef>
              <a:buNone/>
            </a:pPr>
            <a:r>
              <a:rPr lang="en-US" sz="1800"/>
              <a:t>POST.DOSE</a:t>
            </a:r>
          </a:p>
        </p:txBody>
      </p:sp>
      <p:sp>
        <p:nvSpPr>
          <p:cNvPr id="344" name="Shape 344"/>
          <p:cNvSpPr txBox="1"/>
          <p:nvPr/>
        </p:nvSpPr>
        <p:spPr>
          <a:xfrm>
            <a:off x="967239" y="4037600"/>
            <a:ext cx="1257600" cy="474600"/>
          </a:xfrm>
          <a:prstGeom prst="rect">
            <a:avLst/>
          </a:prstGeom>
          <a:noFill/>
          <a:ln>
            <a:noFill/>
          </a:ln>
        </p:spPr>
        <p:txBody>
          <a:bodyPr anchorCtr="0" anchor="t" bIns="91425" lIns="91425" rIns="91425" tIns="91425">
            <a:noAutofit/>
          </a:bodyPr>
          <a:lstStyle/>
          <a:p>
            <a:pPr lvl="0" rtl="0" algn="r">
              <a:spcBef>
                <a:spcPts val="0"/>
              </a:spcBef>
              <a:buNone/>
            </a:pPr>
            <a:r>
              <a:rPr lang="en-US"/>
              <a:t>Regression Model</a:t>
            </a:r>
          </a:p>
        </p:txBody>
      </p:sp>
      <p:sp>
        <p:nvSpPr>
          <p:cNvPr id="345" name="Shape 345"/>
          <p:cNvSpPr txBox="1"/>
          <p:nvPr/>
        </p:nvSpPr>
        <p:spPr>
          <a:xfrm>
            <a:off x="2107050" y="1114675"/>
            <a:ext cx="777600" cy="382500"/>
          </a:xfrm>
          <a:prstGeom prst="rect">
            <a:avLst/>
          </a:prstGeom>
          <a:noFill/>
          <a:ln>
            <a:noFill/>
          </a:ln>
        </p:spPr>
        <p:txBody>
          <a:bodyPr anchorCtr="0" anchor="t" bIns="91425" lIns="91425" rIns="91425" tIns="91425">
            <a:noAutofit/>
          </a:bodyPr>
          <a:lstStyle/>
          <a:p>
            <a:pPr lvl="0" rtl="0">
              <a:spcBef>
                <a:spcPts val="0"/>
              </a:spcBef>
              <a:buNone/>
            </a:pPr>
            <a:r>
              <a:rPr lang="en-US"/>
              <a:t>Forms</a:t>
            </a:r>
          </a:p>
        </p:txBody>
      </p:sp>
      <p:sp>
        <p:nvSpPr>
          <p:cNvPr id="346" name="Shape 346"/>
          <p:cNvSpPr txBox="1"/>
          <p:nvPr/>
        </p:nvSpPr>
        <p:spPr>
          <a:xfrm>
            <a:off x="1405050" y="2608254"/>
            <a:ext cx="1134000" cy="570000"/>
          </a:xfrm>
          <a:prstGeom prst="rect">
            <a:avLst/>
          </a:prstGeom>
          <a:noFill/>
          <a:ln>
            <a:noFill/>
          </a:ln>
        </p:spPr>
        <p:txBody>
          <a:bodyPr anchorCtr="0" anchor="t" bIns="91425" lIns="91425" rIns="91425" tIns="91425">
            <a:noAutofit/>
          </a:bodyPr>
          <a:lstStyle/>
          <a:p>
            <a:pPr lvl="0" rtl="0">
              <a:spcBef>
                <a:spcPts val="0"/>
              </a:spcBef>
              <a:buNone/>
            </a:pPr>
            <a:r>
              <a:rPr lang="en-US"/>
              <a:t>Turbidity Information</a:t>
            </a:r>
          </a:p>
        </p:txBody>
      </p:sp>
      <p:sp>
        <p:nvSpPr>
          <p:cNvPr id="347" name="Shape 347"/>
          <p:cNvSpPr txBox="1"/>
          <p:nvPr/>
        </p:nvSpPr>
        <p:spPr>
          <a:xfrm>
            <a:off x="3706875" y="2583225"/>
            <a:ext cx="1134000" cy="570000"/>
          </a:xfrm>
          <a:prstGeom prst="rect">
            <a:avLst/>
          </a:prstGeom>
          <a:noFill/>
          <a:ln>
            <a:noFill/>
          </a:ln>
        </p:spPr>
        <p:txBody>
          <a:bodyPr anchorCtr="0" anchor="t" bIns="91425" lIns="91425" rIns="91425" tIns="91425">
            <a:noAutofit/>
          </a:bodyPr>
          <a:lstStyle/>
          <a:p>
            <a:pPr lvl="0" rtl="0" algn="ctr">
              <a:spcBef>
                <a:spcPts val="0"/>
              </a:spcBef>
              <a:buNone/>
            </a:pPr>
            <a:r>
              <a:rPr lang="en-US"/>
              <a:t>Dosage Suggestion</a:t>
            </a:r>
          </a:p>
        </p:txBody>
      </p:sp>
      <p:cxnSp>
        <p:nvCxnSpPr>
          <p:cNvPr id="348" name="Shape 348"/>
          <p:cNvCxnSpPr>
            <a:stCxn id="342" idx="1"/>
            <a:endCxn id="346" idx="0"/>
          </p:cNvCxnSpPr>
          <p:nvPr/>
        </p:nvCxnSpPr>
        <p:spPr>
          <a:xfrm flipH="1">
            <a:off x="1972164" y="1859494"/>
            <a:ext cx="1299300" cy="748800"/>
          </a:xfrm>
          <a:prstGeom prst="straightConnector1">
            <a:avLst/>
          </a:prstGeom>
          <a:noFill/>
          <a:ln cap="flat" cmpd="sng" w="19050">
            <a:solidFill>
              <a:srgbClr val="595959"/>
            </a:solidFill>
            <a:prstDash val="solid"/>
            <a:round/>
            <a:headEnd len="lg" w="lg" type="none"/>
            <a:tailEnd len="lg" w="lg" type="triangle"/>
          </a:ln>
        </p:spPr>
      </p:cxnSp>
      <p:cxnSp>
        <p:nvCxnSpPr>
          <p:cNvPr id="349" name="Shape 349"/>
          <p:cNvCxnSpPr>
            <a:stCxn id="346" idx="2"/>
            <a:endCxn id="343" idx="1"/>
          </p:cNvCxnSpPr>
          <p:nvPr/>
        </p:nvCxnSpPr>
        <p:spPr>
          <a:xfrm>
            <a:off x="1972050" y="3178254"/>
            <a:ext cx="567000" cy="474600"/>
          </a:xfrm>
          <a:prstGeom prst="straightConnector1">
            <a:avLst/>
          </a:prstGeom>
          <a:noFill/>
          <a:ln cap="flat" cmpd="sng" w="19050">
            <a:solidFill>
              <a:srgbClr val="595959"/>
            </a:solidFill>
            <a:prstDash val="solid"/>
            <a:round/>
            <a:headEnd len="lg" w="lg" type="none"/>
            <a:tailEnd len="lg" w="lg" type="triangle"/>
          </a:ln>
        </p:spPr>
      </p:cxnSp>
      <p:cxnSp>
        <p:nvCxnSpPr>
          <p:cNvPr id="350" name="Shape 350"/>
          <p:cNvCxnSpPr>
            <a:stCxn id="343" idx="3"/>
            <a:endCxn id="347" idx="2"/>
          </p:cNvCxnSpPr>
          <p:nvPr/>
        </p:nvCxnSpPr>
        <p:spPr>
          <a:xfrm flipH="1" rot="10800000">
            <a:off x="4058550" y="3153212"/>
            <a:ext cx="215400" cy="499500"/>
          </a:xfrm>
          <a:prstGeom prst="straightConnector1">
            <a:avLst/>
          </a:prstGeom>
          <a:noFill/>
          <a:ln cap="flat" cmpd="sng" w="19050">
            <a:solidFill>
              <a:srgbClr val="595959"/>
            </a:solidFill>
            <a:prstDash val="solid"/>
            <a:round/>
            <a:headEnd len="lg" w="lg" type="none"/>
            <a:tailEnd len="lg" w="lg" type="triangle"/>
          </a:ln>
        </p:spPr>
      </p:cxnSp>
      <p:cxnSp>
        <p:nvCxnSpPr>
          <p:cNvPr id="351" name="Shape 351"/>
          <p:cNvCxnSpPr>
            <a:stCxn id="347" idx="0"/>
            <a:endCxn id="342" idx="3"/>
          </p:cNvCxnSpPr>
          <p:nvPr/>
        </p:nvCxnSpPr>
        <p:spPr>
          <a:xfrm flipH="1" rot="10800000">
            <a:off x="4273875" y="1859625"/>
            <a:ext cx="32100" cy="723600"/>
          </a:xfrm>
          <a:prstGeom prst="straightConnector1">
            <a:avLst/>
          </a:prstGeom>
          <a:noFill/>
          <a:ln cap="flat" cmpd="sng" w="19050">
            <a:solidFill>
              <a:srgbClr val="595959"/>
            </a:solidFill>
            <a:prstDash val="solid"/>
            <a:round/>
            <a:headEnd len="lg" w="lg" type="none"/>
            <a:tailEnd len="lg" w="lg" type="triangle"/>
          </a:ln>
        </p:spPr>
      </p:cxnSp>
      <p:cxnSp>
        <p:nvCxnSpPr>
          <p:cNvPr id="352" name="Shape 352"/>
          <p:cNvCxnSpPr>
            <a:stCxn id="342" idx="1"/>
            <a:endCxn id="345" idx="3"/>
          </p:cNvCxnSpPr>
          <p:nvPr/>
        </p:nvCxnSpPr>
        <p:spPr>
          <a:xfrm rot="10800000">
            <a:off x="2884764" y="1305994"/>
            <a:ext cx="386700" cy="553500"/>
          </a:xfrm>
          <a:prstGeom prst="straightConnector1">
            <a:avLst/>
          </a:prstGeom>
          <a:noFill/>
          <a:ln cap="flat" cmpd="sng" w="19050">
            <a:solidFill>
              <a:srgbClr val="595959"/>
            </a:solidFill>
            <a:prstDash val="solid"/>
            <a:round/>
            <a:headEnd len="lg" w="lg" type="triangle"/>
            <a:tailEnd len="lg" w="lg" type="triangle"/>
          </a:ln>
        </p:spPr>
      </p:cxnSp>
      <p:cxnSp>
        <p:nvCxnSpPr>
          <p:cNvPr id="353" name="Shape 353"/>
          <p:cNvCxnSpPr>
            <a:stCxn id="344" idx="3"/>
            <a:endCxn id="343" idx="1"/>
          </p:cNvCxnSpPr>
          <p:nvPr/>
        </p:nvCxnSpPr>
        <p:spPr>
          <a:xfrm flipH="1" rot="10800000">
            <a:off x="2224839" y="3652700"/>
            <a:ext cx="314100" cy="622200"/>
          </a:xfrm>
          <a:prstGeom prst="straightConnector1">
            <a:avLst/>
          </a:prstGeom>
          <a:noFill/>
          <a:ln cap="flat" cmpd="sng" w="19050">
            <a:solidFill>
              <a:srgbClr val="595959"/>
            </a:solidFill>
            <a:prstDash val="solid"/>
            <a:round/>
            <a:headEnd len="lg" w="lg" type="triangle"/>
            <a:tailEnd len="lg" w="lg" type="triangle"/>
          </a:ln>
        </p:spPr>
      </p:cxnSp>
      <p:sp>
        <p:nvSpPr>
          <p:cNvPr id="354" name="Shape 354"/>
          <p:cNvSpPr/>
          <p:nvPr/>
        </p:nvSpPr>
        <p:spPr>
          <a:xfrm>
            <a:off x="5484900" y="997700"/>
            <a:ext cx="2495400" cy="3717600"/>
          </a:xfrm>
          <a:prstGeom prst="rect">
            <a:avLst/>
          </a:prstGeom>
          <a:solidFill>
            <a:srgbClr val="EEEEEE"/>
          </a:solidFill>
          <a:ln cap="flat" cmpd="sng" w="9525">
            <a:solidFill>
              <a:srgbClr val="595959"/>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355" name="Shape 355"/>
          <p:cNvSpPr txBox="1"/>
          <p:nvPr/>
        </p:nvSpPr>
        <p:spPr>
          <a:xfrm>
            <a:off x="4970484" y="997875"/>
            <a:ext cx="212700" cy="3585300"/>
          </a:xfrm>
          <a:prstGeom prst="rect">
            <a:avLst/>
          </a:prstGeom>
          <a:noFill/>
          <a:ln>
            <a:noFill/>
          </a:ln>
        </p:spPr>
        <p:txBody>
          <a:bodyPr anchorCtr="0" anchor="t" bIns="91425" lIns="91425" rIns="91425" tIns="91425">
            <a:noAutofit/>
          </a:bodyPr>
          <a:lstStyle/>
          <a:p>
            <a:pPr lvl="0" rtl="0">
              <a:spcBef>
                <a:spcPts val="0"/>
              </a:spcBef>
              <a:buNone/>
            </a:pPr>
            <a:r>
              <a:rPr lang="en-US">
                <a:solidFill>
                  <a:srgbClr val="4A86E8"/>
                </a:solidFill>
              </a:rPr>
              <a:t>?????????????????</a:t>
            </a:r>
          </a:p>
        </p:txBody>
      </p:sp>
      <p:pic>
        <p:nvPicPr>
          <p:cNvPr descr="googlelogo_color_272x92dp.png" id="356" name="Shape 356"/>
          <p:cNvPicPr preferRelativeResize="0"/>
          <p:nvPr/>
        </p:nvPicPr>
        <p:blipFill>
          <a:blip r:embed="rId6">
            <a:alphaModFix/>
          </a:blip>
          <a:stretch>
            <a:fillRect/>
          </a:stretch>
        </p:blipFill>
        <p:spPr>
          <a:xfrm>
            <a:off x="5611591" y="1175462"/>
            <a:ext cx="1460450" cy="474629"/>
          </a:xfrm>
          <a:prstGeom prst="rect">
            <a:avLst/>
          </a:prstGeom>
          <a:noFill/>
          <a:ln>
            <a:noFill/>
          </a:ln>
        </p:spPr>
      </p:pic>
      <p:pic>
        <p:nvPicPr>
          <p:cNvPr descr="fusion-tables-logo-beta.gif" id="357" name="Shape 357"/>
          <p:cNvPicPr preferRelativeResize="0"/>
          <p:nvPr/>
        </p:nvPicPr>
        <p:blipFill>
          <a:blip r:embed="rId7">
            <a:alphaModFix/>
          </a:blip>
          <a:stretch>
            <a:fillRect/>
          </a:stretch>
        </p:blipFill>
        <p:spPr>
          <a:xfrm>
            <a:off x="5867636" y="1720213"/>
            <a:ext cx="1855378" cy="278549"/>
          </a:xfrm>
          <a:prstGeom prst="rect">
            <a:avLst/>
          </a:prstGeom>
          <a:noFill/>
          <a:ln>
            <a:noFill/>
          </a:ln>
        </p:spPr>
      </p:pic>
      <p:cxnSp>
        <p:nvCxnSpPr>
          <p:cNvPr id="358" name="Shape 358"/>
          <p:cNvCxnSpPr>
            <a:stCxn id="342" idx="3"/>
            <a:endCxn id="357" idx="1"/>
          </p:cNvCxnSpPr>
          <p:nvPr/>
        </p:nvCxnSpPr>
        <p:spPr>
          <a:xfrm>
            <a:off x="4305946" y="1859494"/>
            <a:ext cx="1561800" cy="0"/>
          </a:xfrm>
          <a:prstGeom prst="straightConnector1">
            <a:avLst/>
          </a:prstGeom>
          <a:noFill/>
          <a:ln cap="flat" cmpd="sng" w="28575">
            <a:solidFill>
              <a:srgbClr val="595959"/>
            </a:solidFill>
            <a:prstDash val="dot"/>
            <a:round/>
            <a:headEnd len="lg" w="lg" type="none"/>
            <a:tailEnd len="lg" w="lg" type="triangle"/>
          </a:ln>
        </p:spPr>
      </p:cxnSp>
      <p:pic>
        <p:nvPicPr>
          <p:cNvPr descr="GoogleAppsScript.jpg" id="359" name="Shape 359"/>
          <p:cNvPicPr preferRelativeResize="0"/>
          <p:nvPr/>
        </p:nvPicPr>
        <p:blipFill>
          <a:blip r:embed="rId8">
            <a:alphaModFix/>
          </a:blip>
          <a:stretch>
            <a:fillRect/>
          </a:stretch>
        </p:blipFill>
        <p:spPr>
          <a:xfrm>
            <a:off x="5867623" y="3800326"/>
            <a:ext cx="1905489" cy="703738"/>
          </a:xfrm>
          <a:prstGeom prst="rect">
            <a:avLst/>
          </a:prstGeom>
          <a:noFill/>
          <a:ln>
            <a:noFill/>
          </a:ln>
        </p:spPr>
      </p:pic>
      <p:cxnSp>
        <p:nvCxnSpPr>
          <p:cNvPr id="360" name="Shape 360"/>
          <p:cNvCxnSpPr>
            <a:stCxn id="359" idx="1"/>
            <a:endCxn id="344" idx="3"/>
          </p:cNvCxnSpPr>
          <p:nvPr/>
        </p:nvCxnSpPr>
        <p:spPr>
          <a:xfrm flipH="1">
            <a:off x="2224723" y="4152195"/>
            <a:ext cx="3642900" cy="122700"/>
          </a:xfrm>
          <a:prstGeom prst="curvedConnector3">
            <a:avLst>
              <a:gd fmla="val 49998" name="adj1"/>
            </a:avLst>
          </a:prstGeom>
          <a:noFill/>
          <a:ln cap="flat" cmpd="sng" w="28575">
            <a:solidFill>
              <a:srgbClr val="595959"/>
            </a:solidFill>
            <a:prstDash val="dash"/>
            <a:round/>
            <a:headEnd len="lg" w="lg" type="none"/>
            <a:tailEnd len="lg" w="lg" type="triangle"/>
          </a:ln>
        </p:spPr>
      </p:cxnSp>
      <p:cxnSp>
        <p:nvCxnSpPr>
          <p:cNvPr id="361" name="Shape 361"/>
          <p:cNvCxnSpPr>
            <a:stCxn id="359" idx="0"/>
            <a:endCxn id="357" idx="2"/>
          </p:cNvCxnSpPr>
          <p:nvPr/>
        </p:nvCxnSpPr>
        <p:spPr>
          <a:xfrm rot="10800000">
            <a:off x="6795468" y="1998826"/>
            <a:ext cx="24900" cy="1801500"/>
          </a:xfrm>
          <a:prstGeom prst="straightConnector1">
            <a:avLst/>
          </a:prstGeom>
          <a:noFill/>
          <a:ln cap="flat" cmpd="sng" w="19050">
            <a:solidFill>
              <a:srgbClr val="595959"/>
            </a:solidFill>
            <a:prstDash val="solid"/>
            <a:round/>
            <a:headEnd len="lg" w="lg" type="triangle"/>
            <a:tailEnd len="lg" w="lg" type="triangle"/>
          </a:ln>
        </p:spPr>
      </p:cxnSp>
      <p:sp>
        <p:nvSpPr>
          <p:cNvPr id="362" name="Shape 362"/>
          <p:cNvSpPr txBox="1"/>
          <p:nvPr/>
        </p:nvSpPr>
        <p:spPr>
          <a:xfrm>
            <a:off x="6795482" y="2619175"/>
            <a:ext cx="992700" cy="474600"/>
          </a:xfrm>
          <a:prstGeom prst="rect">
            <a:avLst/>
          </a:prstGeom>
          <a:noFill/>
          <a:ln>
            <a:noFill/>
          </a:ln>
        </p:spPr>
        <p:txBody>
          <a:bodyPr anchorCtr="0" anchor="t" bIns="91425" lIns="91425" rIns="91425" tIns="91425">
            <a:noAutofit/>
          </a:bodyPr>
          <a:lstStyle/>
          <a:p>
            <a:pPr lvl="0" rtl="0">
              <a:spcBef>
                <a:spcPts val="0"/>
              </a:spcBef>
              <a:buNone/>
            </a:pPr>
            <a:r>
              <a:rPr lang="en-US"/>
              <a:t>(Daily)</a:t>
            </a:r>
          </a:p>
        </p:txBody>
      </p:sp>
      <p:sp>
        <p:nvSpPr>
          <p:cNvPr id="363" name="Shape 363"/>
          <p:cNvSpPr/>
          <p:nvPr/>
        </p:nvSpPr>
        <p:spPr>
          <a:xfrm>
            <a:off x="5484900" y="1009425"/>
            <a:ext cx="2495400" cy="3717600"/>
          </a:xfrm>
          <a:prstGeom prst="rect">
            <a:avLst/>
          </a:prstGeom>
          <a:solidFill>
            <a:srgbClr val="EEEEEE">
              <a:alpha val="50000"/>
            </a:srgbClr>
          </a:solidFill>
          <a:ln cap="flat" cmpd="sng" w="9525">
            <a:solidFill>
              <a:srgbClr val="595959"/>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cxnSp>
        <p:nvCxnSpPr>
          <p:cNvPr id="364" name="Shape 364"/>
          <p:cNvCxnSpPr/>
          <p:nvPr/>
        </p:nvCxnSpPr>
        <p:spPr>
          <a:xfrm rot="10800000">
            <a:off x="3298723" y="3869295"/>
            <a:ext cx="2568900" cy="282900"/>
          </a:xfrm>
          <a:prstGeom prst="curvedConnector2">
            <a:avLst/>
          </a:prstGeom>
          <a:noFill/>
          <a:ln cap="flat" cmpd="sng" w="28575">
            <a:solidFill>
              <a:srgbClr val="595959"/>
            </a:solidFill>
            <a:prstDash val="dash"/>
            <a:round/>
            <a:headEnd len="lg" w="lg" type="triangle"/>
            <a:tailEnd len="lg" w="lg"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8" name="Shape 368"/>
        <p:cNvGrpSpPr/>
        <p:nvPr/>
      </p:nvGrpSpPr>
      <p:grpSpPr>
        <a:xfrm>
          <a:off x="0" y="0"/>
          <a:ext cx="0" cy="0"/>
          <a:chOff x="0" y="0"/>
          <a:chExt cx="0" cy="0"/>
        </a:xfrm>
      </p:grpSpPr>
      <p:pic>
        <p:nvPicPr>
          <p:cNvPr id="369" name="Shape 369"/>
          <p:cNvPicPr preferRelativeResize="0"/>
          <p:nvPr/>
        </p:nvPicPr>
        <p:blipFill/>
        <p:spPr>
          <a:xfrm>
            <a:off x="7514490" y="45563"/>
            <a:ext cx="718200" cy="718200"/>
          </a:xfrm>
          <a:prstGeom prst="rect">
            <a:avLst/>
          </a:prstGeom>
          <a:solidFill>
            <a:srgbClr val="FFFFFF"/>
          </a:solidFill>
          <a:ln>
            <a:noFill/>
          </a:ln>
        </p:spPr>
      </p:pic>
      <p:pic>
        <p:nvPicPr>
          <p:cNvPr descr="AClogotype (1).png" id="370" name="Shape 370"/>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371" name="Shape 371"/>
          <p:cNvSpPr txBox="1"/>
          <p:nvPr/>
        </p:nvSpPr>
        <p:spPr>
          <a:xfrm>
            <a:off x="108725" y="261825"/>
            <a:ext cx="74058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2400">
                <a:solidFill>
                  <a:srgbClr val="24D42D"/>
                </a:solidFill>
              </a:rPr>
              <a:t>Here is the data and best regression model so far</a:t>
            </a:r>
          </a:p>
        </p:txBody>
      </p:sp>
      <p:sp>
        <p:nvSpPr>
          <p:cNvPr id="372" name="Shape 37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Trend.png" id="373" name="Shape 373"/>
          <p:cNvPicPr preferRelativeResize="0"/>
          <p:nvPr/>
        </p:nvPicPr>
        <p:blipFill>
          <a:blip r:embed="rId4">
            <a:alphaModFix/>
          </a:blip>
          <a:stretch>
            <a:fillRect/>
          </a:stretch>
        </p:blipFill>
        <p:spPr>
          <a:xfrm>
            <a:off x="1979250" y="997874"/>
            <a:ext cx="5185492" cy="3717598"/>
          </a:xfrm>
          <a:prstGeom prst="rect">
            <a:avLst/>
          </a:prstGeom>
          <a:noFill/>
          <a:ln>
            <a:noFill/>
          </a:ln>
        </p:spPr>
      </p:pic>
      <p:sp>
        <p:nvSpPr>
          <p:cNvPr id="374" name="Shape 374"/>
          <p:cNvSpPr/>
          <p:nvPr/>
        </p:nvSpPr>
        <p:spPr>
          <a:xfrm>
            <a:off x="2413825" y="812125"/>
            <a:ext cx="718200" cy="406200"/>
          </a:xfrm>
          <a:prstGeom prst="ellipse">
            <a:avLst/>
          </a:prstGeom>
          <a:noFill/>
          <a:ln cap="flat" cmpd="sng" w="28575">
            <a:solidFill>
              <a:srgbClr val="0000FF"/>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375" name="Shape 375"/>
          <p:cNvSpPr/>
          <p:nvPr/>
        </p:nvSpPr>
        <p:spPr>
          <a:xfrm>
            <a:off x="2126325" y="3536275"/>
            <a:ext cx="1212300" cy="907800"/>
          </a:xfrm>
          <a:prstGeom prst="ellipse">
            <a:avLst/>
          </a:prstGeom>
          <a:noFill/>
          <a:ln cap="flat" cmpd="sng" w="28575">
            <a:solidFill>
              <a:srgbClr val="0000FF"/>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4"/>
                                        </p:tgtEl>
                                        <p:attrNameLst>
                                          <p:attrName>style.visibility</p:attrName>
                                        </p:attrNameLst>
                                      </p:cBhvr>
                                      <p:to>
                                        <p:strVal val="visible"/>
                                      </p:to>
                                    </p:set>
                                    <p:animEffect filter="fade" transition="in">
                                      <p:cBhvr>
                                        <p:cTn dur="1000"/>
                                        <p:tgtEl>
                                          <p:spTgt spid="37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5"/>
                                        </p:tgtEl>
                                        <p:attrNameLst>
                                          <p:attrName>style.visibility</p:attrName>
                                        </p:attrNameLst>
                                      </p:cBhvr>
                                      <p:to>
                                        <p:strVal val="visible"/>
                                      </p:to>
                                    </p:set>
                                    <p:animEffect filter="fade" transition="in">
                                      <p:cBhvr>
                                        <p:cTn dur="1000"/>
                                        <p:tgtEl>
                                          <p:spTgt spid="3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9" name="Shape 379"/>
        <p:cNvGrpSpPr/>
        <p:nvPr/>
      </p:nvGrpSpPr>
      <p:grpSpPr>
        <a:xfrm>
          <a:off x="0" y="0"/>
          <a:ext cx="0" cy="0"/>
          <a:chOff x="0" y="0"/>
          <a:chExt cx="0" cy="0"/>
        </a:xfrm>
      </p:grpSpPr>
      <p:sp>
        <p:nvSpPr>
          <p:cNvPr id="380" name="Shape 380"/>
          <p:cNvSpPr txBox="1"/>
          <p:nvPr/>
        </p:nvSpPr>
        <p:spPr>
          <a:xfrm>
            <a:off x="2409200" y="3197675"/>
            <a:ext cx="4763700" cy="9540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Reducing data entry errors with automatic reporting</a:t>
            </a:r>
          </a:p>
        </p:txBody>
      </p:sp>
      <p:sp>
        <p:nvSpPr>
          <p:cNvPr id="381" name="Shape 381"/>
          <p:cNvSpPr txBox="1"/>
          <p:nvPr/>
        </p:nvSpPr>
        <p:spPr>
          <a:xfrm>
            <a:off x="1778000" y="163864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4800">
                <a:solidFill>
                  <a:srgbClr val="595959"/>
                </a:solidFill>
              </a:rPr>
              <a:t>In Development:</a:t>
            </a:r>
          </a:p>
          <a:p>
            <a:pPr indent="0" lvl="0" marL="0" marR="0" rtl="0" algn="ctr">
              <a:spcBef>
                <a:spcPts val="0"/>
              </a:spcBef>
              <a:buSzPct val="25000"/>
              <a:buNone/>
            </a:pPr>
            <a:r>
              <a:rPr lang="en-US" sz="4800">
                <a:solidFill>
                  <a:srgbClr val="595959"/>
                </a:solidFill>
              </a:rPr>
              <a:t>POST.BLUETOOTH</a:t>
            </a:r>
          </a:p>
        </p:txBody>
      </p:sp>
      <p:sp>
        <p:nvSpPr>
          <p:cNvPr id="382" name="Shape 382"/>
          <p:cNvSpPr txBox="1"/>
          <p:nvPr/>
        </p:nvSpPr>
        <p:spPr>
          <a:xfrm>
            <a:off x="5106724" y="4763425"/>
            <a:ext cx="3890099"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Apps and Algorithms </a:t>
            </a:r>
            <a:r>
              <a:rPr b="1" i="0" lang="en-US" sz="1000" u="none" cap="none" strike="noStrike">
                <a:solidFill>
                  <a:srgbClr val="24D42D"/>
                </a:solidFill>
                <a:latin typeface="Arial"/>
                <a:ea typeface="Arial"/>
                <a:cs typeface="Arial"/>
                <a:sym typeface="Aria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Presentation</a:t>
            </a:r>
            <a:r>
              <a:rPr b="1" i="0" lang="en-US" sz="1000" u="none" cap="none" strike="noStrike">
                <a:solidFill>
                  <a:srgbClr val="7F7F7F"/>
                </a:solidFill>
                <a:latin typeface="Arial"/>
                <a:ea typeface="Arial"/>
                <a:cs typeface="Arial"/>
                <a:sym typeface="Arial"/>
              </a:rPr>
              <a:t>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383" name="Shape 383"/>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descr="AClogotype (1).png" id="384" name="Shape 384"/>
          <p:cNvPicPr preferRelativeResize="0"/>
          <p:nvPr/>
        </p:nvPicPr>
        <p:blipFill rotWithShape="1">
          <a:blip r:embed="rId3">
            <a:alphaModFix/>
          </a:blip>
          <a:srcRect b="0" l="4313" r="75452" t="0"/>
          <a:stretch/>
        </p:blipFill>
        <p:spPr>
          <a:xfrm>
            <a:off x="0" y="1739425"/>
            <a:ext cx="2275725" cy="32702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8" name="Shape 388"/>
        <p:cNvGrpSpPr/>
        <p:nvPr/>
      </p:nvGrpSpPr>
      <p:grpSpPr>
        <a:xfrm>
          <a:off x="0" y="0"/>
          <a:ext cx="0" cy="0"/>
          <a:chOff x="0" y="0"/>
          <a:chExt cx="0" cy="0"/>
        </a:xfrm>
      </p:grpSpPr>
      <p:pic>
        <p:nvPicPr>
          <p:cNvPr id="389" name="Shape 389"/>
          <p:cNvPicPr preferRelativeResize="0"/>
          <p:nvPr/>
        </p:nvPicPr>
        <p:blipFill>
          <a:blip r:embed="rId3">
            <a:alphaModFix/>
          </a:blip>
          <a:stretch>
            <a:fillRect/>
          </a:stretch>
        </p:blipFill>
        <p:spPr>
          <a:xfrm>
            <a:off x="1950499" y="1211903"/>
            <a:ext cx="5243000" cy="3538800"/>
          </a:xfrm>
          <a:prstGeom prst="rect">
            <a:avLst/>
          </a:prstGeom>
          <a:noFill/>
          <a:ln>
            <a:noFill/>
          </a:ln>
        </p:spPr>
      </p:pic>
      <p:sp>
        <p:nvSpPr>
          <p:cNvPr id="390" name="Shape 390"/>
          <p:cNvSpPr txBox="1"/>
          <p:nvPr>
            <p:ph type="ctrTitle"/>
          </p:nvPr>
        </p:nvSpPr>
        <p:spPr>
          <a:xfrm>
            <a:off x="412625" y="65794"/>
            <a:ext cx="7772400" cy="1102500"/>
          </a:xfrm>
          <a:prstGeom prst="rect">
            <a:avLst/>
          </a:prstGeom>
        </p:spPr>
        <p:txBody>
          <a:bodyPr anchorCtr="0" anchor="ctr" bIns="91425" lIns="91425" rIns="91425" tIns="91425">
            <a:noAutofit/>
          </a:bodyPr>
          <a:lstStyle/>
          <a:p>
            <a:pPr lvl="0" algn="l">
              <a:spcBef>
                <a:spcPts val="0"/>
              </a:spcBef>
              <a:buNone/>
            </a:pPr>
            <a:r>
              <a:rPr lang="en-US" sz="3600">
                <a:solidFill>
                  <a:srgbClr val="24D42D"/>
                </a:solidFill>
              </a:rPr>
              <a:t>BT turbidimeter implementation</a:t>
            </a:r>
          </a:p>
        </p:txBody>
      </p:sp>
      <p:pic>
        <p:nvPicPr>
          <p:cNvPr descr="AClogotype (1).png" id="391" name="Shape 391"/>
          <p:cNvPicPr preferRelativeResize="0"/>
          <p:nvPr/>
        </p:nvPicPr>
        <p:blipFill>
          <a:blip r:embed="rId4">
            <a:alphaModFix/>
          </a:blip>
          <a:stretch>
            <a:fillRect/>
          </a:stretch>
        </p:blipFill>
        <p:spPr>
          <a:xfrm>
            <a:off x="7294200" y="65800"/>
            <a:ext cx="1764899" cy="513500"/>
          </a:xfrm>
          <a:prstGeom prst="rect">
            <a:avLst/>
          </a:prstGeom>
          <a:noFill/>
          <a:ln>
            <a:noFill/>
          </a:ln>
        </p:spPr>
      </p:pic>
      <p:sp>
        <p:nvSpPr>
          <p:cNvPr id="392" name="Shape 39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POST is necessary</a:t>
            </a:r>
          </a:p>
        </p:txBody>
      </p:sp>
      <p:sp>
        <p:nvSpPr>
          <p:cNvPr id="95" name="Shape 95"/>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a:t>
            </a:r>
            <a:r>
              <a:rPr b="1" lang="en-US" sz="1000">
                <a:solidFill>
                  <a:srgbClr val="24D42D"/>
                </a:solidFill>
              </a:rPr>
              <a:t> </a:t>
            </a:r>
            <a:r>
              <a:rPr b="1" i="0" lang="en-US" sz="1000" u="none" cap="none" strike="noStrike">
                <a:solidFill>
                  <a:srgbClr val="24D42D"/>
                </a:solidFill>
                <a:latin typeface="Arial"/>
                <a:ea typeface="Arial"/>
                <a:cs typeface="Arial"/>
                <a:sym typeface="Arial"/>
              </a:rPr>
              <a:t>|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96" name="Shape 96"/>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97" name="Shape 97"/>
          <p:cNvPicPr preferRelativeResize="0"/>
          <p:nvPr/>
        </p:nvPicPr>
        <p:blipFill>
          <a:blip r:embed="rId4">
            <a:alphaModFix/>
          </a:blip>
          <a:stretch>
            <a:fillRect/>
          </a:stretch>
        </p:blipFill>
        <p:spPr>
          <a:xfrm>
            <a:off x="5841918" y="2169886"/>
            <a:ext cx="2195280" cy="1303624"/>
          </a:xfrm>
          <a:prstGeom prst="rect">
            <a:avLst/>
          </a:prstGeom>
          <a:noFill/>
          <a:ln>
            <a:noFill/>
          </a:ln>
        </p:spPr>
      </p:pic>
      <p:pic>
        <p:nvPicPr>
          <p:cNvPr descr="Image result for world clipart" id="98" name="Shape 98"/>
          <p:cNvPicPr preferRelativeResize="0"/>
          <p:nvPr/>
        </p:nvPicPr>
        <p:blipFill>
          <a:blip r:embed="rId5">
            <a:alphaModFix/>
          </a:blip>
          <a:stretch>
            <a:fillRect/>
          </a:stretch>
        </p:blipFill>
        <p:spPr>
          <a:xfrm>
            <a:off x="466725" y="3300842"/>
            <a:ext cx="1428578" cy="1155831"/>
          </a:xfrm>
          <a:prstGeom prst="rect">
            <a:avLst/>
          </a:prstGeom>
          <a:noFill/>
          <a:ln>
            <a:noFill/>
          </a:ln>
        </p:spPr>
      </p:pic>
      <p:pic>
        <p:nvPicPr>
          <p:cNvPr descr="Image result for cornell clipart" id="99" name="Shape 99"/>
          <p:cNvPicPr preferRelativeResize="0"/>
          <p:nvPr/>
        </p:nvPicPr>
        <p:blipFill>
          <a:blip r:embed="rId6">
            <a:alphaModFix/>
          </a:blip>
          <a:stretch>
            <a:fillRect/>
          </a:stretch>
        </p:blipFill>
        <p:spPr>
          <a:xfrm>
            <a:off x="1488935" y="884325"/>
            <a:ext cx="1397811" cy="1106747"/>
          </a:xfrm>
          <a:prstGeom prst="rect">
            <a:avLst/>
          </a:prstGeom>
          <a:noFill/>
          <a:ln>
            <a:noFill/>
          </a:ln>
        </p:spPr>
      </p:pic>
      <p:pic>
        <p:nvPicPr>
          <p:cNvPr descr="Image result for Agua Para Pueblo" id="100" name="Shape 100"/>
          <p:cNvPicPr preferRelativeResize="0"/>
          <p:nvPr/>
        </p:nvPicPr>
        <p:blipFill>
          <a:blip r:embed="rId7">
            <a:alphaModFix/>
          </a:blip>
          <a:stretch>
            <a:fillRect/>
          </a:stretch>
        </p:blipFill>
        <p:spPr>
          <a:xfrm>
            <a:off x="466725" y="1991075"/>
            <a:ext cx="828500" cy="941199"/>
          </a:xfrm>
          <a:prstGeom prst="rect">
            <a:avLst/>
          </a:prstGeom>
          <a:noFill/>
          <a:ln>
            <a:noFill/>
          </a:ln>
        </p:spPr>
      </p:pic>
      <p:pic>
        <p:nvPicPr>
          <p:cNvPr descr="AClogotype (1).png" id="101" name="Shape 101"/>
          <p:cNvPicPr preferRelativeResize="0"/>
          <p:nvPr/>
        </p:nvPicPr>
        <p:blipFill>
          <a:blip r:embed="rId3">
            <a:alphaModFix/>
          </a:blip>
          <a:stretch>
            <a:fillRect/>
          </a:stretch>
        </p:blipFill>
        <p:spPr>
          <a:xfrm>
            <a:off x="3932800" y="1180950"/>
            <a:ext cx="1764899" cy="513500"/>
          </a:xfrm>
          <a:prstGeom prst="rect">
            <a:avLst/>
          </a:prstGeom>
          <a:noFill/>
          <a:ln>
            <a:noFill/>
          </a:ln>
        </p:spPr>
      </p:pic>
      <p:pic>
        <p:nvPicPr>
          <p:cNvPr id="102" name="Shape 102"/>
          <p:cNvPicPr preferRelativeResize="0"/>
          <p:nvPr/>
        </p:nvPicPr>
        <p:blipFill>
          <a:blip r:embed="rId8">
            <a:alphaModFix/>
          </a:blip>
          <a:stretch>
            <a:fillRect/>
          </a:stretch>
        </p:blipFill>
        <p:spPr>
          <a:xfrm>
            <a:off x="3355925" y="3413761"/>
            <a:ext cx="1764900" cy="1199213"/>
          </a:xfrm>
          <a:prstGeom prst="rect">
            <a:avLst/>
          </a:prstGeom>
          <a:noFill/>
          <a:ln>
            <a:noFill/>
          </a:ln>
        </p:spPr>
      </p:pic>
      <p:cxnSp>
        <p:nvCxnSpPr>
          <p:cNvPr id="103" name="Shape 103"/>
          <p:cNvCxnSpPr>
            <a:stCxn id="101" idx="1"/>
            <a:endCxn id="99" idx="3"/>
          </p:cNvCxnSpPr>
          <p:nvPr/>
        </p:nvCxnSpPr>
        <p:spPr>
          <a:xfrm rot="10800000">
            <a:off x="2886700" y="1437700"/>
            <a:ext cx="1046100" cy="0"/>
          </a:xfrm>
          <a:prstGeom prst="straightConnector1">
            <a:avLst/>
          </a:prstGeom>
          <a:noFill/>
          <a:ln cap="flat" cmpd="sng" w="9525">
            <a:solidFill>
              <a:schemeClr val="dk2"/>
            </a:solidFill>
            <a:prstDash val="solid"/>
            <a:round/>
            <a:headEnd len="lg" w="lg" type="stealth"/>
            <a:tailEnd len="lg" w="lg" type="triangle"/>
          </a:ln>
        </p:spPr>
      </p:cxnSp>
      <p:cxnSp>
        <p:nvCxnSpPr>
          <p:cNvPr id="104" name="Shape 104"/>
          <p:cNvCxnSpPr>
            <a:stCxn id="101" idx="2"/>
            <a:endCxn id="100" idx="3"/>
          </p:cNvCxnSpPr>
          <p:nvPr/>
        </p:nvCxnSpPr>
        <p:spPr>
          <a:xfrm flipH="1">
            <a:off x="1295350" y="1694450"/>
            <a:ext cx="3519900" cy="767100"/>
          </a:xfrm>
          <a:prstGeom prst="straightConnector1">
            <a:avLst/>
          </a:prstGeom>
          <a:noFill/>
          <a:ln cap="flat" cmpd="sng" w="9525">
            <a:solidFill>
              <a:schemeClr val="dk2"/>
            </a:solidFill>
            <a:prstDash val="solid"/>
            <a:round/>
            <a:headEnd len="lg" w="lg" type="stealth"/>
            <a:tailEnd len="lg" w="lg" type="triangle"/>
          </a:ln>
        </p:spPr>
      </p:cxnSp>
      <p:cxnSp>
        <p:nvCxnSpPr>
          <p:cNvPr id="105" name="Shape 105"/>
          <p:cNvCxnSpPr>
            <a:stCxn id="101" idx="2"/>
          </p:cNvCxnSpPr>
          <p:nvPr/>
        </p:nvCxnSpPr>
        <p:spPr>
          <a:xfrm flipH="1">
            <a:off x="1701550" y="1694450"/>
            <a:ext cx="3113700" cy="1853100"/>
          </a:xfrm>
          <a:prstGeom prst="straightConnector1">
            <a:avLst/>
          </a:prstGeom>
          <a:noFill/>
          <a:ln cap="flat" cmpd="sng" w="9525">
            <a:solidFill>
              <a:schemeClr val="dk2"/>
            </a:solidFill>
            <a:prstDash val="solid"/>
            <a:round/>
            <a:headEnd len="lg" w="lg" type="triangle"/>
            <a:tailEnd len="lg" w="lg" type="triangle"/>
          </a:ln>
        </p:spPr>
      </p:cxnSp>
      <p:cxnSp>
        <p:nvCxnSpPr>
          <p:cNvPr id="106" name="Shape 106"/>
          <p:cNvCxnSpPr>
            <a:stCxn id="101" idx="2"/>
            <a:endCxn id="102" idx="0"/>
          </p:cNvCxnSpPr>
          <p:nvPr/>
        </p:nvCxnSpPr>
        <p:spPr>
          <a:xfrm flipH="1">
            <a:off x="4238350" y="1694450"/>
            <a:ext cx="576900" cy="1719300"/>
          </a:xfrm>
          <a:prstGeom prst="straightConnector1">
            <a:avLst/>
          </a:prstGeom>
          <a:noFill/>
          <a:ln cap="flat" cmpd="sng" w="9525">
            <a:solidFill>
              <a:schemeClr val="dk2"/>
            </a:solidFill>
            <a:prstDash val="solid"/>
            <a:round/>
            <a:headEnd len="lg" w="lg" type="triangle"/>
            <a:tailEnd len="lg" w="lg" type="triangle"/>
          </a:ln>
        </p:spPr>
      </p:cxnSp>
      <p:cxnSp>
        <p:nvCxnSpPr>
          <p:cNvPr id="107" name="Shape 107"/>
          <p:cNvCxnSpPr>
            <a:stCxn id="101" idx="2"/>
            <a:endCxn id="97" idx="1"/>
          </p:cNvCxnSpPr>
          <p:nvPr/>
        </p:nvCxnSpPr>
        <p:spPr>
          <a:xfrm>
            <a:off x="4815250" y="1694450"/>
            <a:ext cx="1026600" cy="1127100"/>
          </a:xfrm>
          <a:prstGeom prst="straightConnector1">
            <a:avLst/>
          </a:prstGeom>
          <a:noFill/>
          <a:ln cap="flat" cmpd="sng" w="9525">
            <a:solidFill>
              <a:schemeClr val="dk2"/>
            </a:solidFill>
            <a:prstDash val="solid"/>
            <a:round/>
            <a:headEnd len="lg" w="lg" type="triangle"/>
            <a:tailEnd len="lg" w="lg" type="triangle"/>
          </a:ln>
        </p:spPr>
      </p:cxnSp>
      <p:cxnSp>
        <p:nvCxnSpPr>
          <p:cNvPr id="108" name="Shape 108"/>
          <p:cNvCxnSpPr>
            <a:stCxn id="99" idx="2"/>
          </p:cNvCxnSpPr>
          <p:nvPr/>
        </p:nvCxnSpPr>
        <p:spPr>
          <a:xfrm flipH="1">
            <a:off x="1740240" y="1991072"/>
            <a:ext cx="447600" cy="1537200"/>
          </a:xfrm>
          <a:prstGeom prst="straightConnector1">
            <a:avLst/>
          </a:prstGeom>
          <a:noFill/>
          <a:ln cap="flat" cmpd="sng" w="9525">
            <a:solidFill>
              <a:schemeClr val="dk2"/>
            </a:solidFill>
            <a:prstDash val="solid"/>
            <a:round/>
            <a:headEnd len="lg" w="lg" type="triangle"/>
            <a:tailEnd len="lg" w="lg" type="triangle"/>
          </a:ln>
        </p:spPr>
      </p:cxnSp>
      <p:cxnSp>
        <p:nvCxnSpPr>
          <p:cNvPr id="109" name="Shape 109"/>
          <p:cNvCxnSpPr>
            <a:stCxn id="100" idx="3"/>
            <a:endCxn id="102" idx="1"/>
          </p:cNvCxnSpPr>
          <p:nvPr/>
        </p:nvCxnSpPr>
        <p:spPr>
          <a:xfrm>
            <a:off x="1295225" y="2461674"/>
            <a:ext cx="2060700" cy="1551599"/>
          </a:xfrm>
          <a:prstGeom prst="straightConnector1">
            <a:avLst/>
          </a:prstGeom>
          <a:noFill/>
          <a:ln cap="flat" cmpd="sng" w="9525">
            <a:solidFill>
              <a:schemeClr val="dk2"/>
            </a:solidFill>
            <a:prstDash val="solid"/>
            <a:round/>
            <a:headEnd len="lg" w="lg" type="triangle"/>
            <a:tailEnd len="lg" w="lg" type="triangle"/>
          </a:ln>
        </p:spPr>
      </p:cxnSp>
      <p:cxnSp>
        <p:nvCxnSpPr>
          <p:cNvPr id="110" name="Shape 110"/>
          <p:cNvCxnSpPr>
            <a:stCxn id="102" idx="3"/>
            <a:endCxn id="97" idx="1"/>
          </p:cNvCxnSpPr>
          <p:nvPr/>
        </p:nvCxnSpPr>
        <p:spPr>
          <a:xfrm flipH="1" rot="10800000">
            <a:off x="5120825" y="2821767"/>
            <a:ext cx="721200" cy="1191600"/>
          </a:xfrm>
          <a:prstGeom prst="straightConnector1">
            <a:avLst/>
          </a:prstGeom>
          <a:noFill/>
          <a:ln cap="flat" cmpd="sng" w="9525">
            <a:solidFill>
              <a:schemeClr val="dk2"/>
            </a:solidFill>
            <a:prstDash val="solid"/>
            <a:round/>
            <a:headEnd len="lg" w="lg" type="triangle"/>
            <a:tailEnd len="lg" w="lg" type="triangle"/>
          </a:ln>
        </p:spPr>
      </p:cxnSp>
      <p:cxnSp>
        <p:nvCxnSpPr>
          <p:cNvPr id="111" name="Shape 111"/>
          <p:cNvCxnSpPr>
            <a:stCxn id="97" idx="1"/>
            <a:endCxn id="100" idx="3"/>
          </p:cNvCxnSpPr>
          <p:nvPr/>
        </p:nvCxnSpPr>
        <p:spPr>
          <a:xfrm rot="10800000">
            <a:off x="1295118" y="2461698"/>
            <a:ext cx="4546800" cy="360000"/>
          </a:xfrm>
          <a:prstGeom prst="straightConnector1">
            <a:avLst/>
          </a:prstGeom>
          <a:noFill/>
          <a:ln cap="flat" cmpd="sng" w="9525">
            <a:solidFill>
              <a:schemeClr val="dk2"/>
            </a:solidFill>
            <a:prstDash val="solid"/>
            <a:round/>
            <a:headEnd len="lg" w="lg" type="triangle"/>
            <a:tailEnd len="lg" w="lg"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gtEl>
                                        <p:attrNameLst>
                                          <p:attrName>style.visibility</p:attrName>
                                        </p:attrNameLst>
                                      </p:cBhvr>
                                      <p:to>
                                        <p:strVal val="visible"/>
                                      </p:to>
                                    </p:set>
                                    <p:animEffect filter="fade" transition="in">
                                      <p:cBhvr>
                                        <p:cTn dur="1000"/>
                                        <p:tgtEl>
                                          <p:spTgt spid="10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3"/>
                                        </p:tgtEl>
                                        <p:attrNameLst>
                                          <p:attrName>style.visibility</p:attrName>
                                        </p:attrNameLst>
                                      </p:cBhvr>
                                      <p:to>
                                        <p:strVal val="visible"/>
                                      </p:to>
                                    </p:set>
                                    <p:animEffect filter="fade" transition="in">
                                      <p:cBhvr>
                                        <p:cTn dur="1000"/>
                                        <p:tgtEl>
                                          <p:spTgt spid="103"/>
                                        </p:tgtEl>
                                      </p:cBhvr>
                                    </p:animEffect>
                                  </p:childTnLst>
                                </p:cTn>
                              </p:par>
                              <p:par>
                                <p:cTn fill="hold" nodeType="with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1000"/>
                                        <p:tgtEl>
                                          <p:spTgt spid="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
                                        </p:tgtEl>
                                        <p:attrNameLst>
                                          <p:attrName>style.visibility</p:attrName>
                                        </p:attrNameLst>
                                      </p:cBhvr>
                                      <p:to>
                                        <p:strVal val="visible"/>
                                      </p:to>
                                    </p:set>
                                    <p:animEffect filter="fade" transition="in">
                                      <p:cBhvr>
                                        <p:cTn dur="1000"/>
                                        <p:tgtEl>
                                          <p:spTgt spid="104"/>
                                        </p:tgtEl>
                                      </p:cBhvr>
                                    </p:animEffect>
                                  </p:childTnLst>
                                </p:cTn>
                              </p:par>
                              <p:par>
                                <p:cTn fill="hold" nodeType="withEffect" presetClass="entr" presetID="10" presetSubtype="0">
                                  <p:stCondLst>
                                    <p:cond delay="0"/>
                                  </p:stCondLst>
                                  <p:childTnLst>
                                    <p:set>
                                      <p:cBhvr>
                                        <p:cTn dur="1" fill="hold">
                                          <p:stCondLst>
                                            <p:cond delay="0"/>
                                          </p:stCondLst>
                                        </p:cTn>
                                        <p:tgtEl>
                                          <p:spTgt spid="100"/>
                                        </p:tgtEl>
                                        <p:attrNameLst>
                                          <p:attrName>style.visibility</p:attrName>
                                        </p:attrNameLst>
                                      </p:cBhvr>
                                      <p:to>
                                        <p:strVal val="visible"/>
                                      </p:to>
                                    </p:set>
                                    <p:animEffect filter="fade" transition="in">
                                      <p:cBhvr>
                                        <p:cTn dur="1000"/>
                                        <p:tgtEl>
                                          <p:spTgt spid="10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1000"/>
                                        <p:tgtEl>
                                          <p:spTgt spid="98"/>
                                        </p:tgtEl>
                                      </p:cBhvr>
                                    </p:animEffect>
                                  </p:childTnLst>
                                </p:cTn>
                              </p:par>
                              <p:par>
                                <p:cTn fill="hold" nodeType="with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1000"/>
                                        <p:tgtEl>
                                          <p:spTgt spid="108"/>
                                        </p:tgtEl>
                                      </p:cBhvr>
                                    </p:animEffect>
                                  </p:childTnLst>
                                </p:cTn>
                              </p:par>
                              <p:par>
                                <p:cTn fill="hold" nodeType="withEffect" presetClass="entr" presetID="10" presetSubtype="0">
                                  <p:stCondLst>
                                    <p:cond delay="0"/>
                                  </p:stCondLst>
                                  <p:childTnLst>
                                    <p:set>
                                      <p:cBhvr>
                                        <p:cTn dur="1" fill="hold">
                                          <p:stCondLst>
                                            <p:cond delay="0"/>
                                          </p:stCondLst>
                                        </p:cTn>
                                        <p:tgtEl>
                                          <p:spTgt spid="105"/>
                                        </p:tgtEl>
                                        <p:attrNameLst>
                                          <p:attrName>style.visibility</p:attrName>
                                        </p:attrNameLst>
                                      </p:cBhvr>
                                      <p:to>
                                        <p:strVal val="visible"/>
                                      </p:to>
                                    </p:set>
                                    <p:animEffect filter="fade" transition="in">
                                      <p:cBhvr>
                                        <p:cTn dur="1000"/>
                                        <p:tgtEl>
                                          <p:spTgt spid="10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2"/>
                                        </p:tgtEl>
                                        <p:attrNameLst>
                                          <p:attrName>style.visibility</p:attrName>
                                        </p:attrNameLst>
                                      </p:cBhvr>
                                      <p:to>
                                        <p:strVal val="visible"/>
                                      </p:to>
                                    </p:set>
                                    <p:animEffect filter="fade" transition="in">
                                      <p:cBhvr>
                                        <p:cTn dur="1000"/>
                                        <p:tgtEl>
                                          <p:spTgt spid="102"/>
                                        </p:tgtEl>
                                      </p:cBhvr>
                                    </p:animEffect>
                                  </p:childTnLst>
                                </p:cTn>
                              </p:par>
                              <p:par>
                                <p:cTn fill="hold" nodeType="with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1000"/>
                                        <p:tgtEl>
                                          <p:spTgt spid="109"/>
                                        </p:tgtEl>
                                      </p:cBhvr>
                                    </p:animEffect>
                                  </p:childTnLst>
                                </p:cTn>
                              </p:par>
                              <p:par>
                                <p:cTn fill="hold" nodeType="with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7"/>
                                        </p:tgtEl>
                                        <p:attrNameLst>
                                          <p:attrName>style.visibility</p:attrName>
                                        </p:attrNameLst>
                                      </p:cBhvr>
                                      <p:to>
                                        <p:strVal val="visible"/>
                                      </p:to>
                                    </p:set>
                                    <p:animEffect filter="fade" transition="in">
                                      <p:cBhvr>
                                        <p:cTn dur="1000"/>
                                        <p:tgtEl>
                                          <p:spTgt spid="97"/>
                                        </p:tgtEl>
                                      </p:cBhvr>
                                    </p:animEffect>
                                  </p:childTnLst>
                                </p:cTn>
                              </p:par>
                              <p:par>
                                <p:cTn fill="hold" nodeType="withEffect" presetClass="entr" presetID="10" presetSubtype="0">
                                  <p:stCondLst>
                                    <p:cond delay="0"/>
                                  </p:stCondLst>
                                  <p:childTnLst>
                                    <p:set>
                                      <p:cBhvr>
                                        <p:cTn dur="1" fill="hold">
                                          <p:stCondLst>
                                            <p:cond delay="0"/>
                                          </p:stCondLst>
                                        </p:cTn>
                                        <p:tgtEl>
                                          <p:spTgt spid="107"/>
                                        </p:tgtEl>
                                        <p:attrNameLst>
                                          <p:attrName>style.visibility</p:attrName>
                                        </p:attrNameLst>
                                      </p:cBhvr>
                                      <p:to>
                                        <p:strVal val="visible"/>
                                      </p:to>
                                    </p:set>
                                    <p:animEffect filter="fade" transition="in">
                                      <p:cBhvr>
                                        <p:cTn dur="1000"/>
                                        <p:tgtEl>
                                          <p:spTgt spid="107"/>
                                        </p:tgtEl>
                                      </p:cBhvr>
                                    </p:animEffect>
                                  </p:childTnLst>
                                </p:cTn>
                              </p:par>
                              <p:par>
                                <p:cTn fill="hold" nodeType="withEffect" presetClass="entr" presetID="10" presetSubtype="0">
                                  <p:stCondLst>
                                    <p:cond delay="0"/>
                                  </p:stCondLst>
                                  <p:childTnLst>
                                    <p:set>
                                      <p:cBhvr>
                                        <p:cTn dur="1" fill="hold">
                                          <p:stCondLst>
                                            <p:cond delay="0"/>
                                          </p:stCondLst>
                                        </p:cTn>
                                        <p:tgtEl>
                                          <p:spTgt spid="111"/>
                                        </p:tgtEl>
                                        <p:attrNameLst>
                                          <p:attrName>style.visibility</p:attrName>
                                        </p:attrNameLst>
                                      </p:cBhvr>
                                      <p:to>
                                        <p:strVal val="visible"/>
                                      </p:to>
                                    </p:set>
                                    <p:animEffect filter="fade" transition="in">
                                      <p:cBhvr>
                                        <p:cTn dur="1000"/>
                                        <p:tgtEl>
                                          <p:spTgt spid="111"/>
                                        </p:tgtEl>
                                      </p:cBhvr>
                                    </p:animEffect>
                                  </p:childTnLst>
                                </p:cTn>
                              </p:par>
                              <p:par>
                                <p:cTn fill="hold" nodeType="with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1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6" name="Shape 396"/>
        <p:cNvGrpSpPr/>
        <p:nvPr/>
      </p:nvGrpSpPr>
      <p:grpSpPr>
        <a:xfrm>
          <a:off x="0" y="0"/>
          <a:ext cx="0" cy="0"/>
          <a:chOff x="0" y="0"/>
          <a:chExt cx="0" cy="0"/>
        </a:xfrm>
      </p:grpSpPr>
      <p:sp>
        <p:nvSpPr>
          <p:cNvPr id="397" name="Shape 397"/>
          <p:cNvSpPr txBox="1"/>
          <p:nvPr>
            <p:ph type="ctrTitle"/>
          </p:nvPr>
        </p:nvSpPr>
        <p:spPr>
          <a:xfrm>
            <a:off x="-312750" y="231869"/>
            <a:ext cx="7772400" cy="1102500"/>
          </a:xfrm>
          <a:prstGeom prst="rect">
            <a:avLst/>
          </a:prstGeom>
        </p:spPr>
        <p:txBody>
          <a:bodyPr anchorCtr="0" anchor="ctr" bIns="91425" lIns="91425" rIns="91425" tIns="91425">
            <a:noAutofit/>
          </a:bodyPr>
          <a:lstStyle/>
          <a:p>
            <a:pPr lvl="0">
              <a:spcBef>
                <a:spcPts val="0"/>
              </a:spcBef>
              <a:buNone/>
            </a:pPr>
            <a:r>
              <a:rPr lang="en-US" sz="3600">
                <a:solidFill>
                  <a:srgbClr val="24D42D"/>
                </a:solidFill>
              </a:rPr>
              <a:t>How the turbidimeter works</a:t>
            </a:r>
          </a:p>
        </p:txBody>
      </p:sp>
      <p:sp>
        <p:nvSpPr>
          <p:cNvPr id="398" name="Shape 398"/>
          <p:cNvSpPr txBox="1"/>
          <p:nvPr>
            <p:ph idx="1" type="subTitle"/>
          </p:nvPr>
        </p:nvSpPr>
        <p:spPr>
          <a:xfrm>
            <a:off x="685800" y="1070625"/>
            <a:ext cx="6400800" cy="1314300"/>
          </a:xfrm>
          <a:prstGeom prst="rect">
            <a:avLst/>
          </a:prstGeom>
        </p:spPr>
        <p:txBody>
          <a:bodyPr anchorCtr="0" anchor="t" bIns="91425" lIns="91425" rIns="91425" tIns="91425">
            <a:noAutofit/>
          </a:bodyPr>
          <a:lstStyle/>
          <a:p>
            <a:pPr lvl="0" rtl="0" algn="l">
              <a:spcBef>
                <a:spcPts val="0"/>
              </a:spcBef>
              <a:buNone/>
            </a:pPr>
            <a:r>
              <a:rPr lang="en-US"/>
              <a:t>-The turbidimeter shines light through a sample and measures how much light is scattered</a:t>
            </a:r>
          </a:p>
          <a:p>
            <a:pPr lvl="0" algn="l">
              <a:spcBef>
                <a:spcPts val="0"/>
              </a:spcBef>
              <a:buNone/>
            </a:pPr>
            <a:r>
              <a:t/>
            </a:r>
            <a:endParaRPr/>
          </a:p>
          <a:p>
            <a:pPr lvl="0" algn="l">
              <a:spcBef>
                <a:spcPts val="0"/>
              </a:spcBef>
              <a:buNone/>
            </a:pPr>
            <a:r>
              <a:rPr lang="en-US"/>
              <a:t>-3 Types: Raw, Settled, Filtered</a:t>
            </a:r>
          </a:p>
        </p:txBody>
      </p:sp>
      <p:sp>
        <p:nvSpPr>
          <p:cNvPr id="399" name="Shape 399"/>
          <p:cNvSpPr txBox="1"/>
          <p:nvPr>
            <p:ph type="ctrTitle"/>
          </p:nvPr>
        </p:nvSpPr>
        <p:spPr>
          <a:xfrm>
            <a:off x="-130225" y="2196519"/>
            <a:ext cx="7772400" cy="1102500"/>
          </a:xfrm>
          <a:prstGeom prst="rect">
            <a:avLst/>
          </a:prstGeom>
        </p:spPr>
        <p:txBody>
          <a:bodyPr anchorCtr="0" anchor="ctr" bIns="91425" lIns="91425" rIns="91425" tIns="91425">
            <a:noAutofit/>
          </a:bodyPr>
          <a:lstStyle/>
          <a:p>
            <a:pPr lvl="0" rtl="0">
              <a:spcBef>
                <a:spcPts val="0"/>
              </a:spcBef>
              <a:buNone/>
            </a:pPr>
            <a:r>
              <a:rPr lang="en-US" sz="3600">
                <a:solidFill>
                  <a:srgbClr val="24D42D"/>
                </a:solidFill>
              </a:rPr>
              <a:t>Importance of the turbidimeter</a:t>
            </a:r>
          </a:p>
        </p:txBody>
      </p:sp>
      <p:sp>
        <p:nvSpPr>
          <p:cNvPr id="400" name="Shape 400"/>
          <p:cNvSpPr txBox="1"/>
          <p:nvPr>
            <p:ph idx="1" type="subTitle"/>
          </p:nvPr>
        </p:nvSpPr>
        <p:spPr>
          <a:xfrm>
            <a:off x="555575" y="3003300"/>
            <a:ext cx="6400800" cy="2140200"/>
          </a:xfrm>
          <a:prstGeom prst="rect">
            <a:avLst/>
          </a:prstGeom>
        </p:spPr>
        <p:txBody>
          <a:bodyPr anchorCtr="0" anchor="t" bIns="91425" lIns="91425" rIns="91425" tIns="91425">
            <a:noAutofit/>
          </a:bodyPr>
          <a:lstStyle/>
          <a:p>
            <a:pPr lvl="0" rtl="0" algn="l">
              <a:spcBef>
                <a:spcPts val="0"/>
              </a:spcBef>
              <a:buClr>
                <a:schemeClr val="dk1"/>
              </a:buClr>
              <a:buSzPct val="78571"/>
              <a:buFont typeface="Arial"/>
              <a:buNone/>
            </a:pPr>
            <a:r>
              <a:rPr lang="en-US">
                <a:solidFill>
                  <a:schemeClr val="dk1"/>
                </a:solidFill>
              </a:rPr>
              <a:t>-Turbidity helps determine coagulant dose recommendations</a:t>
            </a:r>
          </a:p>
          <a:p>
            <a:pPr lvl="0" rtl="0" algn="l">
              <a:spcBef>
                <a:spcPts val="0"/>
              </a:spcBef>
              <a:buNone/>
            </a:pPr>
            <a:r>
              <a:t/>
            </a:r>
            <a:endParaRPr/>
          </a:p>
          <a:p>
            <a:pPr lvl="0" rtl="0" algn="l">
              <a:spcBef>
                <a:spcPts val="0"/>
              </a:spcBef>
              <a:buNone/>
            </a:pPr>
            <a:r>
              <a:rPr lang="en-US"/>
              <a:t>-We need to meet national health standards</a:t>
            </a:r>
          </a:p>
          <a:p>
            <a:pPr lvl="0" rtl="0" algn="l">
              <a:spcBef>
                <a:spcPts val="0"/>
              </a:spcBef>
              <a:buNone/>
            </a:pPr>
            <a:r>
              <a:t/>
            </a:r>
            <a:endParaRPr/>
          </a:p>
          <a:p>
            <a:pPr lvl="0" rtl="0" algn="l">
              <a:spcBef>
                <a:spcPts val="0"/>
              </a:spcBef>
              <a:buNone/>
            </a:pPr>
            <a:r>
              <a:t/>
            </a:r>
            <a:endParaRPr/>
          </a:p>
          <a:p>
            <a:pPr lvl="0" rtl="0" algn="l">
              <a:spcBef>
                <a:spcPts val="0"/>
              </a:spcBef>
              <a:buNone/>
            </a:pPr>
            <a:r>
              <a:t/>
            </a:r>
            <a:endParaRPr/>
          </a:p>
          <a:p>
            <a:pPr lvl="0" rtl="0" algn="l">
              <a:spcBef>
                <a:spcPts val="0"/>
              </a:spcBef>
              <a:buNone/>
            </a:pPr>
            <a:r>
              <a:t/>
            </a:r>
            <a:endParaRPr/>
          </a:p>
          <a:p>
            <a:pPr lvl="0" rtl="0" algn="l">
              <a:spcBef>
                <a:spcPts val="0"/>
              </a:spcBef>
              <a:buNone/>
            </a:pPr>
            <a:r>
              <a:t/>
            </a:r>
            <a:endParaRPr/>
          </a:p>
          <a:p>
            <a:pPr lvl="0" rtl="0" algn="l">
              <a:spcBef>
                <a:spcPts val="0"/>
              </a:spcBef>
              <a:buNone/>
            </a:pPr>
            <a:r>
              <a:t/>
            </a:r>
            <a:endParaRPr/>
          </a:p>
        </p:txBody>
      </p:sp>
      <p:pic>
        <p:nvPicPr>
          <p:cNvPr descr="AClogotype (1).png" id="401" name="Shape 401"/>
          <p:cNvPicPr preferRelativeResize="0"/>
          <p:nvPr/>
        </p:nvPicPr>
        <p:blipFill>
          <a:blip r:embed="rId3">
            <a:alphaModFix/>
          </a:blip>
          <a:stretch>
            <a:fillRect/>
          </a:stretch>
        </p:blipFill>
        <p:spPr>
          <a:xfrm>
            <a:off x="7294200" y="65800"/>
            <a:ext cx="1764899" cy="513500"/>
          </a:xfrm>
          <a:prstGeom prst="rect">
            <a:avLst/>
          </a:prstGeom>
          <a:noFill/>
          <a:ln>
            <a:noFill/>
          </a:ln>
        </p:spPr>
      </p:pic>
      <p:sp>
        <p:nvSpPr>
          <p:cNvPr id="402" name="Shape 40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6" name="Shape 406"/>
        <p:cNvGrpSpPr/>
        <p:nvPr/>
      </p:nvGrpSpPr>
      <p:grpSpPr>
        <a:xfrm>
          <a:off x="0" y="0"/>
          <a:ext cx="0" cy="0"/>
          <a:chOff x="0" y="0"/>
          <a:chExt cx="0" cy="0"/>
        </a:xfrm>
      </p:grpSpPr>
      <p:sp>
        <p:nvSpPr>
          <p:cNvPr id="407" name="Shape 407"/>
          <p:cNvSpPr txBox="1"/>
          <p:nvPr>
            <p:ph type="ctrTitle"/>
          </p:nvPr>
        </p:nvSpPr>
        <p:spPr>
          <a:xfrm>
            <a:off x="0" y="194169"/>
            <a:ext cx="7772400" cy="1102500"/>
          </a:xfrm>
          <a:prstGeom prst="rect">
            <a:avLst/>
          </a:prstGeom>
        </p:spPr>
        <p:txBody>
          <a:bodyPr anchorCtr="0" anchor="ctr" bIns="91425" lIns="91425" rIns="91425" tIns="91425">
            <a:noAutofit/>
          </a:bodyPr>
          <a:lstStyle/>
          <a:p>
            <a:pPr lvl="0">
              <a:spcBef>
                <a:spcPts val="0"/>
              </a:spcBef>
              <a:buNone/>
            </a:pPr>
            <a:r>
              <a:rPr lang="en-US" sz="3600">
                <a:solidFill>
                  <a:srgbClr val="24D42D"/>
                </a:solidFill>
              </a:rPr>
              <a:t>How turbidity is currently recorded</a:t>
            </a:r>
          </a:p>
        </p:txBody>
      </p:sp>
      <p:sp>
        <p:nvSpPr>
          <p:cNvPr id="408" name="Shape 408"/>
          <p:cNvSpPr txBox="1"/>
          <p:nvPr>
            <p:ph idx="1" type="subTitle"/>
          </p:nvPr>
        </p:nvSpPr>
        <p:spPr>
          <a:xfrm>
            <a:off x="325950" y="1475675"/>
            <a:ext cx="2040900" cy="2396100"/>
          </a:xfrm>
          <a:prstGeom prst="rect">
            <a:avLst/>
          </a:prstGeom>
        </p:spPr>
        <p:txBody>
          <a:bodyPr anchorCtr="0" anchor="t" bIns="91425" lIns="91425" rIns="91425" tIns="91425">
            <a:noAutofit/>
          </a:bodyPr>
          <a:lstStyle/>
          <a:p>
            <a:pPr lvl="0" rtl="0" algn="l">
              <a:spcBef>
                <a:spcPts val="0"/>
              </a:spcBef>
              <a:buNone/>
            </a:pPr>
            <a:r>
              <a:rPr lang="en-US"/>
              <a:t>-No bluetooth capability</a:t>
            </a:r>
          </a:p>
          <a:p>
            <a:pPr lvl="0" algn="l">
              <a:spcBef>
                <a:spcPts val="0"/>
              </a:spcBef>
              <a:buNone/>
            </a:pPr>
            <a:r>
              <a:t/>
            </a:r>
            <a:endParaRPr/>
          </a:p>
          <a:p>
            <a:pPr lvl="0" rtl="0" algn="l">
              <a:spcBef>
                <a:spcPts val="0"/>
              </a:spcBef>
              <a:buNone/>
            </a:pPr>
            <a:r>
              <a:rPr lang="en-US"/>
              <a:t>-Values manually copied down (Errors!)</a:t>
            </a:r>
          </a:p>
          <a:p>
            <a:pPr lvl="0" rtl="0" algn="l">
              <a:spcBef>
                <a:spcPts val="0"/>
              </a:spcBef>
              <a:buNone/>
            </a:pPr>
            <a:r>
              <a:t/>
            </a:r>
            <a:endParaRPr/>
          </a:p>
          <a:p>
            <a:pPr lvl="0" algn="l">
              <a:spcBef>
                <a:spcPts val="0"/>
              </a:spcBef>
              <a:buNone/>
            </a:pPr>
            <a:r>
              <a:rPr lang="en-US"/>
              <a:t>-Need to move towards autonomous plant monitoring</a:t>
            </a:r>
          </a:p>
        </p:txBody>
      </p:sp>
      <p:pic>
        <p:nvPicPr>
          <p:cNvPr id="409" name="Shape 409"/>
          <p:cNvPicPr preferRelativeResize="0"/>
          <p:nvPr/>
        </p:nvPicPr>
        <p:blipFill>
          <a:blip r:embed="rId3">
            <a:alphaModFix/>
          </a:blip>
          <a:stretch>
            <a:fillRect/>
          </a:stretch>
        </p:blipFill>
        <p:spPr>
          <a:xfrm>
            <a:off x="4449775" y="1654650"/>
            <a:ext cx="4515250" cy="2509124"/>
          </a:xfrm>
          <a:prstGeom prst="rect">
            <a:avLst/>
          </a:prstGeom>
          <a:noFill/>
          <a:ln>
            <a:noFill/>
          </a:ln>
        </p:spPr>
      </p:pic>
      <p:pic>
        <p:nvPicPr>
          <p:cNvPr id="410" name="Shape 410"/>
          <p:cNvPicPr preferRelativeResize="0"/>
          <p:nvPr/>
        </p:nvPicPr>
        <p:blipFill>
          <a:blip r:embed="rId4">
            <a:alphaModFix/>
          </a:blip>
          <a:stretch>
            <a:fillRect/>
          </a:stretch>
        </p:blipFill>
        <p:spPr>
          <a:xfrm>
            <a:off x="2261422" y="1202475"/>
            <a:ext cx="2040774" cy="3624550"/>
          </a:xfrm>
          <a:prstGeom prst="rect">
            <a:avLst/>
          </a:prstGeom>
          <a:noFill/>
          <a:ln>
            <a:noFill/>
          </a:ln>
        </p:spPr>
      </p:pic>
      <p:pic>
        <p:nvPicPr>
          <p:cNvPr descr="AClogotype (1).png" id="411" name="Shape 411"/>
          <p:cNvPicPr preferRelativeResize="0"/>
          <p:nvPr/>
        </p:nvPicPr>
        <p:blipFill>
          <a:blip r:embed="rId5">
            <a:alphaModFix/>
          </a:blip>
          <a:stretch>
            <a:fillRect/>
          </a:stretch>
        </p:blipFill>
        <p:spPr>
          <a:xfrm>
            <a:off x="7294200" y="65800"/>
            <a:ext cx="1764899" cy="513500"/>
          </a:xfrm>
          <a:prstGeom prst="rect">
            <a:avLst/>
          </a:prstGeom>
          <a:noFill/>
          <a:ln>
            <a:noFill/>
          </a:ln>
        </p:spPr>
      </p:pic>
      <p:sp>
        <p:nvSpPr>
          <p:cNvPr id="412" name="Shape 41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6" name="Shape 416"/>
        <p:cNvGrpSpPr/>
        <p:nvPr/>
      </p:nvGrpSpPr>
      <p:grpSpPr>
        <a:xfrm>
          <a:off x="0" y="0"/>
          <a:ext cx="0" cy="0"/>
          <a:chOff x="0" y="0"/>
          <a:chExt cx="0" cy="0"/>
        </a:xfrm>
      </p:grpSpPr>
      <p:sp>
        <p:nvSpPr>
          <p:cNvPr id="417" name="Shape 417"/>
          <p:cNvSpPr/>
          <p:nvPr/>
        </p:nvSpPr>
        <p:spPr>
          <a:xfrm rot="10800000">
            <a:off x="2555300" y="3140975"/>
            <a:ext cx="2326800" cy="6123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418" name="Shape 418"/>
          <p:cNvSpPr txBox="1"/>
          <p:nvPr>
            <p:ph type="ctrTitle"/>
          </p:nvPr>
        </p:nvSpPr>
        <p:spPr>
          <a:xfrm>
            <a:off x="685800" y="288394"/>
            <a:ext cx="7772400" cy="1102500"/>
          </a:xfrm>
          <a:prstGeom prst="rect">
            <a:avLst/>
          </a:prstGeom>
        </p:spPr>
        <p:txBody>
          <a:bodyPr anchorCtr="0" anchor="ctr" bIns="91425" lIns="91425" rIns="91425" tIns="91425">
            <a:noAutofit/>
          </a:bodyPr>
          <a:lstStyle/>
          <a:p>
            <a:pPr lvl="0">
              <a:spcBef>
                <a:spcPts val="0"/>
              </a:spcBef>
              <a:buNone/>
            </a:pPr>
            <a:r>
              <a:rPr lang="en-US" sz="3600">
                <a:solidFill>
                  <a:srgbClr val="24D42D"/>
                </a:solidFill>
              </a:rPr>
              <a:t>Implementation</a:t>
            </a:r>
          </a:p>
        </p:txBody>
      </p:sp>
      <p:pic>
        <p:nvPicPr>
          <p:cNvPr id="419" name="Shape 419"/>
          <p:cNvPicPr preferRelativeResize="0"/>
          <p:nvPr/>
        </p:nvPicPr>
        <p:blipFill>
          <a:blip r:embed="rId3">
            <a:alphaModFix/>
          </a:blip>
          <a:stretch>
            <a:fillRect/>
          </a:stretch>
        </p:blipFill>
        <p:spPr>
          <a:xfrm>
            <a:off x="2254475" y="2346000"/>
            <a:ext cx="990600" cy="790575"/>
          </a:xfrm>
          <a:prstGeom prst="rect">
            <a:avLst/>
          </a:prstGeom>
          <a:noFill/>
          <a:ln>
            <a:noFill/>
          </a:ln>
        </p:spPr>
      </p:pic>
      <p:sp>
        <p:nvSpPr>
          <p:cNvPr id="420" name="Shape 420"/>
          <p:cNvSpPr/>
          <p:nvPr/>
        </p:nvSpPr>
        <p:spPr>
          <a:xfrm>
            <a:off x="4584050" y="2346052"/>
            <a:ext cx="1014600" cy="941100"/>
          </a:xfrm>
          <a:prstGeom prst="rect">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lgn="ctr">
              <a:spcBef>
                <a:spcPts val="0"/>
              </a:spcBef>
              <a:buNone/>
            </a:pPr>
            <a:r>
              <a:rPr lang="en-US"/>
              <a:t>My Java App</a:t>
            </a:r>
          </a:p>
        </p:txBody>
      </p:sp>
      <p:sp>
        <p:nvSpPr>
          <p:cNvPr id="421" name="Shape 421"/>
          <p:cNvSpPr/>
          <p:nvPr/>
        </p:nvSpPr>
        <p:spPr>
          <a:xfrm>
            <a:off x="5219575" y="1733700"/>
            <a:ext cx="2326800" cy="6123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422" name="Shape 422"/>
          <p:cNvSpPr txBox="1"/>
          <p:nvPr/>
        </p:nvSpPr>
        <p:spPr>
          <a:xfrm>
            <a:off x="3453650" y="1431900"/>
            <a:ext cx="1130400" cy="301800"/>
          </a:xfrm>
          <a:prstGeom prst="rect">
            <a:avLst/>
          </a:prstGeom>
          <a:noFill/>
          <a:ln>
            <a:noFill/>
          </a:ln>
        </p:spPr>
        <p:txBody>
          <a:bodyPr anchorCtr="0" anchor="t" bIns="91425" lIns="91425" rIns="91425" tIns="91425">
            <a:noAutofit/>
          </a:bodyPr>
          <a:lstStyle/>
          <a:p>
            <a:pPr lvl="0">
              <a:spcBef>
                <a:spcPts val="0"/>
              </a:spcBef>
              <a:buNone/>
            </a:pPr>
            <a:r>
              <a:rPr lang="en-US"/>
              <a:t>Intent</a:t>
            </a:r>
          </a:p>
        </p:txBody>
      </p:sp>
      <p:pic>
        <p:nvPicPr>
          <p:cNvPr id="423" name="Shape 423"/>
          <p:cNvPicPr preferRelativeResize="0"/>
          <p:nvPr/>
        </p:nvPicPr>
        <p:blipFill>
          <a:blip r:embed="rId4">
            <a:alphaModFix/>
          </a:blip>
          <a:stretch>
            <a:fillRect/>
          </a:stretch>
        </p:blipFill>
        <p:spPr>
          <a:xfrm>
            <a:off x="6913599" y="2346049"/>
            <a:ext cx="1394200" cy="941025"/>
          </a:xfrm>
          <a:prstGeom prst="rect">
            <a:avLst/>
          </a:prstGeom>
          <a:noFill/>
          <a:ln>
            <a:noFill/>
          </a:ln>
        </p:spPr>
      </p:pic>
      <p:sp>
        <p:nvSpPr>
          <p:cNvPr id="424" name="Shape 424"/>
          <p:cNvSpPr/>
          <p:nvPr/>
        </p:nvSpPr>
        <p:spPr>
          <a:xfrm>
            <a:off x="2610175" y="1733700"/>
            <a:ext cx="2326800" cy="6123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425" name="Shape 425"/>
          <p:cNvSpPr txBox="1"/>
          <p:nvPr/>
        </p:nvSpPr>
        <p:spPr>
          <a:xfrm>
            <a:off x="7441125" y="2044237"/>
            <a:ext cx="2211600" cy="301800"/>
          </a:xfrm>
          <a:prstGeom prst="rect">
            <a:avLst/>
          </a:prstGeom>
          <a:noFill/>
          <a:ln>
            <a:noFill/>
          </a:ln>
        </p:spPr>
        <p:txBody>
          <a:bodyPr anchorCtr="0" anchor="t" bIns="91425" lIns="91425" rIns="91425" tIns="91425">
            <a:noAutofit/>
          </a:bodyPr>
          <a:lstStyle/>
          <a:p>
            <a:pPr lvl="0" rtl="0">
              <a:spcBef>
                <a:spcPts val="0"/>
              </a:spcBef>
              <a:buNone/>
            </a:pPr>
            <a:r>
              <a:rPr lang="en-US"/>
              <a:t>BT Turbidimeter</a:t>
            </a:r>
          </a:p>
        </p:txBody>
      </p:sp>
      <p:sp>
        <p:nvSpPr>
          <p:cNvPr id="426" name="Shape 426"/>
          <p:cNvSpPr txBox="1"/>
          <p:nvPr/>
        </p:nvSpPr>
        <p:spPr>
          <a:xfrm>
            <a:off x="5667200" y="1411400"/>
            <a:ext cx="2640600" cy="301800"/>
          </a:xfrm>
          <a:prstGeom prst="rect">
            <a:avLst/>
          </a:prstGeom>
          <a:noFill/>
          <a:ln>
            <a:noFill/>
          </a:ln>
        </p:spPr>
        <p:txBody>
          <a:bodyPr anchorCtr="0" anchor="t" bIns="91425" lIns="91425" rIns="91425" tIns="91425">
            <a:noAutofit/>
          </a:bodyPr>
          <a:lstStyle/>
          <a:p>
            <a:pPr lvl="0" rtl="0">
              <a:spcBef>
                <a:spcPts val="0"/>
              </a:spcBef>
              <a:buNone/>
            </a:pPr>
            <a:r>
              <a:rPr lang="en-US"/>
              <a:t>Listen for Data</a:t>
            </a:r>
          </a:p>
        </p:txBody>
      </p:sp>
      <p:sp>
        <p:nvSpPr>
          <p:cNvPr id="427" name="Shape 427"/>
          <p:cNvSpPr/>
          <p:nvPr/>
        </p:nvSpPr>
        <p:spPr>
          <a:xfrm rot="10800000">
            <a:off x="5219575" y="3287125"/>
            <a:ext cx="2326800" cy="612300"/>
          </a:xfrm>
          <a:prstGeom prst="curvedDownArrow">
            <a:avLst>
              <a:gd fmla="val 25000" name="adj1"/>
              <a:gd fmla="val 50000" name="adj2"/>
              <a:gd fmla="val 25000" name="adj3"/>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428" name="Shape 428"/>
          <p:cNvSpPr txBox="1"/>
          <p:nvPr/>
        </p:nvSpPr>
        <p:spPr>
          <a:xfrm>
            <a:off x="5598650" y="3899475"/>
            <a:ext cx="2640600" cy="301800"/>
          </a:xfrm>
          <a:prstGeom prst="rect">
            <a:avLst/>
          </a:prstGeom>
          <a:noFill/>
          <a:ln>
            <a:noFill/>
          </a:ln>
        </p:spPr>
        <p:txBody>
          <a:bodyPr anchorCtr="0" anchor="t" bIns="91425" lIns="91425" rIns="91425" tIns="91425">
            <a:noAutofit/>
          </a:bodyPr>
          <a:lstStyle/>
          <a:p>
            <a:pPr lvl="0" rtl="0">
              <a:spcBef>
                <a:spcPts val="0"/>
              </a:spcBef>
              <a:buNone/>
            </a:pPr>
            <a:r>
              <a:rPr lang="en-US"/>
              <a:t>Data (JSON output)</a:t>
            </a:r>
          </a:p>
        </p:txBody>
      </p:sp>
      <p:sp>
        <p:nvSpPr>
          <p:cNvPr id="429" name="Shape 429"/>
          <p:cNvSpPr txBox="1"/>
          <p:nvPr/>
        </p:nvSpPr>
        <p:spPr>
          <a:xfrm>
            <a:off x="2555300" y="3753275"/>
            <a:ext cx="2640600" cy="301800"/>
          </a:xfrm>
          <a:prstGeom prst="rect">
            <a:avLst/>
          </a:prstGeom>
          <a:noFill/>
          <a:ln>
            <a:noFill/>
          </a:ln>
        </p:spPr>
        <p:txBody>
          <a:bodyPr anchorCtr="0" anchor="t" bIns="91425" lIns="91425" rIns="91425" tIns="91425">
            <a:noAutofit/>
          </a:bodyPr>
          <a:lstStyle/>
          <a:p>
            <a:pPr lvl="0" rtl="0">
              <a:spcBef>
                <a:spcPts val="0"/>
              </a:spcBef>
              <a:buNone/>
            </a:pPr>
            <a:r>
              <a:rPr lang="en-US"/>
              <a:t>Value from BT Turbidimeter</a:t>
            </a:r>
          </a:p>
        </p:txBody>
      </p:sp>
      <p:pic>
        <p:nvPicPr>
          <p:cNvPr id="430" name="Shape 430"/>
          <p:cNvPicPr preferRelativeResize="0"/>
          <p:nvPr/>
        </p:nvPicPr>
        <p:blipFill>
          <a:blip r:embed="rId5">
            <a:alphaModFix/>
          </a:blip>
          <a:stretch>
            <a:fillRect/>
          </a:stretch>
        </p:blipFill>
        <p:spPr>
          <a:xfrm>
            <a:off x="123448" y="910003"/>
            <a:ext cx="2094375" cy="3813125"/>
          </a:xfrm>
          <a:prstGeom prst="rect">
            <a:avLst/>
          </a:prstGeom>
          <a:noFill/>
          <a:ln>
            <a:noFill/>
          </a:ln>
        </p:spPr>
      </p:pic>
      <p:pic>
        <p:nvPicPr>
          <p:cNvPr descr="AClogotype (1).png" id="431" name="Shape 431"/>
          <p:cNvPicPr preferRelativeResize="0"/>
          <p:nvPr/>
        </p:nvPicPr>
        <p:blipFill>
          <a:blip r:embed="rId6">
            <a:alphaModFix/>
          </a:blip>
          <a:stretch>
            <a:fillRect/>
          </a:stretch>
        </p:blipFill>
        <p:spPr>
          <a:xfrm>
            <a:off x="7294200" y="142000"/>
            <a:ext cx="1764899" cy="513500"/>
          </a:xfrm>
          <a:prstGeom prst="rect">
            <a:avLst/>
          </a:prstGeom>
          <a:noFill/>
          <a:ln>
            <a:noFill/>
          </a:ln>
        </p:spPr>
      </p:pic>
      <p:sp>
        <p:nvSpPr>
          <p:cNvPr id="432" name="Shape 432"/>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6" name="Shape 436"/>
        <p:cNvGrpSpPr/>
        <p:nvPr/>
      </p:nvGrpSpPr>
      <p:grpSpPr>
        <a:xfrm>
          <a:off x="0" y="0"/>
          <a:ext cx="0" cy="0"/>
          <a:chOff x="0" y="0"/>
          <a:chExt cx="0" cy="0"/>
        </a:xfrm>
      </p:grpSpPr>
      <p:sp>
        <p:nvSpPr>
          <p:cNvPr id="437" name="Shape 437"/>
          <p:cNvSpPr txBox="1"/>
          <p:nvPr/>
        </p:nvSpPr>
        <p:spPr>
          <a:xfrm>
            <a:off x="2409200" y="3197675"/>
            <a:ext cx="4763700" cy="9540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Expansion of ODK source code for extra functionality</a:t>
            </a:r>
          </a:p>
        </p:txBody>
      </p:sp>
      <p:sp>
        <p:nvSpPr>
          <p:cNvPr id="438" name="Shape 438"/>
          <p:cNvSpPr txBox="1"/>
          <p:nvPr/>
        </p:nvSpPr>
        <p:spPr>
          <a:xfrm>
            <a:off x="1778000" y="163864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4800">
                <a:solidFill>
                  <a:srgbClr val="595959"/>
                </a:solidFill>
              </a:rPr>
              <a:t>In Development:</a:t>
            </a:r>
          </a:p>
          <a:p>
            <a:pPr indent="0" lvl="0" marL="0" marR="0" rtl="0" algn="ctr">
              <a:spcBef>
                <a:spcPts val="0"/>
              </a:spcBef>
              <a:buSzPct val="25000"/>
              <a:buNone/>
            </a:pPr>
            <a:r>
              <a:rPr lang="en-US" sz="4800">
                <a:solidFill>
                  <a:srgbClr val="595959"/>
                </a:solidFill>
              </a:rPr>
              <a:t>POST.COLLECT</a:t>
            </a:r>
          </a:p>
        </p:txBody>
      </p:sp>
      <p:sp>
        <p:nvSpPr>
          <p:cNvPr id="439" name="Shape 439"/>
          <p:cNvSpPr txBox="1"/>
          <p:nvPr/>
        </p:nvSpPr>
        <p:spPr>
          <a:xfrm>
            <a:off x="5106724" y="4763425"/>
            <a:ext cx="3890099"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Apps and Algorithms </a:t>
            </a:r>
            <a:r>
              <a:rPr b="1" i="0" lang="en-US" sz="1000" u="none" cap="none" strike="noStrike">
                <a:solidFill>
                  <a:srgbClr val="24D42D"/>
                </a:solidFill>
                <a:latin typeface="Arial"/>
                <a:ea typeface="Arial"/>
                <a:cs typeface="Arial"/>
                <a:sym typeface="Aria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Presentation</a:t>
            </a:r>
            <a:r>
              <a:rPr b="1" i="0" lang="en-US" sz="1000" u="none" cap="none" strike="noStrike">
                <a:solidFill>
                  <a:srgbClr val="7F7F7F"/>
                </a:solidFill>
                <a:latin typeface="Arial"/>
                <a:ea typeface="Arial"/>
                <a:cs typeface="Arial"/>
                <a:sym typeface="Arial"/>
              </a:rPr>
              <a:t>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440" name="Shape 440"/>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descr="AClogotype (1).png" id="441" name="Shape 441"/>
          <p:cNvPicPr preferRelativeResize="0"/>
          <p:nvPr/>
        </p:nvPicPr>
        <p:blipFill rotWithShape="1">
          <a:blip r:embed="rId3">
            <a:alphaModFix/>
          </a:blip>
          <a:srcRect b="0" l="4313" r="75452" t="0"/>
          <a:stretch/>
        </p:blipFill>
        <p:spPr>
          <a:xfrm>
            <a:off x="0" y="1739425"/>
            <a:ext cx="2275725" cy="3270224"/>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5" name="Shape 445"/>
        <p:cNvGrpSpPr/>
        <p:nvPr/>
      </p:nvGrpSpPr>
      <p:grpSpPr>
        <a:xfrm>
          <a:off x="0" y="0"/>
          <a:ext cx="0" cy="0"/>
          <a:chOff x="0" y="0"/>
          <a:chExt cx="0" cy="0"/>
        </a:xfrm>
      </p:grpSpPr>
      <p:pic>
        <p:nvPicPr>
          <p:cNvPr id="446" name="Shape 446"/>
          <p:cNvPicPr preferRelativeResize="0"/>
          <p:nvPr/>
        </p:nvPicPr>
        <p:blipFill/>
        <p:spPr>
          <a:xfrm>
            <a:off x="7514490" y="45563"/>
            <a:ext cx="718200" cy="718200"/>
          </a:xfrm>
          <a:prstGeom prst="rect">
            <a:avLst/>
          </a:prstGeom>
          <a:solidFill>
            <a:srgbClr val="FFFFFF"/>
          </a:solidFill>
          <a:ln>
            <a:noFill/>
          </a:ln>
        </p:spPr>
      </p:pic>
      <p:sp>
        <p:nvSpPr>
          <p:cNvPr id="447" name="Shape 447"/>
          <p:cNvSpPr txBox="1"/>
          <p:nvPr/>
        </p:nvSpPr>
        <p:spPr>
          <a:xfrm>
            <a:off x="298024" y="134595"/>
            <a:ext cx="4929900" cy="8940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Clr>
                <a:srgbClr val="000000"/>
              </a:buClr>
              <a:buSzPct val="25000"/>
              <a:buFont typeface="Arial"/>
              <a:buNone/>
            </a:pPr>
            <a:r>
              <a:rPr lang="en-US" sz="2400">
                <a:solidFill>
                  <a:srgbClr val="24D42D"/>
                </a:solidFill>
              </a:rPr>
              <a:t>POST is simple</a:t>
            </a:r>
          </a:p>
        </p:txBody>
      </p:sp>
      <p:sp>
        <p:nvSpPr>
          <p:cNvPr id="448" name="Shape 44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 </a:t>
            </a:r>
            <a:r>
              <a:rPr b="1" i="0" lang="en-US" sz="1000" u="none" cap="none" strike="noStrike">
                <a:solidFill>
                  <a:srgbClr val="24D42D"/>
                </a:solidFill>
                <a:latin typeface="Arial"/>
                <a:ea typeface="Arial"/>
                <a:cs typeface="Arial"/>
                <a:sym typeface="Arial"/>
              </a:rPr>
              <a:t>|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449" name="Shape 44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50" name="Shape 450"/>
          <p:cNvSpPr txBox="1"/>
          <p:nvPr/>
        </p:nvSpPr>
        <p:spPr>
          <a:xfrm>
            <a:off x="298025" y="1028600"/>
            <a:ext cx="5787900" cy="718200"/>
          </a:xfrm>
          <a:prstGeom prst="rect">
            <a:avLst/>
          </a:prstGeom>
          <a:noFill/>
          <a:ln>
            <a:noFill/>
          </a:ln>
        </p:spPr>
        <p:txBody>
          <a:bodyPr anchorCtr="0" anchor="t" bIns="91425" lIns="91425" rIns="91425" tIns="91425">
            <a:noAutofit/>
          </a:bodyPr>
          <a:lstStyle/>
          <a:p>
            <a:pPr indent="-228600" lvl="0" marL="457200" rtl="0">
              <a:lnSpc>
                <a:spcPct val="115000"/>
              </a:lnSpc>
              <a:spcBef>
                <a:spcPts val="0"/>
              </a:spcBef>
              <a:buChar char="➔"/>
            </a:pPr>
            <a:r>
              <a:rPr lang="en-US"/>
              <a:t>How do we automatically update the dosage model parameters when an internet connection is established?</a:t>
            </a:r>
          </a:p>
        </p:txBody>
      </p:sp>
      <p:sp>
        <p:nvSpPr>
          <p:cNvPr id="451" name="Shape 451"/>
          <p:cNvSpPr txBox="1"/>
          <p:nvPr/>
        </p:nvSpPr>
        <p:spPr>
          <a:xfrm>
            <a:off x="298025" y="1746800"/>
            <a:ext cx="5787900" cy="718200"/>
          </a:xfrm>
          <a:prstGeom prst="rect">
            <a:avLst/>
          </a:prstGeom>
          <a:noFill/>
          <a:ln>
            <a:noFill/>
          </a:ln>
        </p:spPr>
        <p:txBody>
          <a:bodyPr anchorCtr="0" anchor="t" bIns="91425" lIns="91425" rIns="91425" tIns="91425">
            <a:noAutofit/>
          </a:bodyPr>
          <a:lstStyle/>
          <a:p>
            <a:pPr indent="-228600" lvl="0" marL="457200" rtl="0">
              <a:lnSpc>
                <a:spcPct val="115000"/>
              </a:lnSpc>
              <a:spcBef>
                <a:spcPts val="0"/>
              </a:spcBef>
              <a:buChar char="➔"/>
            </a:pPr>
            <a:r>
              <a:rPr lang="en-US"/>
              <a:t>How do we automatically update our data collection method without requiring an overhaul of our database?</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0"/>
                                        </p:tgtEl>
                                        <p:attrNameLst>
                                          <p:attrName>style.visibility</p:attrName>
                                        </p:attrNameLst>
                                      </p:cBhvr>
                                      <p:to>
                                        <p:strVal val="visible"/>
                                      </p:to>
                                    </p:set>
                                    <p:animEffect filter="fade" transition="in">
                                      <p:cBhvr>
                                        <p:cTn dur="1000"/>
                                        <p:tgtEl>
                                          <p:spTgt spid="45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51"/>
                                        </p:tgtEl>
                                        <p:attrNameLst>
                                          <p:attrName>style.visibility</p:attrName>
                                        </p:attrNameLst>
                                      </p:cBhvr>
                                      <p:to>
                                        <p:strVal val="visible"/>
                                      </p:to>
                                    </p:set>
                                    <p:animEffect filter="fade" transition="in">
                                      <p:cBhvr>
                                        <p:cTn dur="1000"/>
                                        <p:tgtEl>
                                          <p:spTgt spid="4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5" name="Shape 455"/>
        <p:cNvGrpSpPr/>
        <p:nvPr/>
      </p:nvGrpSpPr>
      <p:grpSpPr>
        <a:xfrm>
          <a:off x="0" y="0"/>
          <a:ext cx="0" cy="0"/>
          <a:chOff x="0" y="0"/>
          <a:chExt cx="0" cy="0"/>
        </a:xfrm>
      </p:grpSpPr>
      <p:pic>
        <p:nvPicPr>
          <p:cNvPr id="456" name="Shape 456"/>
          <p:cNvPicPr preferRelativeResize="0"/>
          <p:nvPr/>
        </p:nvPicPr>
        <p:blipFill/>
        <p:spPr>
          <a:xfrm>
            <a:off x="7514490" y="45563"/>
            <a:ext cx="718200" cy="718200"/>
          </a:xfrm>
          <a:prstGeom prst="rect">
            <a:avLst/>
          </a:prstGeom>
          <a:solidFill>
            <a:srgbClr val="FFFFFF"/>
          </a:solidFill>
          <a:ln>
            <a:noFill/>
          </a:ln>
        </p:spPr>
      </p:pic>
      <p:sp>
        <p:nvSpPr>
          <p:cNvPr id="457" name="Shape 457"/>
          <p:cNvSpPr txBox="1"/>
          <p:nvPr/>
        </p:nvSpPr>
        <p:spPr>
          <a:xfrm>
            <a:off x="1371100" y="1671000"/>
            <a:ext cx="2471700" cy="1801500"/>
          </a:xfrm>
          <a:prstGeom prst="rect">
            <a:avLst/>
          </a:prstGeom>
          <a:noFill/>
          <a:ln cap="flat" cmpd="sng" w="9525">
            <a:solidFill>
              <a:srgbClr val="000000"/>
            </a:solidFill>
            <a:prstDash val="solid"/>
            <a:round/>
            <a:headEnd len="med" w="med" type="none"/>
            <a:tailEnd len="med" w="med" type="none"/>
          </a:ln>
        </p:spPr>
        <p:txBody>
          <a:bodyPr anchorCtr="0" anchor="ctr" bIns="121875" lIns="121875" rIns="121875" tIns="121875">
            <a:noAutofit/>
          </a:bodyPr>
          <a:lstStyle/>
          <a:p>
            <a:pPr indent="0" lvl="0" marL="0" marR="0" rtl="0" algn="ctr">
              <a:lnSpc>
                <a:spcPct val="90000"/>
              </a:lnSpc>
              <a:spcBef>
                <a:spcPts val="0"/>
              </a:spcBef>
              <a:buClr>
                <a:srgbClr val="000000"/>
              </a:buClr>
              <a:buSzPct val="25000"/>
              <a:buFont typeface="Arial"/>
              <a:buNone/>
            </a:pPr>
            <a:r>
              <a:rPr b="1" lang="en-US" sz="3600"/>
              <a:t>ODK Collect</a:t>
            </a:r>
          </a:p>
        </p:txBody>
      </p:sp>
      <p:sp>
        <p:nvSpPr>
          <p:cNvPr id="458" name="Shape 45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 </a:t>
            </a:r>
            <a:r>
              <a:rPr b="1" i="0" lang="en-US" sz="1000" u="none" cap="none" strike="noStrike">
                <a:solidFill>
                  <a:srgbClr val="24D42D"/>
                </a:solidFill>
                <a:latin typeface="Arial"/>
                <a:ea typeface="Arial"/>
                <a:cs typeface="Arial"/>
                <a:sym typeface="Arial"/>
              </a:rPr>
              <a:t>|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459" name="Shape 45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60" name="Shape 460"/>
          <p:cNvSpPr txBox="1"/>
          <p:nvPr/>
        </p:nvSpPr>
        <p:spPr>
          <a:xfrm>
            <a:off x="5376950" y="1671000"/>
            <a:ext cx="2471700" cy="1801500"/>
          </a:xfrm>
          <a:prstGeom prst="rect">
            <a:avLst/>
          </a:prstGeom>
          <a:noFill/>
          <a:ln cap="flat" cmpd="sng" w="9525">
            <a:solidFill>
              <a:srgbClr val="000000"/>
            </a:solidFill>
            <a:prstDash val="solid"/>
            <a:round/>
            <a:headEnd len="med" w="med" type="none"/>
            <a:tailEnd len="med" w="med" type="none"/>
          </a:ln>
        </p:spPr>
        <p:txBody>
          <a:bodyPr anchorCtr="0" anchor="ctr" bIns="121875" lIns="121875" rIns="121875" tIns="121875">
            <a:noAutofit/>
          </a:bodyPr>
          <a:lstStyle/>
          <a:p>
            <a:pPr indent="0" lvl="0" marL="0" marR="0" rtl="0" algn="ctr">
              <a:lnSpc>
                <a:spcPct val="90000"/>
              </a:lnSpc>
              <a:spcBef>
                <a:spcPts val="0"/>
              </a:spcBef>
              <a:buClr>
                <a:srgbClr val="000000"/>
              </a:buClr>
              <a:buSzPct val="25000"/>
              <a:buFont typeface="Arial"/>
              <a:buNone/>
            </a:pPr>
            <a:r>
              <a:rPr b="1" lang="en-US" sz="3600"/>
              <a:t>POST Collect</a:t>
            </a:r>
          </a:p>
        </p:txBody>
      </p:sp>
      <p:sp>
        <p:nvSpPr>
          <p:cNvPr id="461" name="Shape 461"/>
          <p:cNvSpPr/>
          <p:nvPr/>
        </p:nvSpPr>
        <p:spPr>
          <a:xfrm>
            <a:off x="4093425" y="2313450"/>
            <a:ext cx="1032900" cy="516600"/>
          </a:xfrm>
          <a:prstGeom prst="rightArrow">
            <a:avLst>
              <a:gd fmla="val 50000" name="adj1"/>
              <a:gd fmla="val 50000" name="adj2"/>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462" name="Shape 462"/>
          <p:cNvSpPr txBox="1"/>
          <p:nvPr/>
        </p:nvSpPr>
        <p:spPr>
          <a:xfrm>
            <a:off x="149525" y="-49900"/>
            <a:ext cx="5925000" cy="13332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Clr>
                <a:srgbClr val="000000"/>
              </a:buClr>
              <a:buSzPct val="25000"/>
              <a:buFont typeface="Arial"/>
              <a:buNone/>
            </a:pPr>
            <a:r>
              <a:rPr lang="en-US" sz="4800">
                <a:solidFill>
                  <a:srgbClr val="24D42D"/>
                </a:solidFill>
              </a:rPr>
              <a:t>The Future Is Now</a:t>
            </a: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6" name="Shape 466"/>
        <p:cNvGrpSpPr/>
        <p:nvPr/>
      </p:nvGrpSpPr>
      <p:grpSpPr>
        <a:xfrm>
          <a:off x="0" y="0"/>
          <a:ext cx="0" cy="0"/>
          <a:chOff x="0" y="0"/>
          <a:chExt cx="0" cy="0"/>
        </a:xfrm>
      </p:grpSpPr>
      <p:pic>
        <p:nvPicPr>
          <p:cNvPr id="467" name="Shape 467"/>
          <p:cNvPicPr preferRelativeResize="0"/>
          <p:nvPr/>
        </p:nvPicPr>
        <p:blipFill/>
        <p:spPr>
          <a:xfrm>
            <a:off x="7514490" y="45563"/>
            <a:ext cx="718200" cy="718200"/>
          </a:xfrm>
          <a:prstGeom prst="rect">
            <a:avLst/>
          </a:prstGeom>
          <a:solidFill>
            <a:srgbClr val="FFFFFF"/>
          </a:solidFill>
          <a:ln>
            <a:noFill/>
          </a:ln>
        </p:spPr>
      </p:pic>
      <p:sp>
        <p:nvSpPr>
          <p:cNvPr id="468" name="Shape 468"/>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24D42D"/>
                </a:solidFill>
                <a:latin typeface="Arial"/>
                <a:ea typeface="Arial"/>
                <a:cs typeface="Arial"/>
                <a:sym typeface="Arial"/>
              </a:rPr>
              <a:t>Q</a:t>
            </a:r>
            <a:r>
              <a:rPr lang="en-US" sz="4800">
                <a:solidFill>
                  <a:srgbClr val="24D42D"/>
                </a:solidFill>
              </a:rPr>
              <a:t>uestions</a:t>
            </a:r>
          </a:p>
          <a:p>
            <a:pPr indent="0" lvl="0" marL="0" marR="0" rtl="0" algn="ctr">
              <a:spcBef>
                <a:spcPts val="0"/>
              </a:spcBef>
              <a:buSzPct val="25000"/>
              <a:buNone/>
            </a:pPr>
            <a:r>
              <a:rPr lang="en-US" sz="4800">
                <a:solidFill>
                  <a:srgbClr val="24D42D"/>
                </a:solidFill>
              </a:rPr>
              <a:t>and</a:t>
            </a:r>
          </a:p>
          <a:p>
            <a:pPr indent="0" lvl="0" marL="0" marR="0" rtl="0" algn="ctr">
              <a:spcBef>
                <a:spcPts val="0"/>
              </a:spcBef>
              <a:buSzPct val="25000"/>
              <a:buNone/>
            </a:pPr>
            <a:r>
              <a:rPr lang="en-US" sz="4800">
                <a:solidFill>
                  <a:srgbClr val="24D42D"/>
                </a:solidFill>
              </a:rPr>
              <a:t>Recommendations</a:t>
            </a:r>
          </a:p>
        </p:txBody>
      </p:sp>
      <p:pic>
        <p:nvPicPr>
          <p:cNvPr descr="AClogotype (1).png" id="469" name="Shape 469"/>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470" name="Shape 470"/>
          <p:cNvSpPr txBox="1"/>
          <p:nvPr/>
        </p:nvSpPr>
        <p:spPr>
          <a:xfrm>
            <a:off x="23196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Dane Limjoco</a:t>
            </a:r>
          </a:p>
          <a:p>
            <a:pPr indent="0" lvl="0" marL="0" marR="0" rtl="0" algn="ctr">
              <a:spcBef>
                <a:spcPts val="0"/>
              </a:spcBef>
              <a:buSzPct val="25000"/>
              <a:buNone/>
            </a:pPr>
            <a:r>
              <a:rPr lang="en-US" sz="1200"/>
              <a:t>Bioengineering</a:t>
            </a:r>
          </a:p>
          <a:p>
            <a:pPr indent="0" lvl="0" marL="0" marR="0" rtl="0" algn="ctr">
              <a:spcBef>
                <a:spcPts val="0"/>
              </a:spcBef>
              <a:buSzPct val="25000"/>
              <a:buNone/>
            </a:pPr>
            <a:r>
              <a:rPr lang="en-US" sz="1200"/>
              <a:t>mdl259@cornell.edu</a:t>
            </a:r>
          </a:p>
        </p:txBody>
      </p:sp>
      <p:sp>
        <p:nvSpPr>
          <p:cNvPr id="471" name="Shape 471"/>
          <p:cNvSpPr txBox="1"/>
          <p:nvPr/>
        </p:nvSpPr>
        <p:spPr>
          <a:xfrm>
            <a:off x="4639200" y="2937150"/>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Andrew Mullen</a:t>
            </a:r>
          </a:p>
          <a:p>
            <a:pPr indent="0" lvl="0" marL="0" marR="0" rtl="0" algn="ctr">
              <a:spcBef>
                <a:spcPts val="0"/>
              </a:spcBef>
              <a:buSzPct val="25000"/>
              <a:buNone/>
            </a:pPr>
            <a:r>
              <a:rPr lang="en-US" sz="1200"/>
              <a:t>Master of Engineering in Computer Science</a:t>
            </a:r>
          </a:p>
          <a:p>
            <a:pPr indent="0" lvl="0" marL="0" marR="0" rtl="0" algn="ctr">
              <a:spcBef>
                <a:spcPts val="0"/>
              </a:spcBef>
              <a:buSzPct val="25000"/>
              <a:buNone/>
            </a:pPr>
            <a:r>
              <a:rPr lang="en-US" sz="1200"/>
              <a:t>asm278@cornell.edu</a:t>
            </a:r>
          </a:p>
        </p:txBody>
      </p:sp>
      <p:sp>
        <p:nvSpPr>
          <p:cNvPr id="472" name="Shape 472"/>
          <p:cNvSpPr txBox="1"/>
          <p:nvPr/>
        </p:nvSpPr>
        <p:spPr>
          <a:xfrm>
            <a:off x="2319600" y="2937137"/>
            <a:ext cx="2185200" cy="8748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1200"/>
              <a:t>Jose Castro</a:t>
            </a:r>
          </a:p>
          <a:p>
            <a:pPr indent="0" lvl="0" marL="0" marR="0" rtl="0" algn="ctr">
              <a:spcBef>
                <a:spcPts val="0"/>
              </a:spcBef>
              <a:buSzPct val="25000"/>
              <a:buNone/>
            </a:pPr>
            <a:r>
              <a:rPr lang="en-US" sz="1200"/>
              <a:t>BS in Computer Science</a:t>
            </a:r>
          </a:p>
          <a:p>
            <a:pPr indent="0" lvl="0" marL="0" marR="0" rtl="0" algn="ctr">
              <a:spcBef>
                <a:spcPts val="0"/>
              </a:spcBef>
              <a:buSzPct val="25000"/>
              <a:buNone/>
            </a:pPr>
            <a:r>
              <a:rPr lang="en-US" sz="1200"/>
              <a:t>jec332@cornell.edu</a:t>
            </a:r>
          </a:p>
        </p:txBody>
      </p:sp>
      <p:pic>
        <p:nvPicPr>
          <p:cNvPr descr="AClogotype (1).png" id="473" name="Shape 473"/>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474" name="Shape 474"/>
          <p:cNvSpPr txBox="1"/>
          <p:nvPr/>
        </p:nvSpPr>
        <p:spPr>
          <a:xfrm>
            <a:off x="4639200" y="3802925"/>
            <a:ext cx="2185200" cy="874800"/>
          </a:xfrm>
          <a:prstGeom prst="rect">
            <a:avLst/>
          </a:prstGeom>
          <a:noFill/>
          <a:ln>
            <a:noFill/>
          </a:ln>
        </p:spPr>
        <p:txBody>
          <a:bodyPr anchorCtr="0" anchor="t" bIns="45700" lIns="91425" rIns="91425" tIns="45700">
            <a:noAutofit/>
          </a:bodyPr>
          <a:lstStyle/>
          <a:p>
            <a:pPr indent="0" lvl="0" marL="0" marR="0" rtl="0" algn="ctr">
              <a:spcBef>
                <a:spcPts val="0"/>
              </a:spcBef>
              <a:buNone/>
            </a:pPr>
            <a:r>
              <a:t/>
            </a:r>
            <a:endParaRPr sz="1200"/>
          </a:p>
        </p:txBody>
      </p:sp>
      <p:sp>
        <p:nvSpPr>
          <p:cNvPr id="475" name="Shape 475"/>
          <p:cNvSpPr txBox="1"/>
          <p:nvPr/>
        </p:nvSpPr>
        <p:spPr>
          <a:xfrm>
            <a:off x="1976801" y="4763425"/>
            <a:ext cx="70200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Plant Operations and Smartphone Tracking</a:t>
            </a:r>
            <a:r>
              <a:rPr b="1" i="0" lang="en-US" sz="1000" u="none" cap="none" strike="noStrike">
                <a:solidFill>
                  <a:srgbClr val="24D42D"/>
                </a:solidFill>
                <a:latin typeface="Arial"/>
                <a:ea typeface="Arial"/>
                <a:cs typeface="Arial"/>
                <a:sym typeface="Arial"/>
              </a:rPr>
              <a:t> |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pic>
        <p:nvPicPr>
          <p:cNvPr id="116" name="Shape 116"/>
          <p:cNvPicPr preferRelativeResize="0"/>
          <p:nvPr/>
        </p:nvPicPr>
        <p:blipFill/>
        <p:spPr>
          <a:xfrm>
            <a:off x="7514490" y="45563"/>
            <a:ext cx="718200" cy="718200"/>
          </a:xfrm>
          <a:prstGeom prst="rect">
            <a:avLst/>
          </a:prstGeom>
          <a:solidFill>
            <a:srgbClr val="FFFFFF"/>
          </a:solidFill>
          <a:ln>
            <a:noFill/>
          </a:ln>
        </p:spPr>
      </p:pic>
      <p:sp>
        <p:nvSpPr>
          <p:cNvPr id="117" name="Shape 117"/>
          <p:cNvSpPr txBox="1"/>
          <p:nvPr/>
        </p:nvSpPr>
        <p:spPr>
          <a:xfrm>
            <a:off x="298024" y="134595"/>
            <a:ext cx="4929900" cy="8940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Clr>
                <a:srgbClr val="000000"/>
              </a:buClr>
              <a:buSzPct val="25000"/>
              <a:buFont typeface="Arial"/>
              <a:buNone/>
            </a:pPr>
            <a:r>
              <a:rPr lang="en-US" sz="2400">
                <a:solidFill>
                  <a:srgbClr val="24D42D"/>
                </a:solidFill>
              </a:rPr>
              <a:t>Very little water treatment data exists</a:t>
            </a:r>
          </a:p>
        </p:txBody>
      </p:sp>
      <p:sp>
        <p:nvSpPr>
          <p:cNvPr id="118" name="Shape 118"/>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 </a:t>
            </a:r>
            <a:r>
              <a:rPr b="1" i="0" lang="en-US" sz="1000" u="none" cap="none" strike="noStrike">
                <a:solidFill>
                  <a:srgbClr val="24D42D"/>
                </a:solidFill>
                <a:latin typeface="Arial"/>
                <a:ea typeface="Arial"/>
                <a:cs typeface="Arial"/>
                <a:sym typeface="Arial"/>
              </a:rPr>
              <a:t>|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19" name="Shape 119"/>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20" name="Shape 120"/>
          <p:cNvPicPr preferRelativeResize="0"/>
          <p:nvPr/>
        </p:nvPicPr>
        <p:blipFill>
          <a:blip r:embed="rId4">
            <a:alphaModFix/>
          </a:blip>
          <a:stretch>
            <a:fillRect/>
          </a:stretch>
        </p:blipFill>
        <p:spPr>
          <a:xfrm>
            <a:off x="942175" y="1135350"/>
            <a:ext cx="3403350" cy="3403350"/>
          </a:xfrm>
          <a:prstGeom prst="rect">
            <a:avLst/>
          </a:prstGeom>
          <a:noFill/>
          <a:ln>
            <a:noFill/>
          </a:ln>
        </p:spPr>
      </p:pic>
      <p:pic>
        <p:nvPicPr>
          <p:cNvPr id="121" name="Shape 121"/>
          <p:cNvPicPr preferRelativeResize="0"/>
          <p:nvPr/>
        </p:nvPicPr>
        <p:blipFill>
          <a:blip r:embed="rId5">
            <a:alphaModFix/>
          </a:blip>
          <a:stretch>
            <a:fillRect/>
          </a:stretch>
        </p:blipFill>
        <p:spPr>
          <a:xfrm>
            <a:off x="4120950" y="763775"/>
            <a:ext cx="3951100" cy="3951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1000"/>
                                        <p:tgtEl>
                                          <p:spTgt spid="1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1000"/>
                                        <p:tgtEl>
                                          <p:spTgt spid="1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x="0" y="0"/>
          <a:ext cx="0" cy="0"/>
          <a:chOff x="0" y="0"/>
          <a:chExt cx="0" cy="0"/>
        </a:xfrm>
      </p:grpSpPr>
      <p:pic>
        <p:nvPicPr>
          <p:cNvPr descr="Logbook.JPG" id="126" name="Shape 126"/>
          <p:cNvPicPr preferRelativeResize="0"/>
          <p:nvPr/>
        </p:nvPicPr>
        <p:blipFill rotWithShape="1">
          <a:blip r:embed="rId3">
            <a:alphaModFix/>
          </a:blip>
          <a:srcRect b="21568" l="0" r="0" t="0"/>
          <a:stretch/>
        </p:blipFill>
        <p:spPr>
          <a:xfrm>
            <a:off x="3863975" y="1751150"/>
            <a:ext cx="4870502" cy="2865000"/>
          </a:xfrm>
          <a:prstGeom prst="rect">
            <a:avLst/>
          </a:prstGeom>
          <a:noFill/>
          <a:ln>
            <a:noFill/>
          </a:ln>
        </p:spPr>
      </p:pic>
      <p:pic>
        <p:nvPicPr>
          <p:cNvPr id="127" name="Shape 127"/>
          <p:cNvPicPr preferRelativeResize="0"/>
          <p:nvPr/>
        </p:nvPicPr>
        <p:blipFill/>
        <p:spPr>
          <a:xfrm>
            <a:off x="7514490" y="45563"/>
            <a:ext cx="718200" cy="718200"/>
          </a:xfrm>
          <a:prstGeom prst="rect">
            <a:avLst/>
          </a:prstGeom>
          <a:solidFill>
            <a:srgbClr val="FFFFFF"/>
          </a:solidFill>
          <a:ln>
            <a:noFill/>
          </a:ln>
        </p:spPr>
      </p:pic>
      <p:sp>
        <p:nvSpPr>
          <p:cNvPr id="128" name="Shape 128"/>
          <p:cNvSpPr txBox="1"/>
          <p:nvPr/>
        </p:nvSpPr>
        <p:spPr>
          <a:xfrm>
            <a:off x="281600" y="1707655"/>
            <a:ext cx="3204900" cy="1368000"/>
          </a:xfrm>
          <a:prstGeom prst="rect">
            <a:avLst/>
          </a:prstGeom>
          <a:noFill/>
          <a:ln>
            <a:noFill/>
          </a:ln>
        </p:spPr>
        <p:txBody>
          <a:bodyPr anchorCtr="0" anchor="t" bIns="45700" lIns="91425" rIns="91425" tIns="45700">
            <a:noAutofit/>
          </a:bodyPr>
          <a:lstStyle/>
          <a:p>
            <a:pPr lvl="0" marR="0" rtl="0" algn="l">
              <a:spcBef>
                <a:spcPts val="0"/>
              </a:spcBef>
              <a:buNone/>
            </a:pPr>
            <a:r>
              <a:t/>
            </a:r>
            <a:endParaRPr b="0" i="0" sz="1400" u="none" cap="none" strike="noStrike">
              <a:solidFill>
                <a:srgbClr val="595959"/>
              </a:solidFill>
              <a:latin typeface="Calibri"/>
              <a:ea typeface="Calibri"/>
              <a:cs typeface="Calibri"/>
              <a:sym typeface="Calibri"/>
            </a:endParaRPr>
          </a:p>
        </p:txBody>
      </p:sp>
      <p:sp>
        <p:nvSpPr>
          <p:cNvPr id="129" name="Shape 129"/>
          <p:cNvSpPr txBox="1"/>
          <p:nvPr/>
        </p:nvSpPr>
        <p:spPr>
          <a:xfrm>
            <a:off x="108721" y="261810"/>
            <a:ext cx="8625600" cy="1410600"/>
          </a:xfrm>
          <a:prstGeom prst="rect">
            <a:avLst/>
          </a:prstGeom>
          <a:noFill/>
          <a:ln>
            <a:noFill/>
          </a:ln>
        </p:spPr>
        <p:txBody>
          <a:bodyPr anchorCtr="0" anchor="t"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AguaClara plant data is not </a:t>
            </a:r>
            <a:br>
              <a:rPr lang="en-US" sz="4000">
                <a:solidFill>
                  <a:srgbClr val="24D42D"/>
                </a:solidFill>
              </a:rPr>
            </a:br>
            <a:r>
              <a:rPr lang="en-US" sz="4000">
                <a:solidFill>
                  <a:srgbClr val="24D42D"/>
                </a:solidFill>
              </a:rPr>
              <a:t>being well-utilized.</a:t>
            </a:r>
          </a:p>
        </p:txBody>
      </p:sp>
      <p:sp>
        <p:nvSpPr>
          <p:cNvPr id="130" name="Shape 130"/>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 | Apps and Algorithms |</a:t>
            </a:r>
            <a:r>
              <a:rPr b="1" lang="en-US" sz="1000">
                <a:solidFill>
                  <a:srgbClr val="0B68FF"/>
                </a:solidFill>
              </a:rPr>
              <a:t>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131" name="Shape 131"/>
          <p:cNvSpPr txBox="1"/>
          <p:nvPr/>
        </p:nvSpPr>
        <p:spPr>
          <a:xfrm>
            <a:off x="281550" y="3476277"/>
            <a:ext cx="3204900" cy="1368000"/>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en-US" sz="1800"/>
              <a:t>Collection is clunky, infrequent, and not used for meaningful analysis by plant operators/the world at large.</a:t>
            </a:r>
          </a:p>
        </p:txBody>
      </p:sp>
      <p:pic>
        <p:nvPicPr>
          <p:cNvPr descr="AClogotype (1).png" id="132" name="Shape 132"/>
          <p:cNvPicPr preferRelativeResize="0"/>
          <p:nvPr/>
        </p:nvPicPr>
        <p:blipFill>
          <a:blip r:embed="rId4">
            <a:alphaModFix/>
          </a:blip>
          <a:stretch>
            <a:fillRect/>
          </a:stretch>
        </p:blipFill>
        <p:spPr>
          <a:xfrm>
            <a:off x="7294200" y="65800"/>
            <a:ext cx="1764899" cy="51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pic>
        <p:nvPicPr>
          <p:cNvPr id="137" name="Shape 137"/>
          <p:cNvPicPr preferRelativeResize="0"/>
          <p:nvPr/>
        </p:nvPicPr>
        <p:blipFill/>
        <p:spPr>
          <a:xfrm>
            <a:off x="7514490" y="45563"/>
            <a:ext cx="718200" cy="718200"/>
          </a:xfrm>
          <a:prstGeom prst="rect">
            <a:avLst/>
          </a:prstGeom>
          <a:solidFill>
            <a:srgbClr val="FFFFFF"/>
          </a:solidFill>
          <a:ln>
            <a:noFill/>
          </a:ln>
        </p:spPr>
      </p:pic>
      <p:sp>
        <p:nvSpPr>
          <p:cNvPr id="138" name="Shape 138"/>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POST is necessary</a:t>
            </a:r>
          </a:p>
        </p:txBody>
      </p:sp>
      <p:sp>
        <p:nvSpPr>
          <p:cNvPr id="139" name="Shape 139"/>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 </a:t>
            </a:r>
            <a:r>
              <a:rPr b="1" i="0" lang="en-US" sz="1000" u="none" cap="none" strike="noStrike">
                <a:solidFill>
                  <a:srgbClr val="24D42D"/>
                </a:solidFill>
                <a:latin typeface="Arial"/>
                <a:ea typeface="Arial"/>
                <a:cs typeface="Arial"/>
                <a:sym typeface="Arial"/>
              </a:rPr>
              <a:t>|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40" name="Shape 140"/>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41" name="Shape 141"/>
          <p:cNvPicPr preferRelativeResize="0"/>
          <p:nvPr/>
        </p:nvPicPr>
        <p:blipFill>
          <a:blip r:embed="rId4">
            <a:alphaModFix/>
          </a:blip>
          <a:stretch>
            <a:fillRect/>
          </a:stretch>
        </p:blipFill>
        <p:spPr>
          <a:xfrm>
            <a:off x="5841918" y="2169886"/>
            <a:ext cx="2195280" cy="1303624"/>
          </a:xfrm>
          <a:prstGeom prst="rect">
            <a:avLst/>
          </a:prstGeom>
          <a:noFill/>
          <a:ln>
            <a:noFill/>
          </a:ln>
        </p:spPr>
      </p:pic>
      <p:pic>
        <p:nvPicPr>
          <p:cNvPr descr="Image result for world clipart" id="142" name="Shape 142"/>
          <p:cNvPicPr preferRelativeResize="0"/>
          <p:nvPr/>
        </p:nvPicPr>
        <p:blipFill>
          <a:blip r:embed="rId5">
            <a:alphaModFix/>
          </a:blip>
          <a:stretch>
            <a:fillRect/>
          </a:stretch>
        </p:blipFill>
        <p:spPr>
          <a:xfrm>
            <a:off x="466725" y="3300842"/>
            <a:ext cx="1428578" cy="1155831"/>
          </a:xfrm>
          <a:prstGeom prst="rect">
            <a:avLst/>
          </a:prstGeom>
          <a:noFill/>
          <a:ln>
            <a:noFill/>
          </a:ln>
        </p:spPr>
      </p:pic>
      <p:pic>
        <p:nvPicPr>
          <p:cNvPr descr="Image result for cornell clipart" id="143" name="Shape 143"/>
          <p:cNvPicPr preferRelativeResize="0"/>
          <p:nvPr/>
        </p:nvPicPr>
        <p:blipFill>
          <a:blip r:embed="rId6">
            <a:alphaModFix/>
          </a:blip>
          <a:stretch>
            <a:fillRect/>
          </a:stretch>
        </p:blipFill>
        <p:spPr>
          <a:xfrm>
            <a:off x="1488935" y="884325"/>
            <a:ext cx="1397811" cy="1106747"/>
          </a:xfrm>
          <a:prstGeom prst="rect">
            <a:avLst/>
          </a:prstGeom>
          <a:noFill/>
          <a:ln>
            <a:noFill/>
          </a:ln>
        </p:spPr>
      </p:pic>
      <p:pic>
        <p:nvPicPr>
          <p:cNvPr descr="Image result for Agua Para Pueblo" id="144" name="Shape 144"/>
          <p:cNvPicPr preferRelativeResize="0"/>
          <p:nvPr/>
        </p:nvPicPr>
        <p:blipFill>
          <a:blip r:embed="rId7">
            <a:alphaModFix/>
          </a:blip>
          <a:stretch>
            <a:fillRect/>
          </a:stretch>
        </p:blipFill>
        <p:spPr>
          <a:xfrm>
            <a:off x="466725" y="1991075"/>
            <a:ext cx="828500" cy="941199"/>
          </a:xfrm>
          <a:prstGeom prst="rect">
            <a:avLst/>
          </a:prstGeom>
          <a:noFill/>
          <a:ln>
            <a:noFill/>
          </a:ln>
        </p:spPr>
      </p:pic>
      <p:pic>
        <p:nvPicPr>
          <p:cNvPr descr="AClogotype (1).png" id="145" name="Shape 145"/>
          <p:cNvPicPr preferRelativeResize="0"/>
          <p:nvPr/>
        </p:nvPicPr>
        <p:blipFill>
          <a:blip r:embed="rId3">
            <a:alphaModFix/>
          </a:blip>
          <a:stretch>
            <a:fillRect/>
          </a:stretch>
        </p:blipFill>
        <p:spPr>
          <a:xfrm>
            <a:off x="3932800" y="1180950"/>
            <a:ext cx="1764899" cy="513500"/>
          </a:xfrm>
          <a:prstGeom prst="rect">
            <a:avLst/>
          </a:prstGeom>
          <a:noFill/>
          <a:ln>
            <a:noFill/>
          </a:ln>
        </p:spPr>
      </p:pic>
      <p:pic>
        <p:nvPicPr>
          <p:cNvPr id="146" name="Shape 146"/>
          <p:cNvPicPr preferRelativeResize="0"/>
          <p:nvPr/>
        </p:nvPicPr>
        <p:blipFill>
          <a:blip r:embed="rId8">
            <a:alphaModFix/>
          </a:blip>
          <a:stretch>
            <a:fillRect/>
          </a:stretch>
        </p:blipFill>
        <p:spPr>
          <a:xfrm>
            <a:off x="3355925" y="3413761"/>
            <a:ext cx="1764900" cy="1199213"/>
          </a:xfrm>
          <a:prstGeom prst="rect">
            <a:avLst/>
          </a:prstGeom>
          <a:noFill/>
          <a:ln>
            <a:noFill/>
          </a:ln>
        </p:spPr>
      </p:pic>
      <p:pic>
        <p:nvPicPr>
          <p:cNvPr descr="File:Question-mark- ..." id="147" name="Shape 147"/>
          <p:cNvPicPr preferRelativeResize="0"/>
          <p:nvPr/>
        </p:nvPicPr>
        <p:blipFill>
          <a:blip r:embed="rId9">
            <a:alphaModFix/>
          </a:blip>
          <a:stretch>
            <a:fillRect/>
          </a:stretch>
        </p:blipFill>
        <p:spPr>
          <a:xfrm>
            <a:off x="3355925" y="2213850"/>
            <a:ext cx="828500" cy="828500"/>
          </a:xfrm>
          <a:prstGeom prst="rect">
            <a:avLst/>
          </a:prstGeom>
          <a:noFill/>
          <a:ln cap="flat" cmpd="sng" w="38100">
            <a:solidFill>
              <a:schemeClr val="dk2"/>
            </a:solidFill>
            <a:prstDash val="solid"/>
            <a:round/>
            <a:headEnd len="med" w="med" type="none"/>
            <a:tailEnd len="med" w="med" type="none"/>
          </a:ln>
        </p:spPr>
      </p:pic>
      <p:cxnSp>
        <p:nvCxnSpPr>
          <p:cNvPr id="148" name="Shape 148"/>
          <p:cNvCxnSpPr>
            <a:stCxn id="143" idx="2"/>
            <a:endCxn id="147" idx="1"/>
          </p:cNvCxnSpPr>
          <p:nvPr/>
        </p:nvCxnSpPr>
        <p:spPr>
          <a:xfrm>
            <a:off x="2187840" y="1991072"/>
            <a:ext cx="1168200" cy="636900"/>
          </a:xfrm>
          <a:prstGeom prst="straightConnector1">
            <a:avLst/>
          </a:prstGeom>
          <a:noFill/>
          <a:ln cap="flat" cmpd="sng" w="19050">
            <a:solidFill>
              <a:schemeClr val="dk2"/>
            </a:solidFill>
            <a:prstDash val="solid"/>
            <a:round/>
            <a:headEnd len="lg" w="lg" type="triangle"/>
            <a:tailEnd len="lg" w="lg" type="triangle"/>
          </a:ln>
        </p:spPr>
      </p:cxnSp>
      <p:cxnSp>
        <p:nvCxnSpPr>
          <p:cNvPr id="149" name="Shape 149"/>
          <p:cNvCxnSpPr>
            <a:stCxn id="145" idx="2"/>
            <a:endCxn id="147" idx="0"/>
          </p:cNvCxnSpPr>
          <p:nvPr/>
        </p:nvCxnSpPr>
        <p:spPr>
          <a:xfrm flipH="1">
            <a:off x="3770050" y="1694450"/>
            <a:ext cx="1045200" cy="519300"/>
          </a:xfrm>
          <a:prstGeom prst="straightConnector1">
            <a:avLst/>
          </a:prstGeom>
          <a:noFill/>
          <a:ln cap="flat" cmpd="sng" w="19050">
            <a:solidFill>
              <a:schemeClr val="dk2"/>
            </a:solidFill>
            <a:prstDash val="solid"/>
            <a:round/>
            <a:headEnd len="lg" w="lg" type="triangle"/>
            <a:tailEnd len="lg" w="lg" type="triangle"/>
          </a:ln>
        </p:spPr>
      </p:cxnSp>
      <p:cxnSp>
        <p:nvCxnSpPr>
          <p:cNvPr id="150" name="Shape 150"/>
          <p:cNvCxnSpPr>
            <a:stCxn id="146" idx="0"/>
            <a:endCxn id="147" idx="2"/>
          </p:cNvCxnSpPr>
          <p:nvPr/>
        </p:nvCxnSpPr>
        <p:spPr>
          <a:xfrm rot="10800000">
            <a:off x="3770075" y="3042361"/>
            <a:ext cx="468300" cy="371400"/>
          </a:xfrm>
          <a:prstGeom prst="straightConnector1">
            <a:avLst/>
          </a:prstGeom>
          <a:noFill/>
          <a:ln cap="flat" cmpd="sng" w="19050">
            <a:solidFill>
              <a:schemeClr val="dk2"/>
            </a:solidFill>
            <a:prstDash val="solid"/>
            <a:round/>
            <a:headEnd len="lg" w="lg" type="triangle"/>
            <a:tailEnd len="lg" w="lg" type="triangle"/>
          </a:ln>
        </p:spPr>
      </p:cxnSp>
      <p:cxnSp>
        <p:nvCxnSpPr>
          <p:cNvPr id="151" name="Shape 151"/>
          <p:cNvCxnSpPr>
            <a:stCxn id="147" idx="3"/>
            <a:endCxn id="141" idx="1"/>
          </p:cNvCxnSpPr>
          <p:nvPr/>
        </p:nvCxnSpPr>
        <p:spPr>
          <a:xfrm>
            <a:off x="4184425" y="2628100"/>
            <a:ext cx="1657500" cy="193500"/>
          </a:xfrm>
          <a:prstGeom prst="straightConnector1">
            <a:avLst/>
          </a:prstGeom>
          <a:noFill/>
          <a:ln cap="flat" cmpd="sng" w="19050">
            <a:solidFill>
              <a:schemeClr val="dk2"/>
            </a:solidFill>
            <a:prstDash val="solid"/>
            <a:round/>
            <a:headEnd len="lg" w="lg" type="triangle"/>
            <a:tailEnd len="lg" w="lg" type="triangle"/>
          </a:ln>
        </p:spPr>
      </p:cxnSp>
      <p:cxnSp>
        <p:nvCxnSpPr>
          <p:cNvPr id="152" name="Shape 152"/>
          <p:cNvCxnSpPr>
            <a:stCxn id="147" idx="1"/>
            <a:endCxn id="142" idx="3"/>
          </p:cNvCxnSpPr>
          <p:nvPr/>
        </p:nvCxnSpPr>
        <p:spPr>
          <a:xfrm flipH="1">
            <a:off x="1895225" y="2628100"/>
            <a:ext cx="1460700" cy="1250700"/>
          </a:xfrm>
          <a:prstGeom prst="straightConnector1">
            <a:avLst/>
          </a:prstGeom>
          <a:noFill/>
          <a:ln cap="flat" cmpd="sng" w="19050">
            <a:solidFill>
              <a:srgbClr val="000000"/>
            </a:solidFill>
            <a:prstDash val="solid"/>
            <a:round/>
            <a:headEnd len="lg" w="lg" type="triangle"/>
            <a:tailEnd len="lg" w="lg" type="triangle"/>
          </a:ln>
        </p:spPr>
      </p:cxnSp>
      <p:cxnSp>
        <p:nvCxnSpPr>
          <p:cNvPr id="153" name="Shape 153"/>
          <p:cNvCxnSpPr>
            <a:stCxn id="144" idx="3"/>
            <a:endCxn id="147" idx="1"/>
          </p:cNvCxnSpPr>
          <p:nvPr/>
        </p:nvCxnSpPr>
        <p:spPr>
          <a:xfrm>
            <a:off x="1295225" y="2461674"/>
            <a:ext cx="2060700" cy="166500"/>
          </a:xfrm>
          <a:prstGeom prst="straightConnector1">
            <a:avLst/>
          </a:prstGeom>
          <a:noFill/>
          <a:ln cap="flat" cmpd="sng" w="19050">
            <a:solidFill>
              <a:schemeClr val="dk2"/>
            </a:solidFill>
            <a:prstDash val="solid"/>
            <a:round/>
            <a:headEnd len="lg" w="lg" type="triangle"/>
            <a:tailEnd len="lg" w="lg" type="triangle"/>
          </a:ln>
        </p:spPr>
      </p:cxnSp>
      <p:pic>
        <p:nvPicPr>
          <p:cNvPr id="154" name="Shape 154"/>
          <p:cNvPicPr preferRelativeResize="0"/>
          <p:nvPr/>
        </p:nvPicPr>
        <p:blipFill>
          <a:blip r:embed="rId10">
            <a:alphaModFix/>
          </a:blip>
          <a:stretch>
            <a:fillRect/>
          </a:stretch>
        </p:blipFill>
        <p:spPr>
          <a:xfrm>
            <a:off x="3385214" y="2243149"/>
            <a:ext cx="769921" cy="7698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8" name="Shape 158"/>
        <p:cNvGrpSpPr/>
        <p:nvPr/>
      </p:nvGrpSpPr>
      <p:grpSpPr>
        <a:xfrm>
          <a:off x="0" y="0"/>
          <a:ext cx="0" cy="0"/>
          <a:chOff x="0" y="0"/>
          <a:chExt cx="0" cy="0"/>
        </a:xfrm>
      </p:grpSpPr>
      <p:pic>
        <p:nvPicPr>
          <p:cNvPr id="159" name="Shape 159"/>
          <p:cNvPicPr preferRelativeResize="0"/>
          <p:nvPr/>
        </p:nvPicPr>
        <p:blipFill/>
        <p:spPr>
          <a:xfrm>
            <a:off x="7514490" y="45563"/>
            <a:ext cx="718200" cy="718200"/>
          </a:xfrm>
          <a:prstGeom prst="rect">
            <a:avLst/>
          </a:prstGeom>
          <a:solidFill>
            <a:srgbClr val="FFFFFF"/>
          </a:solidFill>
          <a:ln>
            <a:noFill/>
          </a:ln>
        </p:spPr>
      </p:pic>
      <p:sp>
        <p:nvSpPr>
          <p:cNvPr id="160" name="Shape 160"/>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baseline="-25000" lang="en-US" sz="4000">
                <a:solidFill>
                  <a:srgbClr val="24D42D"/>
                </a:solidFill>
              </a:rPr>
              <a:t>POST is three components</a:t>
            </a:r>
          </a:p>
        </p:txBody>
      </p:sp>
      <p:sp>
        <p:nvSpPr>
          <p:cNvPr id="161" name="Shape 161"/>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 </a:t>
            </a:r>
            <a:r>
              <a:rPr b="1" i="0" lang="en-US" sz="1000" u="none" cap="none" strike="noStrike">
                <a:solidFill>
                  <a:srgbClr val="24D42D"/>
                </a:solidFill>
                <a:latin typeface="Arial"/>
                <a:ea typeface="Arial"/>
                <a:cs typeface="Arial"/>
                <a:sym typeface="Arial"/>
              </a:rPr>
              <a:t>|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62" name="Shape 162"/>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odk_medium_square.png" id="163" name="Shape 163"/>
          <p:cNvPicPr preferRelativeResize="0"/>
          <p:nvPr/>
        </p:nvPicPr>
        <p:blipFill>
          <a:blip r:embed="rId4">
            <a:alphaModFix/>
          </a:blip>
          <a:stretch>
            <a:fillRect/>
          </a:stretch>
        </p:blipFill>
        <p:spPr>
          <a:xfrm>
            <a:off x="6278076" y="1575914"/>
            <a:ext cx="1034482" cy="994009"/>
          </a:xfrm>
          <a:prstGeom prst="rect">
            <a:avLst/>
          </a:prstGeom>
          <a:noFill/>
          <a:ln>
            <a:noFill/>
          </a:ln>
        </p:spPr>
      </p:pic>
      <p:pic>
        <p:nvPicPr>
          <p:cNvPr descr="android-wallpaper5_2560x1600_1.jpg" id="164" name="Shape 164"/>
          <p:cNvPicPr preferRelativeResize="0"/>
          <p:nvPr/>
        </p:nvPicPr>
        <p:blipFill>
          <a:blip r:embed="rId5">
            <a:alphaModFix amt="48000"/>
          </a:blip>
          <a:stretch>
            <a:fillRect/>
          </a:stretch>
        </p:blipFill>
        <p:spPr>
          <a:xfrm>
            <a:off x="1454962" y="-203899"/>
            <a:ext cx="5784424" cy="5551300"/>
          </a:xfrm>
          <a:prstGeom prst="rect">
            <a:avLst/>
          </a:prstGeom>
          <a:noFill/>
          <a:ln>
            <a:noFill/>
          </a:ln>
        </p:spPr>
      </p:pic>
      <p:cxnSp>
        <p:nvCxnSpPr>
          <p:cNvPr id="165" name="Shape 165"/>
          <p:cNvCxnSpPr>
            <a:stCxn id="166" idx="3"/>
            <a:endCxn id="163" idx="1"/>
          </p:cNvCxnSpPr>
          <p:nvPr/>
        </p:nvCxnSpPr>
        <p:spPr>
          <a:xfrm>
            <a:off x="2416225" y="1900875"/>
            <a:ext cx="3861900" cy="171900"/>
          </a:xfrm>
          <a:prstGeom prst="straightConnector1">
            <a:avLst/>
          </a:prstGeom>
          <a:noFill/>
          <a:ln cap="flat" cmpd="sng" w="9525">
            <a:solidFill>
              <a:schemeClr val="dk2"/>
            </a:solidFill>
            <a:prstDash val="solid"/>
            <a:round/>
            <a:headEnd len="lg" w="lg" type="none"/>
            <a:tailEnd len="lg" w="lg" type="none"/>
          </a:ln>
        </p:spPr>
      </p:cxnSp>
      <p:pic>
        <p:nvPicPr>
          <p:cNvPr id="166" name="Shape 166"/>
          <p:cNvPicPr preferRelativeResize="0"/>
          <p:nvPr/>
        </p:nvPicPr>
        <p:blipFill>
          <a:blip r:embed="rId6">
            <a:alphaModFix/>
          </a:blip>
          <a:stretch>
            <a:fillRect/>
          </a:stretch>
        </p:blipFill>
        <p:spPr>
          <a:xfrm>
            <a:off x="1381750" y="1383645"/>
            <a:ext cx="1034475" cy="1034460"/>
          </a:xfrm>
          <a:prstGeom prst="rect">
            <a:avLst/>
          </a:prstGeom>
          <a:noFill/>
          <a:ln>
            <a:noFill/>
          </a:ln>
        </p:spPr>
      </p:pic>
      <p:sp>
        <p:nvSpPr>
          <p:cNvPr id="167" name="Shape 167"/>
          <p:cNvSpPr txBox="1"/>
          <p:nvPr/>
        </p:nvSpPr>
        <p:spPr>
          <a:xfrm>
            <a:off x="3074275" y="3706987"/>
            <a:ext cx="1519500" cy="432900"/>
          </a:xfrm>
          <a:prstGeom prst="rect">
            <a:avLst/>
          </a:prstGeom>
          <a:noFill/>
          <a:ln cap="flat" cmpd="sng" w="114300">
            <a:solidFill>
              <a:srgbClr val="4A86E8"/>
            </a:solidFill>
            <a:prstDash val="solid"/>
            <a:round/>
            <a:headEnd len="med" w="med" type="none"/>
            <a:tailEnd len="med" w="med" type="none"/>
          </a:ln>
        </p:spPr>
        <p:txBody>
          <a:bodyPr anchorCtr="0" anchor="t" bIns="91425" lIns="91425" rIns="91425" tIns="91425">
            <a:noAutofit/>
          </a:bodyPr>
          <a:lstStyle/>
          <a:p>
            <a:pPr lvl="0" rtl="0">
              <a:spcBef>
                <a:spcPts val="0"/>
              </a:spcBef>
              <a:buNone/>
            </a:pPr>
            <a:r>
              <a:rPr lang="en-US" sz="1800"/>
              <a:t>POST.DOSE</a:t>
            </a:r>
          </a:p>
        </p:txBody>
      </p:sp>
      <p:cxnSp>
        <p:nvCxnSpPr>
          <p:cNvPr id="168" name="Shape 168"/>
          <p:cNvCxnSpPr>
            <a:endCxn id="167" idx="0"/>
          </p:cNvCxnSpPr>
          <p:nvPr/>
        </p:nvCxnSpPr>
        <p:spPr>
          <a:xfrm>
            <a:off x="1899025" y="2418187"/>
            <a:ext cx="1935000" cy="1288800"/>
          </a:xfrm>
          <a:prstGeom prst="straightConnector1">
            <a:avLst/>
          </a:prstGeom>
          <a:noFill/>
          <a:ln cap="flat" cmpd="sng" w="9525">
            <a:solidFill>
              <a:schemeClr val="dk2"/>
            </a:solidFill>
            <a:prstDash val="solid"/>
            <a:round/>
            <a:headEnd len="lg" w="lg" type="none"/>
            <a:tailEnd len="lg" w="lg" type="none"/>
          </a:ln>
        </p:spPr>
      </p:cxnSp>
      <p:cxnSp>
        <p:nvCxnSpPr>
          <p:cNvPr id="169" name="Shape 169"/>
          <p:cNvCxnSpPr>
            <a:endCxn id="167" idx="3"/>
          </p:cNvCxnSpPr>
          <p:nvPr/>
        </p:nvCxnSpPr>
        <p:spPr>
          <a:xfrm flipH="1">
            <a:off x="4593775" y="2569837"/>
            <a:ext cx="2201400" cy="1353600"/>
          </a:xfrm>
          <a:prstGeom prst="straightConnector1">
            <a:avLst/>
          </a:prstGeom>
          <a:noFill/>
          <a:ln cap="flat" cmpd="sng" w="9525">
            <a:solidFill>
              <a:schemeClr val="dk2"/>
            </a:solidFill>
            <a:prstDash val="solid"/>
            <a:round/>
            <a:headEnd len="lg" w="lg" type="none"/>
            <a:tailEnd len="lg" w="lg"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3"/>
                                        </p:tgtEl>
                                        <p:attrNameLst>
                                          <p:attrName>style.visibility</p:attrName>
                                        </p:attrNameLst>
                                      </p:cBhvr>
                                      <p:to>
                                        <p:strVal val="visible"/>
                                      </p:to>
                                    </p:set>
                                    <p:animEffect filter="fade" transition="in">
                                      <p:cBhvr>
                                        <p:cTn dur="1000"/>
                                        <p:tgtEl>
                                          <p:spTgt spid="16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5"/>
                                        </p:tgtEl>
                                        <p:attrNameLst>
                                          <p:attrName>style.visibility</p:attrName>
                                        </p:attrNameLst>
                                      </p:cBhvr>
                                      <p:to>
                                        <p:strVal val="visible"/>
                                      </p:to>
                                    </p:set>
                                    <p:animEffect filter="fade" transition="in">
                                      <p:cBhvr>
                                        <p:cTn dur="1000"/>
                                        <p:tgtEl>
                                          <p:spTgt spid="165"/>
                                        </p:tgtEl>
                                      </p:cBhvr>
                                    </p:animEffect>
                                  </p:childTnLst>
                                </p:cTn>
                              </p:par>
                              <p:par>
                                <p:cTn fill="hold" nodeType="withEffect" presetClass="entr" presetID="10" presetSubtype="0">
                                  <p:stCondLst>
                                    <p:cond delay="0"/>
                                  </p:stCondLst>
                                  <p:childTnLst>
                                    <p:set>
                                      <p:cBhvr>
                                        <p:cTn dur="1" fill="hold">
                                          <p:stCondLst>
                                            <p:cond delay="0"/>
                                          </p:stCondLst>
                                        </p:cTn>
                                        <p:tgtEl>
                                          <p:spTgt spid="166"/>
                                        </p:tgtEl>
                                        <p:attrNameLst>
                                          <p:attrName>style.visibility</p:attrName>
                                        </p:attrNameLst>
                                      </p:cBhvr>
                                      <p:to>
                                        <p:strVal val="visible"/>
                                      </p:to>
                                    </p:set>
                                    <p:animEffect filter="fade" transition="in">
                                      <p:cBhvr>
                                        <p:cTn dur="1000"/>
                                        <p:tgtEl>
                                          <p:spTgt spid="166"/>
                                        </p:tgtEl>
                                      </p:cBhvr>
                                    </p:animEffect>
                                  </p:childTnLst>
                                </p:cTn>
                              </p:par>
                              <p:par>
                                <p:cTn fill="hold" nodeType="withEffect" presetClass="entr" presetID="10" presetSubtype="0">
                                  <p:stCondLst>
                                    <p:cond delay="0"/>
                                  </p:stCondLst>
                                  <p:childTnLst>
                                    <p:set>
                                      <p:cBhvr>
                                        <p:cTn dur="1" fill="hold">
                                          <p:stCondLst>
                                            <p:cond delay="0"/>
                                          </p:stCondLst>
                                        </p:cTn>
                                        <p:tgtEl>
                                          <p:spTgt spid="164"/>
                                        </p:tgtEl>
                                        <p:attrNameLst>
                                          <p:attrName>style.visibility</p:attrName>
                                        </p:attrNameLst>
                                      </p:cBhvr>
                                      <p:to>
                                        <p:strVal val="visible"/>
                                      </p:to>
                                    </p:set>
                                    <p:animEffect filter="fade" transition="in">
                                      <p:cBhvr>
                                        <p:cTn dur="5000"/>
                                        <p:tgtEl>
                                          <p:spTgt spid="1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7"/>
                                        </p:tgtEl>
                                        <p:attrNameLst>
                                          <p:attrName>style.visibility</p:attrName>
                                        </p:attrNameLst>
                                      </p:cBhvr>
                                      <p:to>
                                        <p:strVal val="visible"/>
                                      </p:to>
                                    </p:set>
                                    <p:animEffect filter="fade" transition="in">
                                      <p:cBhvr>
                                        <p:cTn dur="1000"/>
                                        <p:tgtEl>
                                          <p:spTgt spid="167"/>
                                        </p:tgtEl>
                                      </p:cBhvr>
                                    </p:animEffect>
                                  </p:childTnLst>
                                </p:cTn>
                              </p:par>
                              <p:par>
                                <p:cTn fill="hold" nodeType="with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1000"/>
                                        <p:tgtEl>
                                          <p:spTgt spid="168"/>
                                        </p:tgtEl>
                                      </p:cBhvr>
                                    </p:animEffect>
                                  </p:childTnLst>
                                </p:cTn>
                              </p:par>
                              <p:par>
                                <p:cTn fill="hold" nodeType="with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1000"/>
                                        <p:tgtEl>
                                          <p:spTgt spid="16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3" name="Shape 173"/>
        <p:cNvGrpSpPr/>
        <p:nvPr/>
      </p:nvGrpSpPr>
      <p:grpSpPr>
        <a:xfrm>
          <a:off x="0" y="0"/>
          <a:ext cx="0" cy="0"/>
          <a:chOff x="0" y="0"/>
          <a:chExt cx="0" cy="0"/>
        </a:xfrm>
      </p:grpSpPr>
      <p:pic>
        <p:nvPicPr>
          <p:cNvPr id="174" name="Shape 174"/>
          <p:cNvPicPr preferRelativeResize="0"/>
          <p:nvPr/>
        </p:nvPicPr>
        <p:blipFill/>
        <p:spPr>
          <a:xfrm>
            <a:off x="7514490" y="45563"/>
            <a:ext cx="718200" cy="718200"/>
          </a:xfrm>
          <a:prstGeom prst="rect">
            <a:avLst/>
          </a:prstGeom>
          <a:solidFill>
            <a:srgbClr val="FFFFFF"/>
          </a:solidFill>
          <a:ln>
            <a:noFill/>
          </a:ln>
        </p:spPr>
      </p:pic>
      <p:sp>
        <p:nvSpPr>
          <p:cNvPr id="175" name="Shape 175"/>
          <p:cNvSpPr txBox="1"/>
          <p:nvPr/>
        </p:nvSpPr>
        <p:spPr>
          <a:xfrm>
            <a:off x="108729" y="261836"/>
            <a:ext cx="4917300" cy="6225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SzPct val="25000"/>
              <a:buFont typeface="Arial"/>
              <a:buNone/>
            </a:pPr>
            <a:r>
              <a:rPr baseline="-25000" lang="en-US" sz="4000">
                <a:solidFill>
                  <a:srgbClr val="24D42D"/>
                </a:solidFill>
              </a:rPr>
              <a:t>POST is intuitive</a:t>
            </a:r>
          </a:p>
        </p:txBody>
      </p:sp>
      <p:sp>
        <p:nvSpPr>
          <p:cNvPr id="176" name="Shape 17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 </a:t>
            </a:r>
            <a:r>
              <a:rPr b="1" i="0" lang="en-US" sz="1000" u="none" cap="none" strike="noStrike">
                <a:solidFill>
                  <a:srgbClr val="24D42D"/>
                </a:solidFill>
                <a:latin typeface="Arial"/>
                <a:ea typeface="Arial"/>
                <a:cs typeface="Arial"/>
                <a:sym typeface="Arial"/>
              </a:rPr>
              <a:t>|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77" name="Shape 17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78" name="Shape 178"/>
          <p:cNvPicPr preferRelativeResize="0"/>
          <p:nvPr/>
        </p:nvPicPr>
        <p:blipFill rotWithShape="1">
          <a:blip r:embed="rId4">
            <a:alphaModFix/>
          </a:blip>
          <a:srcRect b="10190" l="1087" r="71805" t="5592"/>
          <a:stretch/>
        </p:blipFill>
        <p:spPr>
          <a:xfrm>
            <a:off x="4571999" y="996600"/>
            <a:ext cx="2201551" cy="3358550"/>
          </a:xfrm>
          <a:prstGeom prst="rect">
            <a:avLst/>
          </a:prstGeom>
          <a:noFill/>
          <a:ln>
            <a:noFill/>
          </a:ln>
        </p:spPr>
      </p:pic>
      <p:pic>
        <p:nvPicPr>
          <p:cNvPr id="179" name="Shape 179"/>
          <p:cNvPicPr preferRelativeResize="0"/>
          <p:nvPr/>
        </p:nvPicPr>
        <p:blipFill rotWithShape="1">
          <a:blip r:embed="rId5">
            <a:alphaModFix/>
          </a:blip>
          <a:srcRect b="11731" l="1116" r="71774" t="4050"/>
          <a:stretch/>
        </p:blipFill>
        <p:spPr>
          <a:xfrm>
            <a:off x="2370450" y="996600"/>
            <a:ext cx="2201551" cy="33585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3" name="Shape 183"/>
        <p:cNvGrpSpPr/>
        <p:nvPr/>
      </p:nvGrpSpPr>
      <p:grpSpPr>
        <a:xfrm>
          <a:off x="0" y="0"/>
          <a:ext cx="0" cy="0"/>
          <a:chOff x="0" y="0"/>
          <a:chExt cx="0" cy="0"/>
        </a:xfrm>
      </p:grpSpPr>
      <p:pic>
        <p:nvPicPr>
          <p:cNvPr id="184" name="Shape 184"/>
          <p:cNvPicPr preferRelativeResize="0"/>
          <p:nvPr/>
        </p:nvPicPr>
        <p:blipFill/>
        <p:spPr>
          <a:xfrm>
            <a:off x="7514490" y="45563"/>
            <a:ext cx="718200" cy="718200"/>
          </a:xfrm>
          <a:prstGeom prst="rect">
            <a:avLst/>
          </a:prstGeom>
          <a:solidFill>
            <a:srgbClr val="FFFFFF"/>
          </a:solidFill>
          <a:ln>
            <a:noFill/>
          </a:ln>
        </p:spPr>
      </p:pic>
      <p:sp>
        <p:nvSpPr>
          <p:cNvPr id="185" name="Shape 185"/>
          <p:cNvSpPr txBox="1"/>
          <p:nvPr/>
        </p:nvSpPr>
        <p:spPr>
          <a:xfrm>
            <a:off x="108729" y="261836"/>
            <a:ext cx="4917300" cy="622500"/>
          </a:xfrm>
          <a:prstGeom prst="rect">
            <a:avLst/>
          </a:prstGeom>
          <a:noFill/>
          <a:ln>
            <a:noFill/>
          </a:ln>
        </p:spPr>
        <p:txBody>
          <a:bodyPr anchorCtr="0" anchor="b" bIns="121875" lIns="121875" rIns="121875" tIns="121875">
            <a:noAutofit/>
          </a:bodyPr>
          <a:lstStyle/>
          <a:p>
            <a:pPr lvl="0" rtl="0">
              <a:lnSpc>
                <a:spcPct val="90000"/>
              </a:lnSpc>
              <a:spcBef>
                <a:spcPts val="0"/>
              </a:spcBef>
              <a:buClr>
                <a:schemeClr val="dk1"/>
              </a:buClr>
              <a:buSzPct val="25000"/>
              <a:buFont typeface="Arial"/>
              <a:buNone/>
            </a:pPr>
            <a:r>
              <a:rPr baseline="-25000" lang="en-US" sz="4000">
                <a:solidFill>
                  <a:srgbClr val="24D42D"/>
                </a:solidFill>
              </a:rPr>
              <a:t>POST is transparent</a:t>
            </a:r>
          </a:p>
        </p:txBody>
      </p:sp>
      <p:sp>
        <p:nvSpPr>
          <p:cNvPr id="186" name="Shape 18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 </a:t>
            </a:r>
            <a:r>
              <a:rPr b="1" i="0" lang="en-US" sz="1000" u="none" cap="none" strike="noStrike">
                <a:solidFill>
                  <a:srgbClr val="24D42D"/>
                </a:solidFill>
                <a:latin typeface="Arial"/>
                <a:ea typeface="Arial"/>
                <a:cs typeface="Arial"/>
                <a:sym typeface="Arial"/>
              </a:rPr>
              <a:t>|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87" name="Shape 18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88" name="Shape 188"/>
          <p:cNvSpPr txBox="1"/>
          <p:nvPr/>
        </p:nvSpPr>
        <p:spPr>
          <a:xfrm>
            <a:off x="2673300" y="2172750"/>
            <a:ext cx="3797400" cy="798000"/>
          </a:xfrm>
          <a:prstGeom prst="rect">
            <a:avLst/>
          </a:prstGeom>
          <a:noFill/>
          <a:ln>
            <a:noFill/>
          </a:ln>
        </p:spPr>
        <p:txBody>
          <a:bodyPr anchorCtr="0" anchor="t" bIns="91425" lIns="91425" rIns="91425" tIns="91425">
            <a:noAutofit/>
          </a:bodyPr>
          <a:lstStyle/>
          <a:p>
            <a:pPr lvl="0" algn="ctr">
              <a:spcBef>
                <a:spcPts val="0"/>
              </a:spcBef>
              <a:buNone/>
            </a:pPr>
            <a:r>
              <a:rPr lang="en-US" sz="3600" u="sng">
                <a:solidFill>
                  <a:schemeClr val="hlink"/>
                </a:solidFill>
                <a:hlinkClick r:id="rId4"/>
              </a:rPr>
              <a:t>ODK Aggregate</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2" name="Shape 192"/>
        <p:cNvGrpSpPr/>
        <p:nvPr/>
      </p:nvGrpSpPr>
      <p:grpSpPr>
        <a:xfrm>
          <a:off x="0" y="0"/>
          <a:ext cx="0" cy="0"/>
          <a:chOff x="0" y="0"/>
          <a:chExt cx="0" cy="0"/>
        </a:xfrm>
      </p:grpSpPr>
      <p:pic>
        <p:nvPicPr>
          <p:cNvPr id="193" name="Shape 193"/>
          <p:cNvPicPr preferRelativeResize="0"/>
          <p:nvPr/>
        </p:nvPicPr>
        <p:blipFill/>
        <p:spPr>
          <a:xfrm>
            <a:off x="7514490" y="45563"/>
            <a:ext cx="718200" cy="718200"/>
          </a:xfrm>
          <a:prstGeom prst="rect">
            <a:avLst/>
          </a:prstGeom>
          <a:solidFill>
            <a:srgbClr val="FFFFFF"/>
          </a:solidFill>
          <a:ln>
            <a:noFill/>
          </a:ln>
        </p:spPr>
      </p:pic>
      <p:sp>
        <p:nvSpPr>
          <p:cNvPr id="194" name="Shape 194"/>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POST </a:t>
            </a:r>
            <a:r>
              <a:rPr b="1" i="0" lang="en-US" sz="1000" u="none" cap="none" strike="noStrike">
                <a:solidFill>
                  <a:srgbClr val="24D42D"/>
                </a:solidFill>
                <a:latin typeface="Arial"/>
                <a:ea typeface="Arial"/>
                <a:cs typeface="Arial"/>
                <a:sym typeface="Arial"/>
              </a:rPr>
              <a:t>| </a:t>
            </a:r>
            <a:r>
              <a:rPr b="1" lang="en-US" sz="1000">
                <a:solidFill>
                  <a:srgbClr val="24D42D"/>
                </a:solidFill>
              </a:rPr>
              <a:t>Apps and Algorithms</a:t>
            </a:r>
            <a:r>
              <a:rPr b="1" i="0" lang="en-US" sz="1000" u="none" cap="none" strike="noStrike">
                <a:solidFill>
                  <a:srgbClr val="24D42D"/>
                </a:solidFill>
                <a:latin typeface="Arial"/>
                <a:ea typeface="Arial"/>
                <a:cs typeface="Arial"/>
                <a:sym typeface="Arial"/>
              </a:rPr>
              <a:t> |</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a:t>
            </a:r>
            <a:r>
              <a:rPr b="1" i="0" lang="en-US" sz="1000" u="none" cap="none" strike="noStrike">
                <a:solidFill>
                  <a:srgbClr val="7F7F7F"/>
                </a:solidFill>
                <a:latin typeface="Arial"/>
                <a:ea typeface="Arial"/>
                <a:cs typeface="Arial"/>
                <a:sym typeface="Arial"/>
              </a:rPr>
              <a:t>Presentation </a:t>
            </a:r>
            <a:r>
              <a:rPr b="1" lang="en-US" sz="1000">
                <a:solidFill>
                  <a:srgbClr val="7F7F7F"/>
                </a:solidFill>
              </a:rPr>
              <a:t>Fall </a:t>
            </a:r>
            <a:r>
              <a:rPr b="1" i="0" lang="en-US" sz="1000" u="none" cap="none" strike="noStrike">
                <a:solidFill>
                  <a:srgbClr val="7F7F7F"/>
                </a:solidFill>
                <a:latin typeface="Arial"/>
                <a:ea typeface="Arial"/>
                <a:cs typeface="Arial"/>
                <a:sym typeface="Arial"/>
              </a:rPr>
              <a:t>201</a:t>
            </a:r>
            <a:r>
              <a:rPr b="1" lang="en-US" sz="1000">
                <a:solidFill>
                  <a:srgbClr val="7F7F7F"/>
                </a:solidFill>
              </a:rPr>
              <a:t>6</a:t>
            </a:r>
          </a:p>
        </p:txBody>
      </p:sp>
      <p:pic>
        <p:nvPicPr>
          <p:cNvPr descr="AClogotype (1).png" id="195" name="Shape 195"/>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odk_medium_square.png" id="196" name="Shape 196"/>
          <p:cNvPicPr preferRelativeResize="0"/>
          <p:nvPr/>
        </p:nvPicPr>
        <p:blipFill>
          <a:blip r:embed="rId4">
            <a:alphaModFix/>
          </a:blip>
          <a:stretch>
            <a:fillRect/>
          </a:stretch>
        </p:blipFill>
        <p:spPr>
          <a:xfrm>
            <a:off x="6278076" y="1575914"/>
            <a:ext cx="1034482" cy="994009"/>
          </a:xfrm>
          <a:prstGeom prst="rect">
            <a:avLst/>
          </a:prstGeom>
          <a:noFill/>
          <a:ln>
            <a:noFill/>
          </a:ln>
        </p:spPr>
      </p:pic>
      <p:pic>
        <p:nvPicPr>
          <p:cNvPr descr="android-wallpaper5_2560x1600_1.jpg" id="197" name="Shape 197"/>
          <p:cNvPicPr preferRelativeResize="0"/>
          <p:nvPr/>
        </p:nvPicPr>
        <p:blipFill>
          <a:blip r:embed="rId5">
            <a:alphaModFix amt="48000"/>
          </a:blip>
          <a:stretch>
            <a:fillRect/>
          </a:stretch>
        </p:blipFill>
        <p:spPr>
          <a:xfrm>
            <a:off x="1679787" y="-203899"/>
            <a:ext cx="5784424" cy="5551300"/>
          </a:xfrm>
          <a:prstGeom prst="rect">
            <a:avLst/>
          </a:prstGeom>
          <a:noFill/>
          <a:ln>
            <a:noFill/>
          </a:ln>
        </p:spPr>
      </p:pic>
      <p:sp>
        <p:nvSpPr>
          <p:cNvPr id="198" name="Shape 198"/>
          <p:cNvSpPr txBox="1"/>
          <p:nvPr/>
        </p:nvSpPr>
        <p:spPr>
          <a:xfrm>
            <a:off x="3074275" y="3706987"/>
            <a:ext cx="1519500" cy="432900"/>
          </a:xfrm>
          <a:prstGeom prst="rect">
            <a:avLst/>
          </a:prstGeom>
          <a:noFill/>
          <a:ln cap="flat" cmpd="sng" w="114300">
            <a:solidFill>
              <a:srgbClr val="4A86E8"/>
            </a:solidFill>
            <a:prstDash val="solid"/>
            <a:round/>
            <a:headEnd len="med" w="med" type="none"/>
            <a:tailEnd len="med" w="med" type="none"/>
          </a:ln>
        </p:spPr>
        <p:txBody>
          <a:bodyPr anchorCtr="0" anchor="t" bIns="91425" lIns="91425" rIns="91425" tIns="91425">
            <a:noAutofit/>
          </a:bodyPr>
          <a:lstStyle/>
          <a:p>
            <a:pPr lvl="0" rtl="0">
              <a:spcBef>
                <a:spcPts val="0"/>
              </a:spcBef>
              <a:buNone/>
            </a:pPr>
            <a:r>
              <a:rPr lang="en-US" sz="1800"/>
              <a:t>POST.DOSE</a:t>
            </a:r>
          </a:p>
        </p:txBody>
      </p:sp>
      <p:cxnSp>
        <p:nvCxnSpPr>
          <p:cNvPr id="199" name="Shape 199"/>
          <p:cNvCxnSpPr>
            <a:stCxn id="200" idx="2"/>
            <a:endCxn id="198" idx="0"/>
          </p:cNvCxnSpPr>
          <p:nvPr/>
        </p:nvCxnSpPr>
        <p:spPr>
          <a:xfrm>
            <a:off x="1898987" y="2418105"/>
            <a:ext cx="1935000" cy="1288800"/>
          </a:xfrm>
          <a:prstGeom prst="straightConnector1">
            <a:avLst/>
          </a:prstGeom>
          <a:noFill/>
          <a:ln cap="flat" cmpd="sng" w="9525">
            <a:solidFill>
              <a:schemeClr val="dk2"/>
            </a:solidFill>
            <a:prstDash val="solid"/>
            <a:round/>
            <a:headEnd len="lg" w="lg" type="none"/>
            <a:tailEnd len="lg" w="lg" type="none"/>
          </a:ln>
        </p:spPr>
      </p:cxnSp>
      <p:cxnSp>
        <p:nvCxnSpPr>
          <p:cNvPr id="201" name="Shape 201"/>
          <p:cNvCxnSpPr>
            <a:stCxn id="200" idx="3"/>
            <a:endCxn id="196" idx="1"/>
          </p:cNvCxnSpPr>
          <p:nvPr/>
        </p:nvCxnSpPr>
        <p:spPr>
          <a:xfrm>
            <a:off x="2416225" y="1900875"/>
            <a:ext cx="3861900" cy="171900"/>
          </a:xfrm>
          <a:prstGeom prst="straightConnector1">
            <a:avLst/>
          </a:prstGeom>
          <a:noFill/>
          <a:ln cap="flat" cmpd="sng" w="9525">
            <a:solidFill>
              <a:schemeClr val="dk2"/>
            </a:solidFill>
            <a:prstDash val="solid"/>
            <a:round/>
            <a:headEnd len="lg" w="lg" type="none"/>
            <a:tailEnd len="lg" w="lg" type="none"/>
          </a:ln>
        </p:spPr>
      </p:cxnSp>
      <p:cxnSp>
        <p:nvCxnSpPr>
          <p:cNvPr id="202" name="Shape 202"/>
          <p:cNvCxnSpPr>
            <a:stCxn id="196" idx="2"/>
            <a:endCxn id="198" idx="3"/>
          </p:cNvCxnSpPr>
          <p:nvPr/>
        </p:nvCxnSpPr>
        <p:spPr>
          <a:xfrm flipH="1">
            <a:off x="4593918" y="2569924"/>
            <a:ext cx="2201400" cy="1353600"/>
          </a:xfrm>
          <a:prstGeom prst="straightConnector1">
            <a:avLst/>
          </a:prstGeom>
          <a:noFill/>
          <a:ln cap="flat" cmpd="sng" w="9525">
            <a:solidFill>
              <a:schemeClr val="dk2"/>
            </a:solidFill>
            <a:prstDash val="solid"/>
            <a:round/>
            <a:headEnd len="lg" w="lg" type="none"/>
            <a:tailEnd len="lg" w="lg" type="none"/>
          </a:ln>
        </p:spPr>
      </p:cxnSp>
      <p:pic>
        <p:nvPicPr>
          <p:cNvPr id="200" name="Shape 200"/>
          <p:cNvPicPr preferRelativeResize="0"/>
          <p:nvPr/>
        </p:nvPicPr>
        <p:blipFill>
          <a:blip r:embed="rId6">
            <a:alphaModFix/>
          </a:blip>
          <a:stretch>
            <a:fillRect/>
          </a:stretch>
        </p:blipFill>
        <p:spPr>
          <a:xfrm>
            <a:off x="1381750" y="1383645"/>
            <a:ext cx="1034475" cy="1034460"/>
          </a:xfrm>
          <a:prstGeom prst="rect">
            <a:avLst/>
          </a:prstGeom>
          <a:noFill/>
          <a:ln>
            <a:noFill/>
          </a:ln>
        </p:spPr>
      </p:pic>
      <p:sp>
        <p:nvSpPr>
          <p:cNvPr id="203" name="Shape 203"/>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baseline="-25000" lang="en-US" sz="4000">
                <a:solidFill>
                  <a:srgbClr val="24D42D"/>
                </a:solidFill>
              </a:rPr>
              <a:t>Post is three components cont.</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1000"/>
                                        <p:tgtEl>
                                          <p:spTgt spid="198"/>
                                        </p:tgtEl>
                                      </p:cBhvr>
                                    </p:animEffect>
                                  </p:childTnLst>
                                </p:cTn>
                              </p:par>
                              <p:par>
                                <p:cTn fill="hold" nodeType="with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1000"/>
                                        <p:tgtEl>
                                          <p:spTgt spid="199"/>
                                        </p:tgtEl>
                                      </p:cBhvr>
                                    </p:animEffect>
                                  </p:childTnLst>
                                </p:cTn>
                              </p:par>
                              <p:par>
                                <p:cTn fill="hold" nodeType="withEffect" presetClass="entr" presetID="10" presetSubtype="0">
                                  <p:stCondLst>
                                    <p:cond delay="0"/>
                                  </p:stCondLst>
                                  <p:childTnLst>
                                    <p:set>
                                      <p:cBhvr>
                                        <p:cTn dur="1" fill="hold">
                                          <p:stCondLst>
                                            <p:cond delay="0"/>
                                          </p:stCondLst>
                                        </p:cTn>
                                        <p:tgtEl>
                                          <p:spTgt spid="202"/>
                                        </p:tgtEl>
                                        <p:attrNameLst>
                                          <p:attrName>style.visibility</p:attrName>
                                        </p:attrNameLst>
                                      </p:cBhvr>
                                      <p:to>
                                        <p:strVal val="visible"/>
                                      </p:to>
                                    </p:set>
                                    <p:animEffect filter="fade" transition="in">
                                      <p:cBhvr>
                                        <p:cTn dur="1000"/>
                                        <p:tgtEl>
                                          <p:spTgt spid="2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