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4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2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9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31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3631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19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21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72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13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4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0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9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1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9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6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2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DE5AD-45F8-493A-8581-B2331F8B93BC}" type="datetimeFigureOut">
              <a:rPr lang="en-US" smtClean="0"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8EE7A-2958-4C07-ABB4-FB1D1279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29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Library Instruction:</a:t>
            </a:r>
            <a:br>
              <a:rPr lang="en-US" dirty="0" smtClean="0"/>
            </a:br>
            <a:r>
              <a:rPr lang="en-US" dirty="0" smtClean="0"/>
              <a:t>What’s Next and How Do We Get There?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Kornelia Tancheva</a:t>
            </a:r>
          </a:p>
          <a:p>
            <a:r>
              <a:rPr lang="en-US" dirty="0" smtClean="0"/>
              <a:t>10 December,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24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slac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Library instruction is forced</a:t>
            </a:r>
          </a:p>
          <a:p>
            <a:pPr lvl="0"/>
            <a:r>
              <a:rPr lang="en-US" dirty="0"/>
              <a:t>It is repetitive and many have gone through it in high school</a:t>
            </a:r>
          </a:p>
          <a:p>
            <a:pPr lvl="0"/>
            <a:r>
              <a:rPr lang="en-US" dirty="0"/>
              <a:t>Redundancy: </a:t>
            </a:r>
            <a:r>
              <a:rPr lang="en-US" dirty="0" smtClean="0"/>
              <a:t>during </a:t>
            </a:r>
            <a:r>
              <a:rPr lang="en-US" dirty="0"/>
              <a:t>their Cornell years, students experience “effectively the same presentation”</a:t>
            </a:r>
          </a:p>
          <a:p>
            <a:pPr lvl="0"/>
            <a:r>
              <a:rPr lang="en-US" dirty="0"/>
              <a:t>Quality of instruction varies (it is often not engaging enough; instructors just “throw tools at you”)</a:t>
            </a:r>
          </a:p>
          <a:p>
            <a:pPr lvl="0"/>
            <a:r>
              <a:rPr lang="en-US" dirty="0"/>
              <a:t>Conceptually, it is often too search-engine-based (which is fairly intuitive); or it is too general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088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Sub-Group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5987" y="2305604"/>
            <a:ext cx="6419289" cy="405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66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videos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Phased Diagrams: 36 points</a:t>
            </a:r>
          </a:p>
          <a:p>
            <a:pPr lvl="0"/>
            <a:r>
              <a:rPr lang="en-US" dirty="0"/>
              <a:t>Video </a:t>
            </a:r>
            <a:r>
              <a:rPr lang="en-US" dirty="0" smtClean="0"/>
              <a:t>X: </a:t>
            </a:r>
            <a:r>
              <a:rPr lang="en-US" dirty="0"/>
              <a:t>23 points</a:t>
            </a:r>
          </a:p>
          <a:p>
            <a:pPr lvl="0"/>
            <a:r>
              <a:rPr lang="en-US" dirty="0"/>
              <a:t>Video </a:t>
            </a:r>
            <a:r>
              <a:rPr lang="en-US" dirty="0" smtClean="0"/>
              <a:t>Y: </a:t>
            </a:r>
            <a:r>
              <a:rPr lang="en-US" dirty="0"/>
              <a:t>18 points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37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Quality over quantity</a:t>
            </a:r>
          </a:p>
          <a:p>
            <a:pPr lvl="0"/>
            <a:r>
              <a:rPr lang="en-US" dirty="0"/>
              <a:t>Focus on classes where we can have an impact </a:t>
            </a:r>
          </a:p>
          <a:p>
            <a:pPr lvl="0"/>
            <a:r>
              <a:rPr lang="en-US" dirty="0"/>
              <a:t>Focus on classes with a research component/assignment</a:t>
            </a:r>
          </a:p>
          <a:p>
            <a:pPr lvl="0"/>
            <a:r>
              <a:rPr lang="en-US" dirty="0"/>
              <a:t>Focus on teaching critical thinking skills, not tool demonstration and </a:t>
            </a:r>
            <a:r>
              <a:rPr lang="en-US" dirty="0" smtClean="0"/>
              <a:t>explanation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70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Focus on teaching that reveals new </a:t>
            </a:r>
            <a:r>
              <a:rPr lang="en-US" dirty="0" smtClean="0"/>
              <a:t>possibilities</a:t>
            </a:r>
          </a:p>
          <a:p>
            <a:pPr lvl="1"/>
            <a:r>
              <a:rPr lang="en-US" dirty="0"/>
              <a:t>Transition everything that is procedural to online videos, tutorials</a:t>
            </a:r>
          </a:p>
          <a:p>
            <a:pPr lvl="1"/>
            <a:r>
              <a:rPr lang="en-US" dirty="0"/>
              <a:t>Reserve classroom time for unique help</a:t>
            </a:r>
          </a:p>
          <a:p>
            <a:pPr lvl="0"/>
            <a:r>
              <a:rPr lang="en-US" dirty="0" smtClean="0"/>
              <a:t>Assess constantly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sz="4800" dirty="0" smtClean="0"/>
              <a:t>And how do we get there?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70335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6695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616" y="1742303"/>
            <a:ext cx="10194795" cy="404889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9600" dirty="0" smtClean="0"/>
              <a:t>Roles </a:t>
            </a:r>
            <a:r>
              <a:rPr lang="en-US" sz="9600" dirty="0"/>
              <a:t>and balance between unit-based IL programs and CUL’s library-wide efforts to support IL </a:t>
            </a:r>
            <a:r>
              <a:rPr lang="en-US" sz="9600" dirty="0" smtClean="0"/>
              <a:t>campus-wide</a:t>
            </a:r>
            <a:r>
              <a:rPr lang="en-US" sz="9600" dirty="0"/>
              <a:t> </a:t>
            </a:r>
          </a:p>
          <a:p>
            <a:pPr lvl="0"/>
            <a:r>
              <a:rPr lang="en-US" sz="9600" dirty="0" smtClean="0"/>
              <a:t>Support for </a:t>
            </a:r>
            <a:r>
              <a:rPr lang="en-US" sz="9600" dirty="0"/>
              <a:t>integrating online learning into our IL </a:t>
            </a:r>
            <a:r>
              <a:rPr lang="en-US" sz="9600" dirty="0" smtClean="0"/>
              <a:t>programs: in-house; partnerships </a:t>
            </a:r>
          </a:p>
          <a:p>
            <a:pPr lvl="0"/>
            <a:r>
              <a:rPr lang="en-US" sz="9600" dirty="0" smtClean="0"/>
              <a:t>Importance </a:t>
            </a:r>
            <a:r>
              <a:rPr lang="en-US" sz="9600" dirty="0"/>
              <a:t>of information literacy in the new </a:t>
            </a:r>
            <a:r>
              <a:rPr lang="en-US" sz="9600" dirty="0" smtClean="0"/>
              <a:t>University administration</a:t>
            </a:r>
            <a:r>
              <a:rPr lang="en-US" sz="9600" dirty="0"/>
              <a:t> </a:t>
            </a:r>
          </a:p>
          <a:p>
            <a:pPr lvl="0"/>
            <a:r>
              <a:rPr lang="en-US" sz="9600" dirty="0" smtClean="0"/>
              <a:t>Other institutions’ IL </a:t>
            </a:r>
            <a:r>
              <a:rPr lang="en-US" sz="9600" dirty="0"/>
              <a:t>programs </a:t>
            </a:r>
            <a:r>
              <a:rPr lang="en-US" sz="9600" dirty="0" smtClean="0"/>
              <a:t>of particular interest</a:t>
            </a:r>
            <a:r>
              <a:rPr lang="en-US" sz="9600" dirty="0"/>
              <a:t>  </a:t>
            </a:r>
            <a:endParaRPr lang="en-US" sz="9600" dirty="0" smtClean="0"/>
          </a:p>
          <a:p>
            <a:pPr lvl="0"/>
            <a:r>
              <a:rPr lang="en-US" sz="9600" dirty="0" smtClean="0"/>
              <a:t>Assessment goals for next semester</a:t>
            </a:r>
            <a:r>
              <a:rPr lang="en-US" sz="9600" dirty="0"/>
              <a:t> </a:t>
            </a:r>
          </a:p>
          <a:p>
            <a:pPr lvl="0"/>
            <a:r>
              <a:rPr lang="en-US" sz="9600" dirty="0" smtClean="0"/>
              <a:t>SMART </a:t>
            </a:r>
            <a:r>
              <a:rPr lang="en-US" sz="9600" dirty="0"/>
              <a:t>practices </a:t>
            </a:r>
            <a:r>
              <a:rPr lang="en-US" sz="9600" dirty="0" smtClean="0"/>
              <a:t>in library instruction</a:t>
            </a:r>
          </a:p>
          <a:p>
            <a:pPr lvl="0"/>
            <a:r>
              <a:rPr lang="en-US" sz="9600" dirty="0" smtClean="0"/>
              <a:t>Assessment of current </a:t>
            </a:r>
            <a:r>
              <a:rPr lang="en-US" sz="9600" dirty="0"/>
              <a:t>state of CUL’s Information Literacy </a:t>
            </a:r>
            <a:r>
              <a:rPr lang="en-US" sz="9600" dirty="0" smtClean="0"/>
              <a:t>Program</a:t>
            </a:r>
            <a:endParaRPr lang="en-US" sz="9600" dirty="0"/>
          </a:p>
          <a:p>
            <a:pPr lvl="0"/>
            <a:r>
              <a:rPr lang="en-US" sz="9600" dirty="0" smtClean="0"/>
              <a:t>Faculty </a:t>
            </a:r>
            <a:r>
              <a:rPr lang="en-US" sz="9600" dirty="0"/>
              <a:t>Survey </a:t>
            </a:r>
            <a:r>
              <a:rPr lang="en-US" sz="9600" dirty="0" smtClean="0"/>
              <a:t>results and library instruction</a:t>
            </a:r>
            <a:endParaRPr lang="en-US" sz="9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7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Library’s mission</a:t>
            </a:r>
          </a:p>
          <a:p>
            <a:r>
              <a:rPr lang="en-US" dirty="0" smtClean="0"/>
              <a:t>New President</a:t>
            </a:r>
          </a:p>
          <a:p>
            <a:r>
              <a:rPr lang="en-US" dirty="0" smtClean="0"/>
              <a:t>ACRL Framework</a:t>
            </a:r>
          </a:p>
          <a:p>
            <a:r>
              <a:rPr lang="en-US" dirty="0" smtClean="0"/>
              <a:t>Surveys, focus groups, and other user practices studies</a:t>
            </a:r>
          </a:p>
          <a:p>
            <a:r>
              <a:rPr lang="en-US" dirty="0" smtClean="0"/>
              <a:t>Administrative meetings</a:t>
            </a:r>
          </a:p>
          <a:p>
            <a:r>
              <a:rPr lang="en-US" dirty="0" smtClean="0"/>
              <a:t>Personal experience</a:t>
            </a:r>
          </a:p>
          <a:p>
            <a:r>
              <a:rPr lang="en-US" dirty="0" smtClean="0"/>
              <a:t>CUL’s focus areas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133765"/>
              </p:ext>
            </p:extLst>
          </p:nvPr>
        </p:nvGraphicFramePr>
        <p:xfrm>
          <a:off x="2113004" y="2097089"/>
          <a:ext cx="7599406" cy="3673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7228"/>
                <a:gridCol w="1596762"/>
                <a:gridCol w="1520726"/>
                <a:gridCol w="1444690"/>
              </a:tblGrid>
              <a:tr h="734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4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Presentations to Groups (non-tours)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1,204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1,274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1,284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4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Participants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17,562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23,376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20,596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4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Tours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47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Participants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3,180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3,534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3,577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868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statistics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708054"/>
              </p:ext>
            </p:extLst>
          </p:nvPr>
        </p:nvGraphicFramePr>
        <p:xfrm>
          <a:off x="2113005" y="2496062"/>
          <a:ext cx="7339914" cy="3237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6274"/>
                <a:gridCol w="1695638"/>
                <a:gridCol w="1622631"/>
                <a:gridCol w="1835371"/>
              </a:tblGrid>
              <a:tr h="809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FY14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FY15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9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Course-related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544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9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Workshops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9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Credit courses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96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Commitment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1,284 </a:t>
            </a:r>
            <a:r>
              <a:rPr lang="en-US" dirty="0" err="1" smtClean="0"/>
              <a:t>hr</a:t>
            </a:r>
            <a:endParaRPr lang="en-US" dirty="0" smtClean="0"/>
          </a:p>
          <a:p>
            <a:r>
              <a:rPr lang="en-US" dirty="0" smtClean="0"/>
              <a:t>+ 2x1,284=2,568</a:t>
            </a:r>
          </a:p>
          <a:p>
            <a:pPr marL="0" indent="0">
              <a:buNone/>
            </a:pPr>
            <a:r>
              <a:rPr lang="en-US" dirty="0" smtClean="0"/>
              <a:t>____________________</a:t>
            </a:r>
          </a:p>
          <a:p>
            <a:r>
              <a:rPr lang="en-US" dirty="0" smtClean="0"/>
              <a:t>=3,852 </a:t>
            </a:r>
            <a:r>
              <a:rPr lang="en-US" dirty="0" err="1" smtClean="0"/>
              <a:t>hr</a:t>
            </a:r>
            <a:r>
              <a:rPr lang="en-US" dirty="0" smtClean="0"/>
              <a:t> /50=77hr/instructor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65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774682"/>
              </p:ext>
            </p:extLst>
          </p:nvPr>
        </p:nvGraphicFramePr>
        <p:xfrm>
          <a:off x="2335427" y="2483708"/>
          <a:ext cx="7278130" cy="3039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6969"/>
                <a:gridCol w="3281161"/>
              </a:tblGrid>
              <a:tr h="10132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The sessions provided a little help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132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Provided a fair amount of help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34%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132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Provided a great deal of help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56%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448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undergraduates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770559"/>
              </p:ext>
            </p:extLst>
          </p:nvPr>
        </p:nvGraphicFramePr>
        <p:xfrm>
          <a:off x="2236572" y="2261285"/>
          <a:ext cx="7401698" cy="3410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0849"/>
                <a:gridCol w="3700849"/>
              </a:tblGrid>
              <a:tr h="11368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Not very helpful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38.5%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68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Somewhat helpful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40.7%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68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Very helpful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20.8%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057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262" y="482594"/>
            <a:ext cx="9905998" cy="1478570"/>
          </a:xfrm>
        </p:spPr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320" y="2113005"/>
            <a:ext cx="4707924" cy="4374293"/>
          </a:xfrm>
          <a:prstGeom prst="rect">
            <a:avLst/>
          </a:prstGeom>
        </p:spPr>
      </p:pic>
      <p:pic>
        <p:nvPicPr>
          <p:cNvPr id="5" name="Content Placeholder 3"/>
          <p:cNvPicPr/>
          <p:nvPr/>
        </p:nvPicPr>
        <p:blipFill>
          <a:blip r:embed="rId3"/>
          <a:stretch>
            <a:fillRect/>
          </a:stretch>
        </p:blipFill>
        <p:spPr>
          <a:xfrm>
            <a:off x="6326659" y="2113005"/>
            <a:ext cx="4799991" cy="441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15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160</TotalTime>
  <Words>306</Words>
  <Application>Microsoft Office PowerPoint</Application>
  <PresentationFormat>Widescreen</PresentationFormat>
  <Paragraphs>103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Tw Cen MT</vt:lpstr>
      <vt:lpstr>Circuit</vt:lpstr>
      <vt:lpstr>Library Instruction: What’s Next and How Do We Get There?</vt:lpstr>
      <vt:lpstr>Questions</vt:lpstr>
      <vt:lpstr>Context</vt:lpstr>
      <vt:lpstr>Statistics</vt:lpstr>
      <vt:lpstr>More statistics</vt:lpstr>
      <vt:lpstr>Time Commitment</vt:lpstr>
      <vt:lpstr>Faculty</vt:lpstr>
      <vt:lpstr>undergraduates</vt:lpstr>
      <vt:lpstr>Comparison</vt:lpstr>
      <vt:lpstr>slac</vt:lpstr>
      <vt:lpstr>Assessment Sub-Group </vt:lpstr>
      <vt:lpstr>Engineering videos</vt:lpstr>
      <vt:lpstr>What’s next?</vt:lpstr>
      <vt:lpstr>What’s next?</vt:lpstr>
      <vt:lpstr>Thank you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Instruction: What’s Next and How Do We Get There?</dc:title>
  <dc:creator>Kornelia Vassileva Tancheva</dc:creator>
  <cp:lastModifiedBy>Kornelia Vassileva Tancheva</cp:lastModifiedBy>
  <cp:revision>17</cp:revision>
  <dcterms:created xsi:type="dcterms:W3CDTF">2015-12-09T23:42:06Z</dcterms:created>
  <dcterms:modified xsi:type="dcterms:W3CDTF">2015-12-10T02:22:25Z</dcterms:modified>
</cp:coreProperties>
</file>