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15"/>
  </p:notesMasterIdLst>
  <p:sldIdLst>
    <p:sldId id="256" r:id="rId2"/>
    <p:sldId id="272" r:id="rId3"/>
    <p:sldId id="275" r:id="rId4"/>
    <p:sldId id="273" r:id="rId5"/>
    <p:sldId id="274" r:id="rId6"/>
    <p:sldId id="276" r:id="rId7"/>
    <p:sldId id="277" r:id="rId8"/>
    <p:sldId id="257" r:id="rId9"/>
    <p:sldId id="258" r:id="rId10"/>
    <p:sldId id="270" r:id="rId11"/>
    <p:sldId id="267" r:id="rId12"/>
    <p:sldId id="260" r:id="rId13"/>
    <p:sldId id="259" r:id="rId1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182" autoAdjust="0"/>
  </p:normalViewPr>
  <p:slideViewPr>
    <p:cSldViewPr snapToGrid="0">
      <p:cViewPr varScale="1">
        <p:scale>
          <a:sx n="90" d="100"/>
          <a:sy n="90" d="100"/>
        </p:scale>
        <p:origin x="8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D0293-A003-46E5-84E2-CF63BCB45638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3CD0D-A3D0-4C90-A6F9-9DBE545DE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0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Customized VRA Core 4.0 metadata schema and SQL view of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vrworktitle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table in Oracle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3CD0D-A3D0-4C90-A6F9-9DBE545DEE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19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3CD0D-A3D0-4C90-A6F9-9DBE545DEE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39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1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5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357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8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4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51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382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26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9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36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2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C0890-D558-471A-816F-D800AA21D940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D7081-DA31-4E22-A54D-2364A182F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76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hyperlink" Target="http://www.sscommons.org/openlibrary/welcome.html#2%7Call%7CAll20Collection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hyperlink" Target="http://emuseum.cornell.edu/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commons.cornell.edu/handle/1813/8420" TargetMode="Externa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ommons.cornell.edu/handle/1813/8420" TargetMode="External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LUNA migration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3602037"/>
            <a:ext cx="10928194" cy="273185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by Mira Basara                                                                                        02/22/2016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37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LUNA – limitations we are happy to lose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600" dirty="0" smtClean="0"/>
              <a:t>Behind </a:t>
            </a:r>
            <a:r>
              <a:rPr lang="en-US" sz="4600" dirty="0"/>
              <a:t>current trends</a:t>
            </a:r>
          </a:p>
          <a:p>
            <a:r>
              <a:rPr lang="en-US" sz="4600" dirty="0" smtClean="0"/>
              <a:t>Complexity </a:t>
            </a:r>
            <a:r>
              <a:rPr lang="en-US" sz="4600" dirty="0"/>
              <a:t>of </a:t>
            </a:r>
            <a:r>
              <a:rPr lang="en-US" sz="4600" dirty="0" smtClean="0"/>
              <a:t>application </a:t>
            </a:r>
            <a:r>
              <a:rPr lang="en-US" sz="4600" dirty="0"/>
              <a:t>support </a:t>
            </a:r>
          </a:p>
          <a:p>
            <a:r>
              <a:rPr lang="en-US" sz="4600" dirty="0" smtClean="0"/>
              <a:t>Difficulty </a:t>
            </a:r>
            <a:r>
              <a:rPr lang="en-US" sz="4600" dirty="0"/>
              <a:t>to synchronize Oracle database in </a:t>
            </a:r>
            <a:r>
              <a:rPr lang="en-US" sz="4600" dirty="0" smtClean="0"/>
              <a:t>LUNA with source </a:t>
            </a:r>
            <a:r>
              <a:rPr lang="en-US" sz="4600" dirty="0"/>
              <a:t>data for large dynamic collections </a:t>
            </a:r>
            <a:endParaRPr lang="en-US" sz="4600" dirty="0" smtClean="0"/>
          </a:p>
          <a:p>
            <a:pPr marL="0" indent="0">
              <a:buNone/>
            </a:pPr>
            <a:r>
              <a:rPr lang="en-US" sz="4000" dirty="0" smtClean="0"/>
              <a:t>            - Pictor </a:t>
            </a:r>
            <a:r>
              <a:rPr lang="en-US" sz="4000" dirty="0"/>
              <a:t>database for large slide </a:t>
            </a:r>
            <a:r>
              <a:rPr lang="en-US" sz="4000" dirty="0" smtClean="0"/>
              <a:t>collection (</a:t>
            </a:r>
            <a:r>
              <a:rPr lang="en-US" sz="4000" dirty="0" smtClean="0">
                <a:hlinkClick r:id="rId2" action="ppaction://hlinksldjump"/>
              </a:rPr>
              <a:t>slide 8)</a:t>
            </a:r>
            <a:endParaRPr lang="en-US" sz="4000" dirty="0"/>
          </a:p>
          <a:p>
            <a:pPr marL="0" indent="0">
              <a:buNone/>
            </a:pPr>
            <a:r>
              <a:rPr lang="en-US" sz="4000" dirty="0"/>
              <a:t>            </a:t>
            </a:r>
            <a:r>
              <a:rPr lang="en-US" sz="4000" dirty="0" smtClean="0"/>
              <a:t>- TMS </a:t>
            </a:r>
            <a:r>
              <a:rPr lang="en-US" sz="4000" dirty="0"/>
              <a:t>for Museum </a:t>
            </a:r>
            <a:r>
              <a:rPr lang="en-US" sz="4000" dirty="0" smtClean="0"/>
              <a:t>collection (</a:t>
            </a:r>
            <a:r>
              <a:rPr lang="en-US" sz="4000" dirty="0" smtClean="0">
                <a:hlinkClick r:id="rId3" action="ppaction://hlinksldjump"/>
              </a:rPr>
              <a:t>slide 9</a:t>
            </a:r>
            <a:r>
              <a:rPr lang="en-US" sz="4000" dirty="0" smtClean="0"/>
              <a:t>)</a:t>
            </a:r>
          </a:p>
          <a:p>
            <a:r>
              <a:rPr lang="en-US" sz="4600" dirty="0" smtClean="0"/>
              <a:t>Building new collections </a:t>
            </a:r>
          </a:p>
          <a:p>
            <a:r>
              <a:rPr lang="en-US" sz="4600" dirty="0" smtClean="0"/>
              <a:t>No bulk data replacement </a:t>
            </a:r>
          </a:p>
          <a:p>
            <a:r>
              <a:rPr lang="en-US" sz="4600" dirty="0" smtClean="0"/>
              <a:t>2-3 years ago LUNA stopped supporting Oracle; now uses MySQL      </a:t>
            </a:r>
            <a:endParaRPr lang="en-US" sz="4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5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LUNA – advantages we also lose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Annotations</a:t>
            </a:r>
          </a:p>
          <a:p>
            <a:r>
              <a:rPr lang="en-US" sz="3200" dirty="0" smtClean="0"/>
              <a:t>Groups and Presentations</a:t>
            </a:r>
          </a:p>
          <a:p>
            <a:r>
              <a:rPr lang="en-US" sz="3200" dirty="0" smtClean="0"/>
              <a:t>PDF Book Reader</a:t>
            </a:r>
          </a:p>
          <a:p>
            <a:r>
              <a:rPr lang="en-US" sz="3200" dirty="0" smtClean="0"/>
              <a:t>Greater compatibility with various browsers</a:t>
            </a:r>
          </a:p>
          <a:p>
            <a:r>
              <a:rPr lang="en-US" sz="3200" dirty="0"/>
              <a:t>More </a:t>
            </a:r>
            <a:r>
              <a:rPr lang="en-US" sz="3200" dirty="0" smtClean="0"/>
              <a:t>granular permissions (per </a:t>
            </a:r>
            <a:r>
              <a:rPr lang="en-US" sz="3200" dirty="0"/>
              <a:t>user or </a:t>
            </a:r>
            <a:r>
              <a:rPr lang="en-US" sz="3200" dirty="0" smtClean="0"/>
              <a:t>per collection)</a:t>
            </a:r>
          </a:p>
          <a:p>
            <a:r>
              <a:rPr lang="en-US" sz="3200" dirty="0" smtClean="0"/>
              <a:t>Mobile device support</a:t>
            </a:r>
          </a:p>
          <a:p>
            <a:r>
              <a:rPr lang="en-US" sz="3200" dirty="0" smtClean="0"/>
              <a:t>Vendor support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062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Destination –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ARTstor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/Shared Shelf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2005 </a:t>
            </a:r>
            <a:r>
              <a:rPr lang="en-US" sz="3200" dirty="0" err="1" smtClean="0"/>
              <a:t>ARTstor</a:t>
            </a:r>
            <a:r>
              <a:rPr lang="en-US" sz="3200" dirty="0" smtClean="0"/>
              <a:t> added to CUL </a:t>
            </a:r>
            <a:r>
              <a:rPr lang="en-US" sz="3200" dirty="0"/>
              <a:t>repository </a:t>
            </a:r>
            <a:r>
              <a:rPr lang="en-US" sz="3200" dirty="0" smtClean="0"/>
              <a:t>landscape</a:t>
            </a:r>
          </a:p>
          <a:p>
            <a:r>
              <a:rPr lang="en-US" sz="3200" dirty="0"/>
              <a:t>Hosted platform</a:t>
            </a:r>
          </a:p>
          <a:p>
            <a:r>
              <a:rPr lang="en-US" sz="3200" dirty="0" smtClean="0"/>
              <a:t>Large community with cross collections search</a:t>
            </a:r>
          </a:p>
          <a:p>
            <a:r>
              <a:rPr lang="en-US" sz="3200" dirty="0" smtClean="0"/>
              <a:t>2009 CUL began development </a:t>
            </a:r>
            <a:r>
              <a:rPr lang="en-US" sz="3200" dirty="0"/>
              <a:t>partnership with </a:t>
            </a:r>
            <a:r>
              <a:rPr lang="en-US" sz="3200" dirty="0" err="1"/>
              <a:t>ARTstor</a:t>
            </a:r>
            <a:r>
              <a:rPr lang="en-US" sz="3200" dirty="0"/>
              <a:t> </a:t>
            </a:r>
            <a:r>
              <a:rPr lang="en-US" sz="3200" dirty="0" smtClean="0">
                <a:hlinkClick r:id="rId2"/>
              </a:rPr>
              <a:t>Shared </a:t>
            </a:r>
            <a:r>
              <a:rPr lang="en-US" sz="3200" dirty="0">
                <a:hlinkClick r:id="rId2"/>
              </a:rPr>
              <a:t>Shelf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Building new collections, management, and cataloging are very easy</a:t>
            </a:r>
          </a:p>
          <a:p>
            <a:r>
              <a:rPr lang="en-US" sz="3200" dirty="0" smtClean="0"/>
              <a:t>Publishing options (</a:t>
            </a:r>
            <a:r>
              <a:rPr lang="en-US" sz="3200" dirty="0" smtClean="0">
                <a:hlinkClick r:id="rId3" action="ppaction://hlinksldjump"/>
              </a:rPr>
              <a:t>slide 11</a:t>
            </a:r>
            <a:r>
              <a:rPr lang="en-US" sz="3200" dirty="0" smtClean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5674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719" y="354736"/>
            <a:ext cx="10515600" cy="847764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Migration plan </a:t>
            </a:r>
            <a:r>
              <a:rPr lang="en-US" sz="2800" dirty="0" smtClean="0"/>
              <a:t>(completed 1/2016)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1719" y="1424067"/>
            <a:ext cx="10515600" cy="49167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Outreach to stakeholders and community </a:t>
            </a:r>
            <a:r>
              <a:rPr lang="en-US" dirty="0" smtClean="0"/>
              <a:t>(VRWG)</a:t>
            </a:r>
            <a:endParaRPr lang="en-US" dirty="0"/>
          </a:p>
          <a:p>
            <a:r>
              <a:rPr lang="en-US" dirty="0" smtClean="0"/>
              <a:t>Resource migration</a:t>
            </a:r>
            <a:endParaRPr lang="en-US" dirty="0"/>
          </a:p>
          <a:p>
            <a:pPr lvl="1"/>
            <a:r>
              <a:rPr lang="en-US" dirty="0"/>
              <a:t>Herbert F. Johnson Museum of Art collection in </a:t>
            </a:r>
            <a:r>
              <a:rPr lang="en-US" dirty="0" err="1">
                <a:hlinkClick r:id="rId2"/>
              </a:rPr>
              <a:t>eMuseum</a:t>
            </a:r>
            <a:endParaRPr lang="en-US" dirty="0"/>
          </a:p>
          <a:p>
            <a:pPr lvl="1"/>
            <a:r>
              <a:rPr lang="en-US" dirty="0" smtClean="0"/>
              <a:t>Collecting </a:t>
            </a:r>
            <a:r>
              <a:rPr lang="en-US" dirty="0"/>
              <a:t>master files for SS upload</a:t>
            </a:r>
          </a:p>
          <a:p>
            <a:pPr lvl="1"/>
            <a:r>
              <a:rPr lang="en-US" dirty="0"/>
              <a:t>Retrieve derivatives from LUNA server for missing master files</a:t>
            </a:r>
          </a:p>
          <a:p>
            <a:r>
              <a:rPr lang="en-US" dirty="0" smtClean="0"/>
              <a:t>Metadata migration (very difficult)</a:t>
            </a:r>
          </a:p>
          <a:p>
            <a:pPr lvl="1"/>
            <a:r>
              <a:rPr lang="en-US" dirty="0" smtClean="0"/>
              <a:t>Many different metadata schemas</a:t>
            </a:r>
          </a:p>
          <a:p>
            <a:pPr lvl="1"/>
            <a:r>
              <a:rPr lang="en-US" dirty="0" smtClean="0"/>
              <a:t>No bulk export</a:t>
            </a:r>
          </a:p>
          <a:p>
            <a:pPr lvl="1"/>
            <a:r>
              <a:rPr lang="en-US" dirty="0" smtClean="0"/>
              <a:t>XML </a:t>
            </a:r>
            <a:r>
              <a:rPr lang="en-US" dirty="0"/>
              <a:t>export from </a:t>
            </a:r>
            <a:r>
              <a:rPr lang="en-US" dirty="0" smtClean="0"/>
              <a:t>LUNA </a:t>
            </a:r>
            <a:r>
              <a:rPr lang="en-US" dirty="0"/>
              <a:t>not </a:t>
            </a:r>
            <a:r>
              <a:rPr lang="en-US" dirty="0" smtClean="0"/>
              <a:t>useful</a:t>
            </a:r>
          </a:p>
          <a:p>
            <a:pPr lvl="1"/>
            <a:r>
              <a:rPr lang="en-US" dirty="0"/>
              <a:t>Transforming </a:t>
            </a:r>
            <a:r>
              <a:rPr lang="en-US" dirty="0" smtClean="0"/>
              <a:t>VRA relational database to flat (</a:t>
            </a:r>
            <a:r>
              <a:rPr lang="en-US" dirty="0" smtClean="0">
                <a:hlinkClick r:id="rId3" action="ppaction://hlinksldjump"/>
              </a:rPr>
              <a:t>slide 12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XLSX normalization for Shared Shelf upload (</a:t>
            </a:r>
            <a:r>
              <a:rPr lang="en-US" dirty="0" smtClean="0">
                <a:hlinkClick r:id="rId4" action="ppaction://hlinksldjump"/>
              </a:rPr>
              <a:t>slide 13</a:t>
            </a:r>
            <a:r>
              <a:rPr lang="en-US" dirty="0" smtClean="0"/>
              <a:t>)</a:t>
            </a:r>
          </a:p>
          <a:p>
            <a:r>
              <a:rPr lang="en-US" dirty="0" smtClean="0"/>
              <a:t>Updating websites, </a:t>
            </a:r>
            <a:r>
              <a:rPr lang="en-US" dirty="0" err="1" smtClean="0"/>
              <a:t>libguides</a:t>
            </a:r>
            <a:r>
              <a:rPr lang="en-US" dirty="0" smtClean="0"/>
              <a:t>, resolvers, handles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16998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290" y="313610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LUNA migration - phase 2  </a:t>
            </a:r>
            <a:r>
              <a:rPr lang="en-US" sz="2800" dirty="0" smtClean="0"/>
              <a:t>(underway)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290" y="1639173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Shut down Luna test server (done)</a:t>
            </a:r>
          </a:p>
          <a:p>
            <a:r>
              <a:rPr lang="en-US" sz="3200" dirty="0" smtClean="0"/>
              <a:t>Create </a:t>
            </a:r>
            <a:r>
              <a:rPr lang="en-US" sz="3200" dirty="0"/>
              <a:t>subgroups with key people that </a:t>
            </a:r>
            <a:r>
              <a:rPr lang="en-US" sz="3200" dirty="0" smtClean="0"/>
              <a:t>will </a:t>
            </a:r>
            <a:r>
              <a:rPr lang="en-US" sz="3200" dirty="0"/>
              <a:t>QC </a:t>
            </a:r>
            <a:r>
              <a:rPr lang="en-US" sz="3200" dirty="0" smtClean="0"/>
              <a:t>migrated </a:t>
            </a:r>
            <a:r>
              <a:rPr lang="en-US" sz="3200" dirty="0"/>
              <a:t>LUNA </a:t>
            </a:r>
            <a:r>
              <a:rPr lang="en-US" sz="3200" dirty="0" smtClean="0"/>
              <a:t>collections</a:t>
            </a:r>
          </a:p>
          <a:p>
            <a:r>
              <a:rPr lang="en-US" sz="3200" dirty="0" smtClean="0"/>
              <a:t>Preservation of original metadata for future reference</a:t>
            </a:r>
          </a:p>
          <a:p>
            <a:r>
              <a:rPr lang="en-US" sz="3200" dirty="0" smtClean="0"/>
              <a:t>Documentation – Finding Aids</a:t>
            </a:r>
          </a:p>
          <a:p>
            <a:r>
              <a:rPr lang="en-US" sz="3200" dirty="0" smtClean="0"/>
              <a:t>Goal: the end of Spring 2016 to decommission Luna production server</a:t>
            </a:r>
          </a:p>
        </p:txBody>
      </p:sp>
    </p:spTree>
    <p:extLst>
      <p:ext uri="{BB962C8B-B14F-4D97-AF65-F5344CB8AC3E}">
        <p14:creationId xmlns:p14="http://schemas.microsoft.com/office/powerpoint/2010/main" val="140585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Questions?  Comments?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471409"/>
            <a:ext cx="10515600" cy="70555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(slides from this point are supplementary material)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608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unaInsight2_Page_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8221249" cy="6165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91116" y="6313081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Slide borrowed from Gale </a:t>
            </a:r>
            <a:r>
              <a:rPr lang="en-US" dirty="0"/>
              <a:t>Halpern presentation, (2007),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ecommons.cornell.edu/handle/1813/8420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5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420833"/>
            <a:ext cx="7722770" cy="57920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1116" y="6313081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Slide borrowed from Gale </a:t>
            </a:r>
            <a:r>
              <a:rPr lang="en-US" dirty="0"/>
              <a:t>Halpern presentation, (2007),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ecommons.cornell.edu/handle/1813/8420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94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7" y="1028465"/>
            <a:ext cx="10058400" cy="21538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6567" y="372141"/>
            <a:ext cx="8165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Metadata preview in Luna client/Inscribe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326" y="2535135"/>
            <a:ext cx="4494269" cy="415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26" y="442822"/>
            <a:ext cx="10058400" cy="56872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540" y="6375037"/>
            <a:ext cx="11232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Borrowed from Shared Shelf training presentation, 2/18/2016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16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60" y="0"/>
            <a:ext cx="5299364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235" y="110520"/>
            <a:ext cx="6205522" cy="674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94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74" y="976471"/>
            <a:ext cx="7861610" cy="22137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032" y="2849368"/>
            <a:ext cx="6097415" cy="33841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4800" y="607138"/>
            <a:ext cx="9659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Metadata LUNA export converted into spreadsheet and normalized metadata for Shared Shelf import</a:t>
            </a:r>
            <a:endParaRPr lang="en-US" dirty="0"/>
          </a:p>
        </p:txBody>
      </p:sp>
      <p:sp>
        <p:nvSpPr>
          <p:cNvPr id="6" name="Bent Arrow 5"/>
          <p:cNvSpPr/>
          <p:nvPr/>
        </p:nvSpPr>
        <p:spPr>
          <a:xfrm rot="5400000">
            <a:off x="8430321" y="1761894"/>
            <a:ext cx="1003610" cy="84749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0" y="2442373"/>
            <a:ext cx="4358060" cy="3791158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4951141" y="4541449"/>
            <a:ext cx="814039" cy="45429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8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1810</TotalTime>
  <Words>373</Words>
  <Application>Microsoft Office PowerPoint</Application>
  <PresentationFormat>Widescreen</PresentationFormat>
  <Paragraphs>60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LUNA migration</vt:lpstr>
      <vt:lpstr>LUNA – limitations we are happy to lose</vt:lpstr>
      <vt:lpstr>LUNA – advantages we also lose</vt:lpstr>
      <vt:lpstr>Destination – ARTstor/Shared Shelf</vt:lpstr>
      <vt:lpstr>Migration plan (completed 1/2016)</vt:lpstr>
      <vt:lpstr>LUNA migration - phase 2  (underway)</vt:lpstr>
      <vt:lpstr>Questions?  Comments?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Cornell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Mira Basara</dc:creator>
  <cp:lastModifiedBy>Mira Basara</cp:lastModifiedBy>
  <cp:revision>56</cp:revision>
  <dcterms:created xsi:type="dcterms:W3CDTF">2016-02-17T14:01:52Z</dcterms:created>
  <dcterms:modified xsi:type="dcterms:W3CDTF">2016-02-22T17:01:30Z</dcterms:modified>
</cp:coreProperties>
</file>