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3"/>
  </p:notesMasterIdLst>
  <p:sldIdLst>
    <p:sldId id="256" r:id="rId3"/>
    <p:sldId id="257" r:id="rId4"/>
    <p:sldId id="258" r:id="rId5"/>
    <p:sldId id="259" r:id="rId6"/>
    <p:sldId id="260" r:id="rId7"/>
    <p:sldId id="261" r:id="rId8"/>
    <p:sldId id="268" r:id="rId9"/>
    <p:sldId id="269" r:id="rId10"/>
    <p:sldId id="263" r:id="rId11"/>
    <p:sldId id="264" r:id="rId12"/>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71BE71-535A-4BF4-85C3-2E2461595D8E}">
  <a:tblStyle styleId="{D271BE71-535A-4BF4-85C3-2E2461595D8E}"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6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129185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5061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874746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86646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890811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44930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6208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552667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869880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553514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48750" cy="5000624"/>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1"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Calibri"/>
              <a:buNone/>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17" name="Shape 17"/>
          <p:cNvSpPr txBox="1">
            <a:spLocks noGrp="1"/>
          </p:cNvSpPr>
          <p:nvPr>
            <p:ph type="dt" idx="10"/>
          </p:nvPr>
        </p:nvSpPr>
        <p:spPr>
          <a:xfrm>
            <a:off x="6781800" y="4686300"/>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ctrTitle"/>
          </p:nvPr>
        </p:nvSpPr>
        <p:spPr>
          <a:xfrm>
            <a:off x="1371600" y="840581"/>
            <a:ext cx="7772400" cy="1102500"/>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0" name="Shape 20"/>
          <p:cNvPicPr preferRelativeResize="0"/>
          <p:nvPr/>
        </p:nvPicPr>
        <p:blipFill rotWithShape="1">
          <a:blip r:embed="rId5">
            <a:alphaModFix/>
          </a:blip>
          <a:srcRect/>
          <a:stretch/>
        </p:blipFill>
        <p:spPr>
          <a:xfrm>
            <a:off x="5105400" y="0"/>
            <a:ext cx="4038599" cy="901199"/>
          </a:xfrm>
          <a:prstGeom prst="rect">
            <a:avLst/>
          </a:prstGeom>
          <a:noFill/>
          <a:ln>
            <a:noFill/>
          </a:ln>
        </p:spPr>
      </p:pic>
      <p:pic>
        <p:nvPicPr>
          <p:cNvPr id="21" name="Shape 21"/>
          <p:cNvPicPr preferRelativeResize="0"/>
          <p:nvPr/>
        </p:nvPicPr>
        <p:blipFill rotWithShape="1">
          <a:blip r:embed="rId6">
            <a:alphaModFix/>
          </a:blip>
          <a:srcRect/>
          <a:stretch/>
        </p:blipFill>
        <p:spPr>
          <a:xfrm>
            <a:off x="-1588" y="4407693"/>
            <a:ext cx="9145500" cy="7358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3" name="Shape 83"/>
          <p:cNvSpPr txBox="1">
            <a:spLocks noGrp="1"/>
          </p:cNvSpPr>
          <p:nvPr>
            <p:ph type="body" idx="1"/>
          </p:nvPr>
        </p:nvSpPr>
        <p:spPr>
          <a:xfrm rot="5400000">
            <a:off x="2874749" y="-1217400"/>
            <a:ext cx="3394500"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spcAft>
                <a:spcPts val="0"/>
              </a:spcAft>
              <a:buClr>
                <a:schemeClr val="dk1"/>
              </a:buClr>
              <a:buFont typeface="Calibri"/>
              <a:buChar char="➢"/>
              <a:defRPr/>
            </a:lvl6pPr>
            <a:lvl7pPr marL="2971800" indent="-101600" algn="l" rtl="0">
              <a:spcBef>
                <a:spcPts val="400"/>
              </a:spcBef>
              <a:spcAft>
                <a:spcPts val="0"/>
              </a:spcAft>
              <a:buClr>
                <a:schemeClr val="dk1"/>
              </a:buClr>
              <a:buFont typeface="Calibri"/>
              <a:buChar char="➢"/>
              <a:defRPr/>
            </a:lvl7pPr>
            <a:lvl8pPr marL="3429000" indent="-101600" algn="l" rtl="0">
              <a:spcBef>
                <a:spcPts val="400"/>
              </a:spcBef>
              <a:spcAft>
                <a:spcPts val="0"/>
              </a:spcAft>
              <a:buClr>
                <a:schemeClr val="dk1"/>
              </a:buClr>
              <a:buFont typeface="Calibri"/>
              <a:buChar char="➢"/>
              <a:defRPr/>
            </a:lvl8pPr>
            <a:lvl9pPr marL="3886200" indent="-101600" algn="l" rtl="0">
              <a:spcBef>
                <a:spcPts val="400"/>
              </a:spcBef>
              <a:spcAft>
                <a:spcPts val="0"/>
              </a:spcAft>
              <a:buClr>
                <a:schemeClr val="dk1"/>
              </a:buClr>
              <a:buFont typeface="Calibri"/>
              <a:buChar char="➢"/>
              <a:defRPr/>
            </a:lvl9pPr>
          </a:lstStyle>
          <a:p>
            <a:endParaRPr/>
          </a:p>
        </p:txBody>
      </p:sp>
      <p:sp>
        <p:nvSpPr>
          <p:cNvPr id="84" name="Shape 84"/>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5" name="Shape 85"/>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6" name="Shape 86"/>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7"/>
        <p:cNvGrpSpPr/>
        <p:nvPr/>
      </p:nvGrpSpPr>
      <p:grpSpPr>
        <a:xfrm>
          <a:off x="0" y="0"/>
          <a:ext cx="0" cy="0"/>
          <a:chOff x="0" y="0"/>
          <a:chExt cx="0" cy="0"/>
        </a:xfrm>
      </p:grpSpPr>
      <p:sp>
        <p:nvSpPr>
          <p:cNvPr id="88" name="Shape 88"/>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9" name="Shape 89"/>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spcAft>
                <a:spcPts val="0"/>
              </a:spcAft>
              <a:buClr>
                <a:schemeClr val="dk1"/>
              </a:buClr>
              <a:buFont typeface="Calibri"/>
              <a:buChar char="➢"/>
              <a:defRPr/>
            </a:lvl6pPr>
            <a:lvl7pPr marL="2971800" indent="-101600" algn="l" rtl="0">
              <a:spcBef>
                <a:spcPts val="400"/>
              </a:spcBef>
              <a:spcAft>
                <a:spcPts val="0"/>
              </a:spcAft>
              <a:buClr>
                <a:schemeClr val="dk1"/>
              </a:buClr>
              <a:buFont typeface="Calibri"/>
              <a:buChar char="➢"/>
              <a:defRPr/>
            </a:lvl7pPr>
            <a:lvl8pPr marL="3429000" indent="-101600" algn="l" rtl="0">
              <a:spcBef>
                <a:spcPts val="400"/>
              </a:spcBef>
              <a:spcAft>
                <a:spcPts val="0"/>
              </a:spcAft>
              <a:buClr>
                <a:schemeClr val="dk1"/>
              </a:buClr>
              <a:buFont typeface="Calibri"/>
              <a:buChar char="➢"/>
              <a:defRPr/>
            </a:lvl8pPr>
            <a:lvl9pPr marL="3886200" indent="-101600" algn="l" rtl="0">
              <a:spcBef>
                <a:spcPts val="400"/>
              </a:spcBef>
              <a:spcAft>
                <a:spcPts val="0"/>
              </a:spcAft>
              <a:buClr>
                <a:schemeClr val="dk1"/>
              </a:buClr>
              <a:buFont typeface="Calibri"/>
              <a:buChar char="➢"/>
              <a:defRPr/>
            </a:lvl9pPr>
          </a:lstStyle>
          <a:p>
            <a:endParaRPr/>
          </a:p>
        </p:txBody>
      </p:sp>
      <p:sp>
        <p:nvSpPr>
          <p:cNvPr id="90" name="Shape 9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1" name="Shape 9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2" name="Shape 9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4"/>
        <p:cNvGrpSpPr/>
        <p:nvPr/>
      </p:nvGrpSpPr>
      <p:grpSpPr>
        <a:xfrm>
          <a:off x="0" y="0"/>
          <a:ext cx="0" cy="0"/>
          <a:chOff x="0" y="0"/>
          <a:chExt cx="0" cy="0"/>
        </a:xfrm>
      </p:grpSpPr>
      <p:sp>
        <p:nvSpPr>
          <p:cNvPr id="165" name="Shape 165"/>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166" name="Shape 166"/>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167" name="Shape 16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170" name="Shape 17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3" name="Shape 173"/>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4" name="Shape 17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7" name="Shape 177"/>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78" name="Shape 178"/>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79" name="Shape 17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2" name="Shape 18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185" name="Shape 185"/>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186" name="Shape 18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189" name="Shape 18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190"/>
        <p:cNvGrpSpPr/>
        <p:nvPr/>
      </p:nvGrpSpPr>
      <p:grpSpPr>
        <a:xfrm>
          <a:off x="0" y="0"/>
          <a:ext cx="0" cy="0"/>
          <a:chOff x="0" y="0"/>
          <a:chExt cx="0" cy="0"/>
        </a:xfrm>
      </p:grpSpPr>
      <p:sp>
        <p:nvSpPr>
          <p:cNvPr id="191" name="Shape 191"/>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192" name="Shape 192"/>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193" name="Shape 193"/>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194" name="Shape 194"/>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95" name="Shape 19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048000" y="171450"/>
            <a:ext cx="58674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28" name="Shape 28"/>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198" name="Shape 19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01" name="Shape 201"/>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02" name="Shape 20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03"/>
        <p:cNvGrpSpPr/>
        <p:nvPr/>
      </p:nvGrpSpPr>
      <p:grpSpPr>
        <a:xfrm>
          <a:off x="0" y="0"/>
          <a:ext cx="0" cy="0"/>
          <a:chOff x="0" y="0"/>
          <a:chExt cx="0" cy="0"/>
        </a:xfrm>
      </p:grpSpPr>
      <p:sp>
        <p:nvSpPr>
          <p:cNvPr id="204" name="Shape 20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2667000" y="171450"/>
            <a:ext cx="6248399"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34" name="Shape 34"/>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2819400" y="205978"/>
            <a:ext cx="58674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1"/>
          </p:nvPr>
        </p:nvSpPr>
        <p:spPr>
          <a:xfrm>
            <a:off x="457200" y="1151334"/>
            <a:ext cx="4040099"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8" name="Shape 38"/>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9" name="Shape 39"/>
          <p:cNvSpPr txBox="1">
            <a:spLocks noGrp="1"/>
          </p:cNvSpPr>
          <p:nvPr>
            <p:ph type="body" idx="3"/>
          </p:nvPr>
        </p:nvSpPr>
        <p:spPr>
          <a:xfrm>
            <a:off x="4645025" y="1151334"/>
            <a:ext cx="4041900" cy="479699"/>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0" name="Shape 40"/>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2" name="Shape 4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3" name="Shape 4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44" name="Shape 44"/>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2819400" y="171450"/>
            <a:ext cx="60960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47" name="Shape 47"/>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8" name="Shape 48"/>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9" name="Shape 49"/>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0" name="Shape 50"/>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52" name="Shape 52"/>
          <p:cNvPicPr preferRelativeResize="0"/>
          <p:nvPr/>
        </p:nvPicPr>
        <p:blipFill rotWithShape="1">
          <a:blip r:embed="rId2">
            <a:alphaModFix/>
          </a:blip>
          <a:srcRect/>
          <a:stretch/>
        </p:blipFill>
        <p:spPr>
          <a:xfrm>
            <a:off x="0" y="296152"/>
            <a:ext cx="2514599" cy="561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 name="Shape 55"/>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59" name="Shape 59"/>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0"/>
        <p:cNvGrpSpPr/>
        <p:nvPr/>
      </p:nvGrpSpPr>
      <p:grpSpPr>
        <a:xfrm>
          <a:off x="0" y="0"/>
          <a:ext cx="0" cy="0"/>
          <a:chOff x="0" y="0"/>
          <a:chExt cx="0" cy="0"/>
        </a:xfrm>
      </p:grpSpPr>
      <p:sp>
        <p:nvSpPr>
          <p:cNvPr id="61" name="Shape 6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2" name="Shape 6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3" name="Shape 6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64" name="Shape 64"/>
          <p:cNvPicPr preferRelativeResize="0"/>
          <p:nvPr/>
        </p:nvPicPr>
        <p:blipFill rotWithShape="1">
          <a:blip r:embed="rId2">
            <a:alphaModFix/>
          </a:blip>
          <a:srcRect/>
          <a:stretch/>
        </p:blipFill>
        <p:spPr>
          <a:xfrm>
            <a:off x="0" y="228600"/>
            <a:ext cx="2514599" cy="561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7" name="Shape 67"/>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9" name="Shape 69"/>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 name="Shape 70"/>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 name="Shape 71"/>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72" name="Shape 72"/>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a:spLocks noGrp="1"/>
          </p:cNvSpPr>
          <p:nvPr>
            <p:ph type="pic" idx="2"/>
          </p:nvPr>
        </p:nvSpPr>
        <p:spPr>
          <a:xfrm>
            <a:off x="1792288" y="459581"/>
            <a:ext cx="5486399" cy="3086099"/>
          </a:xfrm>
          <a:prstGeom prst="rect">
            <a:avLst/>
          </a:prstGeom>
          <a:noFill/>
          <a:ln>
            <a:noFill/>
          </a:ln>
        </p:spPr>
      </p:sp>
      <p:sp>
        <p:nvSpPr>
          <p:cNvPr id="76" name="Shape 76"/>
          <p:cNvSpPr txBox="1">
            <a:spLocks noGrp="1"/>
          </p:cNvSpPr>
          <p:nvPr>
            <p:ph type="body" idx="1"/>
          </p:nvPr>
        </p:nvSpPr>
        <p:spPr>
          <a:xfrm>
            <a:off x="1792288" y="4025503"/>
            <a:ext cx="5486399" cy="603599"/>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77" name="Shape 7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8" name="Shape 7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9" name="Shape 7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pic>
        <p:nvPicPr>
          <p:cNvPr id="80" name="Shape 80"/>
          <p:cNvPicPr preferRelativeResize="0"/>
          <p:nvPr/>
        </p:nvPicPr>
        <p:blipFill rotWithShape="1">
          <a:blip r:embed="rId2">
            <a:alphaModFix/>
          </a:blip>
          <a:srcRect/>
          <a:stretch/>
        </p:blipFill>
        <p:spPr>
          <a:xfrm>
            <a:off x="6629400" y="4582402"/>
            <a:ext cx="2514599" cy="561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spcAft>
                <a:spcPts val="0"/>
              </a:spcAft>
              <a:buClr>
                <a:schemeClr val="dk1"/>
              </a:buClr>
              <a:buFont typeface="Calibri"/>
              <a:buChar char="➢"/>
              <a:defRPr/>
            </a:lvl6pPr>
            <a:lvl7pPr marL="2971800" marR="0" indent="-101600" algn="l" rtl="0">
              <a:spcBef>
                <a:spcPts val="400"/>
              </a:spcBef>
              <a:spcAft>
                <a:spcPts val="0"/>
              </a:spcAft>
              <a:buClr>
                <a:schemeClr val="dk1"/>
              </a:buClr>
              <a:buFont typeface="Calibri"/>
              <a:buChar char="➢"/>
              <a:defRPr/>
            </a:lvl7pPr>
            <a:lvl8pPr marL="3429000" marR="0" indent="-101600" algn="l" rtl="0">
              <a:spcBef>
                <a:spcPts val="400"/>
              </a:spcBef>
              <a:spcAft>
                <a:spcPts val="0"/>
              </a:spcAft>
              <a:buClr>
                <a:schemeClr val="dk1"/>
              </a:buClr>
              <a:buFont typeface="Calibri"/>
              <a:buChar char="➢"/>
              <a:defRPr/>
            </a:lvl8pPr>
            <a:lvl9pPr marL="3886200" marR="0" indent="-101600" algn="l" rtl="0">
              <a:spcBef>
                <a:spcPts val="400"/>
              </a:spcBef>
              <a:spcAft>
                <a:spcPts val="0"/>
              </a:spcAft>
              <a:buClr>
                <a:schemeClr val="dk1"/>
              </a:buClr>
              <a:buFont typeface="Calibri"/>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162" name="Shape 162"/>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163" name="Shape 16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ctrTitle"/>
          </p:nvPr>
        </p:nvSpPr>
        <p:spPr>
          <a:xfrm>
            <a:off x="1371600" y="840581"/>
            <a:ext cx="7772400" cy="1102500"/>
          </a:xfrm>
          <a:prstGeom prst="rect">
            <a:avLst/>
          </a:prstGeom>
        </p:spPr>
        <p:txBody>
          <a:bodyPr lIns="91425" tIns="91425" rIns="91425" bIns="91425" anchor="ctr" anchorCtr="0">
            <a:noAutofit/>
          </a:bodyPr>
          <a:lstStyle/>
          <a:p>
            <a:pPr lvl="0" rtl="0">
              <a:spcBef>
                <a:spcPts val="0"/>
              </a:spcBef>
              <a:buNone/>
            </a:pPr>
            <a:r>
              <a:rPr lang="en" sz="3600"/>
              <a:t>Floc Hopper Probe</a:t>
            </a:r>
          </a:p>
          <a:p>
            <a:pPr lvl="0" rtl="0">
              <a:spcBef>
                <a:spcPts val="0"/>
              </a:spcBef>
              <a:buNone/>
            </a:pPr>
            <a:r>
              <a:rPr lang="en" sz="2400"/>
              <a:t>Fall 2015</a:t>
            </a:r>
          </a:p>
        </p:txBody>
      </p:sp>
      <p:sp>
        <p:nvSpPr>
          <p:cNvPr id="95" name="Shape 95"/>
          <p:cNvSpPr txBox="1">
            <a:spLocks noGrp="1"/>
          </p:cNvSpPr>
          <p:nvPr>
            <p:ph type="subTitle" idx="1"/>
          </p:nvPr>
        </p:nvSpPr>
        <p:spPr>
          <a:xfrm>
            <a:off x="3003475" y="3591200"/>
            <a:ext cx="3962399" cy="857400"/>
          </a:xfrm>
          <a:prstGeom prst="rect">
            <a:avLst/>
          </a:prstGeom>
        </p:spPr>
        <p:txBody>
          <a:bodyPr lIns="91425" tIns="91425" rIns="91425" bIns="91425" anchor="t" anchorCtr="0">
            <a:noAutofit/>
          </a:bodyPr>
          <a:lstStyle/>
          <a:p>
            <a:pPr lvl="0" rtl="0">
              <a:spcBef>
                <a:spcPts val="0"/>
              </a:spcBef>
              <a:buNone/>
            </a:pPr>
            <a:r>
              <a:rPr lang="en" sz="1800"/>
              <a:t>Miguel Castellanos</a:t>
            </a:r>
          </a:p>
          <a:p>
            <a:pPr lvl="0" rtl="0">
              <a:spcBef>
                <a:spcPts val="0"/>
              </a:spcBef>
              <a:buNone/>
            </a:pPr>
            <a:r>
              <a:rPr lang="en" sz="1800"/>
              <a:t>John Lopez</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Font typeface="Arial"/>
              <a:buNone/>
            </a:pPr>
            <a:endParaRPr/>
          </a:p>
        </p:txBody>
      </p:sp>
      <p:sp>
        <p:nvSpPr>
          <p:cNvPr id="155" name="Shape 155"/>
          <p:cNvSpPr txBox="1">
            <a:spLocks noGrp="1"/>
          </p:cNvSpPr>
          <p:nvPr>
            <p:ph type="body" idx="1"/>
          </p:nvPr>
        </p:nvSpPr>
        <p:spPr>
          <a:xfrm>
            <a:off x="457200" y="1200150"/>
            <a:ext cx="8229600" cy="3394500"/>
          </a:xfrm>
          <a:prstGeom prst="rect">
            <a:avLst/>
          </a:prstGeom>
        </p:spPr>
        <p:txBody>
          <a:bodyPr lIns="91425" tIns="91425" rIns="91425" bIns="91425" anchor="t" anchorCtr="0">
            <a:noAutofit/>
          </a:bodyPr>
          <a:lstStyle/>
          <a:p>
            <a:pPr rtl="0">
              <a:spcBef>
                <a:spcPts val="0"/>
              </a:spcBef>
              <a:buNone/>
            </a:pPr>
            <a:r>
              <a:rPr lang="en" sz="3000"/>
              <a:t>Questions?</a:t>
            </a:r>
          </a:p>
          <a:p>
            <a:pPr rtl="0">
              <a:spcBef>
                <a:spcPts val="0"/>
              </a:spcBef>
              <a:buNone/>
            </a:pPr>
            <a:endParaRPr sz="3000"/>
          </a:p>
          <a:p>
            <a:pPr rtl="0">
              <a:spcBef>
                <a:spcPts val="0"/>
              </a:spcBef>
              <a:buNone/>
            </a:pPr>
            <a:r>
              <a:rPr lang="en" sz="3000"/>
              <a:t>Suggestions?</a:t>
            </a:r>
          </a:p>
          <a:p>
            <a:pPr rtl="0">
              <a:spcBef>
                <a:spcPts val="0"/>
              </a:spcBef>
              <a:buNone/>
            </a:pPr>
            <a:endParaRPr sz="3000"/>
          </a:p>
          <a:p>
            <a:pPr>
              <a:spcBef>
                <a:spcPts val="0"/>
              </a:spcBef>
              <a:buNone/>
            </a:pPr>
            <a:endParaRPr sz="3000"/>
          </a:p>
        </p:txBody>
      </p:sp>
      <p:pic>
        <p:nvPicPr>
          <p:cNvPr id="156" name="Shape 156"/>
          <p:cNvPicPr preferRelativeResize="0"/>
          <p:nvPr/>
        </p:nvPicPr>
        <p:blipFill>
          <a:blip r:embed="rId3">
            <a:alphaModFix/>
          </a:blip>
          <a:stretch>
            <a:fillRect/>
          </a:stretch>
        </p:blipFill>
        <p:spPr>
          <a:xfrm>
            <a:off x="6578700" y="2670000"/>
            <a:ext cx="2276350" cy="232557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Sedimentation</a:t>
            </a:r>
          </a:p>
        </p:txBody>
      </p:sp>
      <p:sp>
        <p:nvSpPr>
          <p:cNvPr id="101" name="Shape 101"/>
          <p:cNvSpPr txBox="1"/>
          <p:nvPr/>
        </p:nvSpPr>
        <p:spPr>
          <a:xfrm>
            <a:off x="4063250" y="2197350"/>
            <a:ext cx="1092599" cy="245399"/>
          </a:xfrm>
          <a:prstGeom prst="rect">
            <a:avLst/>
          </a:prstGeom>
          <a:noFill/>
          <a:ln>
            <a:noFill/>
          </a:ln>
        </p:spPr>
        <p:txBody>
          <a:bodyPr lIns="91425" tIns="91425" rIns="91425" bIns="91425" anchor="ctr" anchorCtr="0">
            <a:noAutofit/>
          </a:bodyPr>
          <a:lstStyle/>
          <a:p>
            <a:pPr lvl="0" algn="ctr" rtl="0">
              <a:spcBef>
                <a:spcPts val="0"/>
              </a:spcBef>
              <a:buNone/>
            </a:pPr>
            <a:r>
              <a:rPr lang="en" sz="2400"/>
              <a:t>and</a:t>
            </a:r>
          </a:p>
        </p:txBody>
      </p:sp>
      <p:pic>
        <p:nvPicPr>
          <p:cNvPr id="102" name="Shape 102"/>
          <p:cNvPicPr preferRelativeResize="0"/>
          <p:nvPr/>
        </p:nvPicPr>
        <p:blipFill>
          <a:blip r:embed="rId3">
            <a:alphaModFix/>
          </a:blip>
          <a:stretch>
            <a:fillRect/>
          </a:stretch>
        </p:blipFill>
        <p:spPr>
          <a:xfrm>
            <a:off x="127200" y="1122625"/>
            <a:ext cx="6464127" cy="4020874"/>
          </a:xfrm>
          <a:prstGeom prst="rect">
            <a:avLst/>
          </a:prstGeom>
          <a:noFill/>
          <a:ln>
            <a:noFill/>
          </a:ln>
        </p:spPr>
      </p:pic>
      <p:sp>
        <p:nvSpPr>
          <p:cNvPr id="103" name="Shape 103"/>
          <p:cNvSpPr txBox="1"/>
          <p:nvPr/>
        </p:nvSpPr>
        <p:spPr>
          <a:xfrm>
            <a:off x="6770175" y="1248650"/>
            <a:ext cx="2210999" cy="3241800"/>
          </a:xfrm>
          <a:prstGeom prst="rect">
            <a:avLst/>
          </a:prstGeom>
          <a:noFill/>
          <a:ln>
            <a:noFill/>
          </a:ln>
        </p:spPr>
        <p:txBody>
          <a:bodyPr lIns="91425" tIns="91425" rIns="91425" bIns="91425" anchor="t" anchorCtr="0">
            <a:noAutofit/>
          </a:bodyPr>
          <a:lstStyle/>
          <a:p>
            <a:pPr rtl="0">
              <a:spcBef>
                <a:spcPts val="0"/>
              </a:spcBef>
              <a:buNone/>
            </a:pPr>
            <a:r>
              <a:rPr lang="en"/>
              <a:t>What we know:</a:t>
            </a:r>
          </a:p>
          <a:p>
            <a:pPr rtl="0">
              <a:spcBef>
                <a:spcPts val="0"/>
              </a:spcBef>
              <a:buNone/>
            </a:pPr>
            <a:endParaRPr/>
          </a:p>
          <a:p>
            <a:pPr marL="457200" lvl="0" indent="-228600" rtl="0">
              <a:spcBef>
                <a:spcPts val="0"/>
              </a:spcBef>
              <a:buChar char="●"/>
            </a:pPr>
            <a:r>
              <a:rPr lang="en"/>
              <a:t>Flocs created in the flocculator settle out here forming a fluidized blanket.</a:t>
            </a:r>
          </a:p>
          <a:p>
            <a:pPr marL="457200" lvl="0" indent="-228600" rtl="0">
              <a:spcBef>
                <a:spcPts val="0"/>
              </a:spcBef>
              <a:buChar char="●"/>
            </a:pPr>
            <a:r>
              <a:rPr lang="en"/>
              <a:t>Due to the slight density difference the floc settle out over a weir into the floc hopper.</a:t>
            </a:r>
          </a:p>
          <a:p>
            <a:pPr marL="457200" lvl="0" indent="-228600" rtl="0">
              <a:spcBef>
                <a:spcPts val="0"/>
              </a:spcBef>
              <a:buChar char="●"/>
            </a:pPr>
            <a:r>
              <a:rPr lang="en"/>
              <a:t>This hopper has a valve to let sludge flow out of.</a:t>
            </a:r>
          </a:p>
          <a:p>
            <a:pPr>
              <a:spcBef>
                <a:spcPts val="0"/>
              </a:spcBef>
              <a:buNone/>
            </a:pPr>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The Issues</a:t>
            </a:r>
          </a:p>
        </p:txBody>
      </p:sp>
      <p:sp>
        <p:nvSpPr>
          <p:cNvPr id="109" name="Shape 109"/>
          <p:cNvSpPr txBox="1"/>
          <p:nvPr/>
        </p:nvSpPr>
        <p:spPr>
          <a:xfrm>
            <a:off x="4063250" y="2197350"/>
            <a:ext cx="1092599" cy="245399"/>
          </a:xfrm>
          <a:prstGeom prst="rect">
            <a:avLst/>
          </a:prstGeom>
          <a:noFill/>
          <a:ln>
            <a:noFill/>
          </a:ln>
        </p:spPr>
        <p:txBody>
          <a:bodyPr lIns="91425" tIns="91425" rIns="91425" bIns="91425" anchor="ctr" anchorCtr="0">
            <a:noAutofit/>
          </a:bodyPr>
          <a:lstStyle/>
          <a:p>
            <a:pPr lvl="0" algn="ctr" rtl="0">
              <a:spcBef>
                <a:spcPts val="0"/>
              </a:spcBef>
              <a:buNone/>
            </a:pPr>
            <a:r>
              <a:rPr lang="en" sz="2400"/>
              <a:t>and</a:t>
            </a:r>
          </a:p>
        </p:txBody>
      </p:sp>
      <p:pic>
        <p:nvPicPr>
          <p:cNvPr id="110" name="Shape 110"/>
          <p:cNvPicPr preferRelativeResize="0"/>
          <p:nvPr/>
        </p:nvPicPr>
        <p:blipFill rotWithShape="1">
          <a:blip r:embed="rId3">
            <a:alphaModFix/>
          </a:blip>
          <a:srcRect b="1999"/>
          <a:stretch/>
        </p:blipFill>
        <p:spPr>
          <a:xfrm>
            <a:off x="2613475" y="1122625"/>
            <a:ext cx="6464127" cy="3940675"/>
          </a:xfrm>
          <a:prstGeom prst="rect">
            <a:avLst/>
          </a:prstGeom>
          <a:noFill/>
          <a:ln>
            <a:noFill/>
          </a:ln>
        </p:spPr>
      </p:pic>
      <p:sp>
        <p:nvSpPr>
          <p:cNvPr id="111" name="Shape 111"/>
          <p:cNvSpPr/>
          <p:nvPr/>
        </p:nvSpPr>
        <p:spPr>
          <a:xfrm>
            <a:off x="7503325" y="2863875"/>
            <a:ext cx="1168499" cy="1065300"/>
          </a:xfrm>
          <a:prstGeom prst="ellipse">
            <a:avLst/>
          </a:prstGeom>
          <a:noFill/>
          <a:ln w="38100" cap="flat" cmpd="sng">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12" name="Shape 112"/>
          <p:cNvSpPr txBox="1"/>
          <p:nvPr/>
        </p:nvSpPr>
        <p:spPr>
          <a:xfrm>
            <a:off x="39275" y="1783800"/>
            <a:ext cx="2485799" cy="2875200"/>
          </a:xfrm>
          <a:prstGeom prst="rect">
            <a:avLst/>
          </a:prstGeom>
          <a:noFill/>
          <a:ln>
            <a:noFill/>
          </a:ln>
        </p:spPr>
        <p:txBody>
          <a:bodyPr lIns="91425" tIns="91425" rIns="91425" bIns="91425" anchor="t" anchorCtr="0">
            <a:noAutofit/>
          </a:bodyPr>
          <a:lstStyle/>
          <a:p>
            <a:pPr>
              <a:spcBef>
                <a:spcPts val="0"/>
              </a:spcBef>
              <a:buNone/>
            </a:pPr>
            <a:r>
              <a:rPr lang="en" sz="3000"/>
              <a:t>What’s going on in here!?</a:t>
            </a:r>
          </a:p>
        </p:txBody>
      </p:sp>
      <p:sp>
        <p:nvSpPr>
          <p:cNvPr id="113" name="Shape 113"/>
          <p:cNvSpPr/>
          <p:nvPr/>
        </p:nvSpPr>
        <p:spPr>
          <a:xfrm>
            <a:off x="1086875" y="1732113"/>
            <a:ext cx="6845050" cy="2551350"/>
          </a:xfrm>
          <a:custGeom>
            <a:avLst/>
            <a:gdLst/>
            <a:ahLst/>
            <a:cxnLst/>
            <a:rect l="0" t="0" r="0" b="0"/>
            <a:pathLst>
              <a:path w="273802" h="102054" extrusionOk="0">
                <a:moveTo>
                  <a:pt x="0" y="40821"/>
                </a:moveTo>
                <a:cubicBezTo>
                  <a:pt x="8992" y="40445"/>
                  <a:pt x="17943" y="39321"/>
                  <a:pt x="26936" y="38931"/>
                </a:cubicBezTo>
                <a:cubicBezTo>
                  <a:pt x="31027" y="38753"/>
                  <a:pt x="36325" y="36035"/>
                  <a:pt x="39223" y="38931"/>
                </a:cubicBezTo>
                <a:cubicBezTo>
                  <a:pt x="41206" y="40913"/>
                  <a:pt x="36109" y="43670"/>
                  <a:pt x="34025" y="45547"/>
                </a:cubicBezTo>
                <a:cubicBezTo>
                  <a:pt x="28307" y="50693"/>
                  <a:pt x="18742" y="53645"/>
                  <a:pt x="17012" y="61141"/>
                </a:cubicBezTo>
                <a:cubicBezTo>
                  <a:pt x="15488" y="67742"/>
                  <a:pt x="13654" y="75330"/>
                  <a:pt x="16540" y="81461"/>
                </a:cubicBezTo>
                <a:cubicBezTo>
                  <a:pt x="20731" y="90365"/>
                  <a:pt x="29750" y="97691"/>
                  <a:pt x="39223" y="100363"/>
                </a:cubicBezTo>
                <a:cubicBezTo>
                  <a:pt x="48622" y="103013"/>
                  <a:pt x="58903" y="102060"/>
                  <a:pt x="68521" y="100363"/>
                </a:cubicBezTo>
                <a:cubicBezTo>
                  <a:pt x="75981" y="99046"/>
                  <a:pt x="83674" y="102617"/>
                  <a:pt x="91204" y="101781"/>
                </a:cubicBezTo>
                <a:cubicBezTo>
                  <a:pt x="103262" y="100440"/>
                  <a:pt x="114394" y="92511"/>
                  <a:pt x="122865" y="83824"/>
                </a:cubicBezTo>
                <a:cubicBezTo>
                  <a:pt x="133599" y="72814"/>
                  <a:pt x="142483" y="58724"/>
                  <a:pt x="145548" y="43656"/>
                </a:cubicBezTo>
                <a:cubicBezTo>
                  <a:pt x="146804" y="37479"/>
                  <a:pt x="148814" y="29827"/>
                  <a:pt x="145076" y="24754"/>
                </a:cubicBezTo>
                <a:cubicBezTo>
                  <a:pt x="139022" y="16539"/>
                  <a:pt x="118921" y="20131"/>
                  <a:pt x="114832" y="29480"/>
                </a:cubicBezTo>
                <a:cubicBezTo>
                  <a:pt x="106585" y="48329"/>
                  <a:pt x="111312" y="76795"/>
                  <a:pt x="127118" y="89967"/>
                </a:cubicBezTo>
                <a:cubicBezTo>
                  <a:pt x="132628" y="94559"/>
                  <a:pt x="140540" y="99025"/>
                  <a:pt x="147438" y="97055"/>
                </a:cubicBezTo>
                <a:cubicBezTo>
                  <a:pt x="155309" y="94806"/>
                  <a:pt x="162979" y="90621"/>
                  <a:pt x="168704" y="84769"/>
                </a:cubicBezTo>
                <a:cubicBezTo>
                  <a:pt x="180742" y="72462"/>
                  <a:pt x="186206" y="55029"/>
                  <a:pt x="196585" y="41294"/>
                </a:cubicBezTo>
                <a:cubicBezTo>
                  <a:pt x="201328" y="35016"/>
                  <a:pt x="201717" y="35328"/>
                  <a:pt x="206981" y="29480"/>
                </a:cubicBezTo>
                <a:cubicBezTo>
                  <a:pt x="208098" y="28238"/>
                  <a:pt x="208458" y="28533"/>
                  <a:pt x="209344" y="27117"/>
                </a:cubicBezTo>
                <a:cubicBezTo>
                  <a:pt x="215780" y="16817"/>
                  <a:pt x="224225" y="5728"/>
                  <a:pt x="235807" y="2071"/>
                </a:cubicBezTo>
                <a:cubicBezTo>
                  <a:pt x="241222" y="360"/>
                  <a:pt x="247545" y="-982"/>
                  <a:pt x="252819" y="1126"/>
                </a:cubicBezTo>
                <a:cubicBezTo>
                  <a:pt x="260245" y="4095"/>
                  <a:pt x="263805" y="13647"/>
                  <a:pt x="265578" y="21446"/>
                </a:cubicBezTo>
                <a:cubicBezTo>
                  <a:pt x="266611" y="25994"/>
                  <a:pt x="268413" y="30485"/>
                  <a:pt x="268413" y="35150"/>
                </a:cubicBezTo>
                <a:cubicBezTo>
                  <a:pt x="268413" y="37066"/>
                  <a:pt x="269358" y="38904"/>
                  <a:pt x="269358" y="40821"/>
                </a:cubicBezTo>
                <a:cubicBezTo>
                  <a:pt x="269358" y="42081"/>
                  <a:pt x="268793" y="45729"/>
                  <a:pt x="269358" y="44602"/>
                </a:cubicBezTo>
                <a:cubicBezTo>
                  <a:pt x="271297" y="40726"/>
                  <a:pt x="270547" y="35379"/>
                  <a:pt x="273612" y="32315"/>
                </a:cubicBezTo>
                <a:cubicBezTo>
                  <a:pt x="273801" y="32125"/>
                  <a:pt x="270885" y="46528"/>
                  <a:pt x="270776" y="46492"/>
                </a:cubicBezTo>
                <a:cubicBezTo>
                  <a:pt x="264193" y="44298"/>
                  <a:pt x="259614" y="38165"/>
                  <a:pt x="254709" y="33260"/>
                </a:cubicBezTo>
              </a:path>
            </a:pathLst>
          </a:custGeom>
          <a:noFill/>
          <a:ln w="38100" cap="flat" cmpd="sng">
            <a:solidFill>
              <a:srgbClr val="FF0000"/>
            </a:solidFill>
            <a:prstDash val="solid"/>
            <a:round/>
            <a:headEnd type="none" w="lg" len="lg"/>
            <a:tailEnd type="none" w="lg" len="lg"/>
          </a:ln>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1"/>
                                        <p:tgtEl>
                                          <p:spTgt spid="113"/>
                                        </p:tgtEl>
                                        <p:attrNameLst>
                                          <p:attrName>ppt_w</p:attrName>
                                        </p:attrNameLst>
                                      </p:cBhvr>
                                      <p:tavLst>
                                        <p:tav tm="0">
                                          <p:val>
                                            <p:strVal val="0"/>
                                          </p:val>
                                        </p:tav>
                                        <p:tav tm="100000">
                                          <p:val>
                                            <p:strVal val="#ppt_w"/>
                                          </p:val>
                                        </p:tav>
                                      </p:tavLst>
                                    </p:anim>
                                    <p:anim calcmode="lin" valueType="num">
                                      <p:cBhvr additive="base">
                                        <p:cTn id="8" dur="1"/>
                                        <p:tgtEl>
                                          <p:spTgt spid="113"/>
                                        </p:tgtEl>
                                        <p:attrNameLst>
                                          <p:attrName>ppt_h</p:attrName>
                                        </p:attrNameLst>
                                      </p:cBhvr>
                                      <p:tavLst>
                                        <p:tav tm="0">
                                          <p:val>
                                            <p:strVal val="0"/>
                                          </p:val>
                                        </p:tav>
                                        <p:tav tm="100000">
                                          <p:val>
                                            <p:strVal val="#ppt_h"/>
                                          </p:val>
                                        </p:tav>
                                      </p:tavLst>
                                    </p:anim>
                                  </p:childTnLst>
                                </p:cTn>
                              </p:par>
                            </p:childTnLst>
                          </p:cTn>
                        </p:par>
                        <p:par>
                          <p:cTn id="9" fill="hold">
                            <p:stCondLst>
                              <p:cond delay="0"/>
                            </p:stCondLst>
                            <p:childTnLst>
                              <p:par>
                                <p:cTn id="10" presetID="10" presetClass="entr" presetSubtype="0" fill="hold" nodeType="afterEffect">
                                  <p:stCondLst>
                                    <p:cond delay="0"/>
                                  </p:stCondLst>
                                  <p:childTnLst>
                                    <p:set>
                                      <p:cBhvr>
                                        <p:cTn id="11" dur="1" fill="hold">
                                          <p:stCondLst>
                                            <p:cond delay="0"/>
                                          </p:stCondLst>
                                        </p:cTn>
                                        <p:tgtEl>
                                          <p:spTgt spid="111"/>
                                        </p:tgtEl>
                                        <p:attrNameLst>
                                          <p:attrName>style.visibility</p:attrName>
                                        </p:attrNameLst>
                                      </p:cBhvr>
                                      <p:to>
                                        <p:strVal val="visible"/>
                                      </p:to>
                                    </p:set>
                                    <p:animEffect transition="in" filter="fade">
                                      <p:cBhvr>
                                        <p:cTn id="12" dur="2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rtl="0">
              <a:spcBef>
                <a:spcPts val="0"/>
              </a:spcBef>
              <a:buNone/>
            </a:pPr>
            <a:r>
              <a:rPr lang="en" sz="4800"/>
              <a:t>Goals</a:t>
            </a:r>
          </a:p>
        </p:txBody>
      </p:sp>
      <p:sp>
        <p:nvSpPr>
          <p:cNvPr id="119" name="Shape 119"/>
          <p:cNvSpPr txBox="1"/>
          <p:nvPr/>
        </p:nvSpPr>
        <p:spPr>
          <a:xfrm>
            <a:off x="526950" y="1764150"/>
            <a:ext cx="6767778" cy="2875200"/>
          </a:xfrm>
          <a:prstGeom prst="rect">
            <a:avLst/>
          </a:prstGeom>
          <a:noFill/>
          <a:ln>
            <a:noFill/>
          </a:ln>
        </p:spPr>
        <p:txBody>
          <a:bodyPr lIns="91425" tIns="91425" rIns="91425" bIns="91425" anchor="t" anchorCtr="0">
            <a:noAutofit/>
          </a:bodyPr>
          <a:lstStyle/>
          <a:p>
            <a:pPr lvl="0" rtl="0">
              <a:spcBef>
                <a:spcPts val="0"/>
              </a:spcBef>
              <a:buNone/>
            </a:pPr>
            <a:r>
              <a:rPr lang="en-US" sz="2400" dirty="0" smtClean="0"/>
              <a:t>We want to create a </a:t>
            </a:r>
            <a:r>
              <a:rPr lang="en-US" sz="2400" dirty="0" smtClean="0"/>
              <a:t>device that is easy to use and </a:t>
            </a:r>
            <a:r>
              <a:rPr lang="en-US" sz="2400" dirty="0" smtClean="0"/>
              <a:t>can help the operator know where the top of the sludge blanket is in the floc hopper, so the operator can adjust the flow out of the floc hopper to remove sludge</a:t>
            </a:r>
            <a:r>
              <a:rPr lang="en-US" sz="2400" dirty="0" smtClean="0"/>
              <a:t>.</a:t>
            </a:r>
            <a:endParaRPr sz="2400" dirty="0"/>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Past Work</a:t>
            </a:r>
          </a:p>
        </p:txBody>
      </p:sp>
      <p:graphicFrame>
        <p:nvGraphicFramePr>
          <p:cNvPr id="125" name="Shape 125"/>
          <p:cNvGraphicFramePr/>
          <p:nvPr/>
        </p:nvGraphicFramePr>
        <p:xfrm>
          <a:off x="424612" y="1396550"/>
          <a:ext cx="8294775" cy="3339900"/>
        </p:xfrm>
        <a:graphic>
          <a:graphicData uri="http://schemas.openxmlformats.org/drawingml/2006/table">
            <a:tbl>
              <a:tblPr>
                <a:noFill/>
                <a:tableStyleId>{D271BE71-535A-4BF4-85C3-2E2461595D8E}</a:tableStyleId>
              </a:tblPr>
              <a:tblGrid>
                <a:gridCol w="2764925"/>
                <a:gridCol w="2764925"/>
                <a:gridCol w="2764925"/>
              </a:tblGrid>
              <a:tr h="1669950">
                <a:tc>
                  <a:txBody>
                    <a:bodyPr/>
                    <a:lstStyle/>
                    <a:p>
                      <a:pPr>
                        <a:spcBef>
                          <a:spcPts val="0"/>
                        </a:spcBef>
                        <a:buNone/>
                      </a:pPr>
                      <a:endParaRPr/>
                    </a:p>
                  </a:txBody>
                  <a:tcPr marL="91425" marR="91425" marT="91425" marB="91425"/>
                </a:tc>
                <a:tc>
                  <a:txBody>
                    <a:bodyPr/>
                    <a:lstStyle/>
                    <a:p>
                      <a:pPr lvl="0" rtl="0">
                        <a:spcBef>
                          <a:spcPts val="0"/>
                        </a:spcBef>
                        <a:buNone/>
                      </a:pPr>
                      <a:endParaRPr/>
                    </a:p>
                  </a:txBody>
                  <a:tcPr marL="91425" marR="91425" marT="91425" marB="91425"/>
                </a:tc>
                <a:tc>
                  <a:txBody>
                    <a:bodyPr/>
                    <a:lstStyle/>
                    <a:p>
                      <a:pPr>
                        <a:spcBef>
                          <a:spcPts val="0"/>
                        </a:spcBef>
                        <a:buNone/>
                      </a:pPr>
                      <a:endParaRPr/>
                    </a:p>
                  </a:txBody>
                  <a:tcPr marL="91425" marR="91425" marT="91425" marB="91425"/>
                </a:tc>
              </a:tr>
              <a:tr h="1669950">
                <a:tc>
                  <a:txBody>
                    <a:bodyPr/>
                    <a:lstStyle/>
                    <a:p>
                      <a:pPr lvl="0" algn="ctr" rtl="0">
                        <a:spcBef>
                          <a:spcPts val="0"/>
                        </a:spcBef>
                        <a:buNone/>
                      </a:pPr>
                      <a:endParaRPr sz="3000"/>
                    </a:p>
                  </a:txBody>
                  <a:tcPr marL="91425" marR="91425" marT="91425" marB="91425" anchor="ctr"/>
                </a:tc>
                <a:tc>
                  <a:txBody>
                    <a:bodyPr/>
                    <a:lstStyle/>
                    <a:p>
                      <a:pPr lvl="0" algn="ctr" rtl="0">
                        <a:spcBef>
                          <a:spcPts val="0"/>
                        </a:spcBef>
                        <a:buNone/>
                      </a:pPr>
                      <a:endParaRPr sz="3000"/>
                    </a:p>
                  </a:txBody>
                  <a:tcPr marL="91425" marR="91425" marT="91425" marB="91425" anchor="ctr"/>
                </a:tc>
                <a:tc>
                  <a:txBody>
                    <a:bodyPr/>
                    <a:lstStyle/>
                    <a:p>
                      <a:pPr lvl="0" algn="ctr" rtl="0">
                        <a:spcBef>
                          <a:spcPts val="0"/>
                        </a:spcBef>
                        <a:buNone/>
                      </a:pPr>
                      <a:endParaRPr sz="3000"/>
                    </a:p>
                  </a:txBody>
                  <a:tcPr marL="91425" marR="91425" marT="91425" marB="91425" anchor="ctr"/>
                </a:tc>
              </a:tr>
            </a:tbl>
          </a:graphicData>
        </a:graphic>
      </p:graphicFrame>
      <p:pic>
        <p:nvPicPr>
          <p:cNvPr id="126" name="Shape 126"/>
          <p:cNvPicPr preferRelativeResize="0"/>
          <p:nvPr/>
        </p:nvPicPr>
        <p:blipFill>
          <a:blip r:embed="rId3">
            <a:alphaModFix/>
          </a:blip>
          <a:stretch>
            <a:fillRect/>
          </a:stretch>
        </p:blipFill>
        <p:spPr>
          <a:xfrm>
            <a:off x="3304038" y="1831157"/>
            <a:ext cx="2535949" cy="857400"/>
          </a:xfrm>
          <a:prstGeom prst="rect">
            <a:avLst/>
          </a:prstGeom>
          <a:noFill/>
          <a:ln>
            <a:noFill/>
          </a:ln>
        </p:spPr>
      </p:pic>
      <p:pic>
        <p:nvPicPr>
          <p:cNvPr id="127" name="Shape 127"/>
          <p:cNvPicPr preferRelativeResize="0"/>
          <p:nvPr/>
        </p:nvPicPr>
        <p:blipFill>
          <a:blip r:embed="rId4">
            <a:alphaModFix/>
          </a:blip>
          <a:stretch>
            <a:fillRect/>
          </a:stretch>
        </p:blipFill>
        <p:spPr>
          <a:xfrm>
            <a:off x="1183550" y="1457925"/>
            <a:ext cx="1304475" cy="1603875"/>
          </a:xfrm>
          <a:prstGeom prst="rect">
            <a:avLst/>
          </a:prstGeom>
          <a:noFill/>
          <a:ln>
            <a:noFill/>
          </a:ln>
        </p:spPr>
      </p:pic>
      <p:pic>
        <p:nvPicPr>
          <p:cNvPr id="128" name="Shape 128"/>
          <p:cNvPicPr preferRelativeResize="0"/>
          <p:nvPr/>
        </p:nvPicPr>
        <p:blipFill>
          <a:blip r:embed="rId5">
            <a:alphaModFix/>
          </a:blip>
          <a:stretch>
            <a:fillRect/>
          </a:stretch>
        </p:blipFill>
        <p:spPr>
          <a:xfrm>
            <a:off x="6032450" y="1457924"/>
            <a:ext cx="2621875" cy="1493350"/>
          </a:xfrm>
          <a:prstGeom prst="rect">
            <a:avLst/>
          </a:prstGeom>
          <a:noFill/>
          <a:ln>
            <a:noFill/>
          </a:ln>
        </p:spPr>
      </p:pic>
      <p:sp>
        <p:nvSpPr>
          <p:cNvPr id="129" name="Shape 129"/>
          <p:cNvSpPr txBox="1"/>
          <p:nvPr/>
        </p:nvSpPr>
        <p:spPr>
          <a:xfrm>
            <a:off x="637137" y="3388075"/>
            <a:ext cx="2397299" cy="1055700"/>
          </a:xfrm>
          <a:prstGeom prst="rect">
            <a:avLst/>
          </a:prstGeom>
          <a:noFill/>
          <a:ln>
            <a:noFill/>
          </a:ln>
        </p:spPr>
        <p:txBody>
          <a:bodyPr lIns="91425" tIns="91425" rIns="91425" bIns="91425" anchor="t" anchorCtr="0">
            <a:noAutofit/>
          </a:bodyPr>
          <a:lstStyle/>
          <a:p>
            <a:pPr lvl="0" algn="ctr" rtl="0">
              <a:spcBef>
                <a:spcPts val="0"/>
              </a:spcBef>
              <a:buClr>
                <a:srgbClr val="000000"/>
              </a:buClr>
              <a:buSzPct val="36666"/>
              <a:buFont typeface="Arial"/>
              <a:buNone/>
            </a:pPr>
            <a:r>
              <a:rPr lang="en" sz="3000">
                <a:solidFill>
                  <a:srgbClr val="000000"/>
                </a:solidFill>
              </a:rPr>
              <a:t>Sultan Sonar System</a:t>
            </a:r>
          </a:p>
          <a:p>
            <a:pPr lvl="0" rtl="0">
              <a:spcBef>
                <a:spcPts val="0"/>
              </a:spcBef>
              <a:buNone/>
            </a:pPr>
            <a:endParaRPr/>
          </a:p>
        </p:txBody>
      </p:sp>
      <p:sp>
        <p:nvSpPr>
          <p:cNvPr id="130" name="Shape 130"/>
          <p:cNvSpPr txBox="1"/>
          <p:nvPr/>
        </p:nvSpPr>
        <p:spPr>
          <a:xfrm>
            <a:off x="6109600" y="3130275"/>
            <a:ext cx="2397299" cy="1493399"/>
          </a:xfrm>
          <a:prstGeom prst="rect">
            <a:avLst/>
          </a:prstGeom>
          <a:noFill/>
          <a:ln>
            <a:noFill/>
          </a:ln>
        </p:spPr>
        <p:txBody>
          <a:bodyPr lIns="91425" tIns="91425" rIns="91425" bIns="91425" anchor="t" anchorCtr="0">
            <a:noAutofit/>
          </a:bodyPr>
          <a:lstStyle/>
          <a:p>
            <a:pPr lvl="0" algn="ctr" rtl="0">
              <a:spcBef>
                <a:spcPts val="0"/>
              </a:spcBef>
              <a:buNone/>
            </a:pPr>
            <a:r>
              <a:rPr lang="en" sz="3000">
                <a:solidFill>
                  <a:srgbClr val="000000"/>
                </a:solidFill>
              </a:rPr>
              <a:t>Underwater Sonar Video Camera</a:t>
            </a:r>
          </a:p>
          <a:p>
            <a:pPr lvl="0" rtl="0">
              <a:spcBef>
                <a:spcPts val="0"/>
              </a:spcBef>
              <a:buNone/>
            </a:pPr>
            <a:endParaRPr/>
          </a:p>
        </p:txBody>
      </p:sp>
      <p:sp>
        <p:nvSpPr>
          <p:cNvPr id="131" name="Shape 131"/>
          <p:cNvSpPr txBox="1"/>
          <p:nvPr/>
        </p:nvSpPr>
        <p:spPr>
          <a:xfrm>
            <a:off x="3373362" y="3388075"/>
            <a:ext cx="2397299" cy="1055700"/>
          </a:xfrm>
          <a:prstGeom prst="rect">
            <a:avLst/>
          </a:prstGeom>
          <a:noFill/>
          <a:ln>
            <a:noFill/>
          </a:ln>
        </p:spPr>
        <p:txBody>
          <a:bodyPr lIns="91425" tIns="91425" rIns="91425" bIns="91425" anchor="t" anchorCtr="0">
            <a:noAutofit/>
          </a:bodyPr>
          <a:lstStyle/>
          <a:p>
            <a:pPr lvl="0" algn="ctr" rtl="0">
              <a:spcBef>
                <a:spcPts val="0"/>
              </a:spcBef>
              <a:buNone/>
            </a:pPr>
            <a:r>
              <a:rPr lang="en" sz="3000">
                <a:solidFill>
                  <a:srgbClr val="000000"/>
                </a:solidFill>
              </a:rPr>
              <a:t>Submersible Microscope</a:t>
            </a:r>
          </a:p>
          <a:p>
            <a:pPr lvl="0" rtl="0">
              <a:spcBef>
                <a:spcPts val="0"/>
              </a:spcBef>
              <a:buNone/>
            </a:pP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Probes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9188" y="1211239"/>
            <a:ext cx="4397121" cy="3932261"/>
          </a:xfrm>
          <a:prstGeom prst="rect">
            <a:avLst/>
          </a:prstGeom>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dirty="0" smtClean="0">
                <a:solidFill>
                  <a:schemeClr val="dk1"/>
                </a:solidFill>
              </a:rPr>
              <a:t>Results </a:t>
            </a:r>
            <a:r>
              <a:rPr lang="en" sz="3200" dirty="0" smtClean="0">
                <a:solidFill>
                  <a:schemeClr val="dk1"/>
                </a:solidFill>
              </a:rPr>
              <a:t>(whats new?)</a:t>
            </a:r>
            <a:endParaRPr lang="en" sz="4800" dirty="0">
              <a:solidFill>
                <a:schemeClr val="dk1"/>
              </a:solidFill>
            </a:endParaRPr>
          </a:p>
        </p:txBody>
      </p:sp>
      <p:sp>
        <p:nvSpPr>
          <p:cNvPr id="143" name="Shape 143"/>
          <p:cNvSpPr txBox="1"/>
          <p:nvPr/>
        </p:nvSpPr>
        <p:spPr>
          <a:xfrm>
            <a:off x="456544" y="1460310"/>
            <a:ext cx="4900202" cy="2088107"/>
          </a:xfrm>
          <a:prstGeom prst="rect">
            <a:avLst/>
          </a:prstGeom>
          <a:noFill/>
          <a:ln>
            <a:noFill/>
          </a:ln>
        </p:spPr>
        <p:txBody>
          <a:bodyPr lIns="91425" tIns="91425" rIns="91425" bIns="91425" anchor="t" anchorCtr="0">
            <a:noAutofit/>
          </a:bodyPr>
          <a:lstStyle/>
          <a:p>
            <a:pPr rtl="0">
              <a:spcBef>
                <a:spcPts val="0"/>
              </a:spcBef>
              <a:buNone/>
            </a:pPr>
            <a:endParaRPr dirty="0"/>
          </a:p>
          <a:p>
            <a:pPr>
              <a:spcBef>
                <a:spcPts val="0"/>
              </a:spcBef>
              <a:buNone/>
            </a:pPr>
            <a:r>
              <a:rPr lang="en-US" sz="2000" dirty="0" smtClean="0"/>
              <a:t>We have recently added a periscope attachment and begun development on an attachment to prevent dropping the probe into the hopper. This is to increase usability of this device for the operators.</a:t>
            </a:r>
          </a:p>
          <a:p>
            <a:pPr>
              <a:spcBef>
                <a:spcPts val="0"/>
              </a:spcBef>
              <a:buNone/>
            </a:pPr>
            <a:endParaRPr lang="en-US" sz="2000" dirty="0"/>
          </a:p>
          <a:p>
            <a:r>
              <a:rPr lang="en-US" sz="2000" dirty="0"/>
              <a:t>We </a:t>
            </a:r>
            <a:r>
              <a:rPr lang="en-US" sz="2000" dirty="0" smtClean="0"/>
              <a:t>have also </a:t>
            </a:r>
            <a:r>
              <a:rPr lang="en-US" sz="2000" dirty="0"/>
              <a:t>marked off measurements on the probe itself as of now.</a:t>
            </a:r>
          </a:p>
          <a:p>
            <a:pPr>
              <a:spcBef>
                <a:spcPts val="0"/>
              </a:spcBef>
              <a:buNone/>
            </a:pPr>
            <a:endParaRPr sz="2000" dirty="0"/>
          </a:p>
        </p:txBody>
      </p:sp>
      <p:pic>
        <p:nvPicPr>
          <p:cNvPr id="2" name="Picture 1"/>
          <p:cNvPicPr>
            <a:picLocks noChangeAspect="1"/>
          </p:cNvPicPr>
          <p:nvPr/>
        </p:nvPicPr>
        <p:blipFill>
          <a:blip r:embed="rId3"/>
          <a:stretch>
            <a:fillRect/>
          </a:stretch>
        </p:blipFill>
        <p:spPr>
          <a:xfrm>
            <a:off x="5859439" y="1357952"/>
            <a:ext cx="2651772" cy="3304080"/>
          </a:xfrm>
          <a:prstGeom prst="rect">
            <a:avLst/>
          </a:prstGeom>
        </p:spPr>
      </p:pic>
    </p:spTree>
    <p:extLst>
      <p:ext uri="{BB962C8B-B14F-4D97-AF65-F5344CB8AC3E}">
        <p14:creationId xmlns:p14="http://schemas.microsoft.com/office/powerpoint/2010/main" val="3338778344"/>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Manual</a:t>
            </a:r>
            <a:endParaRPr lang="en-US" sz="4800" dirty="0"/>
          </a:p>
        </p:txBody>
      </p:sp>
      <p:sp>
        <p:nvSpPr>
          <p:cNvPr id="3" name="Text Placeholder 2"/>
          <p:cNvSpPr>
            <a:spLocks noGrp="1"/>
          </p:cNvSpPr>
          <p:nvPr>
            <p:ph type="body" idx="1"/>
          </p:nvPr>
        </p:nvSpPr>
        <p:spPr/>
        <p:txBody>
          <a:bodyPr/>
          <a:lstStyle/>
          <a:p>
            <a:r>
              <a:rPr lang="en-US" sz="2000" dirty="0" smtClean="0"/>
              <a:t>We have inscribe detailed instructions on how to create what we did so that we can have something to help people in Honduras understand how to build this as well as to leave detail for future teams.  We wanted who ever picks this team up to really understand what we did, and how to do it again. As of new translation is in progress.</a:t>
            </a:r>
            <a:endParaRPr lang="en-US" sz="2000" dirty="0"/>
          </a:p>
        </p:txBody>
      </p:sp>
    </p:spTree>
    <p:extLst>
      <p:ext uri="{BB962C8B-B14F-4D97-AF65-F5344CB8AC3E}">
        <p14:creationId xmlns:p14="http://schemas.microsoft.com/office/powerpoint/2010/main" val="1524188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3048000" y="171450"/>
            <a:ext cx="5867400" cy="857400"/>
          </a:xfrm>
          <a:prstGeom prst="rect">
            <a:avLst/>
          </a:prstGeom>
        </p:spPr>
        <p:txBody>
          <a:bodyPr lIns="91425" tIns="91425" rIns="91425" bIns="91425" anchor="ctr" anchorCtr="0">
            <a:noAutofit/>
          </a:bodyPr>
          <a:lstStyle/>
          <a:p>
            <a:pPr lvl="0">
              <a:spcBef>
                <a:spcPts val="0"/>
              </a:spcBef>
              <a:buClr>
                <a:schemeClr val="dk1"/>
              </a:buClr>
              <a:buSzPct val="25000"/>
              <a:buFont typeface="Arial"/>
              <a:buNone/>
            </a:pPr>
            <a:r>
              <a:rPr lang="en" sz="4800">
                <a:solidFill>
                  <a:schemeClr val="dk1"/>
                </a:solidFill>
              </a:rPr>
              <a:t>Moving Forward</a:t>
            </a:r>
          </a:p>
        </p:txBody>
      </p:sp>
      <p:sp>
        <p:nvSpPr>
          <p:cNvPr id="149" name="Shape 149"/>
          <p:cNvSpPr txBox="1"/>
          <p:nvPr/>
        </p:nvSpPr>
        <p:spPr>
          <a:xfrm>
            <a:off x="1081831" y="1679810"/>
            <a:ext cx="6598199" cy="3137850"/>
          </a:xfrm>
          <a:prstGeom prst="rect">
            <a:avLst/>
          </a:prstGeom>
          <a:noFill/>
          <a:ln>
            <a:noFill/>
          </a:ln>
        </p:spPr>
        <p:txBody>
          <a:bodyPr lIns="91425" tIns="91425" rIns="91425" bIns="91425" anchor="t" anchorCtr="0">
            <a:noAutofit/>
          </a:bodyPr>
          <a:lstStyle/>
          <a:p>
            <a:pPr rtl="0">
              <a:spcBef>
                <a:spcPts val="0"/>
              </a:spcBef>
              <a:buNone/>
            </a:pPr>
            <a:r>
              <a:rPr lang="en" sz="2000" dirty="0" smtClean="0"/>
              <a:t>Continue </a:t>
            </a:r>
            <a:r>
              <a:rPr lang="en" sz="2000" dirty="0"/>
              <a:t>testing </a:t>
            </a:r>
            <a:r>
              <a:rPr lang="en" sz="2000" dirty="0" smtClean="0"/>
              <a:t>designs </a:t>
            </a:r>
            <a:r>
              <a:rPr lang="en" sz="2000" dirty="0"/>
              <a:t>and develop standard</a:t>
            </a:r>
          </a:p>
          <a:p>
            <a:pPr rtl="0">
              <a:spcBef>
                <a:spcPts val="0"/>
              </a:spcBef>
              <a:buNone/>
            </a:pPr>
            <a:endParaRPr sz="2000" dirty="0"/>
          </a:p>
          <a:p>
            <a:pPr rtl="0">
              <a:spcBef>
                <a:spcPts val="0"/>
              </a:spcBef>
              <a:buNone/>
            </a:pPr>
            <a:r>
              <a:rPr lang="en" sz="2000" dirty="0"/>
              <a:t>Test prototype </a:t>
            </a:r>
            <a:r>
              <a:rPr lang="en" sz="2000" dirty="0" smtClean="0"/>
              <a:t>in Honduras.</a:t>
            </a:r>
            <a:endParaRPr lang="en" sz="2000" dirty="0"/>
          </a:p>
          <a:p>
            <a:pPr rtl="0">
              <a:spcBef>
                <a:spcPts val="0"/>
              </a:spcBef>
              <a:buNone/>
            </a:pPr>
            <a:endParaRPr sz="2000" dirty="0"/>
          </a:p>
          <a:p>
            <a:pPr>
              <a:spcBef>
                <a:spcPts val="0"/>
              </a:spcBef>
              <a:buNone/>
            </a:pPr>
            <a:r>
              <a:rPr lang="en-US" sz="2000" dirty="0" smtClean="0"/>
              <a:t>Finish guide translation?</a:t>
            </a:r>
          </a:p>
          <a:p>
            <a:pPr>
              <a:spcBef>
                <a:spcPts val="0"/>
              </a:spcBef>
              <a:buNone/>
            </a:pPr>
            <a:endParaRPr lang="en-US" sz="2000" dirty="0"/>
          </a:p>
          <a:p>
            <a:pPr>
              <a:spcBef>
                <a:spcPts val="0"/>
              </a:spcBef>
              <a:buNone/>
            </a:pPr>
            <a:r>
              <a:rPr lang="en-US" sz="2000" dirty="0" smtClean="0"/>
              <a:t>Make our attachments safer and more usable</a:t>
            </a:r>
          </a:p>
          <a:p>
            <a:pPr>
              <a:spcBef>
                <a:spcPts val="0"/>
              </a:spcBef>
              <a:buNone/>
            </a:pPr>
            <a:endParaRPr lang="en-US" sz="2000" dirty="0" smtClean="0"/>
          </a:p>
          <a:p>
            <a:pPr>
              <a:spcBef>
                <a:spcPts val="0"/>
              </a:spcBef>
              <a:buNone/>
            </a:pPr>
            <a:r>
              <a:rPr lang="en-US" sz="2000" dirty="0" smtClean="0"/>
              <a:t>Test new designs… always be innovating</a:t>
            </a:r>
            <a:endParaRPr sz="2000" dirty="0"/>
          </a:p>
        </p:txBody>
      </p:sp>
    </p:spTree>
  </p:cSld>
  <p:clrMapOvr>
    <a:masterClrMapping/>
  </p:clrMapOvr>
  <p:transition spd="slow">
    <p:cut/>
  </p:transition>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283</Words>
  <Application>Microsoft Office PowerPoint</Application>
  <PresentationFormat>On-screen Show (16:9)</PresentationFormat>
  <Paragraphs>41</Paragraphs>
  <Slides>10</Slides>
  <Notes>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Arial</vt:lpstr>
      <vt:lpstr>Calibri</vt:lpstr>
      <vt:lpstr>AguaClara</vt:lpstr>
      <vt:lpstr>simple-light-2</vt:lpstr>
      <vt:lpstr>Floc Hopper Probe Fall 2015</vt:lpstr>
      <vt:lpstr>Sedimentation</vt:lpstr>
      <vt:lpstr>The Issues</vt:lpstr>
      <vt:lpstr>Goals</vt:lpstr>
      <vt:lpstr>Past Work</vt:lpstr>
      <vt:lpstr>Probes </vt:lpstr>
      <vt:lpstr>Results (whats new?)</vt:lpstr>
      <vt:lpstr>Manual</vt:lpstr>
      <vt:lpstr>Moving Forward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Floc Hopper Probe Fall 2015</dc:title>
  <cp:lastModifiedBy>John Lopez</cp:lastModifiedBy>
  <cp:revision>6</cp:revision>
  <dcterms:modified xsi:type="dcterms:W3CDTF">2015-12-13T06:33:26Z</dcterms:modified>
</cp:coreProperties>
</file>