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62" r:id="rId3"/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9144000"/>
  <p:notesSz cx="6858000" cy="9144000"/>
  <p:embeddedFontLst>
    <p:embeddedFont>
      <p:font typeface="Galdeano"/>
      <p:regular r:id="rId19"/>
    </p:embeddedFont>
  </p:embeddedFontLst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Galdeano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3" name="Shape 3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4" name="Shape 4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" name="Shape 6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Shape 7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7" name="Shape 19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6" name="Shape 20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3" name="Shape 21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9" name="Shape 21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Shape 22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‹#›</a:t>
            </a:fld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5" name="Shape 13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Shape 15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Shape 16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Shape 17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1" name="Shape 18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9" name="Shape 18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5.jpg"/><Relationship Id="rId3" Type="http://schemas.openxmlformats.org/officeDocument/2006/relationships/image" Target="../media/image01.jpg"/><Relationship Id="rId4" Type="http://schemas.openxmlformats.org/officeDocument/2006/relationships/image" Target="../media/image02.jpg"/><Relationship Id="rId5" Type="http://schemas.openxmlformats.org/officeDocument/2006/relationships/image" Target="../media/image04.jpg"/><Relationship Id="rId6" Type="http://schemas.openxmlformats.org/officeDocument/2006/relationships/image" Target="../media/image0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9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9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9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0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7.jpg"/><Relationship Id="rId3" Type="http://schemas.openxmlformats.org/officeDocument/2006/relationships/image" Target="../media/image06.jpg"/><Relationship Id="rId4" Type="http://schemas.openxmlformats.org/officeDocument/2006/relationships/image" Target="../media/image10.jpg"/><Relationship Id="rId5" Type="http://schemas.openxmlformats.org/officeDocument/2006/relationships/image" Target="../media/image20.jpg"/><Relationship Id="rId6" Type="http://schemas.openxmlformats.org/officeDocument/2006/relationships/image" Target="../media/image0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8000"/>
            <a:chOff x="0" y="0"/>
            <a:chExt cx="5758" cy="4320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58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190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0" y="3552"/>
              <a:ext cx="288" cy="9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  <a:defRPr b="0" baseline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69850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76200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25400" marL="1600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25400" marL="2057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25400" marL="2514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25400" marL="2971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25400" marL="3429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25400" marL="3886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x="6781800" y="6248400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baseline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baseline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24" name="Shape 24"/>
          <p:cNvSpPr txBox="1"/>
          <p:nvPr>
            <p:ph type="ctrTitle"/>
          </p:nvPr>
        </p:nvSpPr>
        <p:spPr>
          <a:xfrm>
            <a:off x="1371600" y="1120775"/>
            <a:ext cx="7772400" cy="147002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Calibri"/>
              <a:buNone/>
              <a:defRPr b="1" baseline="0" i="0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10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457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102" name="Shape 102"/>
          <p:cNvSpPr txBox="1"/>
          <p:nvPr>
            <p:ph idx="2" type="body"/>
          </p:nvPr>
        </p:nvSpPr>
        <p:spPr>
          <a:xfrm>
            <a:off x="4648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103" name="Shape 103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Shape 104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5" name="Shape 105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06" name="Shape 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109" name="Shape 109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0" name="Shape 110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Shape 111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12" name="Shape 1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115" name="Shape 115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6" name="Shape 116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7" name="Shape 117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457200" y="1535112"/>
            <a:ext cx="4040099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121" name="Shape 121"/>
          <p:cNvSpPr txBox="1"/>
          <p:nvPr>
            <p:ph idx="2" type="body"/>
          </p:nvPr>
        </p:nvSpPr>
        <p:spPr>
          <a:xfrm>
            <a:off x="457200" y="2174875"/>
            <a:ext cx="4040099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/>
        </p:txBody>
      </p:sp>
      <p:sp>
        <p:nvSpPr>
          <p:cNvPr id="122" name="Shape 122"/>
          <p:cNvSpPr txBox="1"/>
          <p:nvPr>
            <p:ph idx="3" type="body"/>
          </p:nvPr>
        </p:nvSpPr>
        <p:spPr>
          <a:xfrm>
            <a:off x="4645025" y="1535112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123" name="Shape 123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/>
        </p:txBody>
      </p:sp>
      <p:sp>
        <p:nvSpPr>
          <p:cNvPr id="124" name="Shape 124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5" name="Shape 125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6" name="Shape 126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Shape 130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Shape 131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32" name="Shape 1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457200" y="1524000"/>
            <a:ext cx="8153398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35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698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254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254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254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254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254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254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48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/>
            </a:lvl6pPr>
            <a:lvl7pPr rtl="0">
              <a:spcBef>
                <a:spcPts val="0"/>
              </a:spcBef>
              <a:defRPr sz="1800"/>
            </a:lvl7pPr>
            <a:lvl8pPr rtl="0">
              <a:spcBef>
                <a:spcPts val="0"/>
              </a:spcBef>
              <a:defRPr sz="1800"/>
            </a:lvl8pPr>
            <a:lvl9pPr rtl="0">
              <a:spcBef>
                <a:spcPts val="0"/>
              </a:spcBef>
              <a:defRPr sz="1800"/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8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8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rtl="0">
              <a:spcBef>
                <a:spcPts val="0"/>
              </a:spcBef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55" name="Shape 55"/>
          <p:cNvSpPr txBox="1"/>
          <p:nvPr>
            <p:ph idx="2" type="body"/>
          </p:nvPr>
        </p:nvSpPr>
        <p:spPr>
          <a:xfrm>
            <a:off x="457200" y="2174875"/>
            <a:ext cx="4040187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/>
        </p:txBody>
      </p:sp>
      <p:sp>
        <p:nvSpPr>
          <p:cNvPr id="56" name="Shape 56"/>
          <p:cNvSpPr txBox="1"/>
          <p:nvPr>
            <p:ph idx="3" type="body"/>
          </p:nvPr>
        </p:nvSpPr>
        <p:spPr>
          <a:xfrm>
            <a:off x="4645025" y="1535112"/>
            <a:ext cx="4041773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 b="1" sz="2400"/>
            </a:lvl1pPr>
            <a:lvl2pPr indent="0" marL="457200" rtl="0">
              <a:spcBef>
                <a:spcPts val="0"/>
              </a:spcBef>
              <a:buFont typeface="Calibri"/>
              <a:buNone/>
              <a:defRPr b="1" sz="2000"/>
            </a:lvl2pPr>
            <a:lvl3pPr indent="0" marL="914400" rtl="0">
              <a:spcBef>
                <a:spcPts val="0"/>
              </a:spcBef>
              <a:buFont typeface="Calibri"/>
              <a:buNone/>
              <a:defRPr b="1" sz="1800"/>
            </a:lvl3pPr>
            <a:lvl4pPr indent="0" marL="1371600" rtl="0">
              <a:spcBef>
                <a:spcPts val="0"/>
              </a:spcBef>
              <a:buFont typeface="Calibri"/>
              <a:buNone/>
              <a:defRPr b="1" sz="1600"/>
            </a:lvl4pPr>
            <a:lvl5pPr indent="0" marL="1828800" rtl="0">
              <a:spcBef>
                <a:spcPts val="0"/>
              </a:spcBef>
              <a:buFont typeface="Calibri"/>
              <a:buNone/>
              <a:defRPr b="1" sz="1600"/>
            </a:lvl5pPr>
            <a:lvl6pPr indent="0" marL="2286000" rtl="0">
              <a:spcBef>
                <a:spcPts val="0"/>
              </a:spcBef>
              <a:buFont typeface="Calibri"/>
              <a:buNone/>
              <a:defRPr b="1" sz="1600"/>
            </a:lvl6pPr>
            <a:lvl7pPr indent="0" marL="2743200" rtl="0">
              <a:spcBef>
                <a:spcPts val="0"/>
              </a:spcBef>
              <a:buFont typeface="Calibri"/>
              <a:buNone/>
              <a:defRPr b="1" sz="1600"/>
            </a:lvl7pPr>
            <a:lvl8pPr indent="0" marL="3200400" rtl="0">
              <a:spcBef>
                <a:spcPts val="0"/>
              </a:spcBef>
              <a:buFont typeface="Calibri"/>
              <a:buNone/>
              <a:defRPr b="1" sz="1600"/>
            </a:lvl8pPr>
            <a:lvl9pPr indent="0" marL="3657600" rtl="0">
              <a:spcBef>
                <a:spcPts val="0"/>
              </a:spcBef>
              <a:buFont typeface="Calibri"/>
              <a:buNone/>
              <a:defRPr b="1" sz="1600"/>
            </a:lvl9pPr>
          </a:lstStyle>
          <a:p/>
        </p:txBody>
      </p:sp>
      <p:sp>
        <p:nvSpPr>
          <p:cNvPr id="57" name="Shape 57"/>
          <p:cNvSpPr txBox="1"/>
          <p:nvPr>
            <p:ph idx="4" type="body"/>
          </p:nvPr>
        </p:nvSpPr>
        <p:spPr>
          <a:xfrm>
            <a:off x="4645025" y="2174875"/>
            <a:ext cx="4041773" cy="395128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600"/>
            </a:lvl6pPr>
            <a:lvl7pPr rtl="0">
              <a:spcBef>
                <a:spcPts val="0"/>
              </a:spcBef>
              <a:defRPr sz="1600"/>
            </a:lvl7pPr>
            <a:lvl8pPr rtl="0">
              <a:spcBef>
                <a:spcPts val="0"/>
              </a:spcBef>
              <a:defRPr sz="1600"/>
            </a:lvl8pPr>
            <a:lvl9pPr rtl="0">
              <a:spcBef>
                <a:spcPts val="0"/>
              </a:spcBef>
              <a:defRPr sz="1600"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8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8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Shape 83"/>
          <p:cNvGrpSpPr/>
          <p:nvPr/>
        </p:nvGrpSpPr>
        <p:grpSpPr>
          <a:xfrm>
            <a:off x="0" y="0"/>
            <a:ext cx="9048750" cy="6667499"/>
            <a:chOff x="0" y="0"/>
            <a:chExt cx="5700" cy="4199"/>
          </a:xfrm>
        </p:grpSpPr>
        <p:pic>
          <p:nvPicPr>
            <p:cNvPr id="84" name="Shape 8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Shape 8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Shape 8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7" name="Shape 87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 b="0" baseline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8" name="Shape 88"/>
          <p:cNvSpPr txBox="1"/>
          <p:nvPr>
            <p:ph idx="10" type="dt"/>
          </p:nvPr>
        </p:nvSpPr>
        <p:spPr>
          <a:xfrm>
            <a:off x="6781800" y="6248400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9" name="Shape 89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Shape 90"/>
          <p:cNvSpPr txBox="1"/>
          <p:nvPr>
            <p:ph type="ctrTitle"/>
          </p:nvPr>
        </p:nvSpPr>
        <p:spPr>
          <a:xfrm>
            <a:off x="1371600" y="112077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1" baseline="0" i="0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pic>
        <p:nvPicPr>
          <p:cNvPr id="91" name="Shape 9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00" cy="98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Shape 9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114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 b="1" sz="4400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95" name="Shape 95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Shape 96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7" name="Shape 97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0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09.png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Calibri"/>
              <a:buNone/>
              <a:defRPr b="1" baseline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10" name="Shape 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6350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69850" marL="74295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76200" marL="11430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25400" marL="1600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25400" marL="2057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25400" marL="2514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25400" marL="2971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25400" marL="3429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25400" marL="3886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0" type="dt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1pPr>
            <a:lvl2pPr indent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2pPr>
            <a:lvl3pPr indent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3pPr>
            <a:lvl4pPr indent="0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4pPr>
            <a:lvl5pPr indent="0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5pPr>
            <a:lvl6pPr indent="0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6pPr>
            <a:lvl7pPr indent="0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7pPr>
            <a:lvl8pPr indent="0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8pPr>
            <a:lvl9pPr indent="0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‹#›</a:t>
            </a:fld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cmpd="tri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8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 b="1" baseline="0" i="0" sz="4400" u="none" cap="none" strike="noStrike">
                <a:solidFill>
                  <a:schemeClr val="dk2"/>
                </a:solidFill>
                <a:latin typeface="Galdeano"/>
                <a:ea typeface="Galdeano"/>
                <a:cs typeface="Galdeano"/>
                <a:sym typeface="Galdeano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 b="0" baseline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marL="457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marL="914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marL="1371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marL="18288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Shape 79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cxnSp>
        <p:nvCxnSpPr>
          <p:cNvPr id="80" name="Shape 80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cmpd="tri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81" name="Shape 8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Relationship Id="rId4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jpg"/><Relationship Id="rId4" Type="http://schemas.openxmlformats.org/officeDocument/2006/relationships/image" Target="../media/image17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idx="1" type="subTitle"/>
          </p:nvPr>
        </p:nvSpPr>
        <p:spPr>
          <a:xfrm>
            <a:off x="3892100" y="4183175"/>
            <a:ext cx="5024100" cy="16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1" baseline="0" i="0" lang="es-HN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Yuqi Yu</a:t>
            </a: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1" baseline="0" i="0" lang="es-HN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Oge Anyene</a:t>
            </a: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1" baseline="0" i="0" lang="es-HN" sz="2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Larry Ge</a:t>
            </a:r>
          </a:p>
        </p:txBody>
      </p:sp>
      <p:sp>
        <p:nvSpPr>
          <p:cNvPr id="73" name="Shape 73"/>
          <p:cNvSpPr txBox="1"/>
          <p:nvPr>
            <p:ph type="ctrTitle"/>
          </p:nvPr>
        </p:nvSpPr>
        <p:spPr>
          <a:xfrm>
            <a:off x="1371600" y="1120775"/>
            <a:ext cx="7772400" cy="14700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High Rate Sedimentation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/>
          <p:nvPr>
            <p:ph type="title"/>
          </p:nvPr>
        </p:nvSpPr>
        <p:spPr>
          <a:xfrm>
            <a:off x="2819400" y="4572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High Flow Rate, </a:t>
            </a:r>
            <a:b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</a:br>
            <a: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High Coagulant Dose</a:t>
            </a:r>
            <a:b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</a:br>
          </a:p>
        </p:txBody>
      </p:sp>
      <p:sp>
        <p:nvSpPr>
          <p:cNvPr id="200" name="Shape 200"/>
          <p:cNvSpPr txBox="1"/>
          <p:nvPr>
            <p:ph idx="1" type="body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There were a greater number of flocs in the angled region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No fluidization,instead the larger flocs had settled onto the plate settler and bottom of the tube</a:t>
            </a:r>
            <a:r>
              <a:rPr lang="es-HN">
                <a:rtl val="0"/>
              </a:rPr>
              <a:t>. They seemed to be static</a:t>
            </a:r>
          </a:p>
        </p:txBody>
      </p:sp>
      <p:sp>
        <p:nvSpPr>
          <p:cNvPr id="201" name="Shape 201"/>
          <p:cNvSpPr txBox="1"/>
          <p:nvPr>
            <p:ph idx="2" type="body"/>
          </p:nvPr>
        </p:nvSpPr>
        <p:spPr>
          <a:xfrm>
            <a:off x="4648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381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t/>
            </a:r>
            <a:endParaRPr b="0" baseline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pic>
        <p:nvPicPr>
          <p:cNvPr id="202" name="Shape 2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58437" y="1600200"/>
            <a:ext cx="3394472" cy="4525963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Shape 203"/>
          <p:cNvSpPr txBox="1"/>
          <p:nvPr/>
        </p:nvSpPr>
        <p:spPr>
          <a:xfrm>
            <a:off x="4759287" y="6126162"/>
            <a:ext cx="3927512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Static flocs, flocs seemed to be stuck to plate settler and pipe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High Flow Rate, </a:t>
            </a:r>
            <a:b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</a:br>
            <a: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Low Coagulant Dose</a:t>
            </a:r>
          </a:p>
        </p:txBody>
      </p:sp>
      <p:sp>
        <p:nvSpPr>
          <p:cNvPr id="209" name="Shape 209"/>
          <p:cNvSpPr txBox="1"/>
          <p:nvPr>
            <p:ph idx="1" type="body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A dense area of flocs formed around the bend, and in the large plate settler 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flocs were continually sliding down the plate settlers and reintegrating into the floc blanket</a:t>
            </a:r>
          </a:p>
        </p:txBody>
      </p:sp>
      <p:pic>
        <p:nvPicPr>
          <p:cNvPr id="210" name="Shape 2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700" y="1690099"/>
            <a:ext cx="3557399" cy="4742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Future Work</a:t>
            </a:r>
          </a:p>
        </p:txBody>
      </p:sp>
      <p:sp>
        <p:nvSpPr>
          <p:cNvPr id="216" name="Shape 216"/>
          <p:cNvSpPr txBox="1"/>
          <p:nvPr>
            <p:ph idx="1" type="body"/>
          </p:nvPr>
        </p:nvSpPr>
        <p:spPr>
          <a:xfrm>
            <a:off x="457200" y="1600200"/>
            <a:ext cx="798171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Build larger apparatus to avoid issues with plate settler spacing and floc rollup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Use a 60 degree angle instead of a 45 degree one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Place floc drain in correct location to determine self sustaining floc blanket is possible given proper draining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Run both influent and effluent through turbidimeter to determine particle remove effectiveness </a:t>
            </a:r>
          </a:p>
          <a:p>
            <a:pPr indent="381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t/>
            </a:r>
            <a:endParaRPr b="0" baseline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High Rate Sedimentation</a:t>
            </a:r>
          </a:p>
        </p:txBody>
      </p:sp>
      <p:sp>
        <p:nvSpPr>
          <p:cNvPr id="223" name="Shape 223"/>
          <p:cNvSpPr txBox="1"/>
          <p:nvPr>
            <p:ph idx="1" type="body"/>
          </p:nvPr>
        </p:nvSpPr>
        <p:spPr>
          <a:xfrm>
            <a:off x="457200" y="1524000"/>
            <a:ext cx="8153398" cy="47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-139700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1" baseline="0" i="0" lang="es-HN" sz="9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Questions?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s-HN"/>
              <a:t>Current Sedimentation Tank</a:t>
            </a:r>
          </a:p>
        </p:txBody>
      </p:sp>
      <p:pic>
        <p:nvPicPr>
          <p:cNvPr id="138" name="Shape 1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12" y="1495412"/>
            <a:ext cx="9134475" cy="536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Motivation</a:t>
            </a:r>
          </a:p>
        </p:txBody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7500"/>
              <a:buFont typeface="Noto Sans Symbols"/>
              <a:buChar char="➢"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residence time of the current model of the sedimentation tank is 24 minutes making it the slowest process in the flocculation, sedimentation, filtration treatment train. 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7500"/>
              <a:buFont typeface="Noto Sans Symbols"/>
              <a:buChar char="➢"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decrease in the plan view area of the sedimentation tank and increase of the upflow velocity will lead to a direct decrease in plant construction costs.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title"/>
          </p:nvPr>
        </p:nvSpPr>
        <p:spPr>
          <a:xfrm>
            <a:off x="2895600" y="228600"/>
            <a:ext cx="6019798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Subteam Goals &amp; Tasks</a:t>
            </a:r>
          </a:p>
        </p:txBody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457200" y="1524000"/>
            <a:ext cx="8153398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Increase upflow velocity in the sedimentation tank by a factor of 2 to 10 without degrading the function of the floc blanket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Sketch several geometries for a new reactor for a 20 L/s sedimentation tank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Determine the possible configurations of plate settlers that will be submerged in the floc blanket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Sand Column Experiment</a:t>
            </a:r>
          </a:p>
        </p:txBody>
      </p:sp>
      <p:sp>
        <p:nvSpPr>
          <p:cNvPr id="156" name="Shape 156"/>
          <p:cNvSpPr txBox="1"/>
          <p:nvPr>
            <p:ph idx="1" type="body"/>
          </p:nvPr>
        </p:nvSpPr>
        <p:spPr>
          <a:xfrm>
            <a:off x="457200" y="1600200"/>
            <a:ext cx="4038598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ans Symbols"/>
              <a:buNone/>
            </a:pPr>
            <a:r>
              <a:rPr b="1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Results 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The velocity profile and maintenance of the fluidized sand bed is very dependent on a 60⁰ (from horizontal) slant angle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Fluidized bed height decreases as the sand column is slanted </a:t>
            </a:r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For each slant angle, after a certain RPM there was no significant change in fluidized bed height</a:t>
            </a: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t/>
            </a:r>
            <a:endParaRPr b="0" baseline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pic>
        <p:nvPicPr>
          <p:cNvPr id="157" name="Shape 157"/>
          <p:cNvPicPr preferRelativeResize="0"/>
          <p:nvPr/>
        </p:nvPicPr>
        <p:blipFill rotWithShape="1">
          <a:blip r:embed="rId3">
            <a:alphaModFix/>
          </a:blip>
          <a:srcRect b="9733" l="0" r="5285" t="16464"/>
          <a:stretch/>
        </p:blipFill>
        <p:spPr>
          <a:xfrm>
            <a:off x="4648200" y="1765308"/>
            <a:ext cx="4038598" cy="419576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Shape 158"/>
          <p:cNvSpPr txBox="1"/>
          <p:nvPr/>
        </p:nvSpPr>
        <p:spPr>
          <a:xfrm>
            <a:off x="4661375" y="5975875"/>
            <a:ext cx="4038598" cy="2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sp>
        <p:nvSpPr>
          <p:cNvPr id="159" name="Shape 159"/>
          <p:cNvSpPr txBox="1"/>
          <p:nvPr/>
        </p:nvSpPr>
        <p:spPr>
          <a:xfrm>
            <a:off x="4652725" y="5975875"/>
            <a:ext cx="4038598" cy="3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Figure 1. The sand column slanted at a 60 degree angle from the horizontal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Tank in a Tube Experiment</a:t>
            </a:r>
          </a:p>
        </p:txBody>
      </p:sp>
      <p:sp>
        <p:nvSpPr>
          <p:cNvPr id="165" name="Shape 165"/>
          <p:cNvSpPr txBox="1"/>
          <p:nvPr>
            <p:ph idx="1" type="body"/>
          </p:nvPr>
        </p:nvSpPr>
        <p:spPr>
          <a:xfrm>
            <a:off x="457200" y="1600200"/>
            <a:ext cx="4038598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4285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Investigat</a:t>
            </a:r>
            <a:r>
              <a:rPr lang="es-HN">
                <a:rtl val="0"/>
              </a:rPr>
              <a:t>e</a:t>
            </a: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 a new sedimentation tank geometry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14285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Determin</a:t>
            </a:r>
            <a:r>
              <a:rPr lang="es-HN">
                <a:rtl val="0"/>
              </a:rPr>
              <a:t>e</a:t>
            </a: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 the feasibility of two sets of plate settlers in the sedimentation tank </a:t>
            </a:r>
          </a:p>
          <a:p>
            <a:pPr indent="-3429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14285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Waste floc and </a:t>
            </a:r>
            <a:r>
              <a:rPr lang="es-HN">
                <a:rtl val="0"/>
              </a:rPr>
              <a:t>s</a:t>
            </a: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ludge disposal - Maintain “self-cleaning”</a:t>
            </a:r>
          </a:p>
          <a:p>
            <a:pPr indent="-139701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t/>
            </a:r>
            <a:endParaRPr b="0" baseline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t/>
            </a:r>
            <a:endParaRPr b="0" baseline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  <a:p>
            <a:pPr indent="-139700" lvl="0" marL="3429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t/>
            </a:r>
            <a:endParaRPr b="0" baseline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  <p:pic>
        <p:nvPicPr>
          <p:cNvPr id="166" name="Shape 166"/>
          <p:cNvPicPr preferRelativeResize="0"/>
          <p:nvPr/>
        </p:nvPicPr>
        <p:blipFill rotWithShape="1">
          <a:blip r:embed="rId3">
            <a:alphaModFix/>
          </a:blip>
          <a:srcRect b="7902" l="12822" r="6888" t="0"/>
          <a:stretch/>
        </p:blipFill>
        <p:spPr>
          <a:xfrm>
            <a:off x="4371975" y="1905861"/>
            <a:ext cx="4543424" cy="3914774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Shape 167"/>
          <p:cNvSpPr txBox="1"/>
          <p:nvPr/>
        </p:nvSpPr>
        <p:spPr>
          <a:xfrm>
            <a:off x="4682169" y="5905041"/>
            <a:ext cx="4087258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The bench scale setup for the Tank in a</a:t>
            </a:r>
            <a:r>
              <a:rPr lang="es-HN">
                <a:rtl val="0"/>
              </a:rPr>
              <a:t> Tube</a:t>
            </a: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Experiment.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b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</a:b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New Setup</a:t>
            </a:r>
          </a:p>
        </p:txBody>
      </p:sp>
      <p:pic>
        <p:nvPicPr>
          <p:cNvPr id="174" name="Shape 1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55362" y="1640512"/>
            <a:ext cx="3459900" cy="4358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Shape 17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227" y="1640513"/>
            <a:ext cx="4112400" cy="4358999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Shape 176"/>
          <p:cNvSpPr txBox="1"/>
          <p:nvPr/>
        </p:nvSpPr>
        <p:spPr>
          <a:xfrm>
            <a:off x="190498" y="6268432"/>
            <a:ext cx="4572000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Plate settler at the bottom of the </a:t>
            </a:r>
            <a:r>
              <a:rPr lang="es-HN">
                <a:rtl val="0"/>
              </a:rPr>
              <a:t>tube</a:t>
            </a: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column and the floc hopper </a:t>
            </a:r>
            <a:r>
              <a:rPr lang="es-HN">
                <a:rtl val="0"/>
              </a:rPr>
              <a:t>tube</a:t>
            </a:r>
          </a:p>
        </p:txBody>
      </p:sp>
      <p:sp>
        <p:nvSpPr>
          <p:cNvPr id="177" name="Shape 177"/>
          <p:cNvSpPr txBox="1"/>
          <p:nvPr/>
        </p:nvSpPr>
        <p:spPr>
          <a:xfrm>
            <a:off x="4626633" y="6268432"/>
            <a:ext cx="4517366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Plate settlers in the top of the pipe column.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b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</a:b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/>
              <a:t>New Setup</a:t>
            </a:r>
          </a:p>
        </p:txBody>
      </p:sp>
      <p:sp>
        <p:nvSpPr>
          <p:cNvPr id="184" name="Shape 184"/>
          <p:cNvSpPr txBox="1"/>
          <p:nvPr/>
        </p:nvSpPr>
        <p:spPr>
          <a:xfrm>
            <a:off x="4342025" y="1946600"/>
            <a:ext cx="4802100" cy="127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s-HN" sz="3000"/>
              <a:t>The Flocculator</a:t>
            </a:r>
          </a:p>
        </p:txBody>
      </p:sp>
      <p:pic>
        <p:nvPicPr>
          <p:cNvPr id="185" name="Shape 1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489400"/>
            <a:ext cx="4219575" cy="316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Shape 186"/>
          <p:cNvPicPr preferRelativeResize="0"/>
          <p:nvPr/>
        </p:nvPicPr>
        <p:blipFill rotWithShape="1">
          <a:blip r:embed="rId4">
            <a:alphaModFix/>
          </a:blip>
          <a:srcRect b="0" l="0" r="0" t="29913"/>
          <a:stretch/>
        </p:blipFill>
        <p:spPr>
          <a:xfrm>
            <a:off x="3804800" y="4057900"/>
            <a:ext cx="5339325" cy="2800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type="title"/>
          </p:nvPr>
        </p:nvSpPr>
        <p:spPr>
          <a:xfrm>
            <a:off x="2808383" y="4572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Calibri"/>
              <a:buNone/>
            </a:pPr>
            <a: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Low Flow Rate, </a:t>
            </a:r>
            <a:b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</a:br>
            <a: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High Coagulant Dose</a:t>
            </a:r>
            <a:br>
              <a:rPr b="0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  <a:rtl val="0"/>
              </a:rPr>
            </a:br>
          </a:p>
        </p:txBody>
      </p:sp>
      <p:sp>
        <p:nvSpPr>
          <p:cNvPr id="192" name="Shape 192"/>
          <p:cNvSpPr txBox="1"/>
          <p:nvPr>
            <p:ph idx="1" type="body"/>
          </p:nvPr>
        </p:nvSpPr>
        <p:spPr>
          <a:xfrm>
            <a:off x="102419" y="1600200"/>
            <a:ext cx="4650034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A dense region of large flocs was observed in the </a:t>
            </a:r>
            <a:r>
              <a:rPr lang="es-HN">
                <a:rtl val="0"/>
              </a:rPr>
              <a:t>vertical</a:t>
            </a: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 region</a:t>
            </a:r>
          </a:p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➢"/>
            </a:pPr>
            <a:r>
              <a:rPr lang="es-HN">
                <a:rtl val="0"/>
              </a:rPr>
              <a:t>A</a:t>
            </a:r>
            <a:r>
              <a:rPr b="0" baseline="0" i="0" lang="es-HN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rtl val="0"/>
              </a:rPr>
              <a:t> fairly low concentration of flocs in the angled region and these small flocs settled on the large plate settler or bottom of the angled pipe.</a:t>
            </a:r>
          </a:p>
        </p:txBody>
      </p:sp>
      <p:sp>
        <p:nvSpPr>
          <p:cNvPr id="193" name="Shape 193"/>
          <p:cNvSpPr txBox="1"/>
          <p:nvPr/>
        </p:nvSpPr>
        <p:spPr>
          <a:xfrm>
            <a:off x="4865378" y="6215312"/>
            <a:ext cx="3821420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Floc </a:t>
            </a:r>
            <a:r>
              <a:rPr lang="es-HN">
                <a:rtl val="0"/>
              </a:rPr>
              <a:t>b</a:t>
            </a: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lanket forming in </a:t>
            </a:r>
            <a:r>
              <a:rPr lang="es-HN">
                <a:rtl val="0"/>
              </a:rPr>
              <a:t>vertical</a:t>
            </a:r>
            <a: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  <a:t> region of setup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br>
              <a:rPr b="0" baseline="0" i="0" lang="es-H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rPr>
            </a:br>
          </a:p>
        </p:txBody>
      </p:sp>
      <p:pic>
        <p:nvPicPr>
          <p:cNvPr id="194" name="Shape 1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0475" y="1600200"/>
            <a:ext cx="3491225" cy="464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