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oma.alaya.net/?p=10533" TargetMode="External"/><Relationship Id="rId3" Type="http://schemas.openxmlformats.org/officeDocument/2006/relationships/hyperlink" Target="http://www.nhmrc.gov.au/_files_nhmrc/file/publications/synopses/Eh41_Flouridation_PART_A.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pa.gov/P3"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100"/>
              <a:t>Countercurrent Stacked Floc Blanket Reactor (CSFBR)</a:t>
            </a:r>
          </a:p>
          <a:p>
            <a:pPr lvl="0">
              <a:spcBef>
                <a:spcPts val="0"/>
              </a:spcBef>
              <a:buNone/>
            </a:pPr>
            <a:r>
              <a:t/>
            </a:r>
            <a:endParaRPr sz="1100"/>
          </a:p>
          <a:p>
            <a:pPr lvl="0" rtl="0">
              <a:spcBef>
                <a:spcPts val="0"/>
              </a:spcBef>
              <a:buNone/>
            </a:pPr>
            <a:r>
              <a:rPr lang="en-US" sz="1100"/>
              <a:t>Floc blankets, which are suspended layers of highly concentrated flocs, have the potential of being a more efficient option for removing arsenic, fluoride, and certain dyes in terms of energy and water consumption than currently employed techniques. For floc formation, a coagulant needs to be added to the water, allowing particles to adsorb to each other when they collide. Previous research has shown that the coagulant, polyaluminum chloride (PACl), has properties that allow arsenic, fluoride, and certain dyes to adsorb to its surface. The first iteration of this research used three floc blankets in series with a counter-current flow of contaminated water and flocs. By feeding flocs from the last reactor into the second, and from the second into the first, the PACl's surface area can be saturated. To test this theory and apparatus, a dye, Remazol Brilliant Blue R (RBBR), was chosen to be the contaminant due to its less toxic nature and visual component. With this apparatus and contaminant, this semester's goals were to test dye removal efficiency from water with varying concentrations of clay, PACl, and dye.  With a 1:1 ratio of PACl to dye, a dye removal efficiency of roughly 80\% was achieved. However, the transportation of flocs from the third reactor to the second and first was not sustainably achieved.</a:t>
            </a:r>
          </a:p>
          <a:p>
            <a:pPr lvl="0" rtl="0">
              <a:spcBef>
                <a:spcPts val="0"/>
              </a:spcBef>
              <a:buNone/>
            </a:pPr>
            <a:r>
              <a:t/>
            </a:r>
            <a:endParaRPr sz="1100"/>
          </a:p>
          <a:p>
            <a:pPr lvl="0" rtl="0">
              <a:spcBef>
                <a:spcPts val="0"/>
              </a:spcBef>
              <a:buNone/>
            </a:pPr>
            <a:r>
              <a:rPr lang="en-US" sz="1100"/>
              <a:t>https://www.overleaf.com/4368567wwrsjb#/13013031/</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b="1" lang="en-US" sz="1000"/>
              <a:t>Caption and relevance: </a:t>
            </a:r>
          </a:p>
          <a:p>
            <a:pPr lvl="0">
              <a:spcBef>
                <a:spcPts val="0"/>
              </a:spcBef>
              <a:buClr>
                <a:schemeClr val="dk1"/>
              </a:buClr>
              <a:buFont typeface="Arial"/>
              <a:buNone/>
            </a:pPr>
            <a:r>
              <a:t/>
            </a:r>
            <a:endParaRPr sz="1000"/>
          </a:p>
          <a:p>
            <a:pPr lvl="0">
              <a:spcBef>
                <a:spcPts val="0"/>
              </a:spcBef>
              <a:buNone/>
            </a:pPr>
            <a:r>
              <a:rPr lang="en-US" sz="1000"/>
              <a:t>Description - dense clumping of flocs observed in the reactor</a:t>
            </a:r>
          </a:p>
          <a:p>
            <a:pPr lvl="0">
              <a:spcBef>
                <a:spcPts val="0"/>
              </a:spcBef>
              <a:buClr>
                <a:schemeClr val="dk1"/>
              </a:buClr>
              <a:buSzPct val="110000"/>
              <a:buFont typeface="Arial"/>
              <a:buNone/>
            </a:pPr>
            <a:r>
              <a:rPr lang="en-US" sz="1000">
                <a:solidFill>
                  <a:schemeClr val="dk1"/>
                </a:solidFill>
              </a:rPr>
              <a:t>This is an example of settling observed within the tubing and reactors. Initially, the team was using ⅜ inch tubing to drain the flocs and pump them into the next reactors. Within these tubes, flocs were observed to settle at the bottom as the effluent water passed through. This phenomenon was observed in reactor 3, as pictured.</a:t>
            </a:r>
          </a:p>
          <a:p>
            <a:pPr lvl="0" rtl="0">
              <a:spcBef>
                <a:spcPts val="0"/>
              </a:spcBef>
              <a:buNone/>
            </a:pPr>
            <a:r>
              <a:t/>
            </a:r>
            <a:endParaRPr sz="1000"/>
          </a:p>
          <a:p>
            <a:pPr lvl="0" rtl="0">
              <a:spcBef>
                <a:spcPts val="0"/>
              </a:spcBef>
              <a:buNone/>
            </a:pPr>
            <a:r>
              <a:rPr b="1" lang="en-US" sz="1000"/>
              <a:t>Summary of slide:</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In the early testing phase, the reactors did not form floc blankets. The team hypothesized that the clay concentration was not high enough compared to the PACl concentration. Thus, in the next set of experiments, the team increased their clay concentration to approximately 2400 mg/L. With this concentration, the floc blankets were able to develop. </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There was also settling observed within the tubing and reactors. Initially, the team was using ⅜ inch tubing to drain the flocs and pump them into the next reactors. Within these tubes, flocs were observed to settle at the bottom as the effluent water passed through. This phenomenon was observed in reactor 3 (Figure 20). This hindered the transportation of flocs. To address the problem, the team changed the tubes pumping flocs with  ¼  in. tubing. The team also observed the clay and floc mixture settling within the flocculator. Because the flocculator was created with ⅜  in. tubing, the team is looking into replacing those tubes with ¼ in. as well.</a:t>
            </a:r>
          </a:p>
        </p:txBody>
      </p:sp>
      <p:sp>
        <p:nvSpPr>
          <p:cNvPr id="181" name="Shape 18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b="1" lang="en-US" sz="1000"/>
              <a:t>Caption and relevance: </a:t>
            </a:r>
          </a:p>
          <a:p>
            <a:pPr lvl="0" rtl="0">
              <a:spcBef>
                <a:spcPts val="0"/>
              </a:spcBef>
              <a:buNone/>
            </a:pPr>
            <a:r>
              <a:t/>
            </a:r>
            <a:endParaRPr sz="1000"/>
          </a:p>
          <a:p>
            <a:pPr lvl="0" rtl="0">
              <a:spcBef>
                <a:spcPts val="0"/>
              </a:spcBef>
              <a:buNone/>
            </a:pPr>
            <a:r>
              <a:rPr lang="en-US" sz="1000"/>
              <a:t>Description - In the run that was pictured in the previous slide, the photometer data clearly showed a sharp rise in effluent concentration despite an initial decrease in concentration.</a:t>
            </a:r>
          </a:p>
          <a:p>
            <a:pPr lvl="0" rtl="0">
              <a:spcBef>
                <a:spcPts val="0"/>
              </a:spcBef>
              <a:buNone/>
            </a:pPr>
            <a:r>
              <a:rPr lang="en-US" sz="1000">
                <a:solidFill>
                  <a:schemeClr val="dk1"/>
                </a:solidFill>
              </a:rPr>
              <a:t>This is graphical data portraying the fact that settling was clearly an obstacle in experiments.</a:t>
            </a:r>
          </a:p>
          <a:p>
            <a:pPr lvl="0" rtl="0">
              <a:spcBef>
                <a:spcPts val="0"/>
              </a:spcBef>
              <a:buNone/>
            </a:pPr>
            <a:r>
              <a:t/>
            </a:r>
            <a:endParaRPr sz="1000"/>
          </a:p>
          <a:p>
            <a:pPr lvl="0" rtl="0">
              <a:spcBef>
                <a:spcPts val="0"/>
              </a:spcBef>
              <a:buNone/>
            </a:pPr>
            <a:r>
              <a:rPr b="1" lang="en-US" sz="1000"/>
              <a:t>Summary of slide:</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The consequences of the phenomenon observed in reactor 3 was clearly recorded by the photometer. While the first 30 minutes of the experiment showed a reasonable amount of decrease in concentration, concentration increased drastically after the system was overwhelmed by settling.</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In later experiments, when experiments were ran using concentrations of 100mg/L PACl and 500 mg/L dye, it was observed that there was no floc blanket formation in the reactors. Instead, flocs clumped together and  sludge formed at the bottom of the reactor. This effect is illustrated in this figure. Analysis of parameters led the team deduce that the formation of sludge could be from one or more of the following factors:</a:t>
            </a:r>
          </a:p>
          <a:p>
            <a:pPr lvl="0" rtl="0">
              <a:spcBef>
                <a:spcPts val="0"/>
              </a:spcBef>
              <a:buClr>
                <a:schemeClr val="dk1"/>
              </a:buClr>
              <a:buFont typeface="Arial"/>
              <a:buNone/>
            </a:pPr>
            <a:r>
              <a:t/>
            </a:r>
            <a:endParaRPr sz="1000">
              <a:solidFill>
                <a:schemeClr val="dk1"/>
              </a:solidFill>
            </a:endParaRPr>
          </a:p>
          <a:p>
            <a:pPr indent="-292100" lvl="0" marL="457200" rtl="0">
              <a:spcBef>
                <a:spcPts val="0"/>
              </a:spcBef>
              <a:buClr>
                <a:schemeClr val="dk1"/>
              </a:buClr>
              <a:buSzPct val="100000"/>
              <a:buChar char="●"/>
            </a:pPr>
            <a:r>
              <a:rPr lang="en-US" sz="1000">
                <a:solidFill>
                  <a:schemeClr val="dk1"/>
                </a:solidFill>
              </a:rPr>
              <a:t>The concentration of PACl was high relative to the concentration of dye</a:t>
            </a:r>
          </a:p>
          <a:p>
            <a:pPr indent="-292100" lvl="0" marL="457200" rtl="0">
              <a:spcBef>
                <a:spcPts val="0"/>
              </a:spcBef>
              <a:buClr>
                <a:schemeClr val="dk1"/>
              </a:buClr>
              <a:buSzPct val="100000"/>
              <a:buChar char="●"/>
            </a:pPr>
            <a:r>
              <a:rPr lang="en-US" sz="1000">
                <a:solidFill>
                  <a:schemeClr val="dk1"/>
                </a:solidFill>
              </a:rPr>
              <a:t>The concentration of dye was low relative to the concentration of PACl</a:t>
            </a:r>
          </a:p>
          <a:p>
            <a:pPr indent="-292100" lvl="0" marL="457200" rtl="0">
              <a:spcBef>
                <a:spcPts val="0"/>
              </a:spcBef>
              <a:buClr>
                <a:schemeClr val="dk1"/>
              </a:buClr>
              <a:buSzPct val="100000"/>
              <a:buChar char="●"/>
            </a:pPr>
            <a:r>
              <a:rPr lang="en-US" sz="1000">
                <a:solidFill>
                  <a:schemeClr val="dk1"/>
                </a:solidFill>
              </a:rPr>
              <a:t>The presence of flat surfaces in the re-circulation unit (or jet reversal unit) might have caused the flocs to settle and therefore led to the formation of sludge. Since the team used a step drill when making the expansion pipe, flat surfaces may have been present in the threads.A higher upflow velocity and therefore, a higher flow rate may be required to prevent the flocs from settling</a:t>
            </a:r>
          </a:p>
          <a:p>
            <a:pPr indent="-292100" lvl="0" marL="457200" rtl="0">
              <a:spcBef>
                <a:spcPts val="0"/>
              </a:spcBef>
              <a:buClr>
                <a:schemeClr val="dk1"/>
              </a:buClr>
              <a:buSzPct val="100000"/>
              <a:buChar char="●"/>
            </a:pPr>
            <a:r>
              <a:rPr lang="en-US" sz="1000">
                <a:solidFill>
                  <a:schemeClr val="dk1"/>
                </a:solidFill>
              </a:rPr>
              <a:t>The piece of tubing going into Reactor 3 was not straight and thus caused the jet of water to enter at an angle, resulting in a lower effective velocity. </a:t>
            </a: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The team decided to re-fabricate reactor 3 and smoothed the slope in the expansion pipe to make sure there are no flat surfaces in the thread. In order to ensure that the flow-rates are accurate and a desired upflow velocity of 1.1 mL/s was obtained, pumps were recalibrated and flow rates were increased to 31.923 mL/min. It was also ensured that tubing connecting the expansion pipe was straight. Unfortunately, sludge formation still persisted after the aforementioned modifications.</a:t>
            </a:r>
          </a:p>
          <a:p>
            <a:pPr lvl="0" rtl="0">
              <a:spcBef>
                <a:spcPts val="0"/>
              </a:spcBef>
              <a:buClr>
                <a:schemeClr val="dk1"/>
              </a:buClr>
              <a:buFont typeface="Arial"/>
              <a:buNone/>
            </a:pPr>
            <a:r>
              <a:t/>
            </a:r>
            <a:endParaRPr sz="1000"/>
          </a:p>
        </p:txBody>
      </p:sp>
      <p:sp>
        <p:nvSpPr>
          <p:cNvPr id="191" name="Shape 1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b="1" lang="en-US" sz="1000"/>
              <a:t>Caption and relevance:</a:t>
            </a:r>
          </a:p>
          <a:p>
            <a:pPr lvl="0">
              <a:spcBef>
                <a:spcPts val="0"/>
              </a:spcBef>
              <a:buNone/>
            </a:pPr>
            <a:r>
              <a:t/>
            </a:r>
            <a:endParaRPr sz="1000"/>
          </a:p>
          <a:p>
            <a:pPr lvl="0">
              <a:spcBef>
                <a:spcPts val="0"/>
              </a:spcBef>
              <a:buNone/>
            </a:pPr>
            <a:r>
              <a:rPr lang="en-US" sz="1000"/>
              <a:t>Potential reason for sludge formation in the floc re-circulation unit is that the flocs could settle together and form a ring around the jet and remain stable. This ring would also provide a surface for further sludge formation</a:t>
            </a:r>
          </a:p>
          <a:p>
            <a:pPr lvl="0" rtl="0">
              <a:spcBef>
                <a:spcPts val="0"/>
              </a:spcBef>
              <a:buNone/>
            </a:pPr>
            <a:r>
              <a:t/>
            </a:r>
            <a:endParaRPr sz="1000"/>
          </a:p>
          <a:p>
            <a:pPr lvl="0" rtl="0">
              <a:spcBef>
                <a:spcPts val="0"/>
              </a:spcBef>
              <a:buNone/>
            </a:pPr>
            <a:r>
              <a:rPr b="1" lang="en-US" sz="1000"/>
              <a:t>Summary:</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The team has two major goals for the future. One goal is to determine a more effective geometry for the re-circulation unit to prevent sludge formation in the bottom of the reactors. After multiple experiments and iterations, it was determined that there must be some problematic aspect with the geometry.</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It has been hypothesized that because the cross-section of a pipe reactor is circular to the flux of flocs, larger flocs might settle as a ring around the jet, which allows for sludge formation and failed floc re-circulation. This proposed theory can be seen in this figure.</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In a traditional AguaClara sedimentation tank, however, flocs only enter the re-circulation unit from one direction of the reactor because the jet of water enters from the other. The next team must find a way to employ the same principles from a traditional AguaClara sedimentation tank to the pipe reactors used for CSFBR.</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Due to the difficulties experienced with creating a fluidized floc blanket while removing dye, it was never determined if multiple floc blanket reactors in series would be more advantageous than one. If the issue of sludge formation can be solved, then the second goal would be to compare a single reactor system to a multiple reactor system through experimentation that places both systems under the same conditions.</a:t>
            </a:r>
          </a:p>
        </p:txBody>
      </p:sp>
      <p:sp>
        <p:nvSpPr>
          <p:cNvPr id="202" name="Shape 2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12" name="Shape 21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5" name="Shape 2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a:p>
            <a:pPr lvl="0">
              <a:spcBef>
                <a:spcPts val="0"/>
              </a:spcBef>
              <a:buNone/>
            </a:pPr>
            <a:r>
              <a:rPr lang="en-US" sz="1000"/>
              <a:t>To do this correction factor, a system was set up to test the absorbency and turbidity of a mixture that received a constant addition of clay over time.</a:t>
            </a:r>
          </a:p>
          <a:p>
            <a:pPr lvl="0">
              <a:spcBef>
                <a:spcPts val="0"/>
              </a:spcBef>
              <a:buNone/>
            </a:pPr>
            <a:r>
              <a:rPr lang="en-US" sz="1000"/>
              <a:t>In this experiment, various absorbency values were determined along with their corresponding turbidity values. The absorbency values were graphed against the turbidity values to find the linearity between the two sets of values. An R-squared value of 0.9953 was found, and, therefore, the equation for the linear trendline was calculated. </a:t>
            </a:r>
          </a:p>
          <a:p>
            <a:pPr lvl="0" rtl="0">
              <a:spcBef>
                <a:spcPts val="0"/>
              </a:spcBef>
              <a:buNone/>
            </a:pPr>
            <a:r>
              <a:rPr lang="en-US" sz="1000"/>
              <a:t>With this linear relationship, the amount of absorbance interference caused by clay and PACl was able to determined for any given turbidity. This determined absorbance error can be deducted from the total absorbance to arrive at the absorbance caused by only the dye.</a:t>
            </a:r>
          </a:p>
        </p:txBody>
      </p:sp>
      <p:sp>
        <p:nvSpPr>
          <p:cNvPr id="234" name="Shape 23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b="1" lang="en-US" sz="1000">
                <a:solidFill>
                  <a:schemeClr val="dk1"/>
                </a:solidFill>
              </a:rPr>
              <a:t>Caption and relevance:</a:t>
            </a:r>
          </a:p>
          <a:p>
            <a:pPr lvl="0">
              <a:spcBef>
                <a:spcPts val="0"/>
              </a:spcBef>
              <a:buNone/>
            </a:pPr>
            <a:r>
              <a:rPr lang="en-US" sz="1000"/>
              <a:t>Photo 1 taken from </a:t>
            </a:r>
            <a:r>
              <a:rPr lang="en-US" sz="1000" u="sng">
                <a:solidFill>
                  <a:schemeClr val="hlink"/>
                </a:solidFill>
                <a:hlinkClick r:id="rId2"/>
              </a:rPr>
              <a:t>http://soma.alaya.net/?p=10533</a:t>
            </a:r>
          </a:p>
          <a:p>
            <a:pPr lvl="0">
              <a:spcBef>
                <a:spcPts val="0"/>
              </a:spcBef>
              <a:buNone/>
            </a:pPr>
            <a:r>
              <a:rPr lang="en-US" sz="1000"/>
              <a:t>Photo 2 taken from </a:t>
            </a:r>
            <a:r>
              <a:rPr lang="en-US" sz="1000" u="sng">
                <a:solidFill>
                  <a:schemeClr val="hlink"/>
                </a:solidFill>
                <a:hlinkClick r:id="rId3"/>
              </a:rPr>
              <a:t>http://www.nhmrc.gov.au/_files_nhmrc/file/publications/synopses/Eh41_Flouridation_PART_A.pdf</a:t>
            </a:r>
          </a:p>
          <a:p>
            <a:pPr lvl="0">
              <a:spcBef>
                <a:spcPts val="0"/>
              </a:spcBef>
              <a:buNone/>
            </a:pPr>
            <a:r>
              <a:t/>
            </a:r>
            <a:endParaRPr sz="1000"/>
          </a:p>
          <a:p>
            <a:pPr lvl="0">
              <a:spcBef>
                <a:spcPts val="0"/>
              </a:spcBef>
              <a:buNone/>
            </a:pPr>
            <a:r>
              <a:rPr b="1" lang="en-US" sz="1000">
                <a:solidFill>
                  <a:schemeClr val="dk1"/>
                </a:solidFill>
              </a:rPr>
              <a:t>Summary:</a:t>
            </a:r>
          </a:p>
          <a:p>
            <a:pPr lvl="0">
              <a:spcBef>
                <a:spcPts val="0"/>
              </a:spcBef>
              <a:buNone/>
            </a:pPr>
            <a:r>
              <a:rPr lang="en-US" sz="1000">
                <a:solidFill>
                  <a:schemeClr val="dk1"/>
                </a:solidFill>
              </a:rPr>
              <a:t>Arsenic and fluoride are naturally occurring elements found in rock and soil that are toxic in their inorganic form. In many parts of the world, people are exposed to elevated levels of these contaminants through groundwater. Long-term exposure to arsenic and fluoride can lead to organ failure with internal hemorrhaging, and calcification of ligaments, respectively. Presence of these inorganic contaminants in water, therefore, is a major health concern for communities around the world. These carcinogenic elements are known to contaminate groundwater sources in countries such as India, Bangladesh, Vietnam, and Argentina, and exposure to those compounds ultimately decrease living standards and increase mortality rates. </a:t>
            </a:r>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b="1" lang="en-US" sz="1000"/>
              <a:t>Summary:</a:t>
            </a:r>
          </a:p>
          <a:p>
            <a:pPr lvl="0" rtl="0">
              <a:spcBef>
                <a:spcPts val="0"/>
              </a:spcBef>
              <a:buClr>
                <a:schemeClr val="dk1"/>
              </a:buClr>
              <a:buSzPct val="110000"/>
              <a:buFont typeface="Arial"/>
              <a:buNone/>
            </a:pPr>
            <a:r>
              <a:rPr lang="en-US" sz="1000"/>
              <a:t>In theory, the goal of the reactors is for flocs and water to flow separately and in opposite directions. PACl enters reactor 3. The coagulant binds with chemical particles such as arsenic and fluoride (or dye, as done in the experiment) and flocs are formed. The small, flaky flocs begin to aggregate and increase in density, thus settling out to the bottom of reactor 3 and forming a floc blanket. When the floc blanket gets high enough, the flocs spill over the weir. Ultimately, flocs and PACl coagulant are sent (pumped) into the feed stream of the second reactor. The process repeats where the PACl coagulates with chemicals in the water and the floc blanket builds. Finally, PACl and flocs from the second reactor get pumped into the first reactor. Again, the process repeats once more. The flocs should accumulate in reactor 1, where they will be drained into a waste stream.  In this design, the dirtiest water enters through reactor 1 and through the coagulation and flocculation process, chemical contaminants are removed, and the cleanest water exits the top of reactor 3. The outlet stream is analyzed with a photometer and turbidimeter. Through literature research, we found a blue dye that efficiently adsorbs to PACl, which we chose to use for experimentation because it would act like arsenic and fluoride because we know that PACl likes arsenic and fluoride, but won’t be nearly as toxic.</a:t>
            </a:r>
          </a:p>
        </p:txBody>
      </p:sp>
      <p:sp>
        <p:nvSpPr>
          <p:cNvPr id="103" name="Shape 10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Since blue and red are on the opposite ends of the spectrum, we have used a red LED in the photometer. The red light emitted by the LED is absorbed by the blue dye and absorbance is recorded. This is performed for 5 known concentrations of dye and the concentration of the dye used is plotted against absorbance.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b="1" lang="en-US" sz="1000"/>
              <a:t>Summary: </a:t>
            </a:r>
          </a:p>
          <a:p>
            <a:pPr lvl="0">
              <a:spcBef>
                <a:spcPts val="0"/>
              </a:spcBef>
              <a:buClr>
                <a:schemeClr val="dk1"/>
              </a:buClr>
              <a:buSzPct val="110000"/>
              <a:buFont typeface="Arial"/>
              <a:buNone/>
            </a:pPr>
            <a:r>
              <a:rPr lang="en-US" sz="1000"/>
              <a:t>For the spring semester of 2016, ProCoDA was used for data collection and analysis. </a:t>
            </a:r>
            <a:r>
              <a:rPr lang="en-US" sz="1000">
                <a:solidFill>
                  <a:schemeClr val="dk1"/>
                </a:solidFill>
              </a:rPr>
              <a:t>The photometer can only take voltage readings based on the amount of light that passes through the sample of effluent and </a:t>
            </a:r>
            <a:r>
              <a:rPr lang="en-US" sz="1000"/>
              <a:t>ProCoDA takes these voltage readings, and calculates an absorbance based on the absorbance relationship. In the relationship, V_sample is the voltage reading from the sample of effluent, V_blank is the voltage reading when there are no contaminants in the water and V_dark is the voltage reading when the voltage sensor is completely covered. Once the absorbance is determined, ProCoDA converts absorbance to dye concentration, based on a calibration curve. The calibration curve was created by placing dye stock concentrations of 0 mg/L, 2 mg/L, 5 mg/L, 10 mg/L, 20 mg/L, and 50 mg/L, and 100 mg/L in the photometer, recording the respective voltage readings, and calculating the respective absorbance readings. Those absorbance readings were then plotted with their respective dye stock concentration. The calibration curve can be seen above. Details outlined in the appendix.</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This semester began with experimenting with dye addition to jar tests. These tests were done in order to observe the adsorption relationship between the concentration of RBBR dye and the concentration of PACl, and the percent removal of dye from water. Various concentrations based on the experimental data in the figure were tested. The goal of these experiments were to see if the literature results were reproducible. The first concentrations tested were 100 mg/L of dye and 75 </a:t>
            </a:r>
            <a:r>
              <a:rPr lang="en-US" sz="1000">
                <a:solidFill>
                  <a:schemeClr val="dk1"/>
                </a:solidFill>
              </a:rPr>
              <a:t>mg/L</a:t>
            </a:r>
            <a:r>
              <a:rPr lang="en-US" sz="1000"/>
              <a:t> of PACl. The solution was mixed for 15 minutes and was allowed to settle for 15 minutes. After the allocated settling time, a sample of the supernatant was extracted to determine the dye removal efficiency.</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photometer calculated the concentration of dye in the supernatant to be 5.56 </a:t>
            </a:r>
            <a:r>
              <a:rPr lang="en-US" sz="1000">
                <a:solidFill>
                  <a:schemeClr val="dk1"/>
                </a:solidFill>
              </a:rPr>
              <a:t>mg/L</a:t>
            </a:r>
            <a:r>
              <a:rPr lang="en-US" sz="1000"/>
              <a:t>. With the concentration of 100 </a:t>
            </a:r>
            <a:r>
              <a:rPr lang="en-US" sz="1000">
                <a:solidFill>
                  <a:schemeClr val="dk1"/>
                </a:solidFill>
              </a:rPr>
              <a:t>mg/L</a:t>
            </a:r>
            <a:r>
              <a:rPr lang="en-US" sz="1000"/>
              <a:t> dye and 75 </a:t>
            </a:r>
            <a:r>
              <a:rPr lang="en-US" sz="1000">
                <a:solidFill>
                  <a:schemeClr val="dk1"/>
                </a:solidFill>
              </a:rPr>
              <a:t>mg/L</a:t>
            </a:r>
            <a:r>
              <a:rPr lang="en-US" sz="1000"/>
              <a:t> PACl, there was a 94.44% removal of dye. This value was slightly lower than expected, as the relationship in the figure showed 75 </a:t>
            </a:r>
            <a:r>
              <a:rPr lang="en-US" sz="1000">
                <a:solidFill>
                  <a:schemeClr val="dk1"/>
                </a:solidFill>
              </a:rPr>
              <a:t>mg/L</a:t>
            </a:r>
            <a:r>
              <a:rPr lang="en-US" sz="1000"/>
              <a:t> PACl corresponding to around 97%. In the next jar test, a lower ratio of PACl to dye was tested. The concentration of PACl was modified to 50 </a:t>
            </a:r>
            <a:r>
              <a:rPr lang="en-US" sz="1000">
                <a:solidFill>
                  <a:schemeClr val="dk1"/>
                </a:solidFill>
              </a:rPr>
              <a:t>mg/L</a:t>
            </a:r>
            <a:r>
              <a:rPr lang="en-US" sz="1000"/>
              <a:t> while keeping the dye concentration at 100 </a:t>
            </a:r>
            <a:r>
              <a:rPr lang="en-US" sz="1000">
                <a:solidFill>
                  <a:schemeClr val="dk1"/>
                </a:solidFill>
              </a:rPr>
              <a:t>mg/L</a:t>
            </a:r>
            <a:r>
              <a:rPr lang="en-US" sz="1000"/>
              <a:t>. From the figure, a 88% removal of dye efficiency was expected. The same procedures were repeated, and the removal efficiency was found to be 44.5%. This result was a much larger deviation from the expected value. It concluded that for future testing, ratios of concentrations of PACl to dye should be approximately 3:4, or higher, for best removal efficiency.</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Figures taken from the report</a:t>
            </a:r>
          </a:p>
        </p:txBody>
      </p:sp>
      <p:sp>
        <p:nvSpPr>
          <p:cNvPr id="114" name="Shape 11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This is a graph we pulled from the literature review. Trying to replicate what we found in the literature review… We performed two jar tests: one with 75 mg/L PACl and the other with 50 mg/L. We got expected percentage removal from a concentration of 75 mg/L but we got a very low removal percentage for 50 mg/L. With 75 mg/L, we expected a removal percentage of 97% for a concentration of 75 mg/L and we received a removal percentage of 94.44%. With 50 mg/L, we received a percentage removal of 44.5 whereas we were expecting a percentage removal of 88%</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b="1" lang="en-US" sz="1000"/>
              <a:t>Summary: </a:t>
            </a:r>
          </a:p>
          <a:p>
            <a:pPr lvl="0" rtl="0">
              <a:spcBef>
                <a:spcPts val="0"/>
              </a:spcBef>
              <a:buClr>
                <a:schemeClr val="dk1"/>
              </a:buClr>
              <a:buSzPct val="110000"/>
              <a:buFont typeface="Arial"/>
              <a:buNone/>
            </a:pPr>
            <a:r>
              <a:rPr lang="en-US" sz="1000"/>
              <a:t>For the spring semester of 2016, ProCoDA was used for data collection and analysis. </a:t>
            </a:r>
            <a:r>
              <a:rPr lang="en-US" sz="1000">
                <a:solidFill>
                  <a:schemeClr val="dk1"/>
                </a:solidFill>
              </a:rPr>
              <a:t>The photometer can only take voltage readings based on the amount of light that passes through the sample of effluent and </a:t>
            </a:r>
            <a:r>
              <a:rPr lang="en-US" sz="1000"/>
              <a:t>ProCoDA takes these voltage readings, and calculates an absorbance based on the absorbance relationship. In the relationship, V_sample is the voltage reading from the sample of effluent, V_blank is the voltage reading when there are no contaminants in the water and V_dark is the voltage reading when the voltage sensor is completely covered. Once the absorbance is determined, ProCoDA converts absorbance to dye concentration, based on a calibration curve. The calibration curve was created by placing dye stock concentrations of 0 mg/L, 2 mg/L, 5 mg/L, 10 mg/L, 20 mg/L, and 50 mg/L, and 100 mg/L in the photometer, recording the respective voltage readings, and calculating the respective absorbance readings. Those absorbance readings were then plotted with their respective dye stock concentration. The calibration curve can be seen above.</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This semester began with experimenting with dye addition to jar tests. These tests were done in order to observe the adsorption relationship between the concentration of RBBR dye and the concentration of PACl, and the percent removal of dye from water. Various concentrations based on the experimental data in the figure were tested. The goal of these experiments were to see if the literature results were reproducible. The first concentrations tested were 100 mg/L of dye and 75 </a:t>
            </a:r>
            <a:r>
              <a:rPr lang="en-US" sz="1000">
                <a:solidFill>
                  <a:schemeClr val="dk1"/>
                </a:solidFill>
              </a:rPr>
              <a:t>mg/L</a:t>
            </a:r>
            <a:r>
              <a:rPr lang="en-US" sz="1000"/>
              <a:t> of PACl. The solution was mixed for 15 minutes and was allowed to settle for 15 minutes. After the allocated settling time, a sample of the supernatant was extracted to determine the dye removal efficiency.</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The photometer calculated the concentration of dye in the supernatant to be 5.56 </a:t>
            </a:r>
            <a:r>
              <a:rPr lang="en-US" sz="1000">
                <a:solidFill>
                  <a:schemeClr val="dk1"/>
                </a:solidFill>
              </a:rPr>
              <a:t>mg/L</a:t>
            </a:r>
            <a:r>
              <a:rPr lang="en-US" sz="1000"/>
              <a:t>. With the concentration of 100 </a:t>
            </a:r>
            <a:r>
              <a:rPr lang="en-US" sz="1000">
                <a:solidFill>
                  <a:schemeClr val="dk1"/>
                </a:solidFill>
              </a:rPr>
              <a:t>mg/L</a:t>
            </a:r>
            <a:r>
              <a:rPr lang="en-US" sz="1000"/>
              <a:t> dye and 75 </a:t>
            </a:r>
            <a:r>
              <a:rPr lang="en-US" sz="1000">
                <a:solidFill>
                  <a:schemeClr val="dk1"/>
                </a:solidFill>
              </a:rPr>
              <a:t>mg/L</a:t>
            </a:r>
            <a:r>
              <a:rPr lang="en-US" sz="1000"/>
              <a:t> PACl, there was a 94.44% removal of dye. This value was slightly lower than expected, as the relationship in the figure showed 75 </a:t>
            </a:r>
            <a:r>
              <a:rPr lang="en-US" sz="1000">
                <a:solidFill>
                  <a:schemeClr val="dk1"/>
                </a:solidFill>
              </a:rPr>
              <a:t>mg/L</a:t>
            </a:r>
            <a:r>
              <a:rPr lang="en-US" sz="1000"/>
              <a:t> PACl corresponding to around 97%. In the next jar test, a lower ratio of PACl to dye was tested. The concentration of PACl was modified to 50 </a:t>
            </a:r>
            <a:r>
              <a:rPr lang="en-US" sz="1000">
                <a:solidFill>
                  <a:schemeClr val="dk1"/>
                </a:solidFill>
              </a:rPr>
              <a:t>mg/L</a:t>
            </a:r>
            <a:r>
              <a:rPr lang="en-US" sz="1000"/>
              <a:t> while keeping the dye concentration at 100 </a:t>
            </a:r>
            <a:r>
              <a:rPr lang="en-US" sz="1000">
                <a:solidFill>
                  <a:schemeClr val="dk1"/>
                </a:solidFill>
              </a:rPr>
              <a:t>mg/L</a:t>
            </a:r>
            <a:r>
              <a:rPr lang="en-US" sz="1000"/>
              <a:t>. From the figure, a 88% removal of dye efficiency was expected. The same procedures were repeated, and the removal efficiency was found to be 44.5%. This result was a much larger deviation from the expected value. It concluded that for future testing, ratios of concentrations of PACl to dye should be approximately 3:4, or higher, for best removal efficiency.</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Figures taken from the report</a:t>
            </a:r>
          </a:p>
        </p:txBody>
      </p:sp>
      <p:sp>
        <p:nvSpPr>
          <p:cNvPr id="124" name="Shape 12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b="1" lang="en-US" sz="1000">
                <a:solidFill>
                  <a:schemeClr val="dk1"/>
                </a:solidFill>
              </a:rPr>
              <a:t>Caption and relevance:</a:t>
            </a:r>
          </a:p>
          <a:p>
            <a:pPr lvl="0">
              <a:spcBef>
                <a:spcPts val="0"/>
              </a:spcBef>
              <a:buNone/>
            </a:pPr>
            <a:r>
              <a:rPr lang="en-US" sz="1000">
                <a:solidFill>
                  <a:schemeClr val="dk1"/>
                </a:solidFill>
              </a:rPr>
              <a:t>This graph shows the correction factor used in analyzing the data. The correction factor makes an adjustment to the solids particulates that interfere with the photometer. </a:t>
            </a:r>
          </a:p>
          <a:p>
            <a:pPr lvl="0" rtl="0">
              <a:spcBef>
                <a:spcPts val="0"/>
              </a:spcBef>
              <a:buClr>
                <a:schemeClr val="dk1"/>
              </a:buClr>
              <a:buSzPct val="110000"/>
              <a:buFont typeface="Arial"/>
              <a:buNone/>
            </a:pPr>
            <a:r>
              <a:rPr lang="en-US" sz="1000">
                <a:solidFill>
                  <a:schemeClr val="dk1"/>
                </a:solidFill>
              </a:rPr>
              <a:t>The correction factor experiment is detailed in the Appx. S1</a:t>
            </a:r>
          </a:p>
          <a:p>
            <a:pPr lvl="0">
              <a:spcBef>
                <a:spcPts val="0"/>
              </a:spcBef>
              <a:buClr>
                <a:schemeClr val="dk1"/>
              </a:buClr>
              <a:buSzPct val="110000"/>
              <a:buFont typeface="Arial"/>
              <a:buNone/>
            </a:pPr>
            <a:r>
              <a:rPr lang="en-US" sz="1000"/>
              <a:t> </a:t>
            </a:r>
          </a:p>
          <a:p>
            <a:pPr lvl="0">
              <a:spcBef>
                <a:spcPts val="0"/>
              </a:spcBef>
              <a:buClr>
                <a:schemeClr val="dk1"/>
              </a:buClr>
              <a:buSzPct val="110000"/>
              <a:buFont typeface="Arial"/>
              <a:buNone/>
            </a:pPr>
            <a:r>
              <a:rPr b="1" lang="en-US" sz="1000"/>
              <a:t>Summary: </a:t>
            </a:r>
          </a:p>
          <a:p>
            <a:pPr lvl="0">
              <a:spcBef>
                <a:spcPts val="0"/>
              </a:spcBef>
              <a:buClr>
                <a:schemeClr val="dk1"/>
              </a:buClr>
              <a:buSzPct val="110000"/>
              <a:buFont typeface="Arial"/>
              <a:buNone/>
            </a:pPr>
            <a:r>
              <a:rPr lang="en-US" sz="1000">
                <a:solidFill>
                  <a:schemeClr val="dk1"/>
                </a:solidFill>
              </a:rPr>
              <a:t>3/17:</a:t>
            </a:r>
          </a:p>
          <a:p>
            <a:pPr lvl="0">
              <a:spcBef>
                <a:spcPts val="0"/>
              </a:spcBef>
              <a:buClr>
                <a:schemeClr val="dk1"/>
              </a:buClr>
              <a:buSzPct val="110000"/>
              <a:buFont typeface="Arial"/>
              <a:buNone/>
            </a:pPr>
            <a:r>
              <a:rPr lang="en-US" sz="1000">
                <a:solidFill>
                  <a:schemeClr val="dk1"/>
                </a:solidFill>
              </a:rPr>
              <a:t>Influent concentration of 5 mg/L for both PACl and dye. </a:t>
            </a:r>
          </a:p>
          <a:p>
            <a:pPr lvl="0">
              <a:spcBef>
                <a:spcPts val="0"/>
              </a:spcBef>
              <a:buClr>
                <a:schemeClr val="dk1"/>
              </a:buClr>
              <a:buSzPct val="110000"/>
              <a:buFont typeface="Arial"/>
              <a:buNone/>
            </a:pPr>
            <a:r>
              <a:rPr lang="en-US" sz="1000">
                <a:solidFill>
                  <a:schemeClr val="dk1"/>
                </a:solidFill>
              </a:rPr>
              <a:t>Clay concentration was decreased : 2400 mg/L stock</a:t>
            </a:r>
          </a:p>
          <a:p>
            <a:pPr lvl="0">
              <a:spcBef>
                <a:spcPts val="0"/>
              </a:spcBef>
              <a:buClr>
                <a:schemeClr val="dk1"/>
              </a:buClr>
              <a:buSzPct val="110000"/>
              <a:buFont typeface="Arial"/>
              <a:buNone/>
            </a:pPr>
            <a:r>
              <a:rPr lang="en-US" sz="1000">
                <a:solidFill>
                  <a:schemeClr val="dk1"/>
                </a:solidFill>
              </a:rPr>
              <a:t>Error with this experiment: Flow directions got flipped so the transport of flocs was never achieved</a:t>
            </a:r>
          </a:p>
          <a:p>
            <a:pPr lvl="0">
              <a:spcBef>
                <a:spcPts val="0"/>
              </a:spcBef>
              <a:buClr>
                <a:schemeClr val="dk1"/>
              </a:buClr>
              <a:buFont typeface="Arial"/>
              <a:buNone/>
            </a:pPr>
            <a:r>
              <a:t/>
            </a:r>
            <a:endParaRPr b="1" sz="1000"/>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Any amount of turbidity could interfere with the photometer and cause error in the voltage reading. However, the dye within the water did not affect turbidity readings. To adjust for this error in the photometer's voltage readings, a correction factor was incorporated to achieve more accurate data for dye concentrations.</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graphical representation of the results from the correction factor throughout an experiment. In the figure, the green line is the concentration of dye that was fed in. The red curve represents the raw data from the photometer, which has clay and PACl interference. After applying the absorbance correction to the raw data, the blue curve was developed. This final blue line demonstrates dye removal from the influent feed.</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We saw that the effluent turbidity was relatively high, which caused us to continue and decrease clay concentration. It eventually lead to the complete removal of clay in the experiment (Shown on next slide).</a:t>
            </a:r>
          </a:p>
          <a:p>
            <a:pPr lvl="0">
              <a:spcBef>
                <a:spcPts val="0"/>
              </a:spcBef>
              <a:buClr>
                <a:schemeClr val="dk1"/>
              </a:buClr>
              <a:buFont typeface="Arial"/>
              <a:buNone/>
            </a:pPr>
            <a:r>
              <a:t/>
            </a:r>
            <a:endParaRPr sz="1000"/>
          </a:p>
          <a:p>
            <a:pPr lvl="0" rtl="0">
              <a:spcBef>
                <a:spcPts val="0"/>
              </a:spcBef>
              <a:buClr>
                <a:schemeClr val="dk1"/>
              </a:buClr>
              <a:buFont typeface="Arial"/>
              <a:buNone/>
            </a:pPr>
            <a:r>
              <a:t/>
            </a:r>
            <a:endParaRPr sz="1000"/>
          </a:p>
        </p:txBody>
      </p:sp>
      <p:sp>
        <p:nvSpPr>
          <p:cNvPr id="138" name="Shape 13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b="1" lang="en-US" sz="1000">
                <a:solidFill>
                  <a:schemeClr val="dk1"/>
                </a:solidFill>
              </a:rPr>
              <a:t>Caption and relevance:</a:t>
            </a:r>
          </a:p>
          <a:p>
            <a:pPr lvl="0">
              <a:spcBef>
                <a:spcPts val="0"/>
              </a:spcBef>
              <a:buClr>
                <a:schemeClr val="dk1"/>
              </a:buClr>
              <a:buSzPct val="110000"/>
              <a:buFont typeface="Arial"/>
              <a:buNone/>
            </a:pPr>
            <a:r>
              <a:rPr lang="en-US" sz="1000">
                <a:solidFill>
                  <a:schemeClr val="dk1"/>
                </a:solidFill>
              </a:rPr>
              <a:t>Experimental results with PACl, clay, and dye. The figure was taken from the final CSFBR report</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b="1" lang="en-US" sz="1000">
                <a:solidFill>
                  <a:schemeClr val="dk1"/>
                </a:solidFill>
              </a:rPr>
              <a:t>Summary:</a:t>
            </a:r>
          </a:p>
          <a:p>
            <a:pPr lvl="0">
              <a:spcBef>
                <a:spcPts val="0"/>
              </a:spcBef>
              <a:buClr>
                <a:schemeClr val="dk1"/>
              </a:buClr>
              <a:buSzPct val="110000"/>
              <a:buFont typeface="Arial"/>
              <a:buNone/>
            </a:pPr>
            <a:r>
              <a:rPr lang="en-US" sz="1000"/>
              <a:t>3/24:</a:t>
            </a:r>
          </a:p>
          <a:p>
            <a:pPr lvl="0">
              <a:spcBef>
                <a:spcPts val="0"/>
              </a:spcBef>
              <a:buClr>
                <a:schemeClr val="dk1"/>
              </a:buClr>
              <a:buSzPct val="110000"/>
              <a:buFont typeface="Arial"/>
              <a:buNone/>
            </a:pPr>
            <a:r>
              <a:rPr lang="en-US" sz="1000"/>
              <a:t>Influent concentration of 2.5 mg/L for both PACl and dye. </a:t>
            </a:r>
          </a:p>
          <a:p>
            <a:pPr lvl="0">
              <a:spcBef>
                <a:spcPts val="0"/>
              </a:spcBef>
              <a:buClr>
                <a:schemeClr val="dk1"/>
              </a:buClr>
              <a:buSzPct val="110000"/>
              <a:buFont typeface="Arial"/>
              <a:buNone/>
            </a:pPr>
            <a:r>
              <a:rPr lang="en-US" sz="1000"/>
              <a:t>Clay concentration was decreased : 1800 mg/L stock</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b="1" lang="en-US" sz="1000"/>
              <a:t>Pump Speeds</a:t>
            </a:r>
          </a:p>
          <a:p>
            <a:pPr lvl="0">
              <a:spcBef>
                <a:spcPts val="0"/>
              </a:spcBef>
              <a:buClr>
                <a:schemeClr val="dk1"/>
              </a:buClr>
              <a:buSzPct val="110000"/>
              <a:buFont typeface="Arial"/>
              <a:buNone/>
            </a:pPr>
            <a:r>
              <a:rPr lang="en-US" sz="1000"/>
              <a:t>The clay, PACl, and dye were pumped at 3.04 mL/min</a:t>
            </a:r>
          </a:p>
          <a:p>
            <a:pPr lvl="0">
              <a:spcBef>
                <a:spcPts val="0"/>
              </a:spcBef>
              <a:buClr>
                <a:schemeClr val="dk1"/>
              </a:buClr>
              <a:buSzPct val="110000"/>
              <a:buFont typeface="Arial"/>
              <a:buNone/>
            </a:pPr>
            <a:r>
              <a:rPr lang="en-US" sz="1000"/>
              <a:t>Tap water was pumped at 21.282 mL/min</a:t>
            </a:r>
          </a:p>
          <a:p>
            <a:pPr lvl="0">
              <a:spcBef>
                <a:spcPts val="0"/>
              </a:spcBef>
              <a:buClr>
                <a:schemeClr val="dk1"/>
              </a:buClr>
              <a:buSzPct val="110000"/>
              <a:buFont typeface="Arial"/>
              <a:buNone/>
            </a:pPr>
            <a:r>
              <a:rPr lang="en-US" sz="1000"/>
              <a:t>The weirs were pumped at 4.872 mL/min.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Average removal was 65.78 %.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High and low peaks: were taking data points in tiny intervals: a point every second</a:t>
            </a:r>
          </a:p>
          <a:p>
            <a:pPr lvl="0">
              <a:spcBef>
                <a:spcPts val="0"/>
              </a:spcBef>
              <a:buClr>
                <a:schemeClr val="dk1"/>
              </a:buClr>
              <a:buFont typeface="Arial"/>
              <a:buNone/>
            </a:pPr>
            <a:r>
              <a:t/>
            </a:r>
            <a:endParaRPr sz="1000"/>
          </a:p>
          <a:p>
            <a:pPr lvl="0" rtl="0">
              <a:spcBef>
                <a:spcPts val="0"/>
              </a:spcBef>
              <a:buClr>
                <a:schemeClr val="dk1"/>
              </a:buClr>
              <a:buFont typeface="Arial"/>
              <a:buNone/>
            </a:pPr>
            <a:r>
              <a:t/>
            </a:r>
            <a:endParaRPr sz="1000"/>
          </a:p>
        </p:txBody>
      </p:sp>
      <p:sp>
        <p:nvSpPr>
          <p:cNvPr id="149" name="Shape 14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b="1" lang="en-US" sz="1000">
                <a:solidFill>
                  <a:schemeClr val="dk1"/>
                </a:solidFill>
              </a:rPr>
              <a:t>Caption and relevance:</a:t>
            </a:r>
          </a:p>
          <a:p>
            <a:pPr lvl="0">
              <a:spcBef>
                <a:spcPts val="0"/>
              </a:spcBef>
              <a:buNone/>
            </a:pPr>
            <a:r>
              <a:rPr lang="en-US" sz="1000">
                <a:solidFill>
                  <a:schemeClr val="dk1"/>
                </a:solidFill>
              </a:rPr>
              <a:t>Experimental results with PAC and dye. No clay was used in this experiment. The figure was taken from the final CSFBR report</a:t>
            </a:r>
          </a:p>
          <a:p>
            <a:pPr lvl="0">
              <a:spcBef>
                <a:spcPts val="0"/>
              </a:spcBef>
              <a:buNone/>
            </a:pPr>
            <a:r>
              <a:t/>
            </a:r>
            <a:endParaRPr sz="1000">
              <a:solidFill>
                <a:schemeClr val="dk1"/>
              </a:solidFill>
            </a:endParaRPr>
          </a:p>
          <a:p>
            <a:pPr lvl="0">
              <a:spcBef>
                <a:spcPts val="0"/>
              </a:spcBef>
              <a:buNone/>
            </a:pPr>
            <a:r>
              <a:rPr b="1" lang="en-US" sz="1000">
                <a:solidFill>
                  <a:schemeClr val="dk1"/>
                </a:solidFill>
              </a:rPr>
              <a:t>Summary</a:t>
            </a:r>
          </a:p>
          <a:p>
            <a:pPr lvl="0" rtl="0">
              <a:spcBef>
                <a:spcPts val="0"/>
              </a:spcBef>
              <a:buNone/>
            </a:pPr>
            <a:r>
              <a:rPr b="1" lang="en-US" sz="1000">
                <a:solidFill>
                  <a:schemeClr val="dk1"/>
                </a:solidFill>
              </a:rPr>
              <a:t>4/4 - 4/5:</a:t>
            </a:r>
          </a:p>
          <a:p>
            <a:pPr lvl="0">
              <a:spcBef>
                <a:spcPts val="0"/>
              </a:spcBef>
              <a:buClr>
                <a:schemeClr val="dk1"/>
              </a:buClr>
              <a:buSzPct val="110000"/>
              <a:buFont typeface="Arial"/>
              <a:buNone/>
            </a:pPr>
            <a:r>
              <a:rPr lang="en-US" sz="1000"/>
              <a:t>PACl and dye stock concentration both increased to 250 mg/L</a:t>
            </a:r>
          </a:p>
          <a:p>
            <a:pPr lvl="0">
              <a:spcBef>
                <a:spcPts val="0"/>
              </a:spcBef>
              <a:buClr>
                <a:schemeClr val="dk1"/>
              </a:buClr>
              <a:buSzPct val="110000"/>
              <a:buFont typeface="Arial"/>
              <a:buNone/>
            </a:pPr>
            <a:r>
              <a:rPr lang="en-US" sz="1000"/>
              <a:t>Influent concentration for both is 25 mg/L</a:t>
            </a:r>
          </a:p>
          <a:p>
            <a:pPr lvl="0">
              <a:spcBef>
                <a:spcPts val="0"/>
              </a:spcBef>
              <a:buClr>
                <a:schemeClr val="dk1"/>
              </a:buClr>
              <a:buSzPct val="110000"/>
              <a:buFont typeface="Arial"/>
              <a:buNone/>
            </a:pPr>
            <a:r>
              <a:rPr lang="en-US" sz="1000"/>
              <a:t>NO clay used</a:t>
            </a:r>
          </a:p>
          <a:p>
            <a:pPr lvl="0">
              <a:spcBef>
                <a:spcPts val="0"/>
              </a:spcBef>
              <a:buClr>
                <a:schemeClr val="dk1"/>
              </a:buClr>
              <a:buSzPct val="110000"/>
              <a:buFont typeface="Arial"/>
              <a:buNone/>
            </a:pPr>
            <a:r>
              <a:rPr lang="en-US" sz="1000"/>
              <a:t>Same pump speeds</a:t>
            </a:r>
          </a:p>
          <a:p>
            <a:pPr lvl="0">
              <a:spcBef>
                <a:spcPts val="0"/>
              </a:spcBef>
              <a:buClr>
                <a:schemeClr val="dk1"/>
              </a:buClr>
              <a:buSzPct val="110000"/>
              <a:buFont typeface="Arial"/>
              <a:buNone/>
            </a:pPr>
            <a:r>
              <a:rPr lang="en-US" sz="1000"/>
              <a:t>Average dye concentration in effluent is 4.72 mg/L</a:t>
            </a:r>
          </a:p>
          <a:p>
            <a:pPr lvl="0">
              <a:spcBef>
                <a:spcPts val="0"/>
              </a:spcBef>
              <a:buClr>
                <a:schemeClr val="dk1"/>
              </a:buClr>
              <a:buSzPct val="110000"/>
              <a:buFont typeface="Arial"/>
              <a:buNone/>
            </a:pPr>
            <a:r>
              <a:rPr lang="en-US" sz="1000"/>
              <a:t>Average dye removal is 81.1 %</a:t>
            </a:r>
          </a:p>
          <a:p>
            <a:pPr lvl="0">
              <a:spcBef>
                <a:spcPts val="0"/>
              </a:spcBef>
              <a:buClr>
                <a:schemeClr val="dk1"/>
              </a:buClr>
              <a:buFont typeface="Arial"/>
              <a:buNone/>
            </a:pPr>
            <a:r>
              <a:t/>
            </a:r>
            <a:endParaRPr b="1" sz="1000"/>
          </a:p>
          <a:p>
            <a:pPr lvl="0">
              <a:spcBef>
                <a:spcPts val="0"/>
              </a:spcBef>
              <a:buClr>
                <a:schemeClr val="dk1"/>
              </a:buClr>
              <a:buSzPct val="110000"/>
              <a:buFont typeface="Arial"/>
              <a:buNone/>
            </a:pPr>
            <a:r>
              <a:rPr b="1" lang="en-US" sz="1000"/>
              <a:t>Conclusion:</a:t>
            </a:r>
          </a:p>
          <a:p>
            <a:pPr lvl="0">
              <a:spcBef>
                <a:spcPts val="0"/>
              </a:spcBef>
              <a:buClr>
                <a:schemeClr val="dk1"/>
              </a:buClr>
              <a:buSzPct val="110000"/>
              <a:buFont typeface="Arial"/>
              <a:buNone/>
            </a:pPr>
            <a:r>
              <a:rPr lang="en-US" sz="1000"/>
              <a:t>Based on these results, it has been hypothesized that clay was acting as a competitor for dye. Both the clay and dye were attempting to adsorb to the PACl. The clay and the dye that was not able to adsorb to the PACl appeared in the effluent of the system. This explains why the average turbidity reading decreased when the clay stock concentration was decreased, and also explains why dye removal increased from 65.78\% to 81.11% when the clay was removed. </a:t>
            </a:r>
          </a:p>
          <a:p>
            <a:pPr lvl="0" rtl="0">
              <a:spcBef>
                <a:spcPts val="0"/>
              </a:spcBef>
              <a:buClr>
                <a:schemeClr val="dk1"/>
              </a:buClr>
              <a:buSzPct val="110000"/>
              <a:buFont typeface="Arial"/>
              <a:buNone/>
            </a:pPr>
            <a:r>
              <a:rPr lang="en-US" sz="1000"/>
              <a:t>Furthermore, data collection was taken once every 15 seconds. A smoother trend is observed. </a:t>
            </a:r>
          </a:p>
        </p:txBody>
      </p:sp>
      <p:sp>
        <p:nvSpPr>
          <p:cNvPr id="160" name="Shape 16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b="1" lang="en-US" sz="1000"/>
              <a:t>Summary:</a:t>
            </a:r>
          </a:p>
          <a:p>
            <a:pPr lvl="0" rtl="0">
              <a:spcBef>
                <a:spcPts val="0"/>
              </a:spcBef>
              <a:buClr>
                <a:schemeClr val="dk1"/>
              </a:buClr>
              <a:buSzPct val="110000"/>
              <a:buFont typeface="Arial"/>
              <a:buNone/>
            </a:pPr>
            <a:r>
              <a:rPr lang="en-US" sz="1000"/>
              <a:t>The Fluoride Filter and CSFBR team in Washington D.C. competing for an EPA P3 Phase II grant. The Fluoride Filter team won Phase I of the grant in 2014, were invited to compete for Phase II. More information about the EPA P3 grant can be found here: </a:t>
            </a:r>
            <a:r>
              <a:rPr lang="en-US" sz="1000" u="sng">
                <a:solidFill>
                  <a:schemeClr val="hlink"/>
                </a:solidFill>
                <a:hlinkClick r:id="rId2"/>
              </a:rPr>
              <a:t>https://www.epa.gov/P3</a:t>
            </a:r>
            <a:r>
              <a:rPr lang="en-US" sz="1000"/>
              <a:t>. After it was proven that fluoride could be removed with less coagulant if a sand filter is dosed with Polyaluminum Chloride (PACl),it was realized that the method was inefficient in potable water consumption. It was the hope of this new research that arsenic, fluoride, and dye could be removed with very little water consumption.</a:t>
            </a:r>
          </a:p>
        </p:txBody>
      </p:sp>
      <p:sp>
        <p:nvSpPr>
          <p:cNvPr id="171" name="Shape 17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overleaf.com/read/ztnzhxkyxgsy" TargetMode="Externa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07.png"/><Relationship Id="rId5" Type="http://schemas.openxmlformats.org/officeDocument/2006/relationships/image" Target="../media/image0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00.png"/><Relationship Id="rId5" Type="http://schemas.openxmlformats.org/officeDocument/2006/relationships/image" Target="../media/image0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0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03.png"/><Relationship Id="rId5" Type="http://schemas.openxmlformats.org/officeDocument/2006/relationships/image" Target="../media/image0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5.png"/><Relationship Id="rId4" Type="http://schemas.openxmlformats.org/officeDocument/2006/relationships/image" Target="../media/image12.png"/><Relationship Id="rId5" Type="http://schemas.openxmlformats.org/officeDocument/2006/relationships/image" Target="../media/image0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9.png"/><Relationship Id="rId4" Type="http://schemas.openxmlformats.org/officeDocument/2006/relationships/image" Target="../media/image12.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245800" y="2838937"/>
            <a:ext cx="70905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A novel method of removing arsenic, fluoride and dye from </a:t>
            </a:r>
          </a:p>
          <a:p>
            <a:pPr indent="0" lvl="0" marL="0" marR="0" rtl="0" algn="ctr">
              <a:spcBef>
                <a:spcPts val="0"/>
              </a:spcBef>
              <a:buNone/>
            </a:pPr>
            <a:r>
              <a:rPr lang="en-US">
                <a:solidFill>
                  <a:srgbClr val="7F7F7F"/>
                </a:solidFill>
              </a:rPr>
              <a:t>contaminated water with the use of floc blankets.</a:t>
            </a:r>
          </a:p>
          <a:p>
            <a:pPr indent="0" lvl="0" marL="0" marR="0" rtl="0" algn="ctr">
              <a:spcBef>
                <a:spcPts val="0"/>
              </a:spcBef>
              <a:buNone/>
            </a:pPr>
            <a:r>
              <a:rPr lang="en-US">
                <a:solidFill>
                  <a:srgbClr val="7F7F7F"/>
                </a:solidFill>
              </a:rPr>
              <a:t>For more information, visit </a:t>
            </a:r>
            <a:r>
              <a:rPr lang="en-US" u="sng">
                <a:solidFill>
                  <a:schemeClr val="hlink"/>
                </a:solidFill>
                <a:hlinkClick r:id="rId3"/>
              </a:rPr>
              <a:t>https://www.overleaf.com/read/ztnzhxkyxgsy</a:t>
            </a:r>
          </a:p>
          <a:p>
            <a:pPr indent="0" lvl="0" marL="0" marR="0" rtl="0" algn="ctr">
              <a:spcBef>
                <a:spcPts val="0"/>
              </a:spcBef>
              <a:buNone/>
            </a:pPr>
            <a:r>
              <a:t/>
            </a:r>
            <a:endParaRPr>
              <a:solidFill>
                <a:srgbClr val="7F7F7F"/>
              </a:solidFill>
            </a:endParaRPr>
          </a:p>
        </p:txBody>
      </p:sp>
      <p:sp>
        <p:nvSpPr>
          <p:cNvPr id="85" name="Shape 85"/>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86" name="Shape 86"/>
          <p:cNvPicPr preferRelativeResize="0"/>
          <p:nvPr/>
        </p:nvPicPr>
        <p:blipFill>
          <a:blip r:embed="rId4">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4">
            <a:alphaModFix/>
          </a:blip>
          <a:srcRect b="0" l="4313" r="75452" t="0"/>
          <a:stretch/>
        </p:blipFill>
        <p:spPr>
          <a:xfrm>
            <a:off x="0" y="1739425"/>
            <a:ext cx="2275725" cy="3270224"/>
          </a:xfrm>
          <a:prstGeom prst="rect">
            <a:avLst/>
          </a:prstGeom>
          <a:noFill/>
          <a:ln>
            <a:noFill/>
          </a:ln>
        </p:spPr>
      </p:pic>
      <p:sp>
        <p:nvSpPr>
          <p:cNvPr id="88" name="Shape 88"/>
          <p:cNvSpPr txBox="1"/>
          <p:nvPr/>
        </p:nvSpPr>
        <p:spPr>
          <a:xfrm>
            <a:off x="1778000" y="16386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CSFBR</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pic>
        <p:nvPicPr>
          <p:cNvPr id="183" name="Shape 183"/>
          <p:cNvPicPr preferRelativeResize="0"/>
          <p:nvPr/>
        </p:nvPicPr>
        <p:blipFill/>
        <p:spPr>
          <a:xfrm>
            <a:off x="7514490" y="45563"/>
            <a:ext cx="718200" cy="718200"/>
          </a:xfrm>
          <a:prstGeom prst="rect">
            <a:avLst/>
          </a:prstGeom>
          <a:solidFill>
            <a:srgbClr val="FFFFFF"/>
          </a:solidFill>
          <a:ln>
            <a:noFill/>
          </a:ln>
        </p:spPr>
      </p:pic>
      <p:sp>
        <p:nvSpPr>
          <p:cNvPr id="184" name="Shape 184"/>
          <p:cNvSpPr txBox="1"/>
          <p:nvPr/>
        </p:nvSpPr>
        <p:spPr>
          <a:xfrm>
            <a:off x="1163700" y="4378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Settling of flocs in tubing and reactors was a major issue.</a:t>
            </a:r>
          </a:p>
        </p:txBody>
      </p:sp>
      <p:pic>
        <p:nvPicPr>
          <p:cNvPr id="185" name="Shape 185"/>
          <p:cNvPicPr preferRelativeResize="0"/>
          <p:nvPr/>
        </p:nvPicPr>
        <p:blipFill>
          <a:blip r:embed="rId3">
            <a:alphaModFix/>
          </a:blip>
          <a:stretch>
            <a:fillRect/>
          </a:stretch>
        </p:blipFill>
        <p:spPr>
          <a:xfrm>
            <a:off x="7606250" y="121775"/>
            <a:ext cx="1477098" cy="429750"/>
          </a:xfrm>
          <a:prstGeom prst="rect">
            <a:avLst/>
          </a:prstGeom>
          <a:noFill/>
          <a:ln>
            <a:noFill/>
          </a:ln>
        </p:spPr>
      </p:pic>
      <p:sp>
        <p:nvSpPr>
          <p:cNvPr id="186" name="Shape 18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87" name="Shape 187"/>
          <p:cNvSpPr txBox="1"/>
          <p:nvPr/>
        </p:nvSpPr>
        <p:spPr>
          <a:xfrm>
            <a:off x="-43674" y="261825"/>
            <a:ext cx="8347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Certain issues were encountered</a:t>
            </a:r>
          </a:p>
        </p:txBody>
      </p:sp>
      <p:pic>
        <p:nvPicPr>
          <p:cNvPr id="188" name="Shape 188"/>
          <p:cNvPicPr preferRelativeResize="0"/>
          <p:nvPr/>
        </p:nvPicPr>
        <p:blipFill>
          <a:blip r:embed="rId4">
            <a:alphaModFix/>
          </a:blip>
          <a:stretch>
            <a:fillRect/>
          </a:stretch>
        </p:blipFill>
        <p:spPr>
          <a:xfrm>
            <a:off x="1732900" y="1012275"/>
            <a:ext cx="5633004" cy="3168549"/>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pic>
        <p:nvPicPr>
          <p:cNvPr id="193" name="Shape 193"/>
          <p:cNvPicPr preferRelativeResize="0"/>
          <p:nvPr/>
        </p:nvPicPr>
        <p:blipFill/>
        <p:spPr>
          <a:xfrm>
            <a:off x="7514490" y="45563"/>
            <a:ext cx="718200" cy="718200"/>
          </a:xfrm>
          <a:prstGeom prst="rect">
            <a:avLst/>
          </a:prstGeom>
          <a:solidFill>
            <a:srgbClr val="FFFFFF"/>
          </a:solidFill>
          <a:ln>
            <a:noFill/>
          </a:ln>
        </p:spPr>
      </p:pic>
      <p:sp>
        <p:nvSpPr>
          <p:cNvPr id="194" name="Shape 194"/>
          <p:cNvSpPr txBox="1"/>
          <p:nvPr/>
        </p:nvSpPr>
        <p:spPr>
          <a:xfrm>
            <a:off x="1163700" y="4378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None/>
            </a:pPr>
            <a:r>
              <a:t/>
            </a:r>
            <a:endParaRPr b="0" i="0" sz="1800" u="none" cap="none" strike="noStrike"/>
          </a:p>
        </p:txBody>
      </p:sp>
      <p:pic>
        <p:nvPicPr>
          <p:cNvPr id="195" name="Shape 195"/>
          <p:cNvPicPr preferRelativeResize="0"/>
          <p:nvPr/>
        </p:nvPicPr>
        <p:blipFill>
          <a:blip r:embed="rId3">
            <a:alphaModFix/>
          </a:blip>
          <a:stretch>
            <a:fillRect/>
          </a:stretch>
        </p:blipFill>
        <p:spPr>
          <a:xfrm>
            <a:off x="7606250" y="121775"/>
            <a:ext cx="1477098" cy="429750"/>
          </a:xfrm>
          <a:prstGeom prst="rect">
            <a:avLst/>
          </a:prstGeom>
          <a:noFill/>
          <a:ln>
            <a:noFill/>
          </a:ln>
        </p:spPr>
      </p:pic>
      <p:sp>
        <p:nvSpPr>
          <p:cNvPr id="196" name="Shape 1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97" name="Shape 197"/>
          <p:cNvSpPr txBox="1"/>
          <p:nvPr/>
        </p:nvSpPr>
        <p:spPr>
          <a:xfrm>
            <a:off x="-43674" y="261825"/>
            <a:ext cx="8347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Certain issues were encountered</a:t>
            </a:r>
          </a:p>
        </p:txBody>
      </p:sp>
      <p:sp>
        <p:nvSpPr>
          <p:cNvPr id="198" name="Shape 198"/>
          <p:cNvSpPr txBox="1"/>
          <p:nvPr/>
        </p:nvSpPr>
        <p:spPr>
          <a:xfrm>
            <a:off x="1163700" y="4378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Settling of flocs in tubing and reactors was a major issue.</a:t>
            </a:r>
          </a:p>
        </p:txBody>
      </p:sp>
      <p:pic>
        <p:nvPicPr>
          <p:cNvPr id="199" name="Shape 199"/>
          <p:cNvPicPr preferRelativeResize="0"/>
          <p:nvPr/>
        </p:nvPicPr>
        <p:blipFill>
          <a:blip r:embed="rId4">
            <a:alphaModFix/>
          </a:blip>
          <a:stretch>
            <a:fillRect/>
          </a:stretch>
        </p:blipFill>
        <p:spPr>
          <a:xfrm>
            <a:off x="1345300" y="997362"/>
            <a:ext cx="6453399" cy="3148775"/>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pic>
        <p:nvPicPr>
          <p:cNvPr id="204" name="Shape 204"/>
          <p:cNvPicPr preferRelativeResize="0"/>
          <p:nvPr/>
        </p:nvPicPr>
        <p:blipFill/>
        <p:spPr>
          <a:xfrm>
            <a:off x="7514490" y="45563"/>
            <a:ext cx="718200" cy="718200"/>
          </a:xfrm>
          <a:prstGeom prst="rect">
            <a:avLst/>
          </a:prstGeom>
          <a:solidFill>
            <a:srgbClr val="FFFFFF"/>
          </a:solidFill>
          <a:ln>
            <a:noFill/>
          </a:ln>
        </p:spPr>
      </p:pic>
      <p:sp>
        <p:nvSpPr>
          <p:cNvPr id="205" name="Shape 205"/>
          <p:cNvSpPr txBox="1"/>
          <p:nvPr/>
        </p:nvSpPr>
        <p:spPr>
          <a:xfrm>
            <a:off x="1163700" y="40733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CSFBR has two major goals for the future, both related to ensuring floc flow between reactors.</a:t>
            </a:r>
          </a:p>
        </p:txBody>
      </p:sp>
      <p:pic>
        <p:nvPicPr>
          <p:cNvPr id="206" name="Shape 20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7" name="Shape 20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08" name="Shape 208"/>
          <p:cNvSpPr txBox="1"/>
          <p:nvPr/>
        </p:nvSpPr>
        <p:spPr>
          <a:xfrm>
            <a:off x="-56025" y="185625"/>
            <a:ext cx="74469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There are two main future goals</a:t>
            </a:r>
          </a:p>
        </p:txBody>
      </p:sp>
      <p:pic>
        <p:nvPicPr>
          <p:cNvPr id="209" name="Shape 209"/>
          <p:cNvPicPr preferRelativeResize="0"/>
          <p:nvPr/>
        </p:nvPicPr>
        <p:blipFill rotWithShape="1">
          <a:blip r:embed="rId4">
            <a:alphaModFix/>
          </a:blip>
          <a:srcRect b="1990" l="4195" r="4002" t="9529"/>
          <a:stretch/>
        </p:blipFill>
        <p:spPr>
          <a:xfrm>
            <a:off x="2866175" y="795699"/>
            <a:ext cx="3220900" cy="3154100"/>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pic>
        <p:nvPicPr>
          <p:cNvPr id="214" name="Shape 214"/>
          <p:cNvPicPr preferRelativeResize="0"/>
          <p:nvPr/>
        </p:nvPicPr>
        <p:blipFill/>
        <p:spPr>
          <a:xfrm>
            <a:off x="7514490" y="45563"/>
            <a:ext cx="718200" cy="718200"/>
          </a:xfrm>
          <a:prstGeom prst="rect">
            <a:avLst/>
          </a:prstGeom>
          <a:solidFill>
            <a:srgbClr val="FFFFFF"/>
          </a:solidFill>
          <a:ln>
            <a:noFill/>
          </a:ln>
        </p:spPr>
      </p:pic>
      <p:sp>
        <p:nvSpPr>
          <p:cNvPr id="215" name="Shape 215"/>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0B68FF"/>
                </a:solidFill>
                <a:latin typeface="Arial"/>
                <a:ea typeface="Arial"/>
                <a:cs typeface="Arial"/>
                <a:sym typeface="Arial"/>
              </a:rPr>
              <a:t>Q</a:t>
            </a:r>
            <a:r>
              <a:rPr lang="en-US" sz="4800">
                <a:solidFill>
                  <a:srgbClr val="0B68FF"/>
                </a:solidFill>
              </a:rPr>
              <a:t>uestions</a:t>
            </a:r>
          </a:p>
          <a:p>
            <a:pPr indent="0" lvl="0" marL="0" marR="0" rtl="0" algn="ctr">
              <a:spcBef>
                <a:spcPts val="0"/>
              </a:spcBef>
              <a:buSzPct val="25000"/>
              <a:buNone/>
            </a:pPr>
            <a:r>
              <a:rPr lang="en-US" sz="4800">
                <a:solidFill>
                  <a:srgbClr val="0B68FF"/>
                </a:solidFill>
              </a:rPr>
              <a:t>and</a:t>
            </a:r>
          </a:p>
          <a:p>
            <a:pPr indent="0" lvl="0" marL="0" marR="0" rtl="0" algn="ctr">
              <a:spcBef>
                <a:spcPts val="0"/>
              </a:spcBef>
              <a:buSzPct val="25000"/>
              <a:buNone/>
            </a:pPr>
            <a:r>
              <a:rPr lang="en-US" sz="4800">
                <a:solidFill>
                  <a:srgbClr val="0B68FF"/>
                </a:solidFill>
              </a:rPr>
              <a:t>Recommendations</a:t>
            </a:r>
          </a:p>
        </p:txBody>
      </p:sp>
      <p:pic>
        <p:nvPicPr>
          <p:cNvPr id="216" name="Shape 2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7" name="Shape 217"/>
          <p:cNvSpPr txBox="1"/>
          <p:nvPr/>
        </p:nvSpPr>
        <p:spPr>
          <a:xfrm>
            <a:off x="23196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Amlan Sinha</a:t>
            </a:r>
          </a:p>
          <a:p>
            <a:pPr indent="0" lvl="0" marL="0" marR="0" rtl="0" algn="ctr">
              <a:spcBef>
                <a:spcPts val="0"/>
              </a:spcBef>
              <a:buSzPct val="25000"/>
              <a:buNone/>
            </a:pPr>
            <a:r>
              <a:rPr lang="en-US" sz="1200"/>
              <a:t>B.S. Mechanical Engineering</a:t>
            </a:r>
          </a:p>
          <a:p>
            <a:pPr indent="0" lvl="0" marL="0" marR="0" rtl="0" algn="ctr">
              <a:spcBef>
                <a:spcPts val="0"/>
              </a:spcBef>
              <a:buSzPct val="25000"/>
              <a:buNone/>
            </a:pPr>
            <a:r>
              <a:rPr lang="en-US" sz="1200"/>
              <a:t>as2558@cornell.edu</a:t>
            </a:r>
          </a:p>
        </p:txBody>
      </p:sp>
      <p:sp>
        <p:nvSpPr>
          <p:cNvPr id="218" name="Shape 218"/>
          <p:cNvSpPr txBox="1"/>
          <p:nvPr/>
        </p:nvSpPr>
        <p:spPr>
          <a:xfrm>
            <a:off x="4639200" y="29371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Christine Leu</a:t>
            </a:r>
          </a:p>
          <a:p>
            <a:pPr indent="0" lvl="0" marL="0" marR="0" rtl="0" algn="ctr">
              <a:spcBef>
                <a:spcPts val="0"/>
              </a:spcBef>
              <a:buSzPct val="25000"/>
              <a:buNone/>
            </a:pPr>
            <a:r>
              <a:rPr lang="en-US" sz="1200"/>
              <a:t>B.S. Chemical Engineering</a:t>
            </a:r>
          </a:p>
          <a:p>
            <a:pPr indent="0" lvl="0" marL="0" marR="0" rtl="0" algn="ctr">
              <a:spcBef>
                <a:spcPts val="0"/>
              </a:spcBef>
              <a:buSzPct val="25000"/>
              <a:buNone/>
            </a:pPr>
            <a:r>
              <a:rPr lang="en-US" sz="1200"/>
              <a:t>cl864@cornell.edu </a:t>
            </a:r>
          </a:p>
        </p:txBody>
      </p:sp>
      <p:sp>
        <p:nvSpPr>
          <p:cNvPr id="219" name="Shape 219"/>
          <p:cNvSpPr txBox="1"/>
          <p:nvPr/>
        </p:nvSpPr>
        <p:spPr>
          <a:xfrm>
            <a:off x="2150700" y="2937150"/>
            <a:ext cx="25230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Mickey Kumar</a:t>
            </a:r>
          </a:p>
          <a:p>
            <a:pPr indent="0" lvl="0" marL="0" marR="0" rtl="0" algn="ctr">
              <a:spcBef>
                <a:spcPts val="0"/>
              </a:spcBef>
              <a:buSzPct val="25000"/>
              <a:buNone/>
            </a:pPr>
            <a:r>
              <a:rPr lang="en-US" sz="1200"/>
              <a:t>M.Eng. Environmental Processes</a:t>
            </a:r>
          </a:p>
          <a:p>
            <a:pPr indent="0" lvl="0" marL="0" marR="0" rtl="0" algn="ctr">
              <a:spcBef>
                <a:spcPts val="0"/>
              </a:spcBef>
              <a:buSzPct val="25000"/>
              <a:buNone/>
            </a:pPr>
            <a:r>
              <a:rPr lang="en-US" sz="1200"/>
              <a:t>sk837@cornell.edu</a:t>
            </a:r>
          </a:p>
        </p:txBody>
      </p:sp>
      <p:pic>
        <p:nvPicPr>
          <p:cNvPr id="220" name="Shape 220"/>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21" name="Shape 221"/>
          <p:cNvSpPr txBox="1"/>
          <p:nvPr/>
        </p:nvSpPr>
        <p:spPr>
          <a:xfrm>
            <a:off x="46392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Cindy Dou</a:t>
            </a:r>
          </a:p>
          <a:p>
            <a:pPr indent="0" lvl="0" marL="0" marR="0" rtl="0" algn="ctr">
              <a:spcBef>
                <a:spcPts val="0"/>
              </a:spcBef>
              <a:buSzPct val="25000"/>
              <a:buNone/>
            </a:pPr>
            <a:r>
              <a:rPr lang="en-US" sz="1200"/>
              <a:t>B.S. Chemical Engineering</a:t>
            </a:r>
          </a:p>
          <a:p>
            <a:pPr indent="0" lvl="0" marL="0" marR="0" rtl="0" algn="ctr">
              <a:spcBef>
                <a:spcPts val="0"/>
              </a:spcBef>
              <a:buSzPct val="25000"/>
              <a:buNone/>
            </a:pPr>
            <a:r>
              <a:rPr lang="en-US" sz="1200"/>
              <a:t>cd484@cornell.edu</a:t>
            </a:r>
          </a:p>
        </p:txBody>
      </p:sp>
      <p:sp>
        <p:nvSpPr>
          <p:cNvPr id="222" name="Shape 22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pic>
        <p:nvPicPr>
          <p:cNvPr id="227" name="Shape 227"/>
          <p:cNvPicPr preferRelativeResize="0"/>
          <p:nvPr/>
        </p:nvPicPr>
        <p:blipFill/>
        <p:spPr>
          <a:xfrm>
            <a:off x="7514490" y="45563"/>
            <a:ext cx="718110" cy="718110"/>
          </a:xfrm>
          <a:prstGeom prst="rect">
            <a:avLst/>
          </a:prstGeom>
          <a:solidFill>
            <a:srgbClr val="FFFFFF"/>
          </a:solidFill>
          <a:ln>
            <a:noFill/>
          </a:ln>
        </p:spPr>
      </p:pic>
      <p:sp>
        <p:nvSpPr>
          <p:cNvPr id="228" name="Shape 228"/>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0B68FF"/>
                </a:solidFill>
              </a:rPr>
              <a:t>Appendix</a:t>
            </a:r>
          </a:p>
          <a:p>
            <a:pPr indent="0" lvl="0" marL="0" marR="0" rtl="0" algn="ctr">
              <a:spcBef>
                <a:spcPts val="0"/>
              </a:spcBef>
              <a:buSzPct val="25000"/>
              <a:buNone/>
            </a:pPr>
            <a:r>
              <a:rPr lang="en-US" sz="6000">
                <a:solidFill>
                  <a:srgbClr val="0B68FF"/>
                </a:solidFill>
              </a:rPr>
              <a:t>Slides</a:t>
            </a:r>
          </a:p>
        </p:txBody>
      </p:sp>
      <p:pic>
        <p:nvPicPr>
          <p:cNvPr id="229" name="Shape 22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30" name="Shape 230"/>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31" name="Shape 23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5" name="Shape 235"/>
        <p:cNvGrpSpPr/>
        <p:nvPr/>
      </p:nvGrpSpPr>
      <p:grpSpPr>
        <a:xfrm>
          <a:off x="0" y="0"/>
          <a:ext cx="0" cy="0"/>
          <a:chOff x="0" y="0"/>
          <a:chExt cx="0" cy="0"/>
        </a:xfrm>
      </p:grpSpPr>
      <p:pic>
        <p:nvPicPr>
          <p:cNvPr id="236" name="Shape 236"/>
          <p:cNvPicPr preferRelativeResize="0"/>
          <p:nvPr/>
        </p:nvPicPr>
        <p:blipFill>
          <a:blip r:embed="rId3">
            <a:alphaModFix/>
          </a:blip>
          <a:stretch>
            <a:fillRect/>
          </a:stretch>
        </p:blipFill>
        <p:spPr>
          <a:xfrm>
            <a:off x="503375" y="3262675"/>
            <a:ext cx="4972214" cy="1630399"/>
          </a:xfrm>
          <a:prstGeom prst="rect">
            <a:avLst/>
          </a:prstGeom>
          <a:noFill/>
          <a:ln>
            <a:noFill/>
          </a:ln>
        </p:spPr>
      </p:pic>
      <p:pic>
        <p:nvPicPr>
          <p:cNvPr id="237" name="Shape 237"/>
          <p:cNvPicPr preferRelativeResize="0"/>
          <p:nvPr/>
        </p:nvPicPr>
        <p:blipFill/>
        <p:spPr>
          <a:xfrm>
            <a:off x="7514490" y="45563"/>
            <a:ext cx="718200" cy="718200"/>
          </a:xfrm>
          <a:prstGeom prst="rect">
            <a:avLst/>
          </a:prstGeom>
          <a:solidFill>
            <a:srgbClr val="FFFFFF"/>
          </a:solidFill>
          <a:ln>
            <a:noFill/>
          </a:ln>
        </p:spPr>
      </p:pic>
      <p:sp>
        <p:nvSpPr>
          <p:cNvPr id="238" name="Shape 23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239" name="Shape 239"/>
          <p:cNvPicPr preferRelativeResize="0"/>
          <p:nvPr/>
        </p:nvPicPr>
        <p:blipFill>
          <a:blip r:embed="rId4">
            <a:alphaModFix/>
          </a:blip>
          <a:stretch>
            <a:fillRect/>
          </a:stretch>
        </p:blipFill>
        <p:spPr>
          <a:xfrm>
            <a:off x="7318450" y="45562"/>
            <a:ext cx="1764899" cy="513500"/>
          </a:xfrm>
          <a:prstGeom prst="rect">
            <a:avLst/>
          </a:prstGeom>
          <a:noFill/>
          <a:ln>
            <a:noFill/>
          </a:ln>
        </p:spPr>
      </p:pic>
      <p:cxnSp>
        <p:nvCxnSpPr>
          <p:cNvPr id="240" name="Shape 240"/>
          <p:cNvCxnSpPr/>
          <p:nvPr/>
        </p:nvCxnSpPr>
        <p:spPr>
          <a:xfrm>
            <a:off x="305175" y="3626350"/>
            <a:ext cx="508800" cy="416400"/>
          </a:xfrm>
          <a:prstGeom prst="straightConnector1">
            <a:avLst/>
          </a:prstGeom>
          <a:noFill/>
          <a:ln cap="flat" cmpd="sng" w="9525">
            <a:solidFill>
              <a:srgbClr val="FF0000"/>
            </a:solidFill>
            <a:prstDash val="solid"/>
            <a:round/>
            <a:headEnd len="lg" w="lg" type="none"/>
            <a:tailEnd len="lg" w="lg" type="triangle"/>
          </a:ln>
        </p:spPr>
      </p:cxnSp>
      <p:sp>
        <p:nvSpPr>
          <p:cNvPr id="241" name="Shape 241"/>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Appendix S1</a:t>
            </a:r>
          </a:p>
        </p:txBody>
      </p:sp>
      <p:pic>
        <p:nvPicPr>
          <p:cNvPr id="242" name="Shape 242"/>
          <p:cNvPicPr preferRelativeResize="0"/>
          <p:nvPr/>
        </p:nvPicPr>
        <p:blipFill>
          <a:blip r:embed="rId5">
            <a:alphaModFix/>
          </a:blip>
          <a:stretch>
            <a:fillRect/>
          </a:stretch>
        </p:blipFill>
        <p:spPr>
          <a:xfrm>
            <a:off x="5475587" y="2240725"/>
            <a:ext cx="3514725" cy="2324100"/>
          </a:xfrm>
          <a:prstGeom prst="rect">
            <a:avLst/>
          </a:prstGeom>
          <a:noFill/>
          <a:ln>
            <a:noFill/>
          </a:ln>
        </p:spPr>
      </p:pic>
      <p:pic>
        <p:nvPicPr>
          <p:cNvPr id="243" name="Shape 243"/>
          <p:cNvPicPr preferRelativeResize="0"/>
          <p:nvPr/>
        </p:nvPicPr>
        <p:blipFill>
          <a:blip r:embed="rId6">
            <a:alphaModFix/>
          </a:blip>
          <a:stretch>
            <a:fillRect/>
          </a:stretch>
        </p:blipFill>
        <p:spPr>
          <a:xfrm>
            <a:off x="5311033" y="1528622"/>
            <a:ext cx="3843866" cy="513499"/>
          </a:xfrm>
          <a:prstGeom prst="rect">
            <a:avLst/>
          </a:prstGeom>
          <a:noFill/>
          <a:ln>
            <a:noFill/>
          </a:ln>
        </p:spPr>
      </p:pic>
      <p:sp>
        <p:nvSpPr>
          <p:cNvPr id="244" name="Shape 244"/>
          <p:cNvSpPr txBox="1"/>
          <p:nvPr/>
        </p:nvSpPr>
        <p:spPr>
          <a:xfrm>
            <a:off x="281550" y="1100675"/>
            <a:ext cx="47445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000000"/>
              </a:buClr>
              <a:buFont typeface="Calibri"/>
              <a:buChar char="•"/>
            </a:pPr>
            <a:r>
              <a:rPr lang="en-US">
                <a:latin typeface="Calibri"/>
                <a:ea typeface="Calibri"/>
                <a:cs typeface="Calibri"/>
                <a:sym typeface="Calibri"/>
              </a:rPr>
              <a:t>Absorbency values  graphed against the turbidity values</a:t>
            </a:r>
            <a:br>
              <a:rPr lang="en-US">
                <a:latin typeface="Calibri"/>
                <a:ea typeface="Calibri"/>
                <a:cs typeface="Calibri"/>
                <a:sym typeface="Calibri"/>
              </a:rPr>
            </a:br>
            <a:r>
              <a:rPr lang="en-US">
                <a:latin typeface="Calibri"/>
                <a:ea typeface="Calibri"/>
                <a:cs typeface="Calibri"/>
                <a:sym typeface="Calibri"/>
              </a:rPr>
              <a:t> </a:t>
            </a:r>
          </a:p>
          <a:p>
            <a:pPr indent="0" lvl="0" marL="0" marR="0" rtl="0" algn="l">
              <a:spcBef>
                <a:spcPts val="0"/>
              </a:spcBef>
              <a:buClr>
                <a:srgbClr val="000000"/>
              </a:buClr>
              <a:buFont typeface="Calibri"/>
              <a:buChar char="•"/>
            </a:pPr>
            <a:r>
              <a:rPr lang="en-US">
                <a:latin typeface="Calibri"/>
                <a:ea typeface="Calibri"/>
                <a:cs typeface="Calibri"/>
                <a:sym typeface="Calibri"/>
              </a:rPr>
              <a:t>Find the linearity between the two sets of values </a:t>
            </a:r>
            <a:br>
              <a:rPr lang="en-US">
                <a:latin typeface="Calibri"/>
                <a:ea typeface="Calibri"/>
                <a:cs typeface="Calibri"/>
                <a:sym typeface="Calibri"/>
              </a:rPr>
            </a:br>
          </a:p>
          <a:p>
            <a:pPr indent="0" lvl="0" rtl="0">
              <a:spcBef>
                <a:spcPts val="0"/>
              </a:spcBef>
              <a:buClr>
                <a:srgbClr val="7F7F7F"/>
              </a:buClr>
              <a:buFont typeface="Calibri"/>
              <a:buChar char="•"/>
            </a:pPr>
            <a:r>
              <a:rPr lang="en-US">
                <a:latin typeface="Calibri"/>
                <a:ea typeface="Calibri"/>
                <a:cs typeface="Calibri"/>
                <a:sym typeface="Calibri"/>
              </a:rPr>
              <a:t>R-squared value of 0.9953 was found</a:t>
            </a:r>
          </a:p>
        </p:txBody>
      </p:sp>
      <p:pic>
        <p:nvPicPr>
          <p:cNvPr id="245" name="Shape 245"/>
          <p:cNvPicPr preferRelativeResize="0"/>
          <p:nvPr/>
        </p:nvPicPr>
        <p:blipFill>
          <a:blip r:embed="rId7">
            <a:alphaModFix/>
          </a:blip>
          <a:stretch>
            <a:fillRect/>
          </a:stretch>
        </p:blipFill>
        <p:spPr>
          <a:xfrm>
            <a:off x="5311012" y="762850"/>
            <a:ext cx="2676525" cy="561975"/>
          </a:xfrm>
          <a:prstGeom prst="rect">
            <a:avLst/>
          </a:prstGeom>
          <a:noFill/>
          <a:ln>
            <a:noFill/>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110" cy="718110"/>
          </a:xfrm>
          <a:prstGeom prst="rect">
            <a:avLst/>
          </a:prstGeom>
          <a:solidFill>
            <a:srgbClr val="FFFFFF"/>
          </a:solidFill>
          <a:ln>
            <a:noFill/>
          </a:ln>
        </p:spPr>
      </p:pic>
      <p:sp>
        <p:nvSpPr>
          <p:cNvPr id="94" name="Shape 94"/>
          <p:cNvSpPr txBox="1"/>
          <p:nvPr/>
        </p:nvSpPr>
        <p:spPr>
          <a:xfrm>
            <a:off x="108725" y="1424550"/>
            <a:ext cx="4305600" cy="1052700"/>
          </a:xfrm>
          <a:prstGeom prst="rect">
            <a:avLst/>
          </a:prstGeom>
          <a:noFill/>
          <a:ln>
            <a:noFill/>
          </a:ln>
        </p:spPr>
        <p:txBody>
          <a:bodyPr anchorCtr="0" anchor="t" bIns="45700" lIns="91425" rIns="91425" tIns="45700">
            <a:noAutofit/>
          </a:bodyPr>
          <a:lstStyle/>
          <a:p>
            <a:pPr lvl="0" marR="0" rtl="0" algn="l">
              <a:spcBef>
                <a:spcPts val="0"/>
              </a:spcBef>
              <a:buNone/>
            </a:pPr>
            <a:r>
              <a:rPr lang="en-US">
                <a:solidFill>
                  <a:srgbClr val="595959"/>
                </a:solidFill>
                <a:latin typeface="Calibri"/>
                <a:ea typeface="Calibri"/>
                <a:cs typeface="Calibri"/>
                <a:sym typeface="Calibri"/>
              </a:rPr>
              <a:t>Exposure contaminated groundwater can lead to</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Increased mortality rates</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Calcification of ligaments</a:t>
            </a:r>
          </a:p>
          <a:p>
            <a:pPr indent="0" lvl="0" rtl="0">
              <a:spcBef>
                <a:spcPts val="0"/>
              </a:spcBef>
              <a:buClr>
                <a:srgbClr val="595959"/>
              </a:buClr>
              <a:buFont typeface="Calibri"/>
              <a:buChar char="•"/>
            </a:pPr>
            <a:r>
              <a:rPr lang="en-US">
                <a:solidFill>
                  <a:srgbClr val="595959"/>
                </a:solidFill>
                <a:latin typeface="Calibri"/>
                <a:ea typeface="Calibri"/>
                <a:cs typeface="Calibri"/>
                <a:sym typeface="Calibri"/>
              </a:rPr>
              <a:t>Internal hemorrhaging</a:t>
            </a:r>
          </a:p>
        </p:txBody>
      </p:sp>
      <p:sp>
        <p:nvSpPr>
          <p:cNvPr id="95" name="Shape 95"/>
          <p:cNvSpPr txBox="1"/>
          <p:nvPr/>
        </p:nvSpPr>
        <p:spPr>
          <a:xfrm>
            <a:off x="0" y="424650"/>
            <a:ext cx="8953200" cy="9999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Groundwater can be </a:t>
            </a:r>
          </a:p>
          <a:p>
            <a:pPr indent="0" lvl="0" marL="0" marR="0" rtl="0" algn="l">
              <a:lnSpc>
                <a:spcPct val="90000"/>
              </a:lnSpc>
              <a:spcBef>
                <a:spcPts val="0"/>
              </a:spcBef>
              <a:buSzPct val="25000"/>
              <a:buNone/>
            </a:pPr>
            <a:r>
              <a:rPr lang="en-US" sz="4000">
                <a:solidFill>
                  <a:srgbClr val="0B68FF"/>
                </a:solidFill>
              </a:rPr>
              <a:t>contaminated with fluoride and arsenic</a:t>
            </a:r>
          </a:p>
        </p:txBody>
      </p:sp>
      <p:sp>
        <p:nvSpPr>
          <p:cNvPr id="96" name="Shape 96"/>
          <p:cNvSpPr txBox="1"/>
          <p:nvPr/>
        </p:nvSpPr>
        <p:spPr>
          <a:xfrm>
            <a:off x="4593771" y="4763421"/>
            <a:ext cx="4403022" cy="24622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97" name="Shape 97"/>
          <p:cNvSpPr txBox="1"/>
          <p:nvPr/>
        </p:nvSpPr>
        <p:spPr>
          <a:xfrm>
            <a:off x="144325" y="4431425"/>
            <a:ext cx="5406900" cy="345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Fluoride and arsenic contaminated groundwater is detrimental to health!</a:t>
            </a:r>
          </a:p>
        </p:txBody>
      </p:sp>
      <p:pic>
        <p:nvPicPr>
          <p:cNvPr id="98" name="Shape 98"/>
          <p:cNvPicPr preferRelativeResize="0"/>
          <p:nvPr/>
        </p:nvPicPr>
        <p:blipFill>
          <a:blip r:embed="rId3">
            <a:alphaModFix/>
          </a:blip>
          <a:stretch>
            <a:fillRect/>
          </a:stretch>
        </p:blipFill>
        <p:spPr>
          <a:xfrm>
            <a:off x="7339725" y="45562"/>
            <a:ext cx="1764899" cy="513500"/>
          </a:xfrm>
          <a:prstGeom prst="rect">
            <a:avLst/>
          </a:prstGeom>
          <a:noFill/>
          <a:ln>
            <a:noFill/>
          </a:ln>
        </p:spPr>
      </p:pic>
      <p:pic>
        <p:nvPicPr>
          <p:cNvPr id="99" name="Shape 99"/>
          <p:cNvPicPr preferRelativeResize="0"/>
          <p:nvPr/>
        </p:nvPicPr>
        <p:blipFill rotWithShape="1">
          <a:blip r:embed="rId4">
            <a:alphaModFix/>
          </a:blip>
          <a:srcRect b="0" l="0" r="0" t="0"/>
          <a:stretch/>
        </p:blipFill>
        <p:spPr>
          <a:xfrm>
            <a:off x="575375" y="2519525"/>
            <a:ext cx="3711600" cy="1869600"/>
          </a:xfrm>
          <a:prstGeom prst="rect">
            <a:avLst/>
          </a:prstGeom>
          <a:noFill/>
          <a:ln>
            <a:noFill/>
          </a:ln>
        </p:spPr>
      </p:pic>
      <p:pic>
        <p:nvPicPr>
          <p:cNvPr id="100" name="Shape 100"/>
          <p:cNvPicPr preferRelativeResize="0"/>
          <p:nvPr/>
        </p:nvPicPr>
        <p:blipFill rotWithShape="1">
          <a:blip r:embed="rId5">
            <a:alphaModFix/>
          </a:blip>
          <a:srcRect b="0" l="0" r="0" t="0"/>
          <a:stretch/>
        </p:blipFill>
        <p:spPr>
          <a:xfrm>
            <a:off x="5093957" y="1424550"/>
            <a:ext cx="3284100" cy="1869600"/>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pic>
        <p:nvPicPr>
          <p:cNvPr id="105" name="Shape 105"/>
          <p:cNvPicPr preferRelativeResize="0"/>
          <p:nvPr/>
        </p:nvPicPr>
        <p:blipFill/>
        <p:spPr>
          <a:xfrm>
            <a:off x="7514490" y="45563"/>
            <a:ext cx="718200" cy="718200"/>
          </a:xfrm>
          <a:prstGeom prst="rect">
            <a:avLst/>
          </a:prstGeom>
          <a:solidFill>
            <a:srgbClr val="FFFFFF"/>
          </a:solidFill>
          <a:ln>
            <a:noFill/>
          </a:ln>
        </p:spPr>
      </p:pic>
      <p:sp>
        <p:nvSpPr>
          <p:cNvPr id="106" name="Shape 106"/>
          <p:cNvSpPr txBox="1"/>
          <p:nvPr/>
        </p:nvSpPr>
        <p:spPr>
          <a:xfrm>
            <a:off x="108725" y="4582225"/>
            <a:ext cx="5559300" cy="427500"/>
          </a:xfrm>
          <a:prstGeom prst="rect">
            <a:avLst/>
          </a:prstGeom>
          <a:noFill/>
          <a:ln>
            <a:noFill/>
          </a:ln>
        </p:spPr>
        <p:txBody>
          <a:bodyPr anchorCtr="0" anchor="t" bIns="45700" lIns="91425" rIns="91425" tIns="45700">
            <a:noAutofit/>
          </a:bodyPr>
          <a:lstStyle/>
          <a:p>
            <a:pPr indent="0" lvl="0" marL="0" marR="0" rtl="0">
              <a:spcBef>
                <a:spcPts val="0"/>
              </a:spcBef>
              <a:buSzPct val="25000"/>
              <a:buNone/>
            </a:pPr>
            <a:r>
              <a:rPr lang="en-US" sz="1800"/>
              <a:t>Theoretical design and lab apparatus</a:t>
            </a:r>
          </a:p>
        </p:txBody>
      </p:sp>
      <p:pic>
        <p:nvPicPr>
          <p:cNvPr id="107" name="Shape 10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8" name="Shape 10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09" name="Shape 109"/>
          <p:cNvSpPr txBox="1"/>
          <p:nvPr/>
        </p:nvSpPr>
        <p:spPr>
          <a:xfrm>
            <a:off x="108725" y="151850"/>
            <a:ext cx="7155300" cy="13422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Theory and apparatus for design</a:t>
            </a:r>
          </a:p>
        </p:txBody>
      </p:sp>
      <p:pic>
        <p:nvPicPr>
          <p:cNvPr id="110" name="Shape 110"/>
          <p:cNvPicPr preferRelativeResize="0"/>
          <p:nvPr/>
        </p:nvPicPr>
        <p:blipFill>
          <a:blip r:embed="rId4">
            <a:alphaModFix/>
          </a:blip>
          <a:stretch>
            <a:fillRect/>
          </a:stretch>
        </p:blipFill>
        <p:spPr>
          <a:xfrm>
            <a:off x="108725" y="1395450"/>
            <a:ext cx="3302900" cy="3186775"/>
          </a:xfrm>
          <a:prstGeom prst="rect">
            <a:avLst/>
          </a:prstGeom>
          <a:noFill/>
          <a:ln>
            <a:noFill/>
          </a:ln>
        </p:spPr>
      </p:pic>
      <p:pic>
        <p:nvPicPr>
          <p:cNvPr id="111" name="Shape 111"/>
          <p:cNvPicPr preferRelativeResize="0"/>
          <p:nvPr/>
        </p:nvPicPr>
        <p:blipFill>
          <a:blip r:embed="rId5">
            <a:alphaModFix/>
          </a:blip>
          <a:stretch>
            <a:fillRect/>
          </a:stretch>
        </p:blipFill>
        <p:spPr>
          <a:xfrm>
            <a:off x="4593774" y="1395449"/>
            <a:ext cx="3890206" cy="3186774"/>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pic>
        <p:nvPicPr>
          <p:cNvPr id="116" name="Shape 116"/>
          <p:cNvPicPr preferRelativeResize="0"/>
          <p:nvPr/>
        </p:nvPicPr>
        <p:blipFill/>
        <p:spPr>
          <a:xfrm>
            <a:off x="7514490" y="45563"/>
            <a:ext cx="718200" cy="718200"/>
          </a:xfrm>
          <a:prstGeom prst="rect">
            <a:avLst/>
          </a:prstGeom>
          <a:solidFill>
            <a:srgbClr val="FFFFFF"/>
          </a:solidFill>
          <a:ln>
            <a:noFill/>
          </a:ln>
        </p:spPr>
      </p:pic>
      <p:sp>
        <p:nvSpPr>
          <p:cNvPr id="117" name="Shape 117"/>
          <p:cNvSpPr txBox="1"/>
          <p:nvPr/>
        </p:nvSpPr>
        <p:spPr>
          <a:xfrm>
            <a:off x="0" y="3819850"/>
            <a:ext cx="9144000" cy="876600"/>
          </a:xfrm>
          <a:prstGeom prst="rect">
            <a:avLst/>
          </a:prstGeom>
          <a:noFill/>
          <a:ln>
            <a:noFill/>
          </a:ln>
        </p:spPr>
        <p:txBody>
          <a:bodyPr anchorCtr="0" anchor="t" bIns="45700" lIns="91425" rIns="91425" tIns="45700">
            <a:noAutofit/>
          </a:bodyPr>
          <a:lstStyle/>
          <a:p>
            <a:pPr indent="0" lvl="0" marL="0" marR="0" rtl="0">
              <a:spcBef>
                <a:spcPts val="0"/>
              </a:spcBef>
              <a:buSzPct val="25000"/>
              <a:buNone/>
            </a:pPr>
            <a:r>
              <a:rPr lang="en-US" sz="1800"/>
              <a:t>ProCoDA was calibrated with known concentrations of dye, and jar tests were performed with various concentrations of PACl to see removal efficiency.</a:t>
            </a:r>
          </a:p>
        </p:txBody>
      </p:sp>
      <p:pic>
        <p:nvPicPr>
          <p:cNvPr id="118" name="Shape 11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9" name="Shape 11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20" name="Shape 120"/>
          <p:cNvSpPr txBox="1"/>
          <p:nvPr/>
        </p:nvSpPr>
        <p:spPr>
          <a:xfrm>
            <a:off x="0" y="261825"/>
            <a:ext cx="7209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Calibration of ProCoDA</a:t>
            </a:r>
          </a:p>
        </p:txBody>
      </p:sp>
      <p:pic>
        <p:nvPicPr>
          <p:cNvPr id="121" name="Shape 121"/>
          <p:cNvPicPr preferRelativeResize="0"/>
          <p:nvPr/>
        </p:nvPicPr>
        <p:blipFill>
          <a:blip r:embed="rId4">
            <a:alphaModFix/>
          </a:blip>
          <a:stretch>
            <a:fillRect/>
          </a:stretch>
        </p:blipFill>
        <p:spPr>
          <a:xfrm>
            <a:off x="2419300" y="884325"/>
            <a:ext cx="4305391" cy="2935524"/>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pic>
        <p:nvPicPr>
          <p:cNvPr id="126" name="Shape 126"/>
          <p:cNvPicPr preferRelativeResize="0"/>
          <p:nvPr/>
        </p:nvPicPr>
        <p:blipFill/>
        <p:spPr>
          <a:xfrm>
            <a:off x="7514490" y="45563"/>
            <a:ext cx="718200" cy="718200"/>
          </a:xfrm>
          <a:prstGeom prst="rect">
            <a:avLst/>
          </a:prstGeom>
          <a:solidFill>
            <a:srgbClr val="FFFFFF"/>
          </a:solidFill>
          <a:ln>
            <a:noFill/>
          </a:ln>
        </p:spPr>
      </p:pic>
      <p:pic>
        <p:nvPicPr>
          <p:cNvPr id="127" name="Shape 12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8" name="Shape 12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29" name="Shape 129"/>
          <p:cNvSpPr txBox="1"/>
          <p:nvPr/>
        </p:nvSpPr>
        <p:spPr>
          <a:xfrm>
            <a:off x="0" y="261825"/>
            <a:ext cx="7209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Jar Tests were performed</a:t>
            </a:r>
          </a:p>
        </p:txBody>
      </p:sp>
      <p:grpSp>
        <p:nvGrpSpPr>
          <p:cNvPr id="130" name="Shape 130"/>
          <p:cNvGrpSpPr/>
          <p:nvPr/>
        </p:nvGrpSpPr>
        <p:grpSpPr>
          <a:xfrm>
            <a:off x="3932946" y="969863"/>
            <a:ext cx="4835204" cy="3148011"/>
            <a:chOff x="4119539" y="870162"/>
            <a:chExt cx="4523109" cy="2445627"/>
          </a:xfrm>
        </p:grpSpPr>
        <p:sp>
          <p:nvSpPr>
            <p:cNvPr id="131" name="Shape 131"/>
            <p:cNvSpPr txBox="1"/>
            <p:nvPr/>
          </p:nvSpPr>
          <p:spPr>
            <a:xfrm>
              <a:off x="4119539" y="2693289"/>
              <a:ext cx="4523100" cy="622499"/>
            </a:xfrm>
            <a:prstGeom prst="rect">
              <a:avLst/>
            </a:prstGeom>
            <a:noFill/>
            <a:ln>
              <a:noFill/>
            </a:ln>
          </p:spPr>
          <p:txBody>
            <a:bodyPr anchorCtr="0" anchor="t" bIns="91425" lIns="91425" rIns="91425" tIns="91425">
              <a:noAutofit/>
            </a:bodyPr>
            <a:lstStyle/>
            <a:p>
              <a:pPr lvl="0" rtl="0" algn="ctr">
                <a:spcBef>
                  <a:spcPts val="0"/>
                </a:spcBef>
                <a:buNone/>
              </a:pPr>
              <a:r>
                <a:rPr lang="en-US"/>
                <a:t>Jar Test and Results </a:t>
              </a:r>
            </a:p>
          </p:txBody>
        </p:sp>
        <p:pic>
          <p:nvPicPr>
            <p:cNvPr id="132" name="Shape 132"/>
            <p:cNvPicPr preferRelativeResize="0"/>
            <p:nvPr/>
          </p:nvPicPr>
          <p:blipFill>
            <a:blip r:embed="rId4">
              <a:alphaModFix/>
            </a:blip>
            <a:stretch>
              <a:fillRect/>
            </a:stretch>
          </p:blipFill>
          <p:spPr>
            <a:xfrm>
              <a:off x="4119550" y="870162"/>
              <a:ext cx="4523099" cy="1823149"/>
            </a:xfrm>
            <a:prstGeom prst="rect">
              <a:avLst/>
            </a:prstGeom>
            <a:noFill/>
            <a:ln>
              <a:noFill/>
            </a:ln>
          </p:spPr>
        </p:pic>
      </p:grpSp>
      <p:grpSp>
        <p:nvGrpSpPr>
          <p:cNvPr id="133" name="Shape 133"/>
          <p:cNvGrpSpPr/>
          <p:nvPr/>
        </p:nvGrpSpPr>
        <p:grpSpPr>
          <a:xfrm>
            <a:off x="215933" y="884324"/>
            <a:ext cx="3662962" cy="3255513"/>
            <a:chOff x="3443425" y="1078000"/>
            <a:chExt cx="2373000" cy="2401174"/>
          </a:xfrm>
        </p:grpSpPr>
        <p:pic>
          <p:nvPicPr>
            <p:cNvPr id="134" name="Shape 134"/>
            <p:cNvPicPr preferRelativeResize="0"/>
            <p:nvPr/>
          </p:nvPicPr>
          <p:blipFill>
            <a:blip r:embed="rId5">
              <a:alphaModFix/>
            </a:blip>
            <a:stretch>
              <a:fillRect/>
            </a:stretch>
          </p:blipFill>
          <p:spPr>
            <a:xfrm>
              <a:off x="3443437" y="1078000"/>
              <a:ext cx="2257125" cy="1778675"/>
            </a:xfrm>
            <a:prstGeom prst="rect">
              <a:avLst/>
            </a:prstGeom>
            <a:noFill/>
            <a:ln>
              <a:noFill/>
            </a:ln>
          </p:spPr>
        </p:pic>
        <p:sp>
          <p:nvSpPr>
            <p:cNvPr id="135" name="Shape 135"/>
            <p:cNvSpPr txBox="1"/>
            <p:nvPr/>
          </p:nvSpPr>
          <p:spPr>
            <a:xfrm>
              <a:off x="3443425" y="2856675"/>
              <a:ext cx="2373000" cy="622500"/>
            </a:xfrm>
            <a:prstGeom prst="rect">
              <a:avLst/>
            </a:prstGeom>
            <a:noFill/>
            <a:ln>
              <a:noFill/>
            </a:ln>
          </p:spPr>
          <p:txBody>
            <a:bodyPr anchorCtr="0" anchor="t" bIns="91425" lIns="91425" rIns="91425" tIns="91425">
              <a:noAutofit/>
            </a:bodyPr>
            <a:lstStyle/>
            <a:p>
              <a:pPr lvl="0" rtl="0" algn="ctr">
                <a:spcBef>
                  <a:spcPts val="0"/>
                </a:spcBef>
                <a:buNone/>
              </a:pPr>
              <a:r>
                <a:rPr lang="en-US"/>
                <a:t>Graph of dye removal with jar tests from literature</a:t>
              </a:r>
            </a:p>
          </p:txBody>
        </p:sp>
      </p:grpSp>
    </p:spTree>
  </p:cSld>
  <p:clrMapOvr>
    <a:masterClrMapping/>
  </p:clrMapOvr>
  <p:transition spd="slow">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pic>
        <p:nvPicPr>
          <p:cNvPr id="140" name="Shape 140"/>
          <p:cNvPicPr preferRelativeResize="0"/>
          <p:nvPr/>
        </p:nvPicPr>
        <p:blipFill>
          <a:blip r:embed="rId3">
            <a:alphaModFix/>
          </a:blip>
          <a:stretch>
            <a:fillRect/>
          </a:stretch>
        </p:blipFill>
        <p:spPr>
          <a:xfrm>
            <a:off x="1268875" y="603850"/>
            <a:ext cx="6816599" cy="3849379"/>
          </a:xfrm>
          <a:prstGeom prst="rect">
            <a:avLst/>
          </a:prstGeom>
          <a:noFill/>
          <a:ln>
            <a:noFill/>
          </a:ln>
        </p:spPr>
      </p:pic>
      <p:pic>
        <p:nvPicPr>
          <p:cNvPr id="141" name="Shape 141"/>
          <p:cNvPicPr preferRelativeResize="0"/>
          <p:nvPr/>
        </p:nvPicPr>
        <p:blipFill/>
        <p:spPr>
          <a:xfrm>
            <a:off x="7514490" y="45563"/>
            <a:ext cx="718200" cy="718200"/>
          </a:xfrm>
          <a:prstGeom prst="rect">
            <a:avLst/>
          </a:prstGeom>
          <a:solidFill>
            <a:srgbClr val="FFFFFF"/>
          </a:solidFill>
          <a:ln>
            <a:noFill/>
          </a:ln>
        </p:spPr>
      </p:pic>
      <p:sp>
        <p:nvSpPr>
          <p:cNvPr id="142" name="Shape 142"/>
          <p:cNvSpPr txBox="1"/>
          <p:nvPr/>
        </p:nvSpPr>
        <p:spPr>
          <a:xfrm>
            <a:off x="1176725" y="4395300"/>
            <a:ext cx="6816600" cy="442800"/>
          </a:xfrm>
          <a:prstGeom prst="rect">
            <a:avLst/>
          </a:prstGeom>
          <a:noFill/>
          <a:ln cap="flat" cmpd="sng" w="9525">
            <a:solidFill>
              <a:srgbClr val="FFFFFF"/>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lang="en-US" sz="1800"/>
              <a:t>Data collection results after adjusting absorbance measurement</a:t>
            </a:r>
          </a:p>
        </p:txBody>
      </p:sp>
      <p:pic>
        <p:nvPicPr>
          <p:cNvPr id="143" name="Shape 143"/>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144" name="Shape 14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45" name="Shape 145"/>
          <p:cNvSpPr txBox="1"/>
          <p:nvPr/>
        </p:nvSpPr>
        <p:spPr>
          <a:xfrm>
            <a:off x="108724" y="261825"/>
            <a:ext cx="550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Experimental Results</a:t>
            </a:r>
          </a:p>
        </p:txBody>
      </p:sp>
      <p:pic>
        <p:nvPicPr>
          <p:cNvPr id="146" name="Shape 146"/>
          <p:cNvPicPr preferRelativeResize="0"/>
          <p:nvPr/>
        </p:nvPicPr>
        <p:blipFill>
          <a:blip r:embed="rId5">
            <a:alphaModFix/>
          </a:blip>
          <a:stretch>
            <a:fillRect/>
          </a:stretch>
        </p:blipFill>
        <p:spPr>
          <a:xfrm>
            <a:off x="6956570" y="1064487"/>
            <a:ext cx="1494679" cy="2033737"/>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0" name="Shape 150"/>
        <p:cNvGrpSpPr/>
        <p:nvPr/>
      </p:nvGrpSpPr>
      <p:grpSpPr>
        <a:xfrm>
          <a:off x="0" y="0"/>
          <a:ext cx="0" cy="0"/>
          <a:chOff x="0" y="0"/>
          <a:chExt cx="0" cy="0"/>
        </a:xfrm>
      </p:grpSpPr>
      <p:pic>
        <p:nvPicPr>
          <p:cNvPr id="151" name="Shape 151"/>
          <p:cNvPicPr preferRelativeResize="0"/>
          <p:nvPr/>
        </p:nvPicPr>
        <p:blipFill>
          <a:blip r:embed="rId3">
            <a:alphaModFix/>
          </a:blip>
          <a:stretch>
            <a:fillRect/>
          </a:stretch>
        </p:blipFill>
        <p:spPr>
          <a:xfrm>
            <a:off x="437725" y="650137"/>
            <a:ext cx="7305675" cy="3690362"/>
          </a:xfrm>
          <a:prstGeom prst="rect">
            <a:avLst/>
          </a:prstGeom>
          <a:noFill/>
          <a:ln>
            <a:noFill/>
          </a:ln>
        </p:spPr>
      </p:pic>
      <p:pic>
        <p:nvPicPr>
          <p:cNvPr id="152" name="Shape 152"/>
          <p:cNvPicPr preferRelativeResize="0"/>
          <p:nvPr/>
        </p:nvPicPr>
        <p:blipFill/>
        <p:spPr>
          <a:xfrm>
            <a:off x="7514490" y="45563"/>
            <a:ext cx="718200" cy="718200"/>
          </a:xfrm>
          <a:prstGeom prst="rect">
            <a:avLst/>
          </a:prstGeom>
          <a:solidFill>
            <a:srgbClr val="FFFFFF"/>
          </a:solidFill>
          <a:ln>
            <a:noFill/>
          </a:ln>
        </p:spPr>
      </p:pic>
      <p:sp>
        <p:nvSpPr>
          <p:cNvPr id="153" name="Shape 153"/>
          <p:cNvSpPr txBox="1"/>
          <p:nvPr/>
        </p:nvSpPr>
        <p:spPr>
          <a:xfrm>
            <a:off x="501850" y="4431575"/>
            <a:ext cx="6816600" cy="442800"/>
          </a:xfrm>
          <a:prstGeom prst="rect">
            <a:avLst/>
          </a:prstGeom>
          <a:noFill/>
          <a:ln cap="flat" cmpd="sng" w="9525">
            <a:solidFill>
              <a:srgbClr val="FFFFFF"/>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lang="en-US" sz="1800"/>
              <a:t>Experimental results with PACl, clay, and dye. </a:t>
            </a:r>
          </a:p>
          <a:p>
            <a:pPr indent="0" lvl="0" marL="0" marR="0" rtl="0" algn="ctr">
              <a:spcBef>
                <a:spcPts val="0"/>
              </a:spcBef>
              <a:buSzPct val="25000"/>
              <a:buNone/>
            </a:pPr>
            <a:r>
              <a:rPr lang="en-US" sz="1800"/>
              <a:t>Average removal was 65.78 %</a:t>
            </a:r>
          </a:p>
        </p:txBody>
      </p:sp>
      <p:pic>
        <p:nvPicPr>
          <p:cNvPr id="154" name="Shape 154"/>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155" name="Shape 15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56" name="Shape 156"/>
          <p:cNvSpPr txBox="1"/>
          <p:nvPr/>
        </p:nvSpPr>
        <p:spPr>
          <a:xfrm>
            <a:off x="108724" y="261825"/>
            <a:ext cx="550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Experimental Results</a:t>
            </a:r>
          </a:p>
        </p:txBody>
      </p:sp>
      <p:pic>
        <p:nvPicPr>
          <p:cNvPr id="157" name="Shape 157"/>
          <p:cNvPicPr preferRelativeResize="0"/>
          <p:nvPr/>
        </p:nvPicPr>
        <p:blipFill rotWithShape="1">
          <a:blip r:embed="rId5">
            <a:alphaModFix/>
          </a:blip>
          <a:srcRect b="0" l="3474" r="0" t="0"/>
          <a:stretch/>
        </p:blipFill>
        <p:spPr>
          <a:xfrm>
            <a:off x="6632437" y="1750675"/>
            <a:ext cx="2482325" cy="571500"/>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pic>
        <p:nvPicPr>
          <p:cNvPr id="162" name="Shape 162"/>
          <p:cNvPicPr preferRelativeResize="0"/>
          <p:nvPr/>
        </p:nvPicPr>
        <p:blipFill/>
        <p:spPr>
          <a:xfrm>
            <a:off x="7514490" y="45563"/>
            <a:ext cx="718200" cy="718200"/>
          </a:xfrm>
          <a:prstGeom prst="rect">
            <a:avLst/>
          </a:prstGeom>
          <a:solidFill>
            <a:srgbClr val="FFFFFF"/>
          </a:solidFill>
          <a:ln>
            <a:noFill/>
          </a:ln>
        </p:spPr>
      </p:pic>
      <p:sp>
        <p:nvSpPr>
          <p:cNvPr id="163" name="Shape 163"/>
          <p:cNvSpPr txBox="1"/>
          <p:nvPr/>
        </p:nvSpPr>
        <p:spPr>
          <a:xfrm>
            <a:off x="501850" y="4291525"/>
            <a:ext cx="6816600" cy="718200"/>
          </a:xfrm>
          <a:prstGeom prst="rect">
            <a:avLst/>
          </a:prstGeom>
          <a:noFill/>
          <a:ln cap="flat" cmpd="sng" w="9525">
            <a:solidFill>
              <a:srgbClr val="FFFFFF"/>
            </a:solidFill>
            <a:prstDash val="solid"/>
            <a:round/>
            <a:headEnd len="med" w="med" type="none"/>
            <a:tailEnd len="med" w="med" type="none"/>
          </a:ln>
        </p:spPr>
        <p:txBody>
          <a:bodyPr anchorCtr="0" anchor="t" bIns="45700" lIns="91425" rIns="91425" tIns="45700">
            <a:noAutofit/>
          </a:bodyPr>
          <a:lstStyle/>
          <a:p>
            <a:pPr lvl="0" rtl="0" algn="ctr">
              <a:spcBef>
                <a:spcPts val="0"/>
              </a:spcBef>
              <a:buClr>
                <a:schemeClr val="dk1"/>
              </a:buClr>
              <a:buSzPct val="25000"/>
              <a:buFont typeface="Arial"/>
              <a:buNone/>
            </a:pPr>
            <a:r>
              <a:rPr lang="en-US" sz="1800">
                <a:solidFill>
                  <a:schemeClr val="dk1"/>
                </a:solidFill>
              </a:rPr>
              <a:t>Experimental results with PACl, clay, and dye. </a:t>
            </a:r>
          </a:p>
          <a:p>
            <a:pPr lvl="0" rtl="0" algn="ctr">
              <a:spcBef>
                <a:spcPts val="0"/>
              </a:spcBef>
              <a:buClr>
                <a:schemeClr val="dk1"/>
              </a:buClr>
              <a:buSzPct val="25000"/>
              <a:buFont typeface="Arial"/>
              <a:buNone/>
            </a:pPr>
            <a:r>
              <a:rPr lang="en-US" sz="1800">
                <a:solidFill>
                  <a:schemeClr val="dk1"/>
                </a:solidFill>
              </a:rPr>
              <a:t>Average removal was 81.10 %</a:t>
            </a:r>
          </a:p>
          <a:p>
            <a:pPr indent="0" lvl="0" marL="0" marR="0" rtl="0" algn="ctr">
              <a:spcBef>
                <a:spcPts val="0"/>
              </a:spcBef>
              <a:buNone/>
            </a:pPr>
            <a:r>
              <a:t/>
            </a:r>
            <a:endParaRPr sz="1800"/>
          </a:p>
        </p:txBody>
      </p:sp>
      <p:pic>
        <p:nvPicPr>
          <p:cNvPr id="164" name="Shape 16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5" name="Shape 16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66" name="Shape 166"/>
          <p:cNvSpPr txBox="1"/>
          <p:nvPr/>
        </p:nvSpPr>
        <p:spPr>
          <a:xfrm>
            <a:off x="108724" y="261825"/>
            <a:ext cx="550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Experimental results</a:t>
            </a:r>
          </a:p>
        </p:txBody>
      </p:sp>
      <p:pic>
        <p:nvPicPr>
          <p:cNvPr id="167" name="Shape 167"/>
          <p:cNvPicPr preferRelativeResize="0"/>
          <p:nvPr/>
        </p:nvPicPr>
        <p:blipFill>
          <a:blip r:embed="rId4">
            <a:alphaModFix/>
          </a:blip>
          <a:stretch>
            <a:fillRect/>
          </a:stretch>
        </p:blipFill>
        <p:spPr>
          <a:xfrm>
            <a:off x="152625" y="666300"/>
            <a:ext cx="6774000" cy="3522475"/>
          </a:xfrm>
          <a:prstGeom prst="rect">
            <a:avLst/>
          </a:prstGeom>
          <a:noFill/>
          <a:ln>
            <a:noFill/>
          </a:ln>
        </p:spPr>
      </p:pic>
      <p:pic>
        <p:nvPicPr>
          <p:cNvPr id="168" name="Shape 168"/>
          <p:cNvPicPr preferRelativeResize="0"/>
          <p:nvPr/>
        </p:nvPicPr>
        <p:blipFill rotWithShape="1">
          <a:blip r:embed="rId5">
            <a:alphaModFix/>
          </a:blip>
          <a:srcRect b="0" l="3474" r="0" t="0"/>
          <a:stretch/>
        </p:blipFill>
        <p:spPr>
          <a:xfrm>
            <a:off x="6601025" y="1952250"/>
            <a:ext cx="2482325" cy="571500"/>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pic>
        <p:nvPicPr>
          <p:cNvPr id="173" name="Shape 173"/>
          <p:cNvPicPr preferRelativeResize="0"/>
          <p:nvPr/>
        </p:nvPicPr>
        <p:blipFill/>
        <p:spPr>
          <a:xfrm>
            <a:off x="7514490" y="45563"/>
            <a:ext cx="718200" cy="718200"/>
          </a:xfrm>
          <a:prstGeom prst="rect">
            <a:avLst/>
          </a:prstGeom>
          <a:solidFill>
            <a:srgbClr val="FFFFFF"/>
          </a:solidFill>
          <a:ln>
            <a:noFill/>
          </a:ln>
        </p:spPr>
      </p:pic>
      <p:pic>
        <p:nvPicPr>
          <p:cNvPr id="174" name="Shape 17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5" name="Shape 17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76" name="Shape 176"/>
          <p:cNvSpPr txBox="1"/>
          <p:nvPr/>
        </p:nvSpPr>
        <p:spPr>
          <a:xfrm>
            <a:off x="108725" y="261825"/>
            <a:ext cx="6324299"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Competing for EPA grant</a:t>
            </a:r>
          </a:p>
        </p:txBody>
      </p:sp>
      <p:pic>
        <p:nvPicPr>
          <p:cNvPr id="177" name="Shape 177"/>
          <p:cNvPicPr preferRelativeResize="0"/>
          <p:nvPr/>
        </p:nvPicPr>
        <p:blipFill>
          <a:blip r:embed="rId4">
            <a:alphaModFix/>
          </a:blip>
          <a:stretch>
            <a:fillRect/>
          </a:stretch>
        </p:blipFill>
        <p:spPr>
          <a:xfrm>
            <a:off x="2370450" y="918651"/>
            <a:ext cx="4403100" cy="3306198"/>
          </a:xfrm>
          <a:prstGeom prst="rect">
            <a:avLst/>
          </a:prstGeom>
          <a:noFill/>
          <a:ln>
            <a:noFill/>
          </a:ln>
        </p:spPr>
      </p:pic>
      <p:sp>
        <p:nvSpPr>
          <p:cNvPr id="178" name="Shape 178"/>
          <p:cNvSpPr txBox="1"/>
          <p:nvPr/>
        </p:nvSpPr>
        <p:spPr>
          <a:xfrm>
            <a:off x="0" y="4224850"/>
            <a:ext cx="9144000" cy="445500"/>
          </a:xfrm>
          <a:prstGeom prst="rect">
            <a:avLst/>
          </a:prstGeom>
          <a:noFill/>
          <a:ln>
            <a:noFill/>
          </a:ln>
        </p:spPr>
        <p:txBody>
          <a:bodyPr anchorCtr="0" anchor="t" bIns="91425" lIns="91425" rIns="91425" tIns="91425">
            <a:noAutofit/>
          </a:bodyPr>
          <a:lstStyle/>
          <a:p>
            <a:pPr lvl="0" algn="ctr">
              <a:spcBef>
                <a:spcPts val="0"/>
              </a:spcBef>
              <a:buNone/>
            </a:pPr>
            <a:r>
              <a:rPr lang="en-US" sz="1800"/>
              <a:t>The Fluoride Filter and CSFBR team in Washington D.C. competing for an EPA P3 Phase II grant.</a:t>
            </a:r>
          </a:p>
        </p:txBody>
      </p:sp>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