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embeddedFontLst>
    <p:embeddedFont>
      <p:font typeface="Galdeano" panose="020B0604020202020204" charset="0"/>
      <p:regular r:id="rId20"/>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6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50760768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Clr>
                <a:schemeClr val="dk1"/>
              </a:buClr>
              <a:buFont typeface="Arial"/>
              <a:buNone/>
            </a:pPr>
            <a:endParaRPr sz="1300"/>
          </a:p>
        </p:txBody>
      </p:sp>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425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727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14030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219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56465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4903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9665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Font typeface="Arial"/>
              <a:buNone/>
            </a:pPr>
            <a:endParaRPr sz="1700" b="0" i="0" u="none" strike="noStrike" cap="none" baseline="0"/>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270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4" name="Shape 94"/>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75102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08" name="Shape 108"/>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09" name="Shape 109"/>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98562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19" name="Shape 119"/>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 </a:t>
            </a:r>
          </a:p>
          <a:p>
            <a:pPr marL="0" marR="0" lvl="0" indent="0" algn="l" rtl="0">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Add in PACl entering in last one, flocs leaving whole system from first one</a:t>
            </a:r>
          </a:p>
          <a:p>
            <a:pPr marL="0" marR="0" lvl="0" indent="0" algn="l" rtl="0">
              <a:spcBef>
                <a:spcPts val="0"/>
              </a:spcBef>
              <a:buClr>
                <a:schemeClr val="dk1"/>
              </a:buClr>
              <a:buSzPct val="25000"/>
              <a:buFont typeface="Arial"/>
              <a:buNone/>
            </a:pPr>
            <a:r>
              <a:rPr lang="en" sz="1100">
                <a:solidFill>
                  <a:schemeClr val="dk1"/>
                </a:solidFill>
              </a:rPr>
              <a:t>Include why we want fresh, clean PACl in last one</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 conventional method of removing pollutants such as arsenic and fluoride from water is by using sand filters.Despite its effectiveness, the treatment process leaves the sand filters clogged, and thus these filters need to be flushed out frequently. The backwashing ultimately wastes a significant amount of water, and disrupts the treatment process. In order to reduce water consumption during the cleaning process, a new design was proposed.  A set of floc blanket reactors in series could be used to coagulate and filter out organic contaminants; this proposal would ultimately replace the sand filter process and maintain a continuous reactor flow. “</a:t>
            </a:r>
          </a:p>
        </p:txBody>
      </p:sp>
      <p:sp>
        <p:nvSpPr>
          <p:cNvPr id="120" name="Shape 120"/>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11844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Christine</a:t>
            </a:r>
          </a:p>
        </p:txBody>
      </p:sp>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006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SzPct val="25000"/>
              <a:buFont typeface="Arial"/>
              <a:buNone/>
            </a:pPr>
            <a:r>
              <a:rPr lang="en" sz="1700"/>
              <a:t>This is where we left off from last time</a:t>
            </a:r>
          </a:p>
        </p:txBody>
      </p:sp>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92626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4723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2752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8522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0"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lnSpc>
                <a:spcPct val="100000"/>
              </a:lnSpc>
              <a:spcBef>
                <a:spcPts val="640"/>
              </a:spcBef>
              <a:spcAft>
                <a:spcPts val="0"/>
              </a:spcAft>
              <a:buClr>
                <a:schemeClr val="dk1"/>
              </a:buClr>
              <a:buFont typeface="Galdeano"/>
              <a:buNone/>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17" name="Shape 1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9" name="Shape 1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Arial"/>
              <a:ea typeface="Arial"/>
              <a:cs typeface="Arial"/>
              <a:sym typeface="Arial"/>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
        <p:nvSpPr>
          <p:cNvPr id="20" name="Shape 20"/>
          <p:cNvSpPr txBox="1">
            <a:spLocks noGrp="1"/>
          </p:cNvSpPr>
          <p:nvPr>
            <p:ph type="ctrTitle"/>
          </p:nvPr>
        </p:nvSpPr>
        <p:spPr>
          <a:xfrm>
            <a:off x="1371600" y="742950"/>
            <a:ext cx="7772400" cy="11025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1" name="Shape 21"/>
          <p:cNvPicPr preferRelativeResize="0"/>
          <p:nvPr/>
        </p:nvPicPr>
        <p:blipFill rotWithShape="1">
          <a:blip r:embed="rId5">
            <a:alphaModFix/>
          </a:blip>
          <a:srcRect/>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5" name="Shape 75"/>
          <p:cNvSpPr txBox="1">
            <a:spLocks noGrp="1"/>
          </p:cNvSpPr>
          <p:nvPr>
            <p:ph type="body" idx="1"/>
          </p:nvPr>
        </p:nvSpPr>
        <p:spPr>
          <a:xfrm rot="5400000">
            <a:off x="2874748" y="-1217399"/>
            <a:ext cx="3394500" cy="82296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76" name="Shape 7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7" name="Shape 7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8" name="Shape 7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1" name="Shape 81"/>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82" name="Shape 8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3" name="Shape 8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4" name="Shape 8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22"/>
        <p:cNvGrpSpPr/>
        <p:nvPr/>
      </p:nvGrpSpPr>
      <p:grpSpPr>
        <a:xfrm>
          <a:off x="0" y="0"/>
          <a:ext cx="0" cy="0"/>
          <a:chOff x="0" y="0"/>
          <a:chExt cx="0" cy="0"/>
        </a:xfrm>
      </p:grpSpPr>
      <p:sp>
        <p:nvSpPr>
          <p:cNvPr id="223" name="Shape 223"/>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24" name="Shape 224"/>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25" name="Shape 22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28" name="Shape 22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1" name="Shape 231"/>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2" name="Shape 23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5" name="Shape 235"/>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6" name="Shape 236"/>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7" name="Shape 23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40" name="Shape 24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43" name="Shape 243"/>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4" name="Shape 2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47" name="Shape 24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48"/>
        <p:cNvGrpSpPr/>
        <p:nvPr/>
      </p:nvGrpSpPr>
      <p:grpSpPr>
        <a:xfrm>
          <a:off x="0" y="0"/>
          <a:ext cx="0" cy="0"/>
          <a:chOff x="0" y="0"/>
          <a:chExt cx="0" cy="0"/>
        </a:xfrm>
      </p:grpSpPr>
      <p:sp>
        <p:nvSpPr>
          <p:cNvPr id="249" name="Shape 249"/>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50" name="Shape 250"/>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51" name="Shape 251"/>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52" name="Shape 252"/>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53" name="Shape 25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56" name="Shape 25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59" name="Shape 259"/>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60" name="Shape 26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61"/>
        <p:cNvGrpSpPr/>
        <p:nvPr/>
      </p:nvGrpSpPr>
      <p:grpSpPr>
        <a:xfrm>
          <a:off x="0" y="0"/>
          <a:ext cx="0" cy="0"/>
          <a:chOff x="0" y="0"/>
          <a:chExt cx="0" cy="0"/>
        </a:xfrm>
      </p:grpSpPr>
      <p:sp>
        <p:nvSpPr>
          <p:cNvPr id="262" name="Shape 26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6" name="Shape 36"/>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8" name="Shape 38"/>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9" name="Shape 39"/>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0" name="Shape 40"/>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205977"/>
            <a:ext cx="82296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457200" y="1151333"/>
            <a:ext cx="4040099"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4" name="Shape 44"/>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3"/>
          </p:nvPr>
        </p:nvSpPr>
        <p:spPr>
          <a:xfrm>
            <a:off x="4645025" y="1151333"/>
            <a:ext cx="4041900"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6" name="Shape 46"/>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7" name="Shape 4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8" name="Shape 4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9" name="Shape 4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 name="Shape 5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3" name="Shape 5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4" name="Shape 5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5"/>
        <p:cNvGrpSpPr/>
        <p:nvPr/>
      </p:nvGrpSpPr>
      <p:grpSpPr>
        <a:xfrm>
          <a:off x="0" y="0"/>
          <a:ext cx="0" cy="0"/>
          <a:chOff x="0" y="0"/>
          <a:chExt cx="0" cy="0"/>
        </a:xfrm>
      </p:grpSpPr>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1" name="Shape 61"/>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63" name="Shape 63"/>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4" name="Shape 64"/>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5" name="Shape 65"/>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a:spLocks noGrp="1"/>
          </p:cNvSpPr>
          <p:nvPr>
            <p:ph type="pic" idx="2"/>
          </p:nvPr>
        </p:nvSpPr>
        <p:spPr>
          <a:xfrm>
            <a:off x="1792288" y="459581"/>
            <a:ext cx="5486399" cy="3086099"/>
          </a:xfrm>
          <a:prstGeom prst="rect">
            <a:avLst/>
          </a:prstGeom>
          <a:noFill/>
          <a:ln>
            <a:noFill/>
          </a:ln>
        </p:spPr>
      </p:sp>
      <p:sp>
        <p:nvSpPr>
          <p:cNvPr id="69" name="Shape 69"/>
          <p:cNvSpPr txBox="1">
            <a:spLocks noGrp="1"/>
          </p:cNvSpPr>
          <p:nvPr>
            <p:ph type="body" idx="1"/>
          </p:nvPr>
        </p:nvSpPr>
        <p:spPr>
          <a:xfrm>
            <a:off x="1792288" y="4025502"/>
            <a:ext cx="5486399" cy="6035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70" name="Shape 7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1" name="Shape 7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2" name="Shape 7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52400" algn="l" rtl="0">
              <a:lnSpc>
                <a:spcPct val="100000"/>
              </a:lnSpc>
              <a:spcBef>
                <a:spcPts val="640"/>
              </a:spcBef>
              <a:spcAft>
                <a:spcPts val="0"/>
              </a:spcAft>
              <a:buClr>
                <a:schemeClr val="dk1"/>
              </a:buClr>
              <a:buFont typeface="Galdeano"/>
              <a:buChar char="➢"/>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20" name="Shape 220"/>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21" name="Shape 22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subTitle" idx="1"/>
          </p:nvPr>
        </p:nvSpPr>
        <p:spPr>
          <a:xfrm>
            <a:off x="2910700" y="4166750"/>
            <a:ext cx="4317899" cy="4179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Mickey Kumar, Christine Leu</a:t>
            </a:r>
          </a:p>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       Amlan Sinha, Cindy Dou</a:t>
            </a:r>
          </a:p>
        </p:txBody>
      </p:sp>
      <p:sp>
        <p:nvSpPr>
          <p:cNvPr id="90" name="Shape 90"/>
          <p:cNvSpPr txBox="1">
            <a:spLocks noGrp="1"/>
          </p:cNvSpPr>
          <p:nvPr>
            <p:ph type="ctrTitle"/>
          </p:nvPr>
        </p:nvSpPr>
        <p:spPr>
          <a:xfrm>
            <a:off x="2637100" y="685059"/>
            <a:ext cx="7772400" cy="11025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Countercurrent Stacked     </a:t>
            </a:r>
          </a:p>
          <a:p>
            <a:pPr marL="0" marR="0" lvl="0" indent="0" algn="ctr"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a:stretch/>
        </p:blipFill>
        <p:spPr>
          <a:xfrm>
            <a:off x="0" y="4725590"/>
            <a:ext cx="1981199" cy="417900"/>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10425" y="183125"/>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Spectrophotometer</a:t>
            </a:r>
          </a:p>
        </p:txBody>
      </p:sp>
      <p:sp>
        <p:nvSpPr>
          <p:cNvPr id="172" name="Shape 172"/>
          <p:cNvSpPr txBox="1"/>
          <p:nvPr/>
        </p:nvSpPr>
        <p:spPr>
          <a:xfrm>
            <a:off x="0" y="1545812"/>
            <a:ext cx="4196700" cy="3000000"/>
          </a:xfrm>
          <a:prstGeom prst="rect">
            <a:avLst/>
          </a:prstGeom>
          <a:noFill/>
          <a:ln>
            <a:noFill/>
          </a:ln>
        </p:spPr>
        <p:txBody>
          <a:bodyPr lIns="91425" tIns="91425" rIns="91425" bIns="91425" anchor="ctr" anchorCtr="0">
            <a:noAutofit/>
          </a:bodyPr>
          <a:lstStyle/>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Determine PACl concentration of effluent</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ProCoda data collection</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lvl="0" rtl="0">
              <a:lnSpc>
                <a:spcPct val="115000"/>
              </a:lnSpc>
              <a:spcBef>
                <a:spcPts val="0"/>
              </a:spcBef>
              <a:buNone/>
            </a:pPr>
            <a:r>
              <a:rPr lang="en" sz="2400" b="1">
                <a:solidFill>
                  <a:srgbClr val="222222"/>
                </a:solidFill>
                <a:latin typeface="Galdeano"/>
                <a:ea typeface="Galdeano"/>
                <a:cs typeface="Galdeano"/>
                <a:sym typeface="Galdeano"/>
              </a:rPr>
              <a:t/>
            </a:r>
            <a:br>
              <a:rPr lang="en" sz="2400" b="1">
                <a:solidFill>
                  <a:srgbClr val="222222"/>
                </a:solidFill>
                <a:latin typeface="Galdeano"/>
                <a:ea typeface="Galdeano"/>
                <a:cs typeface="Galdeano"/>
                <a:sym typeface="Galdeano"/>
              </a:rPr>
            </a:br>
            <a:endParaRPr lang="en" sz="2400" b="1">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73" name="Shape 173"/>
          <p:cNvPicPr preferRelativeResize="0"/>
          <p:nvPr/>
        </p:nvPicPr>
        <p:blipFill>
          <a:blip r:embed="rId3">
            <a:alphaModFix/>
          </a:blip>
          <a:stretch>
            <a:fillRect/>
          </a:stretch>
        </p:blipFill>
        <p:spPr>
          <a:xfrm>
            <a:off x="4578850" y="1220925"/>
            <a:ext cx="4196699" cy="3775794"/>
          </a:xfrm>
          <a:prstGeom prst="rect">
            <a:avLst/>
          </a:prstGeom>
          <a:noFill/>
          <a:ln>
            <a:noFill/>
          </a:ln>
        </p:spPr>
      </p:pic>
      <p:sp>
        <p:nvSpPr>
          <p:cNvPr id="174" name="Shape 174"/>
          <p:cNvSpPr txBox="1"/>
          <p:nvPr/>
        </p:nvSpPr>
        <p:spPr>
          <a:xfrm>
            <a:off x="410425" y="2594275"/>
            <a:ext cx="3000000" cy="30000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2400" b="1">
                <a:solidFill>
                  <a:srgbClr val="222222"/>
                </a:solidFill>
                <a:latin typeface="Galdeano"/>
                <a:ea typeface="Galdeano"/>
                <a:cs typeface="Galdeano"/>
                <a:sym typeface="Galdeano"/>
              </a:rPr>
              <a:t>SHOUT OUT:</a:t>
            </a:r>
            <a:r>
              <a:rPr lang="en" sz="2400">
                <a:solidFill>
                  <a:srgbClr val="222222"/>
                </a:solidFill>
                <a:latin typeface="Galdeano"/>
                <a:ea typeface="Galdeano"/>
                <a:cs typeface="Galdeano"/>
                <a:sym typeface="Galdeano"/>
              </a:rPr>
              <a:t> Spectrophotometer team!!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0" name="Shape 180"/>
          <p:cNvPicPr preferRelativeResize="0"/>
          <p:nvPr/>
        </p:nvPicPr>
        <p:blipFill>
          <a:blip r:embed="rId3">
            <a:alphaModFix/>
          </a:blip>
          <a:stretch>
            <a:fillRect/>
          </a:stretch>
        </p:blipFill>
        <p:spPr>
          <a:xfrm>
            <a:off x="4398825" y="1180810"/>
            <a:ext cx="4516575" cy="3790400"/>
          </a:xfrm>
          <a:prstGeom prst="rect">
            <a:avLst/>
          </a:prstGeom>
          <a:noFill/>
          <a:ln>
            <a:noFill/>
          </a:ln>
        </p:spPr>
      </p:pic>
      <p:sp>
        <p:nvSpPr>
          <p:cNvPr id="181" name="Shape 181"/>
          <p:cNvSpPr txBox="1"/>
          <p:nvPr/>
        </p:nvSpPr>
        <p:spPr>
          <a:xfrm>
            <a:off x="0" y="1765300"/>
            <a:ext cx="4126499"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Red Dye</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PACl did not adsorb dye effectively </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Other alternatives?</a:t>
            </a:r>
          </a:p>
          <a:p>
            <a:pPr lvl="0" indent="457200" rtl="0">
              <a:lnSpc>
                <a:spcPct val="115000"/>
              </a:lnSpc>
              <a:spcBef>
                <a:spcPts val="0"/>
              </a:spcBef>
              <a:buNone/>
            </a:pPr>
            <a:r>
              <a:rPr lang="en" sz="2400">
                <a:solidFill>
                  <a:srgbClr val="222222"/>
                </a:solidFill>
                <a:latin typeface="Galdeano"/>
                <a:ea typeface="Galdeano"/>
                <a:cs typeface="Galdeano"/>
                <a:sym typeface="Galdeano"/>
              </a:rPr>
              <a:t>Remazol Brilliant Blue 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7" name="Shape 187"/>
          <p:cNvPicPr preferRelativeResize="0"/>
          <p:nvPr/>
        </p:nvPicPr>
        <p:blipFill>
          <a:blip r:embed="rId3">
            <a:alphaModFix/>
          </a:blip>
          <a:stretch>
            <a:fillRect/>
          </a:stretch>
        </p:blipFill>
        <p:spPr>
          <a:xfrm>
            <a:off x="3916375" y="1285875"/>
            <a:ext cx="5107675" cy="3779699"/>
          </a:xfrm>
          <a:prstGeom prst="rect">
            <a:avLst/>
          </a:prstGeom>
          <a:noFill/>
          <a:ln>
            <a:noFill/>
          </a:ln>
        </p:spPr>
      </p:pic>
      <p:sp>
        <p:nvSpPr>
          <p:cNvPr id="188" name="Shape 188"/>
          <p:cNvSpPr txBox="1"/>
          <p:nvPr/>
        </p:nvSpPr>
        <p:spPr>
          <a:xfrm>
            <a:off x="-412175" y="2070100"/>
            <a:ext cx="5260199" cy="2832599"/>
          </a:xfrm>
          <a:prstGeom prst="rect">
            <a:avLst/>
          </a:prstGeom>
          <a:noFill/>
          <a:ln>
            <a:noFill/>
          </a:ln>
        </p:spPr>
        <p:txBody>
          <a:bodyPr lIns="91425" tIns="91425" rIns="91425" bIns="91425" anchor="ctr" anchorCtr="0">
            <a:noAutofit/>
          </a:bodyPr>
          <a:lstStyle/>
          <a:p>
            <a:pPr lvl="0" rtl="0">
              <a:lnSpc>
                <a:spcPct val="115000"/>
              </a:lnSpc>
              <a:spcBef>
                <a:spcPts val="0"/>
              </a:spcBef>
              <a:buNone/>
            </a:pPr>
            <a:endParaRPr sz="2400" b="1" u="sng">
              <a:solidFill>
                <a:srgbClr val="222222"/>
              </a:solidFill>
              <a:latin typeface="Galdeano"/>
              <a:ea typeface="Galdeano"/>
              <a:cs typeface="Galdeano"/>
              <a:sym typeface="Galdeano"/>
            </a:endParaRP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Wavelength of absorbance 620-660 nm</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Red LED light replacement</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Literature value:	</a:t>
            </a:r>
          </a:p>
          <a:p>
            <a:pPr marL="1371600" lvl="1"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80-90 % of removal dye</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
        <p:nvSpPr>
          <p:cNvPr id="189" name="Shape 189"/>
          <p:cNvSpPr txBox="1"/>
          <p:nvPr/>
        </p:nvSpPr>
        <p:spPr>
          <a:xfrm>
            <a:off x="152400" y="152400"/>
            <a:ext cx="3000000"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RBBR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pic>
        <p:nvPicPr>
          <p:cNvPr id="195" name="Shape 195"/>
          <p:cNvPicPr preferRelativeResize="0"/>
          <p:nvPr/>
        </p:nvPicPr>
        <p:blipFill>
          <a:blip r:embed="rId3">
            <a:alphaModFix/>
          </a:blip>
          <a:stretch>
            <a:fillRect/>
          </a:stretch>
        </p:blipFill>
        <p:spPr>
          <a:xfrm>
            <a:off x="2237301" y="1558625"/>
            <a:ext cx="1877274" cy="3078299"/>
          </a:xfrm>
          <a:prstGeom prst="rect">
            <a:avLst/>
          </a:prstGeom>
          <a:noFill/>
          <a:ln>
            <a:noFill/>
          </a:ln>
        </p:spPr>
      </p:pic>
      <p:pic>
        <p:nvPicPr>
          <p:cNvPr id="196" name="Shape 196"/>
          <p:cNvPicPr preferRelativeResize="0"/>
          <p:nvPr/>
        </p:nvPicPr>
        <p:blipFill>
          <a:blip r:embed="rId4">
            <a:alphaModFix/>
          </a:blip>
          <a:stretch>
            <a:fillRect/>
          </a:stretch>
        </p:blipFill>
        <p:spPr>
          <a:xfrm>
            <a:off x="93424" y="1217450"/>
            <a:ext cx="1980450" cy="3760650"/>
          </a:xfrm>
          <a:prstGeom prst="rect">
            <a:avLst/>
          </a:prstGeom>
          <a:noFill/>
          <a:ln>
            <a:noFill/>
          </a:ln>
        </p:spPr>
      </p:pic>
      <p:pic>
        <p:nvPicPr>
          <p:cNvPr id="197" name="Shape 197"/>
          <p:cNvPicPr preferRelativeResize="0"/>
          <p:nvPr/>
        </p:nvPicPr>
        <p:blipFill>
          <a:blip r:embed="rId5">
            <a:alphaModFix/>
          </a:blip>
          <a:stretch>
            <a:fillRect/>
          </a:stretch>
        </p:blipFill>
        <p:spPr>
          <a:xfrm>
            <a:off x="4400350" y="1763850"/>
            <a:ext cx="4515049" cy="29380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sp>
        <p:nvSpPr>
          <p:cNvPr id="203" name="Shape 203"/>
          <p:cNvSpPr txBox="1"/>
          <p:nvPr/>
        </p:nvSpPr>
        <p:spPr>
          <a:xfrm>
            <a:off x="-246775" y="1742675"/>
            <a:ext cx="5055899" cy="3075600"/>
          </a:xfrm>
          <a:prstGeom prst="rect">
            <a:avLst/>
          </a:prstGeom>
          <a:noFill/>
          <a:ln>
            <a:noFill/>
          </a:ln>
        </p:spPr>
        <p:txBody>
          <a:bodyPr lIns="91425" tIns="91425" rIns="91425" bIns="91425" anchor="ctr" anchorCtr="0">
            <a:noAutofit/>
          </a:bodyPr>
          <a:lstStyle/>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Concentration of PACl too low</a:t>
            </a: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Direct feed into reactor</a:t>
            </a:r>
          </a:p>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Increasing acidity of water?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204" name="Shape 204"/>
          <p:cNvPicPr preferRelativeResize="0"/>
          <p:nvPr/>
        </p:nvPicPr>
        <p:blipFill>
          <a:blip r:embed="rId3">
            <a:alphaModFix/>
          </a:blip>
          <a:stretch>
            <a:fillRect/>
          </a:stretch>
        </p:blipFill>
        <p:spPr>
          <a:xfrm>
            <a:off x="4683500" y="1427025"/>
            <a:ext cx="4523700" cy="353937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Future Goals</a:t>
            </a:r>
          </a:p>
        </p:txBody>
      </p:sp>
      <p:sp>
        <p:nvSpPr>
          <p:cNvPr id="210" name="Shape 210"/>
          <p:cNvSpPr txBox="1"/>
          <p:nvPr/>
        </p:nvSpPr>
        <p:spPr>
          <a:xfrm>
            <a:off x="90950" y="1333850"/>
            <a:ext cx="6138000" cy="3000000"/>
          </a:xfrm>
          <a:prstGeom prst="rect">
            <a:avLst/>
          </a:prstGeom>
          <a:noFill/>
          <a:ln>
            <a:noFill/>
          </a:ln>
        </p:spPr>
        <p:txBody>
          <a:bodyPr lIns="91425" tIns="91425" rIns="91425" bIns="91425" anchor="ctr" anchorCtr="0">
            <a:noAutofit/>
          </a:bodyPr>
          <a:lstStyle/>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Recalibration Spectrophotometer</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Verify Experiments</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643925" y="3164650"/>
            <a:ext cx="4075950" cy="19139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Questions</a:t>
            </a:r>
          </a:p>
        </p:txBody>
      </p:sp>
      <p:pic>
        <p:nvPicPr>
          <p:cNvPr id="217" name="Shape 217"/>
          <p:cNvPicPr preferRelativeResize="0"/>
          <p:nvPr/>
        </p:nvPicPr>
        <p:blipFill>
          <a:blip r:embed="rId3">
            <a:alphaModFix/>
          </a:blip>
          <a:stretch>
            <a:fillRect/>
          </a:stretch>
        </p:blipFill>
        <p:spPr>
          <a:xfrm>
            <a:off x="2427187" y="1226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Problem: </a:t>
            </a:r>
          </a:p>
          <a:p>
            <a:pPr lvl="0" indent="457200" rtl="0">
              <a:spcBef>
                <a:spcPts val="0"/>
              </a:spcBef>
              <a:buNone/>
            </a:pPr>
            <a:r>
              <a:rPr lang="en" sz="1800" b="1">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304800" y="2711475"/>
            <a:ext cx="5331150" cy="2523949"/>
          </a:xfrm>
          <a:prstGeom prst="rect">
            <a:avLst/>
          </a:prstGeom>
          <a:noFill/>
          <a:ln>
            <a:noFill/>
          </a:ln>
        </p:spPr>
      </p:pic>
      <p:pic>
        <p:nvPicPr>
          <p:cNvPr id="102" name="Shape 102"/>
          <p:cNvPicPr preferRelativeResize="0"/>
          <p:nvPr/>
        </p:nvPicPr>
        <p:blipFill>
          <a:blip r:embed="rId6">
            <a:alphaModFix/>
          </a:blip>
          <a:stretch>
            <a:fillRect/>
          </a:stretch>
        </p:blipFill>
        <p:spPr>
          <a:xfrm>
            <a:off x="4439750" y="1350750"/>
            <a:ext cx="4704250" cy="2677800"/>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Arsenic Contamination</a:t>
            </a:r>
          </a:p>
        </p:txBody>
      </p:sp>
      <p:sp>
        <p:nvSpPr>
          <p:cNvPr id="104" name="Shape 104"/>
          <p:cNvSpPr txBox="1"/>
          <p:nvPr/>
        </p:nvSpPr>
        <p:spPr>
          <a:xfrm>
            <a:off x="1915825" y="474884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dirty="0">
                <a:solidFill>
                  <a:schemeClr val="dk1"/>
                </a:solidFill>
                <a:latin typeface="Galdeano"/>
                <a:ea typeface="Galdeano"/>
                <a:cs typeface="Galdeano"/>
                <a:sym typeface="Galdeano"/>
              </a:rPr>
              <a:t>Fluoride Contamination</a:t>
            </a:r>
          </a:p>
        </p:txBody>
      </p:sp>
      <p:sp>
        <p:nvSpPr>
          <p:cNvPr id="105" name="Shape 105"/>
          <p:cNvSpPr txBox="1"/>
          <p:nvPr/>
        </p:nvSpPr>
        <p:spPr>
          <a:xfrm>
            <a:off x="-15425" y="1778712"/>
            <a:ext cx="3700199" cy="1575299"/>
          </a:xfrm>
          <a:prstGeom prst="rect">
            <a:avLst/>
          </a:prstGeom>
          <a:noFill/>
          <a:ln>
            <a:noFill/>
          </a:ln>
        </p:spPr>
        <p:txBody>
          <a:bodyPr lIns="91425" tIns="91425" rIns="91425" bIns="91425" anchor="t" anchorCtr="0">
            <a:noAutofit/>
          </a:bodyPr>
          <a:lstStyle/>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Carcinogen</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Inhibit brain development</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Increased mortality rates</a:t>
            </a:r>
          </a:p>
          <a:p>
            <a:pPr lvl="0" rtl="0">
              <a:spcBef>
                <a:spcPts val="0"/>
              </a:spcBef>
              <a:buNone/>
            </a:pPr>
            <a:endParaRP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14" name="Shape 114"/>
          <p:cNvSpPr txBox="1"/>
          <p:nvPr/>
        </p:nvSpPr>
        <p:spPr>
          <a:xfrm>
            <a:off x="60775" y="1069125"/>
            <a:ext cx="4231200"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Current Solution:</a:t>
            </a:r>
          </a:p>
          <a:p>
            <a:pPr marL="914400" lvl="1" indent="-381000" rtl="0">
              <a:spcBef>
                <a:spcPts val="0"/>
              </a:spcBef>
              <a:buClr>
                <a:schemeClr val="dk1"/>
              </a:buClr>
              <a:buSzPct val="100000"/>
              <a:buFont typeface="Galdeano"/>
              <a:buChar char="○"/>
            </a:pPr>
            <a:r>
              <a:rPr lang="en" sz="2400">
                <a:solidFill>
                  <a:schemeClr val="dk1"/>
                </a:solidFill>
                <a:latin typeface="Galdeano"/>
                <a:ea typeface="Galdeano"/>
                <a:cs typeface="Galdeano"/>
                <a:sym typeface="Galdeano"/>
              </a:rPr>
              <a:t>Sand Filtration</a:t>
            </a:r>
          </a:p>
          <a:p>
            <a:pPr lvl="0" rtl="0">
              <a:spcBef>
                <a:spcPts val="0"/>
              </a:spcBef>
              <a:buNone/>
            </a:pPr>
            <a:endParaRPr sz="2400" b="1" u="sng">
              <a:solidFill>
                <a:schemeClr val="dk1"/>
              </a:solidFill>
              <a:latin typeface="Galdeano"/>
              <a:ea typeface="Galdeano"/>
              <a:cs typeface="Galdeano"/>
              <a:sym typeface="Galdeano"/>
            </a:endParaRPr>
          </a:p>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Disadvantages: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Clogged sand beds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Slower filtration </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Consume clean water</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Large areas of land</a:t>
            </a:r>
          </a:p>
        </p:txBody>
      </p:sp>
      <p:pic>
        <p:nvPicPr>
          <p:cNvPr id="116" name="Shape 116"/>
          <p:cNvPicPr preferRelativeResize="0"/>
          <p:nvPr/>
        </p:nvPicPr>
        <p:blipFill>
          <a:blip r:embed="rId5">
            <a:alphaModFix/>
          </a:blip>
          <a:stretch>
            <a:fillRect/>
          </a:stretch>
        </p:blipFill>
        <p:spPr>
          <a:xfrm>
            <a:off x="4300275" y="1203950"/>
            <a:ext cx="4231250" cy="360477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23" name="Shape 123"/>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24" name="Shape 124"/>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25" name="Shape 125"/>
          <p:cNvSpPr txBox="1"/>
          <p:nvPr/>
        </p:nvSpPr>
        <p:spPr>
          <a:xfrm>
            <a:off x="184975" y="1228125"/>
            <a:ext cx="4686000" cy="468899"/>
          </a:xfrm>
          <a:prstGeom prst="rect">
            <a:avLst/>
          </a:prstGeom>
          <a:noFill/>
          <a:ln>
            <a:noFill/>
          </a:ln>
        </p:spPr>
        <p:txBody>
          <a:bodyPr lIns="91425" tIns="91425" rIns="91425" bIns="91425" anchor="t" anchorCtr="0">
            <a:noAutofit/>
          </a:bodyPr>
          <a:lstStyle/>
          <a:p>
            <a:pPr marL="457200" marR="0" lvl="0" indent="-381000" algn="l" rtl="0">
              <a:lnSpc>
                <a:spcPct val="100000"/>
              </a:lnSpc>
              <a:spcBef>
                <a:spcPts val="0"/>
              </a:spcBef>
              <a:spcAft>
                <a:spcPts val="0"/>
              </a:spcAft>
              <a:buClr>
                <a:srgbClr val="000000"/>
              </a:buClr>
              <a:buSzPct val="100000"/>
              <a:buFont typeface="Galdeano"/>
              <a:buChar char="➢"/>
            </a:pPr>
            <a:r>
              <a:rPr lang="en" sz="2400" b="1" i="0" u="sng" strike="noStrike" cap="none" baseline="0">
                <a:solidFill>
                  <a:srgbClr val="000000"/>
                </a:solidFill>
                <a:latin typeface="Galdeano"/>
                <a:ea typeface="Galdeano"/>
                <a:cs typeface="Galdeano"/>
                <a:sym typeface="Galdeano"/>
              </a:rPr>
              <a:t>Purpose of CSFBR: </a:t>
            </a:r>
          </a:p>
          <a:p>
            <a:pPr marL="0" marR="0" lvl="0" indent="0" algn="l" rtl="0">
              <a:lnSpc>
                <a:spcPct val="100000"/>
              </a:lnSpc>
              <a:spcBef>
                <a:spcPts val="0"/>
              </a:spcBef>
              <a:spcAft>
                <a:spcPts val="0"/>
              </a:spcAft>
              <a:buClr>
                <a:srgbClr val="000000"/>
              </a:buClr>
              <a:buFont typeface="Galdeano"/>
              <a:buNone/>
            </a:pPr>
            <a:endParaRPr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i="0" u="none" strike="noStrike" cap="none" baseline="0">
                <a:solidFill>
                  <a:srgbClr val="000000"/>
                </a:solidFill>
                <a:latin typeface="Galdeano"/>
                <a:ea typeface="Galdeano"/>
                <a:cs typeface="Galdeano"/>
                <a:sym typeface="Galdeano"/>
              </a:rPr>
              <a:t>To</a:t>
            </a:r>
            <a:r>
              <a:rPr lang="en" sz="1800" b="1">
                <a:latin typeface="Galdeano"/>
                <a:ea typeface="Galdeano"/>
                <a:cs typeface="Galdeano"/>
                <a:sym typeface="Galdeano"/>
              </a:rPr>
              <a:t> design a reactor that can efficiently remove arsenic and fluoride from water</a:t>
            </a:r>
            <a:r>
              <a:rPr lang="en" sz="1800" b="1" i="0" u="none" strike="noStrike" cap="none" baseline="0">
                <a:solidFill>
                  <a:srgbClr val="000000"/>
                </a:solidFill>
                <a:latin typeface="Galdeano"/>
                <a:ea typeface="Galdeano"/>
                <a:cs typeface="Galdeano"/>
                <a:sym typeface="Galdeano"/>
              </a:rPr>
              <a:t> </a:t>
            </a:r>
            <a:r>
              <a:rPr lang="en" sz="1800" b="1">
                <a:latin typeface="Galdeano"/>
                <a:ea typeface="Galdeano"/>
                <a:cs typeface="Galdeano"/>
                <a:sym typeface="Galdeano"/>
              </a:rPr>
              <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Gravity powered</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Reactors in series</a:t>
            </a:r>
          </a:p>
        </p:txBody>
      </p:sp>
      <p:pic>
        <p:nvPicPr>
          <p:cNvPr id="126" name="Shape 126"/>
          <p:cNvPicPr preferRelativeResize="0"/>
          <p:nvPr/>
        </p:nvPicPr>
        <p:blipFill rotWithShape="1">
          <a:blip r:embed="rId5">
            <a:alphaModFix/>
          </a:blip>
          <a:srcRect l="39276"/>
          <a:stretch/>
        </p:blipFill>
        <p:spPr>
          <a:xfrm>
            <a:off x="4443600" y="1267550"/>
            <a:ext cx="2406475" cy="3823599"/>
          </a:xfrm>
          <a:prstGeom prst="rect">
            <a:avLst/>
          </a:prstGeom>
          <a:noFill/>
          <a:ln>
            <a:noFill/>
          </a:ln>
        </p:spPr>
      </p:pic>
      <p:sp>
        <p:nvSpPr>
          <p:cNvPr id="127" name="Shape 127"/>
          <p:cNvSpPr txBox="1"/>
          <p:nvPr/>
        </p:nvSpPr>
        <p:spPr>
          <a:xfrm>
            <a:off x="7001325" y="805700"/>
            <a:ext cx="3000000" cy="3000000"/>
          </a:xfrm>
          <a:prstGeom prst="rect">
            <a:avLst/>
          </a:prstGeom>
          <a:noFill/>
          <a:ln>
            <a:noFill/>
          </a:ln>
        </p:spPr>
        <p:txBody>
          <a:bodyPr lIns="91425" tIns="91425" rIns="91425" bIns="91425" anchor="ctr" anchorCtr="0">
            <a:noAutofit/>
          </a:bodyPr>
          <a:lstStyle/>
          <a:p>
            <a:pPr rtl="0">
              <a:spcBef>
                <a:spcPts val="0"/>
              </a:spcBef>
              <a:buNone/>
            </a:pPr>
            <a:r>
              <a:rPr lang="en" sz="1800" b="1">
                <a:solidFill>
                  <a:srgbClr val="6D9EEB"/>
                </a:solidFill>
                <a:latin typeface="Galdeano"/>
                <a:ea typeface="Galdeano"/>
                <a:cs typeface="Galdeano"/>
                <a:sym typeface="Galdeano"/>
              </a:rPr>
              <a:t>Blue</a:t>
            </a:r>
            <a:r>
              <a:rPr lang="en" sz="1800" b="1">
                <a:solidFill>
                  <a:schemeClr val="dk1"/>
                </a:solidFill>
                <a:latin typeface="Galdeano"/>
                <a:ea typeface="Galdeano"/>
                <a:cs typeface="Galdeano"/>
                <a:sym typeface="Galdeano"/>
              </a:rPr>
              <a:t> is water flow</a:t>
            </a:r>
          </a:p>
          <a:p>
            <a:pPr lvl="0" rtl="0">
              <a:spcBef>
                <a:spcPts val="0"/>
              </a:spcBef>
              <a:buNone/>
            </a:pPr>
            <a:r>
              <a:rPr lang="en" sz="1800" b="1">
                <a:solidFill>
                  <a:srgbClr val="FF0000"/>
                </a:solidFill>
                <a:latin typeface="Galdeano"/>
                <a:ea typeface="Galdeano"/>
                <a:cs typeface="Galdeano"/>
                <a:sym typeface="Galdeano"/>
              </a:rPr>
              <a:t>Red</a:t>
            </a:r>
            <a:r>
              <a:rPr lang="en" sz="1800" b="1">
                <a:solidFill>
                  <a:schemeClr val="dk1"/>
                </a:solidFill>
                <a:latin typeface="Galdeano"/>
                <a:ea typeface="Galdeano"/>
                <a:cs typeface="Galdeano"/>
                <a:sym typeface="Galdeano"/>
              </a:rPr>
              <a:t> is floc flow</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i="0" u="none" strike="noStrike" cap="none" baseline="0">
                <a:solidFill>
                  <a:schemeClr val="dk2"/>
                </a:solidFill>
                <a:latin typeface="Galdeano"/>
                <a:ea typeface="Galdeano"/>
                <a:cs typeface="Galdeano"/>
                <a:sym typeface="Galdeano"/>
              </a:rPr>
              <a:t>Challenges </a:t>
            </a:r>
            <a:r>
              <a:rPr lang="en" sz="4400" b="1">
                <a:solidFill>
                  <a:schemeClr val="dk2"/>
                </a:solidFill>
                <a:latin typeface="Galdeano"/>
                <a:ea typeface="Galdeano"/>
                <a:cs typeface="Galdeano"/>
                <a:sym typeface="Galdeano"/>
              </a:rPr>
              <a:t>and Goals</a:t>
            </a:r>
          </a:p>
        </p:txBody>
      </p:sp>
      <p:sp>
        <p:nvSpPr>
          <p:cNvPr id="133" name="Shape 133"/>
          <p:cNvSpPr txBox="1"/>
          <p:nvPr/>
        </p:nvSpPr>
        <p:spPr>
          <a:xfrm>
            <a:off x="571500" y="1923166"/>
            <a:ext cx="8229600" cy="2388000"/>
          </a:xfrm>
          <a:prstGeom prst="rect">
            <a:avLst/>
          </a:prstGeom>
          <a:noFill/>
          <a:ln>
            <a:noFill/>
          </a:ln>
        </p:spPr>
        <p:txBody>
          <a:bodyPr lIns="91425" tIns="45700" rIns="91425" bIns="45700" anchor="t" anchorCtr="0">
            <a:noAutofit/>
          </a:bodyPr>
          <a:lstStyle/>
          <a:p>
            <a:pPr lvl="0" rtl="0">
              <a:lnSpc>
                <a:spcPct val="150000"/>
              </a:lnSpc>
              <a:spcBef>
                <a:spcPts val="0"/>
              </a:spcBef>
              <a:buNone/>
            </a:pPr>
            <a:r>
              <a:rPr lang="en" sz="2400" b="1" u="sng">
                <a:solidFill>
                  <a:srgbClr val="222222"/>
                </a:solidFill>
                <a:latin typeface="Galdeano"/>
                <a:ea typeface="Galdeano"/>
                <a:cs typeface="Galdeano"/>
                <a:sym typeface="Galdeano"/>
              </a:rPr>
              <a:t>“Iteration Zero” </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Reactor setup</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Clay and coagulant concentration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Floc blanket formation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Incorporating tracer dye</a:t>
            </a:r>
          </a:p>
          <a:p>
            <a:pPr marR="0" lvl="0" algn="l" rtl="0">
              <a:lnSpc>
                <a:spcPct val="100000"/>
              </a:lnSpc>
              <a:spcBef>
                <a:spcPts val="640"/>
              </a:spcBef>
              <a:spcAft>
                <a:spcPts val="0"/>
              </a:spcAft>
              <a:buNone/>
            </a:pPr>
            <a:endParaRPr sz="1800" b="1">
              <a:solidFill>
                <a:srgbClr val="222222"/>
              </a:solidFill>
              <a:latin typeface="Galdeano"/>
              <a:ea typeface="Galdeano"/>
              <a:cs typeface="Galdeano"/>
              <a:sym typeface="Galdeano"/>
            </a:endParaRPr>
          </a:p>
        </p:txBody>
      </p:sp>
      <p:pic>
        <p:nvPicPr>
          <p:cNvPr id="134" name="Shape 134"/>
          <p:cNvPicPr preferRelativeResize="0"/>
          <p:nvPr/>
        </p:nvPicPr>
        <p:blipFill rotWithShape="1">
          <a:blip r:embed="rId3">
            <a:alphaModFix/>
          </a:blip>
          <a:srcRect/>
          <a:stretch/>
        </p:blipFill>
        <p:spPr>
          <a:xfrm>
            <a:off x="4815910" y="1225399"/>
            <a:ext cx="3492899" cy="34409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dirty="0">
                <a:solidFill>
                  <a:schemeClr val="dk2"/>
                </a:solidFill>
                <a:latin typeface="Galdeano"/>
                <a:ea typeface="Galdeano"/>
                <a:cs typeface="Galdeano"/>
                <a:sym typeface="Galdeano"/>
              </a:rPr>
              <a:t>The First Half of the Semester</a:t>
            </a:r>
          </a:p>
        </p:txBody>
      </p:sp>
      <p:pic>
        <p:nvPicPr>
          <p:cNvPr id="140" name="Shape 140"/>
          <p:cNvPicPr preferRelativeResize="0"/>
          <p:nvPr/>
        </p:nvPicPr>
        <p:blipFill>
          <a:blip r:embed="rId3">
            <a:alphaModFix/>
          </a:blip>
          <a:stretch>
            <a:fillRect/>
          </a:stretch>
        </p:blipFill>
        <p:spPr>
          <a:xfrm>
            <a:off x="2681250" y="1465675"/>
            <a:ext cx="5457700" cy="3069950"/>
          </a:xfrm>
          <a:prstGeom prst="rect">
            <a:avLst/>
          </a:prstGeom>
          <a:noFill/>
          <a:ln>
            <a:noFill/>
          </a:ln>
        </p:spPr>
      </p:pic>
      <p:pic>
        <p:nvPicPr>
          <p:cNvPr id="141" name="Shape 141"/>
          <p:cNvPicPr preferRelativeResize="0"/>
          <p:nvPr/>
        </p:nvPicPr>
        <p:blipFill>
          <a:blip r:embed="rId4">
            <a:alphaModFix/>
          </a:blip>
          <a:stretch>
            <a:fillRect/>
          </a:stretch>
        </p:blipFill>
        <p:spPr>
          <a:xfrm>
            <a:off x="8220825" y="3419050"/>
            <a:ext cx="694574" cy="1701349"/>
          </a:xfrm>
          <a:prstGeom prst="rect">
            <a:avLst/>
          </a:prstGeom>
          <a:noFill/>
          <a:ln>
            <a:noFill/>
          </a:ln>
        </p:spPr>
      </p:pic>
      <p:sp>
        <p:nvSpPr>
          <p:cNvPr id="142" name="Shape 142"/>
          <p:cNvSpPr/>
          <p:nvPr/>
        </p:nvSpPr>
        <p:spPr>
          <a:xfrm>
            <a:off x="8767300" y="2682600"/>
            <a:ext cx="794999" cy="970199"/>
          </a:xfrm>
          <a:prstGeom prst="rect">
            <a:avLst/>
          </a:prstGeom>
          <a:solidFill>
            <a:srgbClr val="FFFFFF"/>
          </a:solidFill>
          <a:ln w="9525" cap="flat" cmpd="sng">
            <a:solidFill>
              <a:srgbClr val="FFFF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3" name="Shape 143"/>
          <p:cNvSpPr txBox="1"/>
          <p:nvPr/>
        </p:nvSpPr>
        <p:spPr>
          <a:xfrm>
            <a:off x="-58450" y="1576850"/>
            <a:ext cx="2887499" cy="3000000"/>
          </a:xfrm>
          <a:prstGeom prst="rect">
            <a:avLst/>
          </a:prstGeom>
          <a:noFill/>
          <a:ln>
            <a:noFill/>
          </a:ln>
        </p:spPr>
        <p:txBody>
          <a:bodyPr lIns="91425" tIns="91425" rIns="91425" bIns="91425" anchor="ctr" anchorCtr="0">
            <a:noAutofit/>
          </a:bodyPr>
          <a:lstStyle/>
          <a:p>
            <a:pPr lvl="0" indent="457200" rtl="0">
              <a:lnSpc>
                <a:spcPct val="115000"/>
              </a:lnSpc>
              <a:spcBef>
                <a:spcPts val="0"/>
              </a:spcBef>
              <a:buNone/>
            </a:pPr>
            <a:r>
              <a:rPr lang="en" sz="2400" b="1" u="sng" dirty="0">
                <a:solidFill>
                  <a:srgbClr val="222222"/>
                </a:solidFill>
                <a:latin typeface="Galdeano"/>
                <a:ea typeface="Galdeano"/>
                <a:cs typeface="Galdeano"/>
                <a:sym typeface="Galdeano"/>
              </a:rPr>
              <a:t>Still Trying to </a:t>
            </a: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Figure out flow mechanism</a:t>
            </a:r>
            <a:br>
              <a:rPr lang="en" sz="2400" dirty="0">
                <a:solidFill>
                  <a:srgbClr val="222222"/>
                </a:solidFill>
                <a:latin typeface="Galdeano"/>
                <a:ea typeface="Galdeano"/>
                <a:cs typeface="Galdeano"/>
                <a:sym typeface="Galdeano"/>
              </a:rPr>
            </a:br>
            <a:endParaRPr lang="en"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Create floc blankets</a:t>
            </a:r>
          </a:p>
          <a:p>
            <a:pPr lvl="0" rtl="0">
              <a:lnSpc>
                <a:spcPct val="115000"/>
              </a:lnSpc>
              <a:spcBef>
                <a:spcPts val="0"/>
              </a:spcBef>
              <a:buNone/>
            </a:pPr>
            <a:endParaRPr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Calculate concentrations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Second Half of the Semester</a:t>
            </a:r>
          </a:p>
        </p:txBody>
      </p:sp>
      <p:pic>
        <p:nvPicPr>
          <p:cNvPr id="149" name="Shape 149"/>
          <p:cNvPicPr preferRelativeResize="0"/>
          <p:nvPr/>
        </p:nvPicPr>
        <p:blipFill>
          <a:blip r:embed="rId3">
            <a:alphaModFix/>
          </a:blip>
          <a:stretch>
            <a:fillRect/>
          </a:stretch>
        </p:blipFill>
        <p:spPr>
          <a:xfrm>
            <a:off x="1637437" y="1214425"/>
            <a:ext cx="5869125" cy="368662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New Additions</a:t>
            </a:r>
          </a:p>
        </p:txBody>
      </p:sp>
      <p:pic>
        <p:nvPicPr>
          <p:cNvPr id="155" name="Shape 155"/>
          <p:cNvPicPr preferRelativeResize="0"/>
          <p:nvPr/>
        </p:nvPicPr>
        <p:blipFill>
          <a:blip r:embed="rId3">
            <a:alphaModFix/>
          </a:blip>
          <a:stretch>
            <a:fillRect/>
          </a:stretch>
        </p:blipFill>
        <p:spPr>
          <a:xfrm>
            <a:off x="3950325" y="1195300"/>
            <a:ext cx="1643425" cy="3706100"/>
          </a:xfrm>
          <a:prstGeom prst="rect">
            <a:avLst/>
          </a:prstGeom>
          <a:noFill/>
          <a:ln>
            <a:noFill/>
          </a:ln>
        </p:spPr>
      </p:pic>
      <p:sp>
        <p:nvSpPr>
          <p:cNvPr id="156" name="Shape 156"/>
          <p:cNvSpPr txBox="1"/>
          <p:nvPr/>
        </p:nvSpPr>
        <p:spPr>
          <a:xfrm>
            <a:off x="90925" y="14287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New Additions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Flocculator with smaller tubing</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Tube Settler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Turbidimeter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Spectrophotometer</a:t>
            </a:r>
          </a:p>
          <a:p>
            <a:pPr lvl="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57" name="Shape 157"/>
          <p:cNvPicPr preferRelativeResize="0"/>
          <p:nvPr/>
        </p:nvPicPr>
        <p:blipFill>
          <a:blip r:embed="rId4">
            <a:alphaModFix/>
          </a:blip>
          <a:stretch>
            <a:fillRect/>
          </a:stretch>
        </p:blipFill>
        <p:spPr>
          <a:xfrm>
            <a:off x="5768166" y="3041324"/>
            <a:ext cx="3245933" cy="2012475"/>
          </a:xfrm>
          <a:prstGeom prst="rect">
            <a:avLst/>
          </a:prstGeom>
          <a:noFill/>
          <a:ln>
            <a:noFill/>
          </a:ln>
        </p:spPr>
      </p:pic>
      <p:pic>
        <p:nvPicPr>
          <p:cNvPr id="158" name="Shape 158"/>
          <p:cNvPicPr preferRelativeResize="0"/>
          <p:nvPr/>
        </p:nvPicPr>
        <p:blipFill rotWithShape="1">
          <a:blip r:embed="rId5">
            <a:alphaModFix/>
          </a:blip>
          <a:srcRect t="10265"/>
          <a:stretch/>
        </p:blipFill>
        <p:spPr>
          <a:xfrm>
            <a:off x="6823298" y="1264486"/>
            <a:ext cx="989399" cy="169361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Early Testing</a:t>
            </a:r>
          </a:p>
        </p:txBody>
      </p:sp>
      <p:pic>
        <p:nvPicPr>
          <p:cNvPr id="164" name="Shape 164"/>
          <p:cNvPicPr preferRelativeResize="0"/>
          <p:nvPr/>
        </p:nvPicPr>
        <p:blipFill rotWithShape="1">
          <a:blip r:embed="rId3">
            <a:alphaModFix/>
          </a:blip>
          <a:srcRect t="9420" b="35619"/>
          <a:stretch/>
        </p:blipFill>
        <p:spPr>
          <a:xfrm>
            <a:off x="2090450" y="2776550"/>
            <a:ext cx="2164624" cy="2341375"/>
          </a:xfrm>
          <a:prstGeom prst="rect">
            <a:avLst/>
          </a:prstGeom>
          <a:noFill/>
          <a:ln>
            <a:noFill/>
          </a:ln>
        </p:spPr>
      </p:pic>
      <p:sp>
        <p:nvSpPr>
          <p:cNvPr id="165" name="Shape 165"/>
          <p:cNvSpPr txBox="1"/>
          <p:nvPr/>
        </p:nvSpPr>
        <p:spPr>
          <a:xfrm>
            <a:off x="0" y="7533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Formation of Floc Blankets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Heavy sedimentation</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Switched tubing to ¼ inch</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Altered concentration and flow rates</a:t>
            </a:r>
          </a:p>
          <a:p>
            <a:pPr lvl="0" rtl="0">
              <a:lnSpc>
                <a:spcPct val="115000"/>
              </a:lnSpc>
              <a:spcBef>
                <a:spcPts val="0"/>
              </a:spcBef>
              <a:buNone/>
            </a:pPr>
            <a:endParaRPr/>
          </a:p>
        </p:txBody>
      </p:sp>
      <p:pic>
        <p:nvPicPr>
          <p:cNvPr id="166" name="Shape 166"/>
          <p:cNvPicPr preferRelativeResize="0"/>
          <p:nvPr/>
        </p:nvPicPr>
        <p:blipFill>
          <a:blip r:embed="rId4">
            <a:alphaModFix/>
          </a:blip>
          <a:stretch>
            <a:fillRect/>
          </a:stretch>
        </p:blipFill>
        <p:spPr>
          <a:xfrm>
            <a:off x="4496051" y="1267250"/>
            <a:ext cx="4940224" cy="2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877</Words>
  <Application>Microsoft Office PowerPoint</Application>
  <PresentationFormat>On-screen Show (16:9)</PresentationFormat>
  <Paragraphs>115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Noto Symbol</vt:lpstr>
      <vt:lpstr>Arial</vt:lpstr>
      <vt:lpstr>Galdeano</vt:lpstr>
      <vt:lpstr>Courier New</vt:lpstr>
      <vt:lpstr>1_AguaClara the road</vt:lpstr>
      <vt:lpstr>simple-light-2</vt:lpstr>
      <vt:lpstr>Countercurrent Stacked      Floc Blanket Reactor Team</vt:lpstr>
      <vt:lpstr>PowerPoint Presentation</vt:lpstr>
      <vt:lpstr>PowerPoint Presentation</vt:lpstr>
      <vt:lpstr>PowerPoint Presentation</vt:lpstr>
      <vt:lpstr>Challenges and Goals</vt:lpstr>
      <vt:lpstr>The First Half of the Semester</vt:lpstr>
      <vt:lpstr>Second Half of the Semester</vt:lpstr>
      <vt:lpstr>New Additions</vt:lpstr>
      <vt:lpstr>Early Testing</vt:lpstr>
      <vt:lpstr>Spectrophotometer</vt:lpstr>
      <vt:lpstr>Introducing a Tracer Dye</vt:lpstr>
      <vt:lpstr>Introducing a Tracer Dye</vt:lpstr>
      <vt:lpstr>Data Results</vt:lpstr>
      <vt:lpstr>Data Results</vt:lpstr>
      <vt:lpstr>Future Goals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Countercurrent Stacked      Floc Blanket Reactor Team</dc:title>
  <dc:creator>Surya Kumar</dc:creator>
  <cp:lastModifiedBy>Surya Kumar</cp:lastModifiedBy>
  <cp:revision>2</cp:revision>
  <dcterms:modified xsi:type="dcterms:W3CDTF">2015-12-13T05:35:03Z</dcterms:modified>
</cp:coreProperties>
</file>