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6" r:id="rId4"/>
    <p:sldMasterId id="214748366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51435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mAuthor clrIdx="0" id="0" initials="" lastIdx="1" name="Amiel Middelmann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m authorId="0" idx="1">
    <p:pos x="6000" y="0"/>
    <p:text>Any thoughts on a picture to put here?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Shape 66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2" name="Shape 13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5" name="Shape 14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1" name="Shape 15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9" name="Shape 7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Change #1:</a:t>
            </a:r>
          </a:p>
          <a:p>
            <a:pPr indent="-2286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 minutes of “high shear” air flow rate </a:t>
            </a:r>
          </a:p>
          <a:p>
            <a:pPr indent="-2286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 minutes of moderate aeration</a:t>
            </a:r>
          </a:p>
          <a:p>
            <a:pPr indent="-2286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 minutes of very low air flow rate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rtl="0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 #2:</a:t>
            </a:r>
          </a:p>
          <a:p>
            <a:pPr indent="-2286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Increase moderate aeration time to 90 minutes</a:t>
            </a:r>
          </a:p>
          <a:p>
            <a:pPr indent="-2286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Decrease anoxic airflow time to 15 minutes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9" name="Shape 11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5" name="Shape 12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5.jpg"/><Relationship Id="rId3" Type="http://schemas.openxmlformats.org/officeDocument/2006/relationships/image" Target="../media/image00.jpg"/><Relationship Id="rId4" Type="http://schemas.openxmlformats.org/officeDocument/2006/relationships/image" Target="../media/image03.jpg"/><Relationship Id="rId5" Type="http://schemas.openxmlformats.org/officeDocument/2006/relationships/image" Target="../media/image02.jpg"/><Relationship Id="rId6" Type="http://schemas.openxmlformats.org/officeDocument/2006/relationships/image" Target="../media/image0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hape 13"/>
          <p:cNvGrpSpPr/>
          <p:nvPr/>
        </p:nvGrpSpPr>
        <p:grpSpPr>
          <a:xfrm>
            <a:off x="0" y="0"/>
            <a:ext cx="9048750" cy="5000624"/>
            <a:chOff x="0" y="0"/>
            <a:chExt cx="5700" cy="4199"/>
          </a:xfrm>
        </p:grpSpPr>
        <p:pic>
          <p:nvPicPr>
            <p:cNvPr id="14" name="Shape 1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Shape 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Shape 1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Shape 17"/>
          <p:cNvSpPr txBox="1"/>
          <p:nvPr>
            <p:ph idx="1" type="subTitle"/>
          </p:nvPr>
        </p:nvSpPr>
        <p:spPr>
          <a:xfrm>
            <a:off x="3352800" y="3771900"/>
            <a:ext cx="39623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0" type="dt"/>
          </p:nvPr>
        </p:nvSpPr>
        <p:spPr>
          <a:xfrm>
            <a:off x="6781800" y="4686300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type="ctrTitle"/>
          </p:nvPr>
        </p:nvSpPr>
        <p:spPr>
          <a:xfrm>
            <a:off x="1371600" y="840581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21" name="Shape 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4407693"/>
            <a:ext cx="9145500" cy="73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00" cy="860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68" name="Shape 168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69" name="Shape 169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72" name="Shape 172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173" name="Shape 173"/>
          <p:cNvSpPr txBox="1"/>
          <p:nvPr>
            <p:ph idx="2" type="body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174" name="Shape 174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77" name="Shape 177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/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buSzPct val="100000"/>
              <a:defRPr sz="2400"/>
            </a:lvl1pPr>
            <a:lvl2pPr>
              <a:spcBef>
                <a:spcPts val="0"/>
              </a:spcBef>
              <a:buSzPct val="100000"/>
              <a:defRPr sz="2400"/>
            </a:lvl2pPr>
            <a:lvl3pPr>
              <a:spcBef>
                <a:spcPts val="0"/>
              </a:spcBef>
              <a:buSzPct val="100000"/>
              <a:defRPr sz="2400"/>
            </a:lvl3pPr>
            <a:lvl4pPr>
              <a:spcBef>
                <a:spcPts val="0"/>
              </a:spcBef>
              <a:buSzPct val="100000"/>
              <a:defRPr sz="2400"/>
            </a:lvl4pPr>
            <a:lvl5pPr>
              <a:spcBef>
                <a:spcPts val="0"/>
              </a:spcBef>
              <a:buSzPct val="100000"/>
              <a:defRPr sz="2400"/>
            </a:lvl5pPr>
            <a:lvl6pPr>
              <a:spcBef>
                <a:spcPts val="0"/>
              </a:spcBef>
              <a:buSzPct val="100000"/>
              <a:defRPr sz="2400"/>
            </a:lvl6pPr>
            <a:lvl7pPr>
              <a:spcBef>
                <a:spcPts val="0"/>
              </a:spcBef>
              <a:buSzPct val="100000"/>
              <a:defRPr sz="2400"/>
            </a:lvl7pPr>
            <a:lvl8pPr>
              <a:spcBef>
                <a:spcPts val="0"/>
              </a:spcBef>
              <a:buSzPct val="100000"/>
              <a:defRPr sz="2400"/>
            </a:lvl8pPr>
            <a:lvl9pPr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180" name="Shape 180"/>
          <p:cNvSpPr txBox="1"/>
          <p:nvPr>
            <p:ph idx="1" type="body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SzPct val="100000"/>
              <a:defRPr sz="12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181" name="Shape 181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>
              <a:spcBef>
                <a:spcPts val="0"/>
              </a:spcBef>
              <a:buSzPct val="100000"/>
              <a:defRPr sz="4800"/>
            </a:lvl1pPr>
            <a:lvl2pPr>
              <a:spcBef>
                <a:spcPts val="0"/>
              </a:spcBef>
              <a:buSzPct val="100000"/>
              <a:defRPr sz="4800"/>
            </a:lvl2pPr>
            <a:lvl3pPr>
              <a:spcBef>
                <a:spcPts val="0"/>
              </a:spcBef>
              <a:buSzPct val="100000"/>
              <a:defRPr sz="4800"/>
            </a:lvl3pPr>
            <a:lvl4pPr>
              <a:spcBef>
                <a:spcPts val="0"/>
              </a:spcBef>
              <a:buSzPct val="100000"/>
              <a:defRPr sz="4800"/>
            </a:lvl4pPr>
            <a:lvl5pPr>
              <a:spcBef>
                <a:spcPts val="0"/>
              </a:spcBef>
              <a:buSzPct val="100000"/>
              <a:defRPr sz="4800"/>
            </a:lvl5pPr>
            <a:lvl6pPr>
              <a:spcBef>
                <a:spcPts val="0"/>
              </a:spcBef>
              <a:buSzPct val="100000"/>
              <a:defRPr sz="4800"/>
            </a:lvl6pPr>
            <a:lvl7pPr>
              <a:spcBef>
                <a:spcPts val="0"/>
              </a:spcBef>
              <a:buSzPct val="100000"/>
              <a:defRPr sz="4800"/>
            </a:lvl7pPr>
            <a:lvl8pPr>
              <a:spcBef>
                <a:spcPts val="0"/>
              </a:spcBef>
              <a:buSzPct val="100000"/>
              <a:defRPr sz="4800"/>
            </a:lvl8pPr>
            <a:lvl9pPr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84" name="Shape 184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7" name="Shape 187"/>
          <p:cNvSpPr txBox="1"/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algn="ctr">
              <a:spcBef>
                <a:spcPts val="0"/>
              </a:spcBef>
              <a:buSzPct val="100000"/>
              <a:defRPr sz="4200"/>
            </a:lvl1pPr>
            <a:lvl2pPr algn="ctr">
              <a:spcBef>
                <a:spcPts val="0"/>
              </a:spcBef>
              <a:buSzPct val="100000"/>
              <a:defRPr sz="4200"/>
            </a:lvl2pPr>
            <a:lvl3pPr algn="ctr">
              <a:spcBef>
                <a:spcPts val="0"/>
              </a:spcBef>
              <a:buSzPct val="100000"/>
              <a:defRPr sz="4200"/>
            </a:lvl3pPr>
            <a:lvl4pPr algn="ctr">
              <a:spcBef>
                <a:spcPts val="0"/>
              </a:spcBef>
              <a:buSzPct val="100000"/>
              <a:defRPr sz="4200"/>
            </a:lvl4pPr>
            <a:lvl5pPr algn="ctr">
              <a:spcBef>
                <a:spcPts val="0"/>
              </a:spcBef>
              <a:buSzPct val="100000"/>
              <a:defRPr sz="4200"/>
            </a:lvl5pPr>
            <a:lvl6pPr algn="ctr">
              <a:spcBef>
                <a:spcPts val="0"/>
              </a:spcBef>
              <a:buSzPct val="100000"/>
              <a:defRPr sz="4200"/>
            </a:lvl6pPr>
            <a:lvl7pPr algn="ctr">
              <a:spcBef>
                <a:spcPts val="0"/>
              </a:spcBef>
              <a:buSzPct val="100000"/>
              <a:defRPr sz="4200"/>
            </a:lvl7pPr>
            <a:lvl8pPr algn="ctr">
              <a:spcBef>
                <a:spcPts val="0"/>
              </a:spcBef>
              <a:buSzPct val="100000"/>
              <a:defRPr sz="4200"/>
            </a:lvl8pPr>
            <a:lvl9pPr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188" name="Shape 188"/>
          <p:cNvSpPr txBox="1"/>
          <p:nvPr>
            <p:ph idx="1" type="subTitle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189" name="Shape 189"/>
          <p:cNvSpPr txBox="1"/>
          <p:nvPr>
            <p:ph idx="2" type="body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90" name="Shape 190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193" name="Shape 193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/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algn="ctr">
              <a:spcBef>
                <a:spcPts val="0"/>
              </a:spcBef>
              <a:buSzPct val="100000"/>
              <a:defRPr sz="12000"/>
            </a:lvl1pPr>
            <a:lvl2pPr algn="ctr">
              <a:spcBef>
                <a:spcPts val="0"/>
              </a:spcBef>
              <a:buSzPct val="100000"/>
              <a:defRPr sz="12000"/>
            </a:lvl2pPr>
            <a:lvl3pPr algn="ctr">
              <a:spcBef>
                <a:spcPts val="0"/>
              </a:spcBef>
              <a:buSzPct val="100000"/>
              <a:defRPr sz="12000"/>
            </a:lvl3pPr>
            <a:lvl4pPr algn="ctr">
              <a:spcBef>
                <a:spcPts val="0"/>
              </a:spcBef>
              <a:buSzPct val="100000"/>
              <a:defRPr sz="12000"/>
            </a:lvl4pPr>
            <a:lvl5pPr algn="ctr">
              <a:spcBef>
                <a:spcPts val="0"/>
              </a:spcBef>
              <a:buSzPct val="100000"/>
              <a:defRPr sz="12000"/>
            </a:lvl5pPr>
            <a:lvl6pPr algn="ctr">
              <a:spcBef>
                <a:spcPts val="0"/>
              </a:spcBef>
              <a:buSzPct val="100000"/>
              <a:defRPr sz="12000"/>
            </a:lvl6pPr>
            <a:lvl7pPr algn="ctr">
              <a:spcBef>
                <a:spcPts val="0"/>
              </a:spcBef>
              <a:buSzPct val="100000"/>
              <a:defRPr sz="12000"/>
            </a:lvl7pPr>
            <a:lvl8pPr algn="ctr">
              <a:spcBef>
                <a:spcPts val="0"/>
              </a:spcBef>
              <a:buSzPct val="100000"/>
              <a:defRPr sz="12000"/>
            </a:lvl8pPr>
            <a:lvl9pPr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196" name="Shape 196"/>
          <p:cNvSpPr txBox="1"/>
          <p:nvPr>
            <p:ph idx="1" type="body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0"/>
              </a:spcBef>
              <a:defRPr/>
            </a:lvl1pPr>
            <a:lvl2pPr algn="ctr">
              <a:spcBef>
                <a:spcPts val="0"/>
              </a:spcBef>
              <a:defRPr/>
            </a:lvl2pPr>
            <a:lvl3pPr algn="ctr">
              <a:spcBef>
                <a:spcPts val="0"/>
              </a:spcBef>
              <a:defRPr/>
            </a:lvl3pPr>
            <a:lvl4pPr algn="ctr">
              <a:spcBef>
                <a:spcPts val="0"/>
              </a:spcBef>
              <a:defRPr/>
            </a:lvl4pPr>
            <a:lvl5pPr algn="ctr">
              <a:spcBef>
                <a:spcPts val="0"/>
              </a:spcBef>
              <a:defRPr/>
            </a:lvl5pPr>
            <a:lvl6pPr algn="ctr">
              <a:spcBef>
                <a:spcPts val="0"/>
              </a:spcBef>
              <a:defRPr/>
            </a:lvl6pPr>
            <a:lvl7pPr algn="ctr">
              <a:spcBef>
                <a:spcPts val="0"/>
              </a:spcBef>
              <a:defRPr/>
            </a:lvl7pPr>
            <a:lvl8pPr algn="ctr">
              <a:spcBef>
                <a:spcPts val="0"/>
              </a:spcBef>
              <a:defRPr/>
            </a:lvl8pPr>
            <a:lvl9pPr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197" name="Shape 197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25" name="Shape 25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6" name="Shape 26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28" name="Shape 28"/>
          <p:cNvSpPr txBox="1"/>
          <p:nvPr>
            <p:ph idx="1" type="body"/>
          </p:nvPr>
        </p:nvSpPr>
        <p:spPr>
          <a:xfrm>
            <a:off x="457200" y="1143000"/>
            <a:ext cx="8153399" cy="35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2" name="Shape 32"/>
          <p:cNvSpPr txBox="1"/>
          <p:nvPr>
            <p:ph idx="2" type="body"/>
          </p:nvPr>
        </p:nvSpPr>
        <p:spPr>
          <a:xfrm>
            <a:off x="4648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3" name="Shape 33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4" name="Shape 34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36" name="Shape 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x="2667000" y="171450"/>
            <a:ext cx="62483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9" name="Shape 39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42" name="Shape 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45" name="Shape 45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6" name="Shape 46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2819400" y="205978"/>
            <a:ext cx="5867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457200" y="1151334"/>
            <a:ext cx="4040099" cy="479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1" name="Shape 51"/>
          <p:cNvSpPr txBox="1"/>
          <p:nvPr>
            <p:ph idx="2" type="body"/>
          </p:nvPr>
        </p:nvSpPr>
        <p:spPr>
          <a:xfrm>
            <a:off x="457200" y="1631156"/>
            <a:ext cx="4040099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2" name="Shape 52"/>
          <p:cNvSpPr txBox="1"/>
          <p:nvPr>
            <p:ph idx="3" type="body"/>
          </p:nvPr>
        </p:nvSpPr>
        <p:spPr>
          <a:xfrm>
            <a:off x="4645025" y="1151334"/>
            <a:ext cx="4041900" cy="479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3" name="Shape 53"/>
          <p:cNvSpPr txBox="1"/>
          <p:nvPr>
            <p:ph idx="4" type="body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4" name="Shape 54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57" name="Shape 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1" name="Shape 61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62" name="Shape 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/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algn="ctr">
              <a:spcBef>
                <a:spcPts val="0"/>
              </a:spcBef>
              <a:buSzPct val="100000"/>
              <a:defRPr sz="5200"/>
            </a:lvl1pPr>
            <a:lvl2pPr algn="ctr">
              <a:spcBef>
                <a:spcPts val="0"/>
              </a:spcBef>
              <a:buSzPct val="100000"/>
              <a:defRPr sz="5200"/>
            </a:lvl2pPr>
            <a:lvl3pPr algn="ctr">
              <a:spcBef>
                <a:spcPts val="0"/>
              </a:spcBef>
              <a:buSzPct val="100000"/>
              <a:defRPr sz="5200"/>
            </a:lvl3pPr>
            <a:lvl4pPr algn="ctr">
              <a:spcBef>
                <a:spcPts val="0"/>
              </a:spcBef>
              <a:buSzPct val="100000"/>
              <a:defRPr sz="5200"/>
            </a:lvl4pPr>
            <a:lvl5pPr algn="ctr">
              <a:spcBef>
                <a:spcPts val="0"/>
              </a:spcBef>
              <a:buSzPct val="100000"/>
              <a:defRPr sz="5200"/>
            </a:lvl5pPr>
            <a:lvl6pPr algn="ctr">
              <a:spcBef>
                <a:spcPts val="0"/>
              </a:spcBef>
              <a:buSzPct val="100000"/>
              <a:defRPr sz="5200"/>
            </a:lvl6pPr>
            <a:lvl7pPr algn="ctr">
              <a:spcBef>
                <a:spcPts val="0"/>
              </a:spcBef>
              <a:buSzPct val="100000"/>
              <a:defRPr sz="5200"/>
            </a:lvl7pPr>
            <a:lvl8pPr algn="ctr">
              <a:spcBef>
                <a:spcPts val="0"/>
              </a:spcBef>
              <a:buSzPct val="100000"/>
              <a:defRPr sz="5200"/>
            </a:lvl8pPr>
            <a:lvl9pPr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61" name="Shape 161"/>
          <p:cNvSpPr txBox="1"/>
          <p:nvPr>
            <p:ph idx="1" type="subTitle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62" name="Shape 162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title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/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algn="ctr">
              <a:spcBef>
                <a:spcPts val="0"/>
              </a:spcBef>
              <a:buSzPct val="100000"/>
              <a:defRPr sz="3600"/>
            </a:lvl1pPr>
            <a:lvl2pPr algn="ctr">
              <a:spcBef>
                <a:spcPts val="0"/>
              </a:spcBef>
              <a:buSzPct val="100000"/>
              <a:defRPr sz="3600"/>
            </a:lvl2pPr>
            <a:lvl3pPr algn="ctr">
              <a:spcBef>
                <a:spcPts val="0"/>
              </a:spcBef>
              <a:buSzPct val="100000"/>
              <a:defRPr sz="3600"/>
            </a:lvl3pPr>
            <a:lvl4pPr algn="ctr">
              <a:spcBef>
                <a:spcPts val="0"/>
              </a:spcBef>
              <a:buSzPct val="100000"/>
              <a:defRPr sz="3600"/>
            </a:lvl4pPr>
            <a:lvl5pPr algn="ctr">
              <a:spcBef>
                <a:spcPts val="0"/>
              </a:spcBef>
              <a:buSzPct val="100000"/>
              <a:defRPr sz="3600"/>
            </a:lvl5pPr>
            <a:lvl6pPr algn="ctr">
              <a:spcBef>
                <a:spcPts val="0"/>
              </a:spcBef>
              <a:buSzPct val="100000"/>
              <a:defRPr sz="3600"/>
            </a:lvl6pPr>
            <a:lvl7pPr algn="ctr">
              <a:spcBef>
                <a:spcPts val="0"/>
              </a:spcBef>
              <a:buSzPct val="100000"/>
              <a:defRPr sz="3600"/>
            </a:lvl7pPr>
            <a:lvl8pPr algn="ctr">
              <a:spcBef>
                <a:spcPts val="0"/>
              </a:spcBef>
              <a:buSzPct val="100000"/>
              <a:defRPr sz="3600"/>
            </a:lvl8pPr>
            <a:lvl9pPr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65" name="Shape 165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0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7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7" name="Shape 7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" name="Shape 8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" name="Shape 9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cxnSp>
        <p:nvCxnSpPr>
          <p:cNvPr id="10" name="Shape 10"/>
          <p:cNvCxnSpPr/>
          <p:nvPr/>
        </p:nvCxnSpPr>
        <p:spPr>
          <a:xfrm>
            <a:off x="0" y="1085850"/>
            <a:ext cx="9144000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" name="Shape 1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7" name="Shape 157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8" name="Shape 158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comments" Target="../comments/comment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7.png"/><Relationship Id="rId4" Type="http://schemas.openxmlformats.org/officeDocument/2006/relationships/image" Target="../media/image2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9.jpg"/><Relationship Id="rId4" Type="http://schemas.openxmlformats.org/officeDocument/2006/relationships/image" Target="../media/image0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0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png"/><Relationship Id="rId4" Type="http://schemas.openxmlformats.org/officeDocument/2006/relationships/image" Target="../media/image10.png"/><Relationship Id="rId5" Type="http://schemas.openxmlformats.org/officeDocument/2006/relationships/image" Target="../media/image1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idx="1" type="subTitle"/>
          </p:nvPr>
        </p:nvSpPr>
        <p:spPr>
          <a:xfrm>
            <a:off x="6827125" y="2406450"/>
            <a:ext cx="2277899" cy="1498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Nisarg Gohil</a:t>
            </a: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Amiel Middelmann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Noto Symbol"/>
              <a:buNone/>
            </a:pPr>
            <a:r>
              <a:rPr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Andrea Whalen</a:t>
            </a:r>
          </a:p>
        </p:txBody>
      </p:sp>
      <p:sp>
        <p:nvSpPr>
          <p:cNvPr id="69" name="Shape 69"/>
          <p:cNvSpPr txBox="1"/>
          <p:nvPr>
            <p:ph type="ctrTitle"/>
          </p:nvPr>
        </p:nvSpPr>
        <p:spPr>
          <a:xfrm>
            <a:off x="786925" y="769775"/>
            <a:ext cx="83181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Granular Sequencing Batch Reactor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Shape 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675" y="1758075"/>
            <a:ext cx="4546320" cy="2424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Shape 1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758075"/>
            <a:ext cx="4546325" cy="2426379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Shape 136"/>
          <p:cNvSpPr txBox="1"/>
          <p:nvPr>
            <p:ph type="title"/>
          </p:nvPr>
        </p:nvSpPr>
        <p:spPr>
          <a:xfrm>
            <a:off x="2809975" y="171450"/>
            <a:ext cx="6333899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Nitrogen After Last Change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>
            <p:ph type="title"/>
          </p:nvPr>
        </p:nvSpPr>
        <p:spPr>
          <a:xfrm>
            <a:off x="2809975" y="171450"/>
            <a:ext cx="6333899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Analysis and Conclusions</a:t>
            </a:r>
          </a:p>
        </p:txBody>
      </p:sp>
      <p:sp>
        <p:nvSpPr>
          <p:cNvPr id="142" name="Shape 142"/>
          <p:cNvSpPr txBox="1"/>
          <p:nvPr/>
        </p:nvSpPr>
        <p:spPr>
          <a:xfrm>
            <a:off x="457200" y="1143000"/>
            <a:ext cx="8153399" cy="35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640"/>
              </a:spcBef>
              <a:buNone/>
            </a:pPr>
            <a:r>
              <a:rPr b="1" lang="en" sz="2400">
                <a:latin typeface="Calibri"/>
                <a:ea typeface="Calibri"/>
                <a:cs typeface="Calibri"/>
                <a:sym typeface="Calibri"/>
              </a:rPr>
              <a:t>Results from New Aeration Schedules:</a:t>
            </a:r>
          </a:p>
          <a:p>
            <a:pPr indent="-381000" lvl="0" marL="457200" rtl="0">
              <a:spcBef>
                <a:spcPts val="640"/>
              </a:spcBef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COD removal at high efficiency with less airflow</a:t>
            </a:r>
          </a:p>
          <a:p>
            <a:pPr indent="-381000" lvl="0" marL="457200" rtl="0">
              <a:spcBef>
                <a:spcPts val="640"/>
              </a:spcBef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Granule structure not maintained</a:t>
            </a:r>
          </a:p>
          <a:p>
            <a:pPr indent="-381000" lvl="0" marL="457200" rtl="0">
              <a:spcBef>
                <a:spcPts val="640"/>
              </a:spcBef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Increased Denitrification not obtained</a:t>
            </a:r>
          </a:p>
          <a:p>
            <a:pPr indent="-381000" lvl="1" marL="914400" rtl="0">
              <a:spcBef>
                <a:spcPts val="640"/>
              </a:spcBef>
              <a:buClr>
                <a:srgbClr val="000000"/>
              </a:buClr>
              <a:buSzPct val="100000"/>
              <a:buFont typeface="Calibri"/>
              <a:buChar char="○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Nitrifiers were decreased </a:t>
            </a:r>
          </a:p>
          <a:p>
            <a:pPr indent="-381000" lvl="0" marL="457200" rtl="0">
              <a:spcBef>
                <a:spcPts val="640"/>
              </a:spcBef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Short term increase in aeration did not improve nitrification</a:t>
            </a:r>
          </a:p>
          <a:p>
            <a:pPr lvl="0" rtl="0">
              <a:spcBef>
                <a:spcPts val="640"/>
              </a:spcBef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/>
          <p:nvPr>
            <p:ph type="title"/>
          </p:nvPr>
        </p:nvSpPr>
        <p:spPr>
          <a:xfrm>
            <a:off x="2809975" y="171450"/>
            <a:ext cx="6333899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Future Work</a:t>
            </a:r>
          </a:p>
        </p:txBody>
      </p:sp>
      <p:sp>
        <p:nvSpPr>
          <p:cNvPr id="148" name="Shape 148"/>
          <p:cNvSpPr txBox="1"/>
          <p:nvPr/>
        </p:nvSpPr>
        <p:spPr>
          <a:xfrm>
            <a:off x="457200" y="1143000"/>
            <a:ext cx="8153399" cy="35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More work needed to find aeration sweet-spot</a:t>
            </a:r>
          </a:p>
          <a:p>
            <a:pPr indent="-3810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Can we improve sampling and measurements?</a:t>
            </a:r>
          </a:p>
          <a:p>
            <a:pPr indent="-3810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Microbiology of the granules</a:t>
            </a:r>
          </a:p>
          <a:p>
            <a:pPr indent="-3810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Understanding granulation</a:t>
            </a:r>
          </a:p>
          <a:p>
            <a:pPr indent="-3810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Pairing GSBR + UASB</a:t>
            </a:r>
          </a:p>
          <a:p>
            <a: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spcBef>
                <a:spcPts val="640"/>
              </a:spcBef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/>
          <p:nvPr>
            <p:ph idx="1" type="body"/>
          </p:nvPr>
        </p:nvSpPr>
        <p:spPr>
          <a:xfrm>
            <a:off x="457200" y="1143000"/>
            <a:ext cx="8153399" cy="354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4" name="Shape 154"/>
          <p:cNvSpPr txBox="1"/>
          <p:nvPr>
            <p:ph type="title"/>
          </p:nvPr>
        </p:nvSpPr>
        <p:spPr>
          <a:xfrm>
            <a:off x="2809975" y="171450"/>
            <a:ext cx="6333899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Motivation for GSBR</a:t>
            </a:r>
          </a:p>
        </p:txBody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x="457200" y="1143000"/>
            <a:ext cx="8153399" cy="18422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SzPct val="100000"/>
              <a:buFont typeface="Calibri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Reduced footprint</a:t>
            </a:r>
          </a:p>
          <a:p>
            <a:pPr indent="-228600" lvl="0" marL="457200" rtl="0">
              <a:spcBef>
                <a:spcPts val="0"/>
              </a:spcBef>
              <a:buSzPct val="100000"/>
              <a:buFont typeface="Calibri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Less energy usage</a:t>
            </a:r>
          </a:p>
          <a:p>
            <a:pPr indent="-228600" lvl="0" marL="457200">
              <a:spcBef>
                <a:spcPts val="0"/>
              </a:spcBef>
              <a:buSzPct val="100000"/>
              <a:buFont typeface="Calibri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Combined nutrient and COD removal </a:t>
            </a:r>
          </a:p>
        </p:txBody>
      </p:sp>
      <p:pic>
        <p:nvPicPr>
          <p:cNvPr id="76" name="Shape 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7739" y="2702900"/>
            <a:ext cx="6652322" cy="215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Experimental Setup</a:t>
            </a:r>
          </a:p>
        </p:txBody>
      </p:sp>
      <p:pic>
        <p:nvPicPr>
          <p:cNvPr id="82" name="Shape 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725" y="1882025"/>
            <a:ext cx="3505200" cy="258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Shape 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4550" y="1500312"/>
            <a:ext cx="2513410" cy="33512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Experiment Plan</a:t>
            </a:r>
          </a:p>
        </p:txBody>
      </p:sp>
      <p:pic>
        <p:nvPicPr>
          <p:cNvPr id="89" name="Shape 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400" y="1193244"/>
            <a:ext cx="3970200" cy="325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Shape 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85021" y="1208500"/>
            <a:ext cx="4040628" cy="3254249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Shape 91"/>
          <p:cNvSpPr txBox="1"/>
          <p:nvPr/>
        </p:nvSpPr>
        <p:spPr>
          <a:xfrm>
            <a:off x="1689075" y="4522350"/>
            <a:ext cx="1798199" cy="2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Began 10/12/15</a:t>
            </a:r>
          </a:p>
        </p:txBody>
      </p:sp>
      <p:sp>
        <p:nvSpPr>
          <p:cNvPr id="92" name="Shape 92"/>
          <p:cNvSpPr txBox="1"/>
          <p:nvPr/>
        </p:nvSpPr>
        <p:spPr>
          <a:xfrm>
            <a:off x="5884350" y="4522350"/>
            <a:ext cx="1798199" cy="2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Began 11/24/15</a:t>
            </a:r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DO Results</a:t>
            </a:r>
          </a:p>
        </p:txBody>
      </p:sp>
      <p:pic>
        <p:nvPicPr>
          <p:cNvPr id="98" name="Shape 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775" y="1316575"/>
            <a:ext cx="4817574" cy="229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Shape 9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48325" y="2691625"/>
            <a:ext cx="5334200" cy="2344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Granule Images</a:t>
            </a:r>
          </a:p>
        </p:txBody>
      </p:sp>
      <p:pic>
        <p:nvPicPr>
          <p:cNvPr id="105" name="Shape 105"/>
          <p:cNvPicPr preferRelativeResize="0"/>
          <p:nvPr/>
        </p:nvPicPr>
        <p:blipFill rotWithShape="1">
          <a:blip r:embed="rId3">
            <a:alphaModFix/>
          </a:blip>
          <a:srcRect b="6233" l="5285" r="7931" t="23175"/>
          <a:stretch/>
        </p:blipFill>
        <p:spPr>
          <a:xfrm>
            <a:off x="629225" y="1571875"/>
            <a:ext cx="2162174" cy="2257425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pic>
      <p:pic>
        <p:nvPicPr>
          <p:cNvPr id="106" name="Shape 106"/>
          <p:cNvPicPr preferRelativeResize="0"/>
          <p:nvPr/>
        </p:nvPicPr>
        <p:blipFill rotWithShape="1">
          <a:blip r:embed="rId4">
            <a:alphaModFix/>
          </a:blip>
          <a:srcRect b="5664" l="0" r="0" t="10039"/>
          <a:stretch/>
        </p:blipFill>
        <p:spPr>
          <a:xfrm>
            <a:off x="3490912" y="1571875"/>
            <a:ext cx="2162174" cy="2257425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pic>
      <p:pic>
        <p:nvPicPr>
          <p:cNvPr id="107" name="Shape 107"/>
          <p:cNvPicPr preferRelativeResize="0"/>
          <p:nvPr/>
        </p:nvPicPr>
        <p:blipFill rotWithShape="1">
          <a:blip r:embed="rId5">
            <a:alphaModFix/>
          </a:blip>
          <a:srcRect b="14031" l="8028" r="8859" t="20398"/>
          <a:stretch/>
        </p:blipFill>
        <p:spPr>
          <a:xfrm>
            <a:off x="6352600" y="1571875"/>
            <a:ext cx="2162175" cy="2257425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pic>
      <p:sp>
        <p:nvSpPr>
          <p:cNvPr id="108" name="Shape 108"/>
          <p:cNvSpPr txBox="1"/>
          <p:nvPr/>
        </p:nvSpPr>
        <p:spPr>
          <a:xfrm>
            <a:off x="1031325" y="3928250"/>
            <a:ext cx="1353299" cy="328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1000"/>
              <a:t>10/16/15</a:t>
            </a:r>
          </a:p>
        </p:txBody>
      </p:sp>
      <p:sp>
        <p:nvSpPr>
          <p:cNvPr id="109" name="Shape 109"/>
          <p:cNvSpPr txBox="1"/>
          <p:nvPr/>
        </p:nvSpPr>
        <p:spPr>
          <a:xfrm>
            <a:off x="3895350" y="3928250"/>
            <a:ext cx="1353299" cy="328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000"/>
              <a:t>10/27/15</a:t>
            </a:r>
          </a:p>
        </p:txBody>
      </p:sp>
      <p:sp>
        <p:nvSpPr>
          <p:cNvPr id="110" name="Shape 110"/>
          <p:cNvSpPr txBox="1"/>
          <p:nvPr/>
        </p:nvSpPr>
        <p:spPr>
          <a:xfrm>
            <a:off x="6877625" y="3928250"/>
            <a:ext cx="1353299" cy="328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000"/>
              <a:t>12/04/15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Typical Cycle COD</a:t>
            </a:r>
          </a:p>
        </p:txBody>
      </p:sp>
      <p:pic>
        <p:nvPicPr>
          <p:cNvPr id="116" name="Shape 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8849" y="1295500"/>
            <a:ext cx="7386300" cy="3476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>
            <p:ph type="title"/>
          </p:nvPr>
        </p:nvSpPr>
        <p:spPr>
          <a:xfrm>
            <a:off x="2581375" y="171450"/>
            <a:ext cx="6333899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Nitrogen Before Changes</a:t>
            </a:r>
          </a:p>
        </p:txBody>
      </p:sp>
      <p:pic>
        <p:nvPicPr>
          <p:cNvPr id="122" name="Shape 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8712" y="1240825"/>
            <a:ext cx="6886575" cy="3671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Shape 1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835525"/>
            <a:ext cx="4428924" cy="2378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Shape 1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8925" y="1835525"/>
            <a:ext cx="4715074" cy="23781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Shape 129"/>
          <p:cNvSpPr txBox="1"/>
          <p:nvPr>
            <p:ph type="title"/>
          </p:nvPr>
        </p:nvSpPr>
        <p:spPr>
          <a:xfrm>
            <a:off x="2809975" y="171450"/>
            <a:ext cx="6333899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Nitrogen After First Change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