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6" r:id="rId3"/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0.jpg"/><Relationship Id="rId4" Type="http://schemas.openxmlformats.org/officeDocument/2006/relationships/image" Target="../media/image01.jpg"/><Relationship Id="rId5" Type="http://schemas.openxmlformats.org/officeDocument/2006/relationships/image" Target="../media/image02.jpg"/><Relationship Id="rId6" Type="http://schemas.openxmlformats.org/officeDocument/2006/relationships/image" Target="../media/image0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1" name="Shape 151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2" name="Shape 15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56" name="Shape 156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57" name="Shape 15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0" name="Shape 16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164" name="Shape 16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67" name="Shape 16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171" name="Shape 171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172" name="Shape 172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73" name="Shape 17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176" name="Shape 176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180" name="Shape 18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44" name="Shape 144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45" name="Shape 14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48" name="Shape 14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9.png"/><Relationship Id="rId4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6827125" y="240645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Nisarg Gohil</a:t>
            </a: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Andrea Whalen</a:t>
            </a: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Amiel Middelmann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786925" y="769775"/>
            <a:ext cx="83181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Granular Sequencing Batch Reactor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Recent Results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875" y="1276837"/>
            <a:ext cx="6572250" cy="334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b="1" lang="en" sz="2400">
                <a:latin typeface="Calibri"/>
                <a:ea typeface="Calibri"/>
                <a:cs typeface="Calibri"/>
                <a:sym typeface="Calibri"/>
              </a:rPr>
              <a:t>Current Experiment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Monitor progress of denitrification and reactor performance</a:t>
            </a:r>
          </a:p>
          <a:p>
            <a:pPr indent="-228600" lvl="0" marL="9144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COD, Ammonium, Nitrate/Nitrite analyses</a:t>
            </a:r>
          </a:p>
          <a:p>
            <a:pPr indent="-228600" lvl="0" marL="9144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Change parameters as needed for further experiments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b="1" lang="en" sz="2400">
                <a:latin typeface="Calibri"/>
                <a:ea typeface="Calibri"/>
                <a:cs typeface="Calibri"/>
                <a:sym typeface="Calibri"/>
              </a:rPr>
              <a:t>Future Experiments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High strength wastewater 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Test parameters to improve granulation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Pair GSBR with UASB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Conventional Wastewater</a:t>
            </a:r>
          </a:p>
        </p:txBody>
      </p:sp>
      <p:sp>
        <p:nvSpPr>
          <p:cNvPr id="75" name="Shape 75"/>
          <p:cNvSpPr txBox="1"/>
          <p:nvPr/>
        </p:nvSpPr>
        <p:spPr>
          <a:xfrm>
            <a:off x="342175" y="1427650"/>
            <a:ext cx="3813000" cy="3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Goals</a:t>
            </a:r>
          </a:p>
          <a:p>
            <a:pPr indent="-381000" lvl="0" marL="457200" rtl="0">
              <a:spcBef>
                <a:spcPts val="0"/>
              </a:spcBef>
              <a:buSzPct val="100000"/>
              <a:buFont typeface="Calibri"/>
              <a:buChar char="-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Remove organic matter and nutrients</a:t>
            </a:r>
          </a:p>
          <a:p>
            <a:pPr indent="-381000" lvl="0" marL="457200" rtl="0">
              <a:spcBef>
                <a:spcPts val="0"/>
              </a:spcBef>
              <a:buSzPct val="100000"/>
              <a:buFont typeface="Calibri"/>
              <a:buChar char="-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prevent environmental degradation</a:t>
            </a:r>
          </a:p>
          <a:p>
            <a:pPr indent="-381000" lvl="0" marL="457200" rtl="0">
              <a:spcBef>
                <a:spcPts val="0"/>
              </a:spcBef>
              <a:buSzPct val="100000"/>
              <a:buFont typeface="Calibri"/>
              <a:buChar char="-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improve public health</a:t>
            </a:r>
          </a:p>
          <a:p>
            <a:pPr rtl="0">
              <a:spcBef>
                <a:spcPts val="0"/>
              </a:spcBef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Limitations</a:t>
            </a:r>
          </a:p>
          <a:p>
            <a:pPr indent="-381000" lvl="0" marL="457200" rtl="0">
              <a:spcBef>
                <a:spcPts val="0"/>
              </a:spcBef>
              <a:buSzPct val="100000"/>
              <a:buFont typeface="Calibri"/>
              <a:buChar char="-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High energy</a:t>
            </a:r>
          </a:p>
          <a:p>
            <a:pPr indent="-381000" lvl="0" marL="457200">
              <a:spcBef>
                <a:spcPts val="0"/>
              </a:spcBef>
              <a:buSzPct val="100000"/>
              <a:buFont typeface="Calibri"/>
              <a:buChar char="-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Complexity</a:t>
            </a:r>
          </a:p>
        </p:txBody>
      </p:sp>
      <p:sp>
        <p:nvSpPr>
          <p:cNvPr id="76" name="Shape 76"/>
          <p:cNvSpPr/>
          <p:nvPr/>
        </p:nvSpPr>
        <p:spPr>
          <a:xfrm>
            <a:off x="23575" y="1592825"/>
            <a:ext cx="318600" cy="23609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8896" y="1281597"/>
            <a:ext cx="4949229" cy="3715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Shape 78"/>
          <p:cNvSpPr/>
          <p:nvPr/>
        </p:nvSpPr>
        <p:spPr>
          <a:xfrm>
            <a:off x="23575" y="3810000"/>
            <a:ext cx="318600" cy="23609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Motivation for GSBR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457200" y="1143000"/>
            <a:ext cx="8153399" cy="1842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Consolidates activated sludge and sedimentation processes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Reduced footprint</a:t>
            </a:r>
          </a:p>
          <a:p>
            <a:pPr indent="-228600" lvl="0" marL="457200" rtl="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Less energy usage</a:t>
            </a:r>
          </a:p>
          <a:p>
            <a:pPr indent="-228600" lvl="0" marL="457200">
              <a:spcBef>
                <a:spcPts val="0"/>
              </a:spcBef>
              <a:buSzPct val="100000"/>
              <a:buFont typeface="Calibri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Combined nutrient and COD removal </a:t>
            </a:r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7739" y="2931500"/>
            <a:ext cx="6652322" cy="215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 it works</a:t>
            </a:r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412" y="1213124"/>
            <a:ext cx="5735174" cy="38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Nitrogen Removal</a:t>
            </a:r>
          </a:p>
        </p:txBody>
      </p:sp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625" y="1692000"/>
            <a:ext cx="4432624" cy="336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Shape 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2775" y="2060075"/>
            <a:ext cx="4432624" cy="279804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330375" y="1345050"/>
            <a:ext cx="84597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Nitrogen Cycle		                                             In Granules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Experimental Setup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725" y="1882025"/>
            <a:ext cx="3505200" cy="258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4550" y="1500312"/>
            <a:ext cx="2513410" cy="3351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Previous Work</a:t>
            </a:r>
          </a:p>
        </p:txBody>
      </p:sp>
      <p:pic>
        <p:nvPicPr>
          <p:cNvPr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38074"/>
            <a:ext cx="9144000" cy="2744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Experiment Plan</a:t>
            </a:r>
          </a:p>
        </p:txBody>
      </p:sp>
      <p:pic>
        <p:nvPicPr>
          <p:cNvPr id="118" name="Shape 118"/>
          <p:cNvPicPr preferRelativeResize="0"/>
          <p:nvPr/>
        </p:nvPicPr>
        <p:blipFill rotWithShape="1">
          <a:blip r:embed="rId3">
            <a:alphaModFix/>
          </a:blip>
          <a:srcRect b="5645" l="0" r="0" t="3005"/>
          <a:stretch/>
        </p:blipFill>
        <p:spPr>
          <a:xfrm>
            <a:off x="3675050" y="1202475"/>
            <a:ext cx="5191900" cy="3643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 txBox="1"/>
          <p:nvPr/>
        </p:nvSpPr>
        <p:spPr>
          <a:xfrm>
            <a:off x="294975" y="1404050"/>
            <a:ext cx="3244799" cy="32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Font typeface="Calibri"/>
              <a:buAutoNum type="arabicPeriod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15 minutes of “high shear” air flow rate </a:t>
            </a:r>
          </a:p>
          <a:p>
            <a:pPr indent="-381000" lvl="0" marL="457200" rtl="0">
              <a:spcBef>
                <a:spcPts val="0"/>
              </a:spcBef>
              <a:buSzPct val="100000"/>
              <a:buFont typeface="Calibri"/>
              <a:buAutoNum type="arabicPeriod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60 minutes of moderate aeration</a:t>
            </a:r>
          </a:p>
          <a:p>
            <a:pPr indent="-381000" lvl="0" marL="457200">
              <a:spcBef>
                <a:spcPts val="0"/>
              </a:spcBef>
              <a:buSzPct val="100000"/>
              <a:buFont typeface="Calibri"/>
              <a:buAutoNum type="arabicPeriod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30 minutes of very low air flow rate.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Recent Results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475" y="1271950"/>
            <a:ext cx="6677025" cy="33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