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5"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9144000"/>
  <p:notesSz cx="6858000" cy="9144000"/>
  <p:embeddedFontLst>
    <p:embeddedFont>
      <p:font typeface="Galdeano"/>
      <p:regular r:id="rId30"/>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0" Type="http://schemas.openxmlformats.org/officeDocument/2006/relationships/font" Target="fonts/Galdeano-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200" u="none" cap="none" strike="noStrike">
                <a:solidFill>
                  <a:schemeClr val="dk1"/>
                </a:solidFill>
                <a:latin typeface="Calibri"/>
                <a:ea typeface="Calibri"/>
                <a:cs typeface="Calibri"/>
                <a:sym typeface="Calibri"/>
              </a:defRPr>
            </a:lvl2pPr>
            <a:lvl3pPr indent="0" marL="914400" marR="0" rtl="0" algn="l">
              <a:spcBef>
                <a:spcPts val="0"/>
              </a:spcBef>
              <a:defRPr b="0" baseline="0" i="0" sz="1200" u="none" cap="none" strike="noStrike">
                <a:solidFill>
                  <a:schemeClr val="dk1"/>
                </a:solidFill>
                <a:latin typeface="Calibri"/>
                <a:ea typeface="Calibri"/>
                <a:cs typeface="Calibri"/>
                <a:sym typeface="Calibri"/>
              </a:defRPr>
            </a:lvl3pPr>
            <a:lvl4pPr indent="0" marL="1371600" marR="0" rtl="0" algn="l">
              <a:spcBef>
                <a:spcPts val="0"/>
              </a:spcBef>
              <a:defRPr b="0" baseline="0" i="0" sz="1200" u="none" cap="none" strike="noStrike">
                <a:solidFill>
                  <a:schemeClr val="dk1"/>
                </a:solidFill>
                <a:latin typeface="Calibri"/>
                <a:ea typeface="Calibri"/>
                <a:cs typeface="Calibri"/>
                <a:sym typeface="Calibri"/>
              </a:defRPr>
            </a:lvl4pPr>
            <a:lvl5pPr indent="0" marL="1828800" marR="0" rtl="0" algn="l">
              <a:spcBef>
                <a:spcPts val="0"/>
              </a:spcBef>
              <a:defRPr b="0" baseline="0" i="0" sz="1200" u="none" cap="none" strike="noStrike">
                <a:solidFill>
                  <a:schemeClr val="dk1"/>
                </a:solidFill>
                <a:latin typeface="Calibri"/>
                <a:ea typeface="Calibri"/>
                <a:cs typeface="Calibri"/>
                <a:sym typeface="Calibri"/>
              </a:defRPr>
            </a:lvl5pPr>
            <a:lvl6pPr indent="0" marL="2286000" marR="0" rtl="0" algn="l">
              <a:spcBef>
                <a:spcPts val="0"/>
              </a:spcBef>
              <a:defRPr b="0" baseline="0" i="0" sz="1200" u="none" cap="none" strike="noStrike">
                <a:solidFill>
                  <a:schemeClr val="dk1"/>
                </a:solidFill>
                <a:latin typeface="Calibri"/>
                <a:ea typeface="Calibri"/>
                <a:cs typeface="Calibri"/>
                <a:sym typeface="Calibri"/>
              </a:defRPr>
            </a:lvl6pPr>
            <a:lvl7pPr indent="0" marL="2743200" marR="0" rtl="0" algn="l">
              <a:spcBef>
                <a:spcPts val="0"/>
              </a:spcBef>
              <a:defRPr b="0" baseline="0" i="0" sz="1200" u="none" cap="none" strike="noStrike">
                <a:solidFill>
                  <a:schemeClr val="dk1"/>
                </a:solidFill>
                <a:latin typeface="Calibri"/>
                <a:ea typeface="Calibri"/>
                <a:cs typeface="Calibri"/>
                <a:sym typeface="Calibri"/>
              </a:defRPr>
            </a:lvl7pPr>
            <a:lvl8pPr indent="0" marL="3200400" marR="0" rtl="0" algn="l">
              <a:spcBef>
                <a:spcPts val="0"/>
              </a:spcBef>
              <a:defRPr b="0" baseline="0" i="0" sz="1200" u="none" cap="none" strike="noStrike">
                <a:solidFill>
                  <a:schemeClr val="dk1"/>
                </a:solidFill>
                <a:latin typeface="Calibri"/>
                <a:ea typeface="Calibri"/>
                <a:cs typeface="Calibri"/>
                <a:sym typeface="Calibri"/>
              </a:defRPr>
            </a:lvl8pPr>
            <a:lvl9pPr indent="0" marL="3657600" marR="0" rtl="0" algn="l">
              <a:spcBef>
                <a:spcPts val="0"/>
              </a:spcBef>
              <a:defRPr b="0" baseline="0" i="0" sz="1200" u="none" cap="none" strike="noStrike">
                <a:solidFill>
                  <a:schemeClr val="dk1"/>
                </a:solidFill>
                <a:latin typeface="Calibri"/>
                <a:ea typeface="Calibri"/>
                <a:cs typeface="Calibri"/>
                <a:sym typeface="Calibri"/>
              </a:defRPr>
            </a:lvl9pPr>
          </a:lstStyle>
          <a:p/>
        </p:txBody>
      </p:sp>
      <p:sp>
        <p:nvSpPr>
          <p:cNvPr id="6" name="Shape 6"/>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7" name="Shape 7"/>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 name="Shape 67"/>
        <p:cNvGrpSpPr/>
        <p:nvPr/>
      </p:nvGrpSpPr>
      <p:grpSpPr>
        <a:xfrm>
          <a:off x="0" y="0"/>
          <a:ext cx="0" cy="0"/>
          <a:chOff x="0" y="0"/>
          <a:chExt cx="0" cy="0"/>
        </a:xfrm>
      </p:grpSpPr>
      <p:sp>
        <p:nvSpPr>
          <p:cNvPr id="68" name="Shape 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9" name="Shape 6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baseline="0" i="0" sz="1200" u="none" cap="none" strike="noStrike">
              <a:solidFill>
                <a:schemeClr val="dk1"/>
              </a:solidFill>
              <a:latin typeface="Calibri"/>
              <a:ea typeface="Calibri"/>
              <a:cs typeface="Calibri"/>
              <a:sym typeface="Calibri"/>
            </a:endParaRPr>
          </a:p>
        </p:txBody>
      </p:sp>
      <p:sp>
        <p:nvSpPr>
          <p:cNvPr id="70" name="Shape 70"/>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37" name="Shape 1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lnSpc>
                <a:spcPct val="115000"/>
              </a:lnSpc>
              <a:spcBef>
                <a:spcPts val="1000"/>
              </a:spcBef>
              <a:spcAft>
                <a:spcPts val="800"/>
              </a:spcAft>
              <a:buClr>
                <a:schemeClr val="dk1"/>
              </a:buClr>
              <a:buFont typeface="Arial"/>
              <a:buNone/>
            </a:pPr>
            <a:r>
              <a:t/>
            </a:r>
            <a:endParaRPr sz="1100">
              <a:solidFill>
                <a:srgbClr val="333333"/>
              </a:solidFill>
              <a:latin typeface="Arial"/>
              <a:ea typeface="Arial"/>
              <a:cs typeface="Arial"/>
              <a:sym typeface="Arial"/>
            </a:endParaRPr>
          </a:p>
          <a:p>
            <a:pPr lvl="0" rtl="0">
              <a:spcBef>
                <a:spcPts val="0"/>
              </a:spcBef>
              <a:buNone/>
            </a:pPr>
            <a:r>
              <a:t/>
            </a:r>
            <a:endParaRPr/>
          </a:p>
        </p:txBody>
      </p:sp>
      <p:sp>
        <p:nvSpPr>
          <p:cNvPr id="138" name="Shape 138"/>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rtl="0">
              <a:spcBef>
                <a:spcPts val="0"/>
              </a:spcBef>
              <a:buNone/>
            </a:pPr>
            <a:fld id="{00000000-1234-1234-1234-123412341234}" type="slidenum">
              <a:rPr lang="es-HN"/>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44" name="Shape 14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45" name="Shape 145"/>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51" name="Shape 15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52" name="Shape 152"/>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rt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58" name="Shape 1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65" name="Shape 1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72" name="Shape 17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73" name="Shape 173"/>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80" name="Shape 18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81" name="Shape 181"/>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88" name="Shape 18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89" name="Shape 189"/>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97" name="Shape 1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06" name="Shape 2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 name="Shape 74"/>
        <p:cNvGrpSpPr/>
        <p:nvPr/>
      </p:nvGrpSpPr>
      <p:grpSpPr>
        <a:xfrm>
          <a:off x="0" y="0"/>
          <a:ext cx="0" cy="0"/>
          <a:chOff x="0" y="0"/>
          <a:chExt cx="0" cy="0"/>
        </a:xfrm>
      </p:grpSpPr>
      <p:sp>
        <p:nvSpPr>
          <p:cNvPr id="75" name="Shape 7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76" name="Shape 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14" name="Shape 2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34" name="Shape 2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51" name="Shape 2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s-HN"/>
              <a:t>have granules, wastewater stock, tubing necessary - tested delivery of pumps to get desired concentration. </a:t>
            </a:r>
          </a:p>
          <a:p>
            <a:pPr lvl="0" rtl="0">
              <a:spcBef>
                <a:spcPts val="0"/>
              </a:spcBef>
              <a:buNone/>
            </a:pPr>
            <a:r>
              <a:rPr lang="es-HN"/>
              <a:t>ready to inoculate as soon as leaks are better understood/addressed</a:t>
            </a:r>
          </a:p>
        </p:txBody>
      </p:sp>
      <p:sp>
        <p:nvSpPr>
          <p:cNvPr id="257" name="Shape 2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64" name="Shape 2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70" name="Shape 2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84" name="Shape 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8" name="Shape 9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99" name="Shape 99"/>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06" name="Shape 1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13" name="Shape 1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s-HN"/>
              <a:t>2 UASBs constructed: chosen because fits constraints of</a:t>
            </a:r>
          </a:p>
          <a:p>
            <a:pPr indent="-228600" lvl="0" marL="457200" rtl="0">
              <a:spcBef>
                <a:spcPts val="0"/>
              </a:spcBef>
              <a:buSzPct val="100000"/>
              <a:buFont typeface="Calibri"/>
            </a:pPr>
            <a:r>
              <a:rPr lang="es-HN" sz="1000">
                <a:highlight>
                  <a:srgbClr val="FFFFFF"/>
                </a:highlight>
              </a:rPr>
              <a:t>Low flows; influent COD: 500 mg/L</a:t>
            </a:r>
          </a:p>
          <a:p>
            <a:pPr indent="-228600" lvl="0" marL="457200" rtl="0">
              <a:spcBef>
                <a:spcPts val="0"/>
              </a:spcBef>
              <a:buSzPct val="100000"/>
              <a:buFont typeface="Calibri"/>
            </a:pPr>
            <a:r>
              <a:rPr lang="es-HN" sz="1000">
                <a:highlight>
                  <a:srgbClr val="FFFFFF"/>
                </a:highlight>
              </a:rPr>
              <a:t>Small footprint</a:t>
            </a:r>
          </a:p>
          <a:p>
            <a:pPr indent="-228600" lvl="0" marL="457200" rtl="0" algn="l">
              <a:lnSpc>
                <a:spcPct val="115000"/>
              </a:lnSpc>
              <a:spcBef>
                <a:spcPts val="0"/>
              </a:spcBef>
              <a:buSzPct val="100000"/>
              <a:buFont typeface="Calibri"/>
            </a:pPr>
            <a:r>
              <a:rPr lang="es-HN" sz="1000">
                <a:highlight>
                  <a:srgbClr val="FFFFFF"/>
                </a:highlight>
              </a:rPr>
              <a:t>Low Energy</a:t>
            </a:r>
          </a:p>
          <a:p>
            <a:pPr>
              <a:spcBef>
                <a:spcPts val="0"/>
              </a:spcBef>
              <a:buNone/>
            </a:pPr>
            <a:r>
              <a:t/>
            </a:r>
            <a:endParaRPr/>
          </a:p>
        </p:txBody>
      </p:sp>
      <p:sp>
        <p:nvSpPr>
          <p:cNvPr id="120" name="Shape 12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28" name="Shape 128"/>
          <p:cNvSpPr txBox="1"/>
          <p:nvPr>
            <p:ph idx="1" type="body"/>
          </p:nvPr>
        </p:nvSpPr>
        <p:spPr>
          <a:xfrm>
            <a:off x="685800" y="4343400"/>
            <a:ext cx="5486399" cy="4114800"/>
          </a:xfrm>
          <a:prstGeom prst="rect">
            <a:avLst/>
          </a:prstGeom>
        </p:spPr>
        <p:txBody>
          <a:bodyPr anchorCtr="0" anchor="t" bIns="91425" lIns="91425" rIns="91425" tIns="91425">
            <a:noAutofit/>
          </a:bodyPr>
          <a:lstStyle/>
          <a:p>
            <a:pPr indent="-228600" lvl="0" marL="457200" rtl="0">
              <a:lnSpc>
                <a:spcPct val="115000"/>
              </a:lnSpc>
              <a:spcBef>
                <a:spcPts val="1000"/>
              </a:spcBef>
              <a:spcAft>
                <a:spcPts val="800"/>
              </a:spcAft>
              <a:buClr>
                <a:srgbClr val="333333"/>
              </a:buClr>
              <a:buSzPct val="100000"/>
              <a:buFont typeface="Calibri"/>
            </a:pPr>
            <a:r>
              <a:rPr lang="es-HN">
                <a:solidFill>
                  <a:srgbClr val="333333"/>
                </a:solidFill>
              </a:rPr>
              <a:t>new gas chamber sealing method based on the coupling of a pressure sensor with process controller that would potentially only release accumulated biogas once a certain gas pressure has been reached.  </a:t>
            </a:r>
          </a:p>
          <a:p>
            <a:pPr indent="-228600" lvl="0" marL="457200" rtl="0">
              <a:lnSpc>
                <a:spcPct val="142857"/>
              </a:lnSpc>
              <a:spcBef>
                <a:spcPts val="800"/>
              </a:spcBef>
              <a:buClr>
                <a:srgbClr val="333333"/>
              </a:buClr>
              <a:buSzPct val="100000"/>
              <a:buFont typeface="Calibri"/>
            </a:pPr>
            <a:r>
              <a:rPr lang="es-HN">
                <a:solidFill>
                  <a:srgbClr val="333333"/>
                </a:solidFill>
              </a:rPr>
              <a:t> fluidization velocity and settling velocity increase as granule diameter and density increase</a:t>
            </a:r>
          </a:p>
          <a:p>
            <a:pPr indent="-228600" lvl="0" marL="457200" rtl="0">
              <a:lnSpc>
                <a:spcPct val="115000"/>
              </a:lnSpc>
              <a:spcBef>
                <a:spcPts val="1000"/>
              </a:spcBef>
              <a:spcAft>
                <a:spcPts val="800"/>
              </a:spcAft>
              <a:buClr>
                <a:srgbClr val="333333"/>
              </a:buClr>
              <a:buSzPct val="100000"/>
              <a:buFont typeface="Calibri"/>
            </a:pPr>
            <a:r>
              <a:rPr lang="es-HN">
                <a:solidFill>
                  <a:srgbClr val="333333"/>
                </a:solidFill>
              </a:rPr>
              <a:t>dissolved methane escaping in effluent</a:t>
            </a:r>
          </a:p>
          <a:p>
            <a:pPr indent="-228600" lvl="0" marL="457200">
              <a:lnSpc>
                <a:spcPct val="115000"/>
              </a:lnSpc>
              <a:spcBef>
                <a:spcPts val="1000"/>
              </a:spcBef>
              <a:spcAft>
                <a:spcPts val="800"/>
              </a:spcAft>
              <a:buClr>
                <a:srgbClr val="333333"/>
              </a:buClr>
              <a:buSzPct val="100000"/>
              <a:buFont typeface="Calibri"/>
            </a:pPr>
            <a:r>
              <a:rPr lang="es-HN">
                <a:solidFill>
                  <a:srgbClr val="333333"/>
                </a:solidFill>
              </a:rPr>
              <a:t>confocal microscopy and chemical staining in an attempt to characterize the granules within the reactor. The group was able to identify regions within the granule involved in active DNA and RNA synthesis as well as groups of aggregated methanogens. </a:t>
            </a:r>
          </a:p>
        </p:txBody>
      </p:sp>
      <p:sp>
        <p:nvSpPr>
          <p:cNvPr id="129" name="Shape 129"/>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4.jpg"/><Relationship Id="rId3" Type="http://schemas.openxmlformats.org/officeDocument/2006/relationships/image" Target="../media/image03.jpg"/><Relationship Id="rId4" Type="http://schemas.openxmlformats.org/officeDocument/2006/relationships/image" Target="../media/image01.jpg"/><Relationship Id="rId5" Type="http://schemas.openxmlformats.org/officeDocument/2006/relationships/image" Target="../media/image02.jpg"/><Relationship Id="rId6" Type="http://schemas.openxmlformats.org/officeDocument/2006/relationships/image" Target="../media/image0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21" name="Shape 21"/>
          <p:cNvSpPr txBox="1"/>
          <p:nvPr>
            <p:ph idx="1" type="subTitle"/>
          </p:nvPr>
        </p:nvSpPr>
        <p:spPr>
          <a:xfrm>
            <a:off x="3352800" y="5029200"/>
            <a:ext cx="3962399" cy="114300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22" name="Shape 22"/>
          <p:cNvSpPr txBox="1"/>
          <p:nvPr>
            <p:ph idx="10" type="dt"/>
          </p:nvPr>
        </p:nvSpPr>
        <p:spPr>
          <a:xfrm>
            <a:off x="6781800" y="6248400"/>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4" name="Shape 24"/>
          <p:cNvSpPr txBox="1"/>
          <p:nvPr>
            <p:ph type="ctrTitle"/>
          </p:nvPr>
        </p:nvSpPr>
        <p:spPr>
          <a:xfrm>
            <a:off x="1371600" y="1120775"/>
            <a:ext cx="7772400" cy="1470024"/>
          </a:xfrm>
          <a:prstGeom prst="rect">
            <a:avLst/>
          </a:prstGeom>
          <a:noFill/>
          <a:ln>
            <a:noFill/>
          </a:ln>
        </p:spPr>
        <p:txBody>
          <a:bodyPr anchorCtr="0" anchor="ctr" bIns="91425" lIns="91425" rIns="91425" tIns="91425"/>
          <a:lstStyle>
            <a:lvl1pPr indent="0" marL="0" marR="0" rtl="0" algn="r">
              <a:spcBef>
                <a:spcPts val="0"/>
              </a:spcBef>
              <a:spcAft>
                <a:spcPts val="0"/>
              </a:spcAft>
              <a:defRPr b="1" baseline="0" i="0" sz="5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pic>
        <p:nvPicPr>
          <p:cNvPr id="25" name="Shape 25"/>
          <p:cNvPicPr preferRelativeResize="0"/>
          <p:nvPr/>
        </p:nvPicPr>
        <p:blipFill rotWithShape="1">
          <a:blip r:embed="rId5">
            <a:alphaModFix/>
          </a:blip>
          <a:srcRect b="0" l="0" r="0" t="0"/>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b="0" l="0" r="0" t="0"/>
          <a:stretch/>
        </p:blipFill>
        <p:spPr>
          <a:xfrm>
            <a:off x="5287487" y="0"/>
            <a:ext cx="3856511" cy="114709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7" name="Shape 27"/>
        <p:cNvGrpSpPr/>
        <p:nvPr/>
      </p:nvGrpSpPr>
      <p:grpSpPr>
        <a:xfrm>
          <a:off x="0" y="0"/>
          <a:ext cx="0" cy="0"/>
          <a:chOff x="0" y="0"/>
          <a:chExt cx="0" cy="0"/>
        </a:xfrm>
      </p:grpSpPr>
      <p:sp>
        <p:nvSpPr>
          <p:cNvPr id="28" name="Shape 2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29" name="Shape 2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
        <p:nvSpPr>
          <p:cNvPr id="32" name="Shape 32"/>
          <p:cNvSpPr txBox="1"/>
          <p:nvPr>
            <p:ph idx="1" type="body"/>
          </p:nvPr>
        </p:nvSpPr>
        <p:spPr>
          <a:xfrm>
            <a:off x="457200" y="1524000"/>
            <a:ext cx="8153399" cy="47244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37" name="Shape 37"/>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40" name="Shape 40"/>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1" name="Shape 41"/>
        <p:cNvGrpSpPr/>
        <p:nvPr/>
      </p:nvGrpSpPr>
      <p:grpSpPr>
        <a:xfrm>
          <a:off x="0" y="0"/>
          <a:ext cx="0" cy="0"/>
          <a:chOff x="0" y="0"/>
          <a:chExt cx="0" cy="0"/>
        </a:xfrm>
      </p:grpSpPr>
      <p:sp>
        <p:nvSpPr>
          <p:cNvPr id="42" name="Shape 42"/>
          <p:cNvSpPr txBox="1"/>
          <p:nvPr>
            <p:ph type="title"/>
          </p:nvPr>
        </p:nvSpPr>
        <p:spPr>
          <a:xfrm>
            <a:off x="2667000" y="228600"/>
            <a:ext cx="6248399"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43" name="Shape 4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4" name="Shape 4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5" name="Shape 45"/>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46" name="Shape 4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47" name="Shape 47"/>
        <p:cNvGrpSpPr/>
        <p:nvPr/>
      </p:nvGrpSpPr>
      <p:grpSpPr>
        <a:xfrm>
          <a:off x="0" y="0"/>
          <a:ext cx="0" cy="0"/>
          <a:chOff x="0" y="0"/>
          <a:chExt cx="0" cy="0"/>
        </a:xfrm>
      </p:grpSpPr>
      <p:sp>
        <p:nvSpPr>
          <p:cNvPr id="48" name="Shape 4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49" name="Shape 4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0" name="Shape 5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1" name="Shape 5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2" name="Shape 52"/>
        <p:cNvGrpSpPr/>
        <p:nvPr/>
      </p:nvGrpSpPr>
      <p:grpSpPr>
        <a:xfrm>
          <a:off x="0" y="0"/>
          <a:ext cx="0" cy="0"/>
          <a:chOff x="0" y="0"/>
          <a:chExt cx="0" cy="0"/>
        </a:xfrm>
      </p:grpSpPr>
      <p:sp>
        <p:nvSpPr>
          <p:cNvPr id="53" name="Shape 53"/>
          <p:cNvSpPr txBox="1"/>
          <p:nvPr>
            <p:ph type="title"/>
          </p:nvPr>
        </p:nvSpPr>
        <p:spPr>
          <a:xfrm>
            <a:off x="2819400" y="274637"/>
            <a:ext cx="58674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b="1" sz="4400">
                <a:solidFill>
                  <a:schemeClr val="dk2"/>
                </a:solidFill>
                <a:latin typeface="Galdeano"/>
                <a:ea typeface="Galdeano"/>
                <a:cs typeface="Galdeano"/>
                <a:sym typeface="Galdeano"/>
              </a:defRPr>
            </a:lvl2pPr>
            <a:lvl3pPr rtl="0">
              <a:spcBef>
                <a:spcPts val="0"/>
              </a:spcBef>
              <a:defRPr b="1" sz="4400">
                <a:solidFill>
                  <a:schemeClr val="dk2"/>
                </a:solidFill>
                <a:latin typeface="Galdeano"/>
                <a:ea typeface="Galdeano"/>
                <a:cs typeface="Galdeano"/>
                <a:sym typeface="Galdeano"/>
              </a:defRPr>
            </a:lvl3pPr>
            <a:lvl4pPr rtl="0">
              <a:spcBef>
                <a:spcPts val="0"/>
              </a:spcBef>
              <a:defRPr b="1" sz="4400">
                <a:solidFill>
                  <a:schemeClr val="dk2"/>
                </a:solidFill>
                <a:latin typeface="Galdeano"/>
                <a:ea typeface="Galdeano"/>
                <a:cs typeface="Galdeano"/>
                <a:sym typeface="Galdeano"/>
              </a:defRPr>
            </a:lvl4pPr>
            <a:lvl5pPr rtl="0">
              <a:spcBef>
                <a:spcPts val="0"/>
              </a:spcBef>
              <a:defRPr b="1" sz="4400">
                <a:solidFill>
                  <a:schemeClr val="dk2"/>
                </a:solidFill>
                <a:latin typeface="Galdeano"/>
                <a:ea typeface="Galdeano"/>
                <a:cs typeface="Galdeano"/>
                <a:sym typeface="Galdeano"/>
              </a:defRPr>
            </a:lvl5pPr>
            <a:lvl6pPr rtl="0">
              <a:spcBef>
                <a:spcPts val="0"/>
              </a:spcBef>
              <a:defRPr b="1" sz="4400">
                <a:solidFill>
                  <a:schemeClr val="dk2"/>
                </a:solidFill>
                <a:latin typeface="Galdeano"/>
                <a:ea typeface="Galdeano"/>
                <a:cs typeface="Galdeano"/>
                <a:sym typeface="Galdeano"/>
              </a:defRPr>
            </a:lvl6pPr>
            <a:lvl7pPr rtl="0">
              <a:spcBef>
                <a:spcPts val="0"/>
              </a:spcBef>
              <a:defRPr b="1" sz="4400">
                <a:solidFill>
                  <a:schemeClr val="dk2"/>
                </a:solidFill>
                <a:latin typeface="Galdeano"/>
                <a:ea typeface="Galdeano"/>
                <a:cs typeface="Galdeano"/>
                <a:sym typeface="Galdeano"/>
              </a:defRPr>
            </a:lvl7pPr>
            <a:lvl8pPr rtl="0">
              <a:spcBef>
                <a:spcPts val="0"/>
              </a:spcBef>
              <a:defRPr b="1" sz="4400">
                <a:solidFill>
                  <a:schemeClr val="dk2"/>
                </a:solidFill>
                <a:latin typeface="Galdeano"/>
                <a:ea typeface="Galdeano"/>
                <a:cs typeface="Galdeano"/>
                <a:sym typeface="Galdeano"/>
              </a:defRPr>
            </a:lvl8pPr>
            <a:lvl9pPr rtl="0">
              <a:spcBef>
                <a:spcPts val="0"/>
              </a:spcBef>
              <a:defRPr b="1" sz="4400">
                <a:solidFill>
                  <a:schemeClr val="dk2"/>
                </a:solidFill>
                <a:latin typeface="Galdeano"/>
                <a:ea typeface="Galdeano"/>
                <a:cs typeface="Galdeano"/>
                <a:sym typeface="Galdeano"/>
              </a:defRPr>
            </a:lvl9pPr>
          </a:lstStyle>
          <a:p/>
        </p:txBody>
      </p:sp>
      <p:sp>
        <p:nvSpPr>
          <p:cNvPr id="54" name="Shape 54"/>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5" name="Shape 55"/>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6" name="Shape 56"/>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7" name="Shape 57"/>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8" name="Shape 58"/>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1" name="Shape 61"/>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2" name="Shape 62"/>
        <p:cNvGrpSpPr/>
        <p:nvPr/>
      </p:nvGrpSpPr>
      <p:grpSpPr>
        <a:xfrm>
          <a:off x="0" y="0"/>
          <a:ext cx="0" cy="0"/>
          <a:chOff x="0" y="0"/>
          <a:chExt cx="0" cy="0"/>
        </a:xfrm>
      </p:grpSpPr>
      <p:sp>
        <p:nvSpPr>
          <p:cNvPr id="63" name="Shape 6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4" name="Shape 6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5" name="Shape 65"/>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6" name="Shape 6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marL="0" marR="0" rtl="0" algn="ctr">
              <a:spcBef>
                <a:spcPts val="0"/>
              </a:spcBef>
              <a:spcAft>
                <a:spcPts val="0"/>
              </a:spcAft>
              <a:defRPr b="1" baseline="0" i="0" sz="4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sp>
        <p:nvSpPr>
          <p:cNvPr id="10" name="Shape 10"/>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11" name="Shape 1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 name="Shape 1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3" name="Shape 13"/>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cxnSp>
        <p:nvCxnSpPr>
          <p:cNvPr id="14" name="Shape 14"/>
          <p:cNvCxnSpPr/>
          <p:nvPr/>
        </p:nvCxnSpPr>
        <p:spPr>
          <a:xfrm>
            <a:off x="0" y="144780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15" name="Shape 15"/>
          <p:cNvPicPr preferRelativeResize="0"/>
          <p:nvPr/>
        </p:nvPicPr>
        <p:blipFill rotWithShape="1">
          <a:blip r:embed="rId1">
            <a:alphaModFix/>
          </a:blip>
          <a:srcRect b="0" l="0" r="0" t="0"/>
          <a:stretch/>
        </p:blipFill>
        <p:spPr>
          <a:xfrm>
            <a:off x="0" y="304389"/>
            <a:ext cx="2819400" cy="8386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sciencedirect.com/science/article/pii/S089417770500099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6.png"/><Relationship Id="rId4" Type="http://schemas.openxmlformats.org/officeDocument/2006/relationships/image" Target="../media/image0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idx="1" type="subTitle"/>
          </p:nvPr>
        </p:nvSpPr>
        <p:spPr>
          <a:xfrm>
            <a:off x="4724400" y="3962400"/>
            <a:ext cx="3962399" cy="624672"/>
          </a:xfrm>
          <a:prstGeom prst="rect">
            <a:avLst/>
          </a:prstGeom>
          <a:noFill/>
          <a:ln>
            <a:noFill/>
          </a:ln>
        </p:spPr>
        <p:txBody>
          <a:bodyPr anchorCtr="0" anchor="t" bIns="45700" lIns="91425" rIns="91425" tIns="45700">
            <a:noAutofit/>
          </a:bodyPr>
          <a:lstStyle/>
          <a:p>
            <a:pPr indent="0" lvl="0" marL="0" marR="0" rtl="0" algn="r">
              <a:spcBef>
                <a:spcPts val="0"/>
              </a:spcBef>
              <a:spcAft>
                <a:spcPts val="0"/>
              </a:spcAft>
              <a:buClr>
                <a:schemeClr val="lt1"/>
              </a:buClr>
              <a:buSzPct val="25000"/>
              <a:buFont typeface="Noto Symbol"/>
              <a:buNone/>
            </a:pPr>
            <a:r>
              <a:rPr b="0" baseline="0" i="0" lang="es-HN" sz="2800" u="none" cap="none" strike="noStrike">
                <a:solidFill>
                  <a:schemeClr val="lt1"/>
                </a:solidFill>
                <a:latin typeface="Calibri"/>
                <a:ea typeface="Calibri"/>
                <a:cs typeface="Calibri"/>
                <a:sym typeface="Calibri"/>
              </a:rPr>
              <a:t>Zoe Maisel, Evan Greenberg, Yi Guo, Mason Minot</a:t>
            </a:r>
          </a:p>
        </p:txBody>
      </p:sp>
      <p:sp>
        <p:nvSpPr>
          <p:cNvPr id="73" name="Shape 73"/>
          <p:cNvSpPr txBox="1"/>
          <p:nvPr>
            <p:ph type="ctrTitle"/>
          </p:nvPr>
        </p:nvSpPr>
        <p:spPr>
          <a:xfrm>
            <a:off x="1371600" y="1120775"/>
            <a:ext cx="7772400" cy="1470024"/>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b="1" baseline="0" i="0" lang="es-HN" sz="5400" u="none" cap="none" strike="noStrike">
                <a:solidFill>
                  <a:schemeClr val="dk2"/>
                </a:solidFill>
                <a:latin typeface="Calibri"/>
                <a:ea typeface="Calibri"/>
                <a:cs typeface="Calibri"/>
                <a:sym typeface="Calibri"/>
              </a:rPr>
              <a:t>Upflow Anaerobic Sludge Blanket Reactors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2819400" y="228600"/>
            <a:ext cx="6096000" cy="1143000"/>
          </a:xfrm>
          <a:prstGeom prst="rect">
            <a:avLst/>
          </a:prstGeom>
        </p:spPr>
        <p:txBody>
          <a:bodyPr anchorCtr="0" anchor="ctr" bIns="91425" lIns="91425" rIns="91425" tIns="91425">
            <a:noAutofit/>
          </a:bodyPr>
          <a:lstStyle/>
          <a:p>
            <a:pPr lvl="0" rtl="0">
              <a:spcBef>
                <a:spcPts val="0"/>
              </a:spcBef>
              <a:buNone/>
            </a:pPr>
            <a:r>
              <a:rPr lang="es-HN" sz="4000"/>
              <a:t>Previous Work and Challenges</a:t>
            </a:r>
          </a:p>
        </p:txBody>
      </p:sp>
      <p:sp>
        <p:nvSpPr>
          <p:cNvPr id="141" name="Shape 141"/>
          <p:cNvSpPr txBox="1"/>
          <p:nvPr>
            <p:ph idx="1" type="body"/>
          </p:nvPr>
        </p:nvSpPr>
        <p:spPr>
          <a:xfrm>
            <a:off x="457200" y="1524000"/>
            <a:ext cx="8153399" cy="4724400"/>
          </a:xfrm>
          <a:prstGeom prst="rect">
            <a:avLst/>
          </a:prstGeom>
        </p:spPr>
        <p:txBody>
          <a:bodyPr anchorCtr="0" anchor="t" bIns="91425" lIns="91425" rIns="91425" tIns="91425">
            <a:noAutofit/>
          </a:bodyPr>
          <a:lstStyle/>
          <a:p>
            <a:pPr lvl="0" rtl="0">
              <a:lnSpc>
                <a:spcPct val="142857"/>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Spring 2014 Goals and Challenges</a:t>
            </a:r>
          </a:p>
          <a:p>
            <a:pPr lvl="1"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Gas chromatography to monitor methane production: Bag test</a:t>
            </a:r>
          </a:p>
          <a:p>
            <a:pPr lvl="1"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Fixing leaks: Teflon tape, parafilm and epoxy</a:t>
            </a:r>
          </a:p>
          <a:p>
            <a:pPr lvl="1"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Operational changes:</a:t>
            </a:r>
          </a:p>
          <a:p>
            <a:pPr lvl="2"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Heating</a:t>
            </a:r>
          </a:p>
          <a:p>
            <a:pPr lvl="2"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Double strength of wastewater</a:t>
            </a:r>
          </a:p>
          <a:p>
            <a:pPr lvl="2"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Double hydraulic retention time (HRT)</a:t>
            </a:r>
          </a:p>
          <a:p>
            <a:pPr lvl="2"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Reduce pump flow rate to half</a:t>
            </a:r>
          </a:p>
          <a:p>
            <a:pPr lvl="1" rtl="0">
              <a:lnSpc>
                <a:spcPct val="142857"/>
              </a:lnSpc>
              <a:spcBef>
                <a:spcPts val="800"/>
              </a:spcBef>
              <a:buClr>
                <a:srgbClr val="333333"/>
              </a:buClr>
              <a:buSzPct val="100000"/>
              <a:buFont typeface="Arial"/>
            </a:pPr>
            <a:r>
              <a:rPr lang="es-HN" sz="1800">
                <a:solidFill>
                  <a:srgbClr val="333333"/>
                </a:solidFill>
                <a:highlight>
                  <a:srgbClr val="FFFFFF"/>
                </a:highlight>
                <a:latin typeface="Arial"/>
                <a:ea typeface="Arial"/>
                <a:cs typeface="Arial"/>
                <a:sym typeface="Arial"/>
              </a:rPr>
              <a:t>Challenges: inconsistencies between theoretical and experimental gas production, inconsistent COD feed concentration delivery, and vessel leakage </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sp>
        <p:nvSpPr>
          <p:cNvPr id="147" name="Shape 147"/>
          <p:cNvSpPr txBox="1"/>
          <p:nvPr>
            <p:ph type="title"/>
          </p:nvPr>
        </p:nvSpPr>
        <p:spPr>
          <a:xfrm>
            <a:off x="2819400" y="228600"/>
            <a:ext cx="6096000" cy="1143000"/>
          </a:xfrm>
          <a:prstGeom prst="rect">
            <a:avLst/>
          </a:prstGeom>
        </p:spPr>
        <p:txBody>
          <a:bodyPr anchorCtr="0" anchor="ctr" bIns="91425" lIns="91425" rIns="91425" tIns="91425">
            <a:noAutofit/>
          </a:bodyPr>
          <a:lstStyle/>
          <a:p>
            <a:pPr lvl="0">
              <a:spcBef>
                <a:spcPts val="0"/>
              </a:spcBef>
              <a:buClr>
                <a:schemeClr val="dk1"/>
              </a:buClr>
              <a:buSzPct val="25000"/>
              <a:buFont typeface="Arial"/>
              <a:buNone/>
            </a:pPr>
            <a:r>
              <a:rPr lang="es-HN" sz="4000"/>
              <a:t>Semester Goals</a:t>
            </a:r>
          </a:p>
        </p:txBody>
      </p:sp>
      <p:sp>
        <p:nvSpPr>
          <p:cNvPr id="148" name="Shape 148"/>
          <p:cNvSpPr txBox="1"/>
          <p:nvPr>
            <p:ph idx="1" type="body"/>
          </p:nvPr>
        </p:nvSpPr>
        <p:spPr>
          <a:xfrm>
            <a:off x="457200" y="1524000"/>
            <a:ext cx="8153399" cy="4724400"/>
          </a:xfrm>
          <a:prstGeom prst="rect">
            <a:avLst/>
          </a:prstGeom>
        </p:spPr>
        <p:txBody>
          <a:bodyPr anchorCtr="0" anchor="t" bIns="91425" lIns="91425" rIns="91425" tIns="91425">
            <a:noAutofit/>
          </a:bodyPr>
          <a:lstStyle/>
          <a:p>
            <a:pPr indent="-228600" lvl="0" marL="457200" rtl="0">
              <a:lnSpc>
                <a:spcPct val="115000"/>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Can GSBRs be used effectively to further treat wastewater after a UASB process? (links with Aerobic GSBR team)</a:t>
            </a:r>
          </a:p>
          <a:p>
            <a:pPr indent="-228600" lvl="0" marL="457200" rtl="0">
              <a:lnSpc>
                <a:spcPct val="115000"/>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How effective are designs at capturing methane generated in UASB (minimizing losses in effluent and through leaks)?</a:t>
            </a:r>
          </a:p>
          <a:p>
            <a:pPr indent="-228600" lvl="0" marL="457200" rtl="0">
              <a:lnSpc>
                <a:spcPct val="115000"/>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How well do the UASBs treat Nitrogen, phosphorus and, possibly, fecal indicator bacteria (harmless E.coli)?</a:t>
            </a:r>
          </a:p>
          <a:p>
            <a:pPr indent="-228600" lvl="0" marL="457200" rtl="0">
              <a:lnSpc>
                <a:spcPct val="115000"/>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How sensitive are cultures to Oxygen stress?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sp>
        <p:nvSpPr>
          <p:cNvPr id="154" name="Shape 154"/>
          <p:cNvSpPr txBox="1"/>
          <p:nvPr>
            <p:ph type="title"/>
          </p:nvPr>
        </p:nvSpPr>
        <p:spPr>
          <a:xfrm>
            <a:off x="2819400" y="228600"/>
            <a:ext cx="6096000" cy="11430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s-HN" sz="4000"/>
              <a:t>Semester Goals</a:t>
            </a:r>
          </a:p>
        </p:txBody>
      </p:sp>
      <p:sp>
        <p:nvSpPr>
          <p:cNvPr id="155" name="Shape 155"/>
          <p:cNvSpPr txBox="1"/>
          <p:nvPr>
            <p:ph idx="1" type="body"/>
          </p:nvPr>
        </p:nvSpPr>
        <p:spPr>
          <a:xfrm>
            <a:off x="457200" y="1524000"/>
            <a:ext cx="8153399" cy="4724400"/>
          </a:xfrm>
          <a:prstGeom prst="rect">
            <a:avLst/>
          </a:prstGeom>
        </p:spPr>
        <p:txBody>
          <a:bodyPr anchorCtr="0" anchor="t" bIns="91425" lIns="91425" rIns="91425" tIns="91425">
            <a:noAutofit/>
          </a:bodyPr>
          <a:lstStyle/>
          <a:p>
            <a:pPr indent="-228600" lvl="0" marL="457200" rtl="0">
              <a:lnSpc>
                <a:spcPct val="115000"/>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Can GSBRs be used effectively to further treat wastewater after a UASB process? (links with Aerobic GSBR team)</a:t>
            </a:r>
          </a:p>
          <a:p>
            <a:pPr indent="-228600" lvl="0" marL="457200" rtl="0">
              <a:lnSpc>
                <a:spcPct val="115000"/>
              </a:lnSpc>
              <a:spcBef>
                <a:spcPts val="800"/>
              </a:spcBef>
              <a:buClr>
                <a:srgbClr val="FF0000"/>
              </a:buClr>
              <a:buSzPct val="100000"/>
              <a:buFont typeface="Arial"/>
            </a:pPr>
            <a:r>
              <a:rPr lang="es-HN" sz="2400">
                <a:solidFill>
                  <a:srgbClr val="FF0000"/>
                </a:solidFill>
                <a:highlight>
                  <a:srgbClr val="FFFFFF"/>
                </a:highlight>
                <a:latin typeface="Arial"/>
                <a:ea typeface="Arial"/>
                <a:cs typeface="Arial"/>
                <a:sym typeface="Arial"/>
              </a:rPr>
              <a:t>How effective are designs at capturing methane generated in UASB (minimizing losses in effluent and through leaks)?</a:t>
            </a:r>
          </a:p>
          <a:p>
            <a:pPr indent="-228600" lvl="0" marL="457200" rtl="0">
              <a:lnSpc>
                <a:spcPct val="115000"/>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How well do the UASBs treat Nitrogen, phosphorus and, possibly, fecal indicator bacteria (harmless E.coli)?</a:t>
            </a:r>
          </a:p>
          <a:p>
            <a:pPr indent="-228600" lvl="0" marL="457200" rtl="0">
              <a:lnSpc>
                <a:spcPct val="115000"/>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How sensitive are cultures to Oxygen stress?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sp>
        <p:nvSpPr>
          <p:cNvPr id="160" name="Shape 160"/>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Previous Experimental Setup</a:t>
            </a:r>
          </a:p>
        </p:txBody>
      </p:sp>
      <p:sp>
        <p:nvSpPr>
          <p:cNvPr id="161" name="Shape 161"/>
          <p:cNvSpPr txBox="1"/>
          <p:nvPr>
            <p:ph idx="1" type="body"/>
          </p:nvPr>
        </p:nvSpPr>
        <p:spPr>
          <a:xfrm>
            <a:off x="192350" y="3028700"/>
            <a:ext cx="2985899" cy="22850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None/>
            </a:pPr>
            <a:r>
              <a:rPr lang="es-HN"/>
              <a:t>Leaks in head unit interfere with accurate data collection</a:t>
            </a: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162" name="Shape 162"/>
          <p:cNvPicPr preferRelativeResize="0"/>
          <p:nvPr/>
        </p:nvPicPr>
        <p:blipFill>
          <a:blip r:embed="rId3">
            <a:alphaModFix/>
          </a:blip>
          <a:stretch>
            <a:fillRect/>
          </a:stretch>
        </p:blipFill>
        <p:spPr>
          <a:xfrm>
            <a:off x="2895587" y="1806252"/>
            <a:ext cx="6177574" cy="4622099"/>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sp>
        <p:nvSpPr>
          <p:cNvPr id="167" name="Shape 167"/>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Experimental Setup</a:t>
            </a:r>
          </a:p>
        </p:txBody>
      </p:sp>
      <p:sp>
        <p:nvSpPr>
          <p:cNvPr id="168" name="Shape 168"/>
          <p:cNvSpPr txBox="1"/>
          <p:nvPr>
            <p:ph idx="1" type="body"/>
          </p:nvPr>
        </p:nvSpPr>
        <p:spPr>
          <a:xfrm>
            <a:off x="409875" y="1861100"/>
            <a:ext cx="2200800" cy="47244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Noto Symbol"/>
              <a:buChar char="➢"/>
            </a:pPr>
            <a:r>
              <a:rPr lang="es-HN" sz="2400"/>
              <a:t>3 reactors in parallel</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s-HN" sz="2400"/>
              <a:t>water and air only </a:t>
            </a:r>
          </a:p>
          <a:p>
            <a:pPr indent="0" lvl="0" marL="0" marR="0" rtl="0" algn="l">
              <a:spcBef>
                <a:spcPts val="0"/>
              </a:spcBef>
              <a:spcAft>
                <a:spcPts val="0"/>
              </a:spcAft>
              <a:buNone/>
            </a:pPr>
            <a:r>
              <a:rPr lang="es-HN" sz="2400"/>
              <a:t>    (no biomass)</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s-HN" sz="2400"/>
              <a:t> to identify and quantify leaks</a:t>
            </a:r>
          </a:p>
          <a:p>
            <a:pPr indent="-139700" lvl="0" marL="342900" marR="0" rtl="0" algn="l">
              <a:spcBef>
                <a:spcPts val="640"/>
              </a:spcBef>
              <a:spcAft>
                <a:spcPts val="0"/>
              </a:spcAft>
              <a:buClr>
                <a:schemeClr val="dk1"/>
              </a:buClr>
              <a:buFont typeface="Noto Symbol"/>
              <a:buNone/>
            </a:pPr>
            <a:r>
              <a:t/>
            </a:r>
            <a:endParaRPr b="0" baseline="0" i="0" sz="2400" u="none" cap="none" strike="noStrike">
              <a:solidFill>
                <a:schemeClr val="dk1"/>
              </a:solidFill>
              <a:latin typeface="Calibri"/>
              <a:ea typeface="Calibri"/>
              <a:cs typeface="Calibri"/>
              <a:sym typeface="Calibri"/>
            </a:endParaRPr>
          </a:p>
        </p:txBody>
      </p:sp>
      <p:pic>
        <p:nvPicPr>
          <p:cNvPr id="169" name="Shape 169"/>
          <p:cNvPicPr preferRelativeResize="0"/>
          <p:nvPr/>
        </p:nvPicPr>
        <p:blipFill>
          <a:blip r:embed="rId3">
            <a:alphaModFix/>
          </a:blip>
          <a:stretch>
            <a:fillRect/>
          </a:stretch>
        </p:blipFill>
        <p:spPr>
          <a:xfrm>
            <a:off x="2610675" y="1788200"/>
            <a:ext cx="6419025" cy="4724400"/>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sp>
        <p:nvSpPr>
          <p:cNvPr id="175" name="Shape 175"/>
          <p:cNvSpPr txBox="1"/>
          <p:nvPr>
            <p:ph type="title"/>
          </p:nvPr>
        </p:nvSpPr>
        <p:spPr>
          <a:xfrm>
            <a:off x="2819400" y="228600"/>
            <a:ext cx="6096000" cy="1143000"/>
          </a:xfrm>
          <a:prstGeom prst="rect">
            <a:avLst/>
          </a:prstGeom>
        </p:spPr>
        <p:txBody>
          <a:bodyPr anchorCtr="0" anchor="ctr" bIns="91425" lIns="91425" rIns="91425" tIns="91425">
            <a:noAutofit/>
          </a:bodyPr>
          <a:lstStyle/>
          <a:p>
            <a:pPr>
              <a:spcBef>
                <a:spcPts val="0"/>
              </a:spcBef>
              <a:buNone/>
            </a:pPr>
            <a:r>
              <a:rPr lang="es-HN"/>
              <a:t>Methods</a:t>
            </a:r>
          </a:p>
        </p:txBody>
      </p:sp>
      <p:sp>
        <p:nvSpPr>
          <p:cNvPr id="176" name="Shape 176"/>
          <p:cNvSpPr txBox="1"/>
          <p:nvPr>
            <p:ph idx="1" type="body"/>
          </p:nvPr>
        </p:nvSpPr>
        <p:spPr>
          <a:xfrm>
            <a:off x="457200" y="1524000"/>
            <a:ext cx="8153399" cy="4724400"/>
          </a:xfrm>
          <a:prstGeom prst="rect">
            <a:avLst/>
          </a:prstGeom>
        </p:spPr>
        <p:txBody>
          <a:bodyPr anchorCtr="0" anchor="t" bIns="91425" lIns="91425" rIns="91425" tIns="91425">
            <a:noAutofit/>
          </a:bodyPr>
          <a:lstStyle/>
          <a:p>
            <a:pPr lvl="0" rtl="0">
              <a:spcBef>
                <a:spcPts val="0"/>
              </a:spcBef>
              <a:buSzPct val="100000"/>
            </a:pPr>
            <a:r>
              <a:rPr lang="es-HN"/>
              <a:t>Cleaning the existing reactors</a:t>
            </a:r>
          </a:p>
          <a:p>
            <a:pPr indent="0" marL="0" rtl="0">
              <a:spcBef>
                <a:spcPts val="0"/>
              </a:spcBef>
              <a:buNone/>
            </a:pPr>
            <a:r>
              <a:t/>
            </a:r>
            <a:endParaRPr/>
          </a:p>
          <a:p>
            <a:pPr indent="0" marL="0" rtl="0">
              <a:spcBef>
                <a:spcPts val="0"/>
              </a:spcBef>
              <a:buNone/>
            </a:pPr>
            <a:r>
              <a:rPr lang="es-HN"/>
              <a:t>-Agitation</a:t>
            </a:r>
          </a:p>
          <a:p>
            <a:pPr indent="0" marL="0" rtl="0">
              <a:spcBef>
                <a:spcPts val="0"/>
              </a:spcBef>
              <a:buNone/>
            </a:pPr>
            <a:r>
              <a:rPr lang="es-HN"/>
              <a:t>-Soap</a:t>
            </a:r>
          </a:p>
          <a:p>
            <a:pPr indent="0" marL="0" rtl="0">
              <a:spcBef>
                <a:spcPts val="0"/>
              </a:spcBef>
              <a:buNone/>
            </a:pPr>
            <a:r>
              <a:rPr lang="es-HN"/>
              <a:t>-Bleach</a:t>
            </a:r>
          </a:p>
          <a:p>
            <a:pPr indent="0" lvl="0" marL="0" rtl="0">
              <a:spcBef>
                <a:spcPts val="0"/>
              </a:spcBef>
              <a:buNone/>
            </a:pPr>
            <a:r>
              <a:t/>
            </a:r>
            <a:endParaRPr/>
          </a:p>
        </p:txBody>
      </p:sp>
      <p:pic>
        <p:nvPicPr>
          <p:cNvPr id="177" name="Shape 177"/>
          <p:cNvPicPr preferRelativeResize="0"/>
          <p:nvPr/>
        </p:nvPicPr>
        <p:blipFill>
          <a:blip r:embed="rId3">
            <a:alphaModFix/>
          </a:blip>
          <a:stretch>
            <a:fillRect/>
          </a:stretch>
        </p:blipFill>
        <p:spPr>
          <a:xfrm>
            <a:off x="4265900" y="2343398"/>
            <a:ext cx="2800350" cy="4514600"/>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sp>
        <p:nvSpPr>
          <p:cNvPr id="183" name="Shape 183"/>
          <p:cNvSpPr txBox="1"/>
          <p:nvPr>
            <p:ph type="title"/>
          </p:nvPr>
        </p:nvSpPr>
        <p:spPr>
          <a:xfrm>
            <a:off x="2819400" y="228600"/>
            <a:ext cx="6096000" cy="1143000"/>
          </a:xfrm>
          <a:prstGeom prst="rect">
            <a:avLst/>
          </a:prstGeom>
        </p:spPr>
        <p:txBody>
          <a:bodyPr anchorCtr="0" anchor="ctr" bIns="91425" lIns="91425" rIns="91425" tIns="91425">
            <a:noAutofit/>
          </a:bodyPr>
          <a:lstStyle/>
          <a:p>
            <a:pPr>
              <a:spcBef>
                <a:spcPts val="0"/>
              </a:spcBef>
              <a:buNone/>
            </a:pPr>
            <a:r>
              <a:rPr lang="es-HN"/>
              <a:t>Methods</a:t>
            </a:r>
          </a:p>
        </p:txBody>
      </p:sp>
      <p:sp>
        <p:nvSpPr>
          <p:cNvPr id="184" name="Shape 184"/>
          <p:cNvSpPr txBox="1"/>
          <p:nvPr>
            <p:ph idx="1" type="body"/>
          </p:nvPr>
        </p:nvSpPr>
        <p:spPr>
          <a:xfrm>
            <a:off x="457200" y="1524000"/>
            <a:ext cx="4798200" cy="4724400"/>
          </a:xfrm>
          <a:prstGeom prst="rect">
            <a:avLst/>
          </a:prstGeom>
        </p:spPr>
        <p:txBody>
          <a:bodyPr anchorCtr="0" anchor="t" bIns="91425" lIns="91425" rIns="91425" tIns="91425">
            <a:noAutofit/>
          </a:bodyPr>
          <a:lstStyle/>
          <a:p>
            <a:pPr rtl="0">
              <a:spcBef>
                <a:spcPts val="0"/>
              </a:spcBef>
              <a:buNone/>
            </a:pPr>
            <a:r>
              <a:rPr lang="es-HN"/>
              <a:t>Testing Air Loss</a:t>
            </a:r>
          </a:p>
          <a:p>
            <a:pPr rtl="0">
              <a:spcBef>
                <a:spcPts val="0"/>
              </a:spcBef>
              <a:buNone/>
            </a:pPr>
            <a:r>
              <a:t/>
            </a:r>
            <a:endParaRPr/>
          </a:p>
          <a:p>
            <a:pPr rtl="0">
              <a:spcBef>
                <a:spcPts val="0"/>
              </a:spcBef>
              <a:buNone/>
            </a:pPr>
            <a:r>
              <a:rPr lang="es-HN"/>
              <a:t>-Soap Test: High pressure over short duration</a:t>
            </a:r>
          </a:p>
          <a:p>
            <a:pPr rtl="0">
              <a:spcBef>
                <a:spcPts val="0"/>
              </a:spcBef>
              <a:buNone/>
            </a:pPr>
            <a:r>
              <a:t/>
            </a:r>
            <a:endParaRPr/>
          </a:p>
          <a:p>
            <a:pPr rtl="0">
              <a:spcBef>
                <a:spcPts val="0"/>
              </a:spcBef>
              <a:buNone/>
            </a:pPr>
            <a:r>
              <a:rPr lang="es-HN"/>
              <a:t>-Pressure test: operational pressure over long duration</a:t>
            </a:r>
          </a:p>
          <a:p>
            <a:pPr rtl="0">
              <a:spcBef>
                <a:spcPts val="0"/>
              </a:spcBef>
              <a:buNone/>
            </a:pPr>
            <a:r>
              <a:t/>
            </a:r>
            <a:endParaRPr/>
          </a:p>
          <a:p>
            <a:pPr rtl="0">
              <a:spcBef>
                <a:spcPts val="0"/>
              </a:spcBef>
              <a:buNone/>
            </a:pPr>
            <a:r>
              <a:t/>
            </a:r>
            <a:endParaRPr/>
          </a:p>
          <a:p>
            <a:pPr rtl="0">
              <a:spcBef>
                <a:spcPts val="0"/>
              </a:spcBef>
              <a:buNone/>
            </a:pPr>
            <a:r>
              <a:t/>
            </a:r>
            <a:endParaRPr/>
          </a:p>
          <a:p>
            <a:pPr rtl="0">
              <a:spcBef>
                <a:spcPts val="0"/>
              </a:spcBef>
              <a:buNone/>
            </a:pPr>
            <a:r>
              <a:t/>
            </a:r>
            <a:endParaRPr/>
          </a:p>
          <a:p>
            <a:pPr rtl="0">
              <a:spcBef>
                <a:spcPts val="0"/>
              </a:spcBef>
              <a:buNone/>
            </a:pPr>
            <a:r>
              <a:t/>
            </a:r>
            <a:endParaRPr/>
          </a:p>
          <a:p>
            <a:pPr>
              <a:spcBef>
                <a:spcPts val="0"/>
              </a:spcBef>
              <a:buNone/>
            </a:pPr>
            <a:r>
              <a:t/>
            </a:r>
            <a:endParaRPr/>
          </a:p>
        </p:txBody>
      </p:sp>
      <p:pic>
        <p:nvPicPr>
          <p:cNvPr id="185" name="Shape 185"/>
          <p:cNvPicPr preferRelativeResize="0"/>
          <p:nvPr/>
        </p:nvPicPr>
        <p:blipFill>
          <a:blip r:embed="rId3">
            <a:alphaModFix/>
          </a:blip>
          <a:stretch>
            <a:fillRect/>
          </a:stretch>
        </p:blipFill>
        <p:spPr>
          <a:xfrm>
            <a:off x="5699200" y="1470612"/>
            <a:ext cx="2800350" cy="4981575"/>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sp>
        <p:nvSpPr>
          <p:cNvPr id="191" name="Shape 191"/>
          <p:cNvSpPr txBox="1"/>
          <p:nvPr>
            <p:ph type="title"/>
          </p:nvPr>
        </p:nvSpPr>
        <p:spPr>
          <a:xfrm>
            <a:off x="2819400" y="228600"/>
            <a:ext cx="6096000" cy="1143000"/>
          </a:xfrm>
          <a:prstGeom prst="rect">
            <a:avLst/>
          </a:prstGeom>
        </p:spPr>
        <p:txBody>
          <a:bodyPr anchorCtr="0" anchor="ctr" bIns="91425" lIns="91425" rIns="91425" tIns="91425">
            <a:noAutofit/>
          </a:bodyPr>
          <a:lstStyle/>
          <a:p>
            <a:pPr>
              <a:spcBef>
                <a:spcPts val="0"/>
              </a:spcBef>
              <a:buNone/>
            </a:pPr>
            <a:r>
              <a:rPr lang="es-HN"/>
              <a:t>Methods</a:t>
            </a:r>
          </a:p>
        </p:txBody>
      </p:sp>
      <p:sp>
        <p:nvSpPr>
          <p:cNvPr id="192" name="Shape 192"/>
          <p:cNvSpPr txBox="1"/>
          <p:nvPr>
            <p:ph idx="1" type="body"/>
          </p:nvPr>
        </p:nvSpPr>
        <p:spPr>
          <a:xfrm>
            <a:off x="457200" y="1524000"/>
            <a:ext cx="8153399" cy="4724400"/>
          </a:xfrm>
          <a:prstGeom prst="rect">
            <a:avLst/>
          </a:prstGeom>
        </p:spPr>
        <p:txBody>
          <a:bodyPr anchorCtr="0" anchor="t" bIns="91425" lIns="91425" rIns="91425" tIns="91425">
            <a:noAutofit/>
          </a:bodyPr>
          <a:lstStyle/>
          <a:p>
            <a:pPr rtl="0">
              <a:spcBef>
                <a:spcPts val="0"/>
              </a:spcBef>
              <a:buNone/>
            </a:pPr>
            <a:r>
              <a:rPr lang="es-HN"/>
              <a:t>Testing Functionality of Equipment</a:t>
            </a:r>
          </a:p>
          <a:p>
            <a:pPr rtl="0">
              <a:spcBef>
                <a:spcPts val="0"/>
              </a:spcBef>
              <a:buNone/>
            </a:pPr>
            <a:r>
              <a:rPr lang="es-HN"/>
              <a:t>-Valves</a:t>
            </a:r>
          </a:p>
          <a:p>
            <a:pPr rtl="0">
              <a:spcBef>
                <a:spcPts val="0"/>
              </a:spcBef>
              <a:buNone/>
            </a:pPr>
            <a:r>
              <a:rPr lang="es-HN"/>
              <a:t>-Pumps</a:t>
            </a:r>
          </a:p>
          <a:p>
            <a:pPr indent="0" marL="0">
              <a:spcBef>
                <a:spcPts val="0"/>
              </a:spcBef>
              <a:buNone/>
            </a:pPr>
            <a:r>
              <a:t/>
            </a:r>
            <a:endParaRPr/>
          </a:p>
        </p:txBody>
      </p:sp>
      <p:pic>
        <p:nvPicPr>
          <p:cNvPr id="193" name="Shape 193"/>
          <p:cNvPicPr preferRelativeResize="0"/>
          <p:nvPr/>
        </p:nvPicPr>
        <p:blipFill rotWithShape="1">
          <a:blip r:embed="rId3">
            <a:alphaModFix/>
          </a:blip>
          <a:srcRect b="12222" l="11214" r="11284" t="6290"/>
          <a:stretch/>
        </p:blipFill>
        <p:spPr>
          <a:xfrm>
            <a:off x="5228750" y="2479425"/>
            <a:ext cx="3202175" cy="4378574"/>
          </a:xfrm>
          <a:prstGeom prst="rect">
            <a:avLst/>
          </a:prstGeom>
          <a:noFill/>
          <a:ln>
            <a:noFill/>
          </a:ln>
        </p:spPr>
      </p:pic>
      <p:pic>
        <p:nvPicPr>
          <p:cNvPr id="194" name="Shape 194"/>
          <p:cNvPicPr preferRelativeResize="0"/>
          <p:nvPr/>
        </p:nvPicPr>
        <p:blipFill rotWithShape="1">
          <a:blip r:embed="rId4">
            <a:alphaModFix/>
          </a:blip>
          <a:srcRect b="15022" l="23562" r="23583" t="28117"/>
          <a:stretch/>
        </p:blipFill>
        <p:spPr>
          <a:xfrm>
            <a:off x="1014025" y="4242525"/>
            <a:ext cx="3020625" cy="2437249"/>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sp>
        <p:nvSpPr>
          <p:cNvPr id="199" name="Shape 199"/>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Current Conclusions</a:t>
            </a:r>
          </a:p>
        </p:txBody>
      </p:sp>
      <p:sp>
        <p:nvSpPr>
          <p:cNvPr id="200" name="Shape 200"/>
          <p:cNvSpPr txBox="1"/>
          <p:nvPr>
            <p:ph idx="1" type="body"/>
          </p:nvPr>
        </p:nvSpPr>
        <p:spPr>
          <a:xfrm>
            <a:off x="457200" y="1600200"/>
            <a:ext cx="4748999" cy="45261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b="1" lang="es-HN"/>
              <a:t>Cleaning the UASB reactor</a:t>
            </a:r>
          </a:p>
          <a:p>
            <a:pPr indent="0" lvl="0" marL="0" marR="0" rtl="0" algn="l">
              <a:lnSpc>
                <a:spcPct val="150000"/>
              </a:lnSpc>
              <a:spcBef>
                <a:spcPts val="0"/>
              </a:spcBef>
              <a:spcAft>
                <a:spcPts val="0"/>
              </a:spcAft>
              <a:buNone/>
            </a:pPr>
            <a:r>
              <a:t/>
            </a:r>
            <a:endParaRPr b="1" sz="2400"/>
          </a:p>
          <a:p>
            <a:pPr indent="-228600" lvl="0" marL="457200" marR="0" rtl="0" algn="l">
              <a:lnSpc>
                <a:spcPct val="150000"/>
              </a:lnSpc>
              <a:spcBef>
                <a:spcPts val="0"/>
              </a:spcBef>
              <a:spcAft>
                <a:spcPts val="0"/>
              </a:spcAft>
              <a:buSzPct val="100000"/>
            </a:pPr>
            <a:r>
              <a:rPr lang="es-HN" sz="2200"/>
              <a:t>After bleach disinfection, most of the sludge was removed.</a:t>
            </a:r>
          </a:p>
          <a:p>
            <a:pPr indent="0" lvl="0" marL="0" marR="0" rtl="0" algn="l">
              <a:lnSpc>
                <a:spcPct val="150000"/>
              </a:lnSpc>
              <a:spcBef>
                <a:spcPts val="0"/>
              </a:spcBef>
              <a:spcAft>
                <a:spcPts val="0"/>
              </a:spcAft>
              <a:buNone/>
            </a:pPr>
            <a:r>
              <a:t/>
            </a:r>
            <a:endParaRPr sz="2000"/>
          </a:p>
          <a:p>
            <a:pPr indent="-228600" lvl="0" marL="457200" marR="0" rtl="0" algn="l">
              <a:lnSpc>
                <a:spcPct val="150000"/>
              </a:lnSpc>
              <a:spcBef>
                <a:spcPts val="0"/>
              </a:spcBef>
              <a:spcAft>
                <a:spcPts val="0"/>
              </a:spcAft>
              <a:buClr>
                <a:srgbClr val="FF0000"/>
              </a:buClr>
              <a:buSzPct val="100000"/>
            </a:pPr>
            <a:r>
              <a:rPr b="1" lang="es-HN" sz="2000">
                <a:solidFill>
                  <a:srgbClr val="FF0000"/>
                </a:solidFill>
              </a:rPr>
              <a:t>Well-Cleaned! </a:t>
            </a:r>
          </a:p>
          <a:p>
            <a:pPr indent="0" marL="0" marR="0" rtl="0" algn="l">
              <a:spcBef>
                <a:spcPts val="0"/>
              </a:spcBef>
              <a:spcAft>
                <a:spcPts val="0"/>
              </a:spcAft>
              <a:buNone/>
            </a:pPr>
            <a:r>
              <a:t/>
            </a:r>
            <a:endParaRPr sz="1800"/>
          </a:p>
          <a:p>
            <a:pPr indent="0" lvl="0" marL="0" marR="0" rtl="0" algn="l">
              <a:spcBef>
                <a:spcPts val="0"/>
              </a:spcBef>
              <a:spcAft>
                <a:spcPts val="0"/>
              </a:spcAft>
              <a:buNone/>
            </a:pPr>
            <a:r>
              <a:t/>
            </a:r>
            <a:endParaRPr sz="2400"/>
          </a:p>
        </p:txBody>
      </p:sp>
      <p:sp>
        <p:nvSpPr>
          <p:cNvPr id="201" name="Shape 201"/>
          <p:cNvSpPr txBox="1"/>
          <p:nvPr>
            <p:ph idx="2" type="body"/>
          </p:nvPr>
        </p:nvSpPr>
        <p:spPr>
          <a:xfrm>
            <a:off x="4635300" y="5685325"/>
            <a:ext cx="4064399" cy="356099"/>
          </a:xfrm>
          <a:prstGeom prst="rect">
            <a:avLst/>
          </a:prstGeom>
          <a:noFill/>
          <a:ln>
            <a:noFill/>
          </a:ln>
        </p:spPr>
        <p:txBody>
          <a:bodyPr anchorCtr="0" anchor="t" bIns="45700" lIns="91425" rIns="91425" tIns="45700">
            <a:noAutofit/>
          </a:bodyPr>
          <a:lstStyle/>
          <a:p>
            <a:pPr indent="0" lvl="0" marL="0" rtl="0" algn="ctr">
              <a:lnSpc>
                <a:spcPct val="115000"/>
              </a:lnSpc>
              <a:spcBef>
                <a:spcPts val="0"/>
              </a:spcBef>
              <a:spcAft>
                <a:spcPts val="1000"/>
              </a:spcAft>
              <a:buNone/>
            </a:pPr>
            <a:r>
              <a:rPr b="1" lang="es-HN" sz="1400">
                <a:highlight>
                  <a:srgbClr val="FFFFFF"/>
                </a:highlight>
              </a:rPr>
              <a:t>Fig.1 The Picture of Well-cleaned UASB Operator 2.4</a:t>
            </a:r>
          </a:p>
        </p:txBody>
      </p:sp>
      <p:pic>
        <p:nvPicPr>
          <p:cNvPr id="202" name="Shape 202"/>
          <p:cNvPicPr preferRelativeResize="0"/>
          <p:nvPr/>
        </p:nvPicPr>
        <p:blipFill>
          <a:blip r:embed="rId3">
            <a:alphaModFix/>
          </a:blip>
          <a:stretch>
            <a:fillRect/>
          </a:stretch>
        </p:blipFill>
        <p:spPr>
          <a:xfrm>
            <a:off x="5392025" y="1963700"/>
            <a:ext cx="2550949" cy="3558324"/>
          </a:xfrm>
          <a:prstGeom prst="rect">
            <a:avLst/>
          </a:prstGeom>
          <a:noFill/>
          <a:ln cap="flat" cmpd="sng" w="12700">
            <a:solidFill>
              <a:srgbClr val="000000"/>
            </a:solidFill>
            <a:prstDash val="solid"/>
            <a:miter/>
            <a:headEnd len="med" w="med" type="none"/>
            <a:tailEnd len="med" w="med" type="none"/>
          </a:ln>
        </p:spPr>
      </p:pic>
      <p:sp>
        <p:nvSpPr>
          <p:cNvPr id="203" name="Shape 203"/>
          <p:cNvSpPr txBox="1"/>
          <p:nvPr/>
        </p:nvSpPr>
        <p:spPr>
          <a:xfrm>
            <a:off x="544450" y="4768125"/>
            <a:ext cx="3716999" cy="753900"/>
          </a:xfrm>
          <a:prstGeom prst="rect">
            <a:avLst/>
          </a:prstGeom>
          <a:noFill/>
          <a:ln>
            <a:noFill/>
          </a:ln>
        </p:spPr>
        <p:txBody>
          <a:bodyPr anchorCtr="0" anchor="t"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sp>
        <p:nvSpPr>
          <p:cNvPr id="208" name="Shape 208"/>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Current Conclusions</a:t>
            </a:r>
          </a:p>
        </p:txBody>
      </p:sp>
      <p:sp>
        <p:nvSpPr>
          <p:cNvPr id="209" name="Shape 209"/>
          <p:cNvSpPr txBox="1"/>
          <p:nvPr>
            <p:ph idx="1" type="body"/>
          </p:nvPr>
        </p:nvSpPr>
        <p:spPr>
          <a:xfrm>
            <a:off x="457200" y="1600200"/>
            <a:ext cx="4526700" cy="4526100"/>
          </a:xfrm>
          <a:prstGeom prst="rect">
            <a:avLst/>
          </a:prstGeom>
          <a:noFill/>
          <a:ln>
            <a:noFill/>
          </a:ln>
        </p:spPr>
        <p:txBody>
          <a:bodyPr anchorCtr="0" anchor="t" bIns="45700" lIns="91425" rIns="91425" tIns="45700">
            <a:noAutofit/>
          </a:bodyPr>
          <a:lstStyle/>
          <a:p>
            <a:pPr indent="-342900" lvl="0" marL="342900" marR="0" rtl="0" algn="l">
              <a:lnSpc>
                <a:spcPct val="150000"/>
              </a:lnSpc>
              <a:spcBef>
                <a:spcPts val="0"/>
              </a:spcBef>
              <a:spcAft>
                <a:spcPts val="0"/>
              </a:spcAft>
              <a:buClr>
                <a:schemeClr val="dk1"/>
              </a:buClr>
              <a:buSzPct val="100000"/>
              <a:buFont typeface="Noto Symbol"/>
              <a:buChar char="➢"/>
            </a:pPr>
            <a:r>
              <a:rPr b="1" lang="es-HN"/>
              <a:t>Testing Air Loss</a:t>
            </a:r>
          </a:p>
          <a:p>
            <a:pPr indent="-381000" lvl="0" marL="457200" marR="0" rtl="0" algn="l">
              <a:lnSpc>
                <a:spcPct val="150000"/>
              </a:lnSpc>
              <a:spcBef>
                <a:spcPts val="0"/>
              </a:spcBef>
              <a:spcAft>
                <a:spcPts val="0"/>
              </a:spcAft>
              <a:buSzPct val="100000"/>
              <a:buAutoNum type="arabicParenR"/>
            </a:pPr>
            <a:r>
              <a:rPr b="1" lang="es-HN" sz="2400"/>
              <a:t>Soap-solution Test</a:t>
            </a:r>
          </a:p>
          <a:p>
            <a:pPr indent="0" marL="0" marR="0" rtl="0" algn="l">
              <a:lnSpc>
                <a:spcPct val="150000"/>
              </a:lnSpc>
              <a:spcBef>
                <a:spcPts val="0"/>
              </a:spcBef>
              <a:spcAft>
                <a:spcPts val="0"/>
              </a:spcAft>
              <a:buNone/>
            </a:pPr>
            <a:r>
              <a:rPr b="1" lang="es-HN" sz="2000"/>
              <a:t>        </a:t>
            </a:r>
            <a:r>
              <a:rPr b="1" lang="es-HN" sz="2000">
                <a:solidFill>
                  <a:srgbClr val="FF0000"/>
                </a:solidFill>
              </a:rPr>
              <a:t>Not airtight</a:t>
            </a:r>
          </a:p>
          <a:p>
            <a:pPr indent="-228600" lvl="0" marL="457200" marR="0" rtl="0" algn="l">
              <a:lnSpc>
                <a:spcPct val="150000"/>
              </a:lnSpc>
              <a:spcBef>
                <a:spcPts val="0"/>
              </a:spcBef>
              <a:spcAft>
                <a:spcPts val="0"/>
              </a:spcAft>
              <a:buSzPct val="100000"/>
            </a:pPr>
            <a:r>
              <a:rPr b="1" lang="es-HN" sz="2000"/>
              <a:t>Higher pressure</a:t>
            </a:r>
          </a:p>
          <a:p>
            <a:pPr indent="-228600" lvl="0" marL="457200" marR="0" rtl="0" algn="l">
              <a:lnSpc>
                <a:spcPct val="150000"/>
              </a:lnSpc>
              <a:spcBef>
                <a:spcPts val="0"/>
              </a:spcBef>
              <a:spcAft>
                <a:spcPts val="0"/>
              </a:spcAft>
              <a:buClr>
                <a:srgbClr val="000000"/>
              </a:buClr>
              <a:buSzPct val="100000"/>
            </a:pPr>
            <a:r>
              <a:rPr b="1" lang="es-HN" sz="2000">
                <a:solidFill>
                  <a:srgbClr val="000000"/>
                </a:solidFill>
              </a:rPr>
              <a:t>Don’t know the extent of leaking</a:t>
            </a:r>
          </a:p>
          <a:p>
            <a:pPr indent="0" marL="0" marR="0" rtl="0" algn="l">
              <a:lnSpc>
                <a:spcPct val="150000"/>
              </a:lnSpc>
              <a:spcBef>
                <a:spcPts val="0"/>
              </a:spcBef>
              <a:spcAft>
                <a:spcPts val="0"/>
              </a:spcAft>
              <a:buNone/>
            </a:pPr>
            <a:r>
              <a:t/>
            </a:r>
            <a:endParaRPr b="1" sz="2000"/>
          </a:p>
          <a:p>
            <a:pPr indent="0" lvl="0" marL="0" marR="0" rtl="0" algn="l">
              <a:lnSpc>
                <a:spcPct val="150000"/>
              </a:lnSpc>
              <a:spcBef>
                <a:spcPts val="0"/>
              </a:spcBef>
              <a:spcAft>
                <a:spcPts val="0"/>
              </a:spcAft>
              <a:buNone/>
            </a:pPr>
            <a:r>
              <a:rPr b="1" lang="es-HN" sz="2400"/>
              <a:t>2)   Pressure Test</a:t>
            </a:r>
          </a:p>
          <a:p>
            <a:pPr indent="-228600" lvl="0" marL="457200" marR="0" rtl="0" algn="l">
              <a:lnSpc>
                <a:spcPct val="150000"/>
              </a:lnSpc>
              <a:spcBef>
                <a:spcPts val="0"/>
              </a:spcBef>
              <a:spcAft>
                <a:spcPts val="0"/>
              </a:spcAft>
              <a:buSzPct val="100000"/>
            </a:pPr>
            <a:r>
              <a:rPr b="1" lang="es-HN" sz="2000"/>
              <a:t>Air Leaking Rate</a:t>
            </a:r>
          </a:p>
        </p:txBody>
      </p:sp>
      <p:sp>
        <p:nvSpPr>
          <p:cNvPr id="210" name="Shape 210"/>
          <p:cNvSpPr txBox="1"/>
          <p:nvPr>
            <p:ph idx="2" type="body"/>
          </p:nvPr>
        </p:nvSpPr>
        <p:spPr>
          <a:xfrm>
            <a:off x="4765437" y="4705300"/>
            <a:ext cx="3977699" cy="356099"/>
          </a:xfrm>
          <a:prstGeom prst="rect">
            <a:avLst/>
          </a:prstGeom>
          <a:noFill/>
          <a:ln>
            <a:noFill/>
          </a:ln>
        </p:spPr>
        <p:txBody>
          <a:bodyPr anchorCtr="0" anchor="t" bIns="45700" lIns="91425" rIns="91425" tIns="45700">
            <a:noAutofit/>
          </a:bodyPr>
          <a:lstStyle/>
          <a:p>
            <a:pPr indent="0" lvl="0" marL="0" rtl="0" algn="ctr">
              <a:lnSpc>
                <a:spcPct val="115000"/>
              </a:lnSpc>
              <a:spcBef>
                <a:spcPts val="0"/>
              </a:spcBef>
              <a:spcAft>
                <a:spcPts val="1000"/>
              </a:spcAft>
              <a:buNone/>
            </a:pPr>
            <a:r>
              <a:rPr b="1" lang="es-HN" sz="1400">
                <a:highlight>
                  <a:srgbClr val="FFFFFF"/>
                </a:highlight>
              </a:rPr>
              <a:t>Fig.2  The Change of Water Level of Operator 2.4</a:t>
            </a:r>
          </a:p>
        </p:txBody>
      </p:sp>
      <p:pic>
        <p:nvPicPr>
          <p:cNvPr id="211" name="Shape 211"/>
          <p:cNvPicPr preferRelativeResize="0"/>
          <p:nvPr/>
        </p:nvPicPr>
        <p:blipFill>
          <a:blip r:embed="rId3">
            <a:alphaModFix/>
          </a:blip>
          <a:stretch>
            <a:fillRect/>
          </a:stretch>
        </p:blipFill>
        <p:spPr>
          <a:xfrm>
            <a:off x="5178262" y="2268927"/>
            <a:ext cx="3152025" cy="2295625"/>
          </a:xfrm>
          <a:prstGeom prst="rect">
            <a:avLst/>
          </a:prstGeom>
          <a:noFill/>
          <a:ln cap="flat" cmpd="sng" w="12700">
            <a:solidFill>
              <a:srgbClr val="000000"/>
            </a:solidFill>
            <a:prstDash val="solid"/>
            <a:miter/>
            <a:headEnd len="med" w="med" type="none"/>
            <a:tailEnd len="med" w="med" type="none"/>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7" name="Shape 77"/>
        <p:cNvGrpSpPr/>
        <p:nvPr/>
      </p:nvGrpSpPr>
      <p:grpSpPr>
        <a:xfrm>
          <a:off x="0" y="0"/>
          <a:ext cx="0" cy="0"/>
          <a:chOff x="0" y="0"/>
          <a:chExt cx="0" cy="0"/>
        </a:xfrm>
      </p:grpSpPr>
      <p:sp>
        <p:nvSpPr>
          <p:cNvPr id="78" name="Shape 78"/>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Wastewater Around the World</a:t>
            </a:r>
          </a:p>
        </p:txBody>
      </p:sp>
      <p:sp>
        <p:nvSpPr>
          <p:cNvPr id="79" name="Shape 79"/>
          <p:cNvSpPr txBox="1"/>
          <p:nvPr>
            <p:ph idx="1" type="body"/>
          </p:nvPr>
        </p:nvSpPr>
        <p:spPr>
          <a:xfrm>
            <a:off x="265050" y="1861925"/>
            <a:ext cx="4194300" cy="4724400"/>
          </a:xfrm>
          <a:prstGeom prst="rect">
            <a:avLst/>
          </a:prstGeom>
          <a:noFill/>
          <a:ln>
            <a:noFill/>
          </a:ln>
        </p:spPr>
        <p:txBody>
          <a:bodyPr anchorCtr="0" anchor="t" bIns="45700" lIns="91425" rIns="91425" tIns="45700">
            <a:noAutofit/>
          </a:bodyPr>
          <a:lstStyle/>
          <a:p>
            <a:pPr lvl="0" rtl="0">
              <a:lnSpc>
                <a:spcPct val="90000"/>
              </a:lnSpc>
              <a:spcBef>
                <a:spcPts val="1000"/>
              </a:spcBef>
              <a:buClr>
                <a:schemeClr val="dk1"/>
              </a:buClr>
              <a:buSzPct val="114285"/>
              <a:buFont typeface="Noto Symbol"/>
              <a:buChar char="➢"/>
            </a:pPr>
            <a:r>
              <a:rPr lang="es-HN" sz="2800"/>
              <a:t>“Up to 90% of wastewater in developing countries does not undergo treatment” [1] </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Environmental and health hazard</a:t>
            </a: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80" name="Shape 80"/>
          <p:cNvPicPr preferRelativeResize="0"/>
          <p:nvPr/>
        </p:nvPicPr>
        <p:blipFill>
          <a:blip r:embed="rId3">
            <a:alphaModFix/>
          </a:blip>
          <a:stretch>
            <a:fillRect/>
          </a:stretch>
        </p:blipFill>
        <p:spPr>
          <a:xfrm>
            <a:off x="4705350" y="2104387"/>
            <a:ext cx="4286250" cy="2847975"/>
          </a:xfrm>
          <a:prstGeom prst="rect">
            <a:avLst/>
          </a:prstGeom>
          <a:noFill/>
          <a:ln>
            <a:noFill/>
          </a:ln>
        </p:spPr>
      </p:pic>
      <p:sp>
        <p:nvSpPr>
          <p:cNvPr id="81" name="Shape 81"/>
          <p:cNvSpPr txBox="1"/>
          <p:nvPr/>
        </p:nvSpPr>
        <p:spPr>
          <a:xfrm>
            <a:off x="4827525" y="4952375"/>
            <a:ext cx="4041900" cy="369599"/>
          </a:xfrm>
          <a:prstGeom prst="rect">
            <a:avLst/>
          </a:prstGeom>
          <a:noFill/>
          <a:ln>
            <a:noFill/>
          </a:ln>
        </p:spPr>
        <p:txBody>
          <a:bodyPr anchorCtr="0" anchor="ctr" bIns="91425" lIns="91425" rIns="91425" tIns="91425">
            <a:noAutofit/>
          </a:bodyPr>
          <a:lstStyle/>
          <a:p>
            <a:pPr lvl="0" rtl="0">
              <a:spcBef>
                <a:spcPts val="0"/>
              </a:spcBef>
              <a:buNone/>
            </a:pPr>
            <a:r>
              <a:rPr lang="es-HN" sz="1000"/>
              <a:t>https://www.laprogressive.com/dumping-wastewater-into-aquifers/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Current Conclusions</a:t>
            </a:r>
          </a:p>
        </p:txBody>
      </p:sp>
      <p:sp>
        <p:nvSpPr>
          <p:cNvPr id="217" name="Shape 217"/>
          <p:cNvSpPr txBox="1"/>
          <p:nvPr>
            <p:ph idx="1" type="body"/>
          </p:nvPr>
        </p:nvSpPr>
        <p:spPr>
          <a:xfrm>
            <a:off x="457200" y="1600200"/>
            <a:ext cx="4038599" cy="4526100"/>
          </a:xfrm>
          <a:prstGeom prst="rect">
            <a:avLst/>
          </a:prstGeom>
          <a:noFill/>
          <a:ln>
            <a:noFill/>
          </a:ln>
        </p:spPr>
        <p:txBody>
          <a:bodyPr anchorCtr="0" anchor="t" bIns="45700" lIns="91425" rIns="91425" tIns="45700">
            <a:noAutofit/>
          </a:bodyPr>
          <a:lstStyle/>
          <a:p>
            <a:pPr indent="-342900" lvl="0" marL="342900" marR="0" rtl="0" algn="l">
              <a:lnSpc>
                <a:spcPct val="115000"/>
              </a:lnSpc>
              <a:spcBef>
                <a:spcPts val="0"/>
              </a:spcBef>
              <a:spcAft>
                <a:spcPts val="0"/>
              </a:spcAft>
              <a:buClr>
                <a:schemeClr val="dk1"/>
              </a:buClr>
              <a:buSzPct val="100000"/>
              <a:buFont typeface="Noto Symbol"/>
              <a:buChar char="➢"/>
            </a:pPr>
            <a:r>
              <a:rPr b="1" lang="es-HN"/>
              <a:t>Testing Air Loss</a:t>
            </a:r>
          </a:p>
          <a:p>
            <a:pPr indent="-317500" lvl="0" marL="342900" marR="0" rtl="0" algn="l">
              <a:lnSpc>
                <a:spcPct val="115000"/>
              </a:lnSpc>
              <a:spcBef>
                <a:spcPts val="0"/>
              </a:spcBef>
              <a:spcAft>
                <a:spcPts val="0"/>
              </a:spcAft>
              <a:buClr>
                <a:schemeClr val="dk1"/>
              </a:buClr>
              <a:buSzPct val="100000"/>
              <a:buFont typeface="Noto Symbol"/>
              <a:buChar char="➢"/>
            </a:pPr>
            <a:r>
              <a:rPr b="1" lang="es-HN" sz="2400"/>
              <a:t>Pressure Test</a:t>
            </a:r>
          </a:p>
          <a:p>
            <a:pPr indent="0" lvl="0" marL="0" marR="0" rtl="0" algn="l">
              <a:lnSpc>
                <a:spcPct val="115000"/>
              </a:lnSpc>
              <a:spcBef>
                <a:spcPts val="0"/>
              </a:spcBef>
              <a:spcAft>
                <a:spcPts val="0"/>
              </a:spcAft>
              <a:buNone/>
            </a:pPr>
            <a:r>
              <a:rPr b="1" lang="es-HN" sz="2400"/>
              <a:t>   </a:t>
            </a:r>
            <a:r>
              <a:rPr b="1" lang="es-HN" sz="2200"/>
              <a:t>  </a:t>
            </a:r>
            <a:r>
              <a:rPr lang="es-HN" sz="2200"/>
              <a:t>Sharp drop due to pressure sensor reorientation</a:t>
            </a:r>
          </a:p>
          <a:p>
            <a:pPr indent="0" lvl="0" marL="0" marR="0" rtl="0" algn="l">
              <a:spcBef>
                <a:spcPts val="0"/>
              </a:spcBef>
              <a:spcAft>
                <a:spcPts val="0"/>
              </a:spcAft>
              <a:buNone/>
            </a:pPr>
            <a:r>
              <a:t/>
            </a:r>
            <a:endParaRPr b="1" sz="2400"/>
          </a:p>
          <a:p>
            <a:pPr indent="0" lvl="0" marL="0" marR="0" rtl="0" algn="l">
              <a:spcBef>
                <a:spcPts val="0"/>
              </a:spcBef>
              <a:spcAft>
                <a:spcPts val="0"/>
              </a:spcAft>
              <a:buNone/>
            </a:pPr>
            <a:r>
              <a:t/>
            </a:r>
            <a:endParaRPr b="1" sz="2400"/>
          </a:p>
        </p:txBody>
      </p:sp>
      <p:sp>
        <p:nvSpPr>
          <p:cNvPr id="218" name="Shape 218"/>
          <p:cNvSpPr txBox="1"/>
          <p:nvPr/>
        </p:nvSpPr>
        <p:spPr>
          <a:xfrm>
            <a:off x="281387" y="3346225"/>
            <a:ext cx="4038599" cy="701399"/>
          </a:xfrm>
          <a:prstGeom prst="rect">
            <a:avLst/>
          </a:prstGeom>
          <a:noFill/>
          <a:ln>
            <a:noFill/>
          </a:ln>
        </p:spPr>
        <p:txBody>
          <a:bodyPr anchorCtr="0" anchor="ctr" bIns="91425" lIns="91425" rIns="91425" tIns="91425">
            <a:noAutofit/>
          </a:bodyPr>
          <a:lstStyle/>
          <a:p>
            <a:pPr lvl="0" rtl="0" algn="ctr">
              <a:lnSpc>
                <a:spcPct val="115000"/>
              </a:lnSpc>
              <a:spcBef>
                <a:spcPts val="0"/>
              </a:spcBef>
              <a:spcAft>
                <a:spcPts val="1000"/>
              </a:spcAft>
              <a:buNone/>
            </a:pPr>
            <a:r>
              <a:rPr b="1" lang="es-HN">
                <a:solidFill>
                  <a:schemeClr val="dk1"/>
                </a:solidFill>
                <a:highlight>
                  <a:srgbClr val="FFFFFF"/>
                </a:highlight>
                <a:latin typeface="Calibri"/>
                <a:ea typeface="Calibri"/>
                <a:cs typeface="Calibri"/>
                <a:sym typeface="Calibri"/>
              </a:rPr>
              <a:t>Tab.1 Calculation of Air Loss</a:t>
            </a:r>
          </a:p>
        </p:txBody>
      </p:sp>
      <p:sp>
        <p:nvSpPr>
          <p:cNvPr id="219" name="Shape 219"/>
          <p:cNvSpPr txBox="1"/>
          <p:nvPr/>
        </p:nvSpPr>
        <p:spPr>
          <a:xfrm>
            <a:off x="4627800" y="4399750"/>
            <a:ext cx="4443899" cy="402600"/>
          </a:xfrm>
          <a:prstGeom prst="rect">
            <a:avLst/>
          </a:prstGeom>
          <a:noFill/>
          <a:ln>
            <a:noFill/>
          </a:ln>
        </p:spPr>
        <p:txBody>
          <a:bodyPr anchorCtr="0" anchor="ctr" bIns="91425" lIns="91425" rIns="91425" tIns="91425">
            <a:noAutofit/>
          </a:bodyPr>
          <a:lstStyle/>
          <a:p>
            <a:pPr lvl="0" rtl="0" algn="ctr">
              <a:lnSpc>
                <a:spcPct val="115000"/>
              </a:lnSpc>
              <a:spcBef>
                <a:spcPts val="0"/>
              </a:spcBef>
              <a:spcAft>
                <a:spcPts val="1000"/>
              </a:spcAft>
              <a:buNone/>
            </a:pPr>
            <a:r>
              <a:rPr b="1" lang="es-HN">
                <a:solidFill>
                  <a:schemeClr val="dk1"/>
                </a:solidFill>
                <a:highlight>
                  <a:srgbClr val="FFFFFF"/>
                </a:highlight>
                <a:latin typeface="Calibri"/>
                <a:ea typeface="Calibri"/>
                <a:cs typeface="Calibri"/>
                <a:sym typeface="Calibri"/>
              </a:rPr>
              <a:t>Fig.3 Pressure Testing Outcomes</a:t>
            </a:r>
          </a:p>
        </p:txBody>
      </p:sp>
      <p:pic>
        <p:nvPicPr>
          <p:cNvPr id="220" name="Shape 220"/>
          <p:cNvPicPr preferRelativeResize="0"/>
          <p:nvPr/>
        </p:nvPicPr>
        <p:blipFill>
          <a:blip r:embed="rId3">
            <a:alphaModFix/>
          </a:blip>
          <a:stretch>
            <a:fillRect/>
          </a:stretch>
        </p:blipFill>
        <p:spPr>
          <a:xfrm>
            <a:off x="4698410" y="1804949"/>
            <a:ext cx="4302664" cy="2590562"/>
          </a:xfrm>
          <a:prstGeom prst="rect">
            <a:avLst/>
          </a:prstGeom>
          <a:noFill/>
          <a:ln>
            <a:noFill/>
          </a:ln>
        </p:spPr>
      </p:pic>
      <p:cxnSp>
        <p:nvCxnSpPr>
          <p:cNvPr id="221" name="Shape 221"/>
          <p:cNvCxnSpPr/>
          <p:nvPr/>
        </p:nvCxnSpPr>
        <p:spPr>
          <a:xfrm>
            <a:off x="4146225" y="4802337"/>
            <a:ext cx="1057499" cy="546299"/>
          </a:xfrm>
          <a:prstGeom prst="straightConnector1">
            <a:avLst/>
          </a:prstGeom>
          <a:noFill/>
          <a:ln cap="flat" cmpd="sng" w="9525">
            <a:solidFill>
              <a:schemeClr val="dk2"/>
            </a:solidFill>
            <a:prstDash val="solid"/>
            <a:round/>
            <a:headEnd len="lg" w="lg" type="none"/>
            <a:tailEnd len="lg" w="lg" type="triangle"/>
          </a:ln>
        </p:spPr>
      </p:cxnSp>
      <p:cxnSp>
        <p:nvCxnSpPr>
          <p:cNvPr id="222" name="Shape 222"/>
          <p:cNvCxnSpPr/>
          <p:nvPr/>
        </p:nvCxnSpPr>
        <p:spPr>
          <a:xfrm>
            <a:off x="4255850" y="5434200"/>
            <a:ext cx="1047000" cy="21000"/>
          </a:xfrm>
          <a:prstGeom prst="straightConnector1">
            <a:avLst/>
          </a:prstGeom>
          <a:noFill/>
          <a:ln cap="flat" cmpd="sng" w="9525">
            <a:solidFill>
              <a:schemeClr val="dk2"/>
            </a:solidFill>
            <a:prstDash val="solid"/>
            <a:round/>
            <a:headEnd len="lg" w="lg" type="none"/>
            <a:tailEnd len="lg" w="lg" type="triangle"/>
          </a:ln>
        </p:spPr>
      </p:cxnSp>
      <p:sp>
        <p:nvSpPr>
          <p:cNvPr id="223" name="Shape 223"/>
          <p:cNvSpPr txBox="1"/>
          <p:nvPr/>
        </p:nvSpPr>
        <p:spPr>
          <a:xfrm>
            <a:off x="5240275" y="5224800"/>
            <a:ext cx="3020699" cy="439799"/>
          </a:xfrm>
          <a:prstGeom prst="rect">
            <a:avLst/>
          </a:prstGeom>
          <a:noFill/>
          <a:ln>
            <a:noFill/>
          </a:ln>
        </p:spPr>
        <p:txBody>
          <a:bodyPr anchorCtr="0" anchor="t" bIns="91425" lIns="91425" rIns="91425" tIns="91425">
            <a:noAutofit/>
          </a:bodyPr>
          <a:lstStyle/>
          <a:p>
            <a:pPr>
              <a:spcBef>
                <a:spcPts val="0"/>
              </a:spcBef>
              <a:buNone/>
            </a:pPr>
            <a:r>
              <a:rPr b="1" lang="es-HN" sz="2000">
                <a:solidFill>
                  <a:srgbClr val="FF0000"/>
                </a:solidFill>
              </a:rPr>
              <a:t>Air Leaking Rate*</a:t>
            </a:r>
          </a:p>
        </p:txBody>
      </p:sp>
      <p:pic>
        <p:nvPicPr>
          <p:cNvPr id="224" name="Shape 224"/>
          <p:cNvPicPr preferRelativeResize="0"/>
          <p:nvPr/>
        </p:nvPicPr>
        <p:blipFill>
          <a:blip r:embed="rId4">
            <a:alphaModFix/>
          </a:blip>
          <a:stretch>
            <a:fillRect/>
          </a:stretch>
        </p:blipFill>
        <p:spPr>
          <a:xfrm>
            <a:off x="345525" y="3760550"/>
            <a:ext cx="3910324" cy="1872424"/>
          </a:xfrm>
          <a:prstGeom prst="rect">
            <a:avLst/>
          </a:prstGeom>
          <a:noFill/>
          <a:ln>
            <a:noFill/>
          </a:ln>
        </p:spPr>
      </p:pic>
      <p:sp>
        <p:nvSpPr>
          <p:cNvPr id="225" name="Shape 225"/>
          <p:cNvSpPr txBox="1"/>
          <p:nvPr/>
        </p:nvSpPr>
        <p:spPr>
          <a:xfrm>
            <a:off x="457200" y="5790050"/>
            <a:ext cx="5842499" cy="796799"/>
          </a:xfrm>
          <a:prstGeom prst="rect">
            <a:avLst/>
          </a:prstGeom>
          <a:noFill/>
          <a:ln>
            <a:noFill/>
          </a:ln>
        </p:spPr>
        <p:txBody>
          <a:bodyPr anchorCtr="0" anchor="ctr" bIns="91425" lIns="91425" rIns="91425" tIns="91425">
            <a:noAutofit/>
          </a:bodyPr>
          <a:lstStyle/>
          <a:p>
            <a:pPr lvl="0" rtl="0">
              <a:lnSpc>
                <a:spcPct val="115000"/>
              </a:lnSpc>
              <a:spcBef>
                <a:spcPts val="0"/>
              </a:spcBef>
              <a:spcAft>
                <a:spcPts val="1000"/>
              </a:spcAft>
              <a:buNone/>
            </a:pPr>
            <a:r>
              <a:rPr b="1" lang="es-HN" sz="1800">
                <a:solidFill>
                  <a:srgbClr val="333333"/>
                </a:solidFill>
                <a:latin typeface="Calibri"/>
                <a:ea typeface="Calibri"/>
                <a:cs typeface="Calibri"/>
                <a:sym typeface="Calibri"/>
              </a:rPr>
              <a:t> *For now, this leak will be considered negligible.</a:t>
            </a:r>
          </a:p>
        </p:txBody>
      </p:sp>
      <p:sp>
        <p:nvSpPr>
          <p:cNvPr id="226" name="Shape 226"/>
          <p:cNvSpPr/>
          <p:nvPr/>
        </p:nvSpPr>
        <p:spPr>
          <a:xfrm>
            <a:off x="6062275" y="2575725"/>
            <a:ext cx="439500" cy="1319100"/>
          </a:xfrm>
          <a:prstGeom prst="ellipse">
            <a:avLst/>
          </a:prstGeom>
          <a:noFill/>
          <a:ln cap="flat" cmpd="sng" w="9525">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cxnSp>
        <p:nvCxnSpPr>
          <p:cNvPr id="227" name="Shape 227"/>
          <p:cNvCxnSpPr/>
          <p:nvPr/>
        </p:nvCxnSpPr>
        <p:spPr>
          <a:xfrm flipH="1" rot="10800000">
            <a:off x="6680000" y="3203849"/>
            <a:ext cx="356099" cy="10500"/>
          </a:xfrm>
          <a:prstGeom prst="straightConnector1">
            <a:avLst/>
          </a:prstGeom>
          <a:noFill/>
          <a:ln cap="flat" cmpd="sng" w="9525">
            <a:solidFill>
              <a:srgbClr val="FF0000"/>
            </a:solidFill>
            <a:prstDash val="solid"/>
            <a:round/>
            <a:headEnd len="lg" w="lg" type="none"/>
            <a:tailEnd len="lg" w="lg" type="triangle"/>
          </a:ln>
        </p:spPr>
      </p:cxnSp>
      <p:sp>
        <p:nvSpPr>
          <p:cNvPr id="228" name="Shape 228"/>
          <p:cNvSpPr txBox="1"/>
          <p:nvPr/>
        </p:nvSpPr>
        <p:spPr>
          <a:xfrm>
            <a:off x="7036100" y="2999400"/>
            <a:ext cx="1570500" cy="267000"/>
          </a:xfrm>
          <a:prstGeom prst="rect">
            <a:avLst/>
          </a:prstGeom>
          <a:noFill/>
          <a:ln>
            <a:noFill/>
          </a:ln>
        </p:spPr>
        <p:txBody>
          <a:bodyPr anchorCtr="0" anchor="t" bIns="91425" lIns="91425" rIns="91425" tIns="91425">
            <a:noAutofit/>
          </a:bodyPr>
          <a:lstStyle/>
          <a:p>
            <a:pPr>
              <a:spcBef>
                <a:spcPts val="0"/>
              </a:spcBef>
              <a:buNone/>
            </a:pPr>
            <a:r>
              <a:rPr b="1" lang="es-HN" sz="1000"/>
              <a:t>Ignore when calculating</a:t>
            </a:r>
          </a:p>
        </p:txBody>
      </p:sp>
      <p:cxnSp>
        <p:nvCxnSpPr>
          <p:cNvPr id="229" name="Shape 229"/>
          <p:cNvCxnSpPr/>
          <p:nvPr/>
        </p:nvCxnSpPr>
        <p:spPr>
          <a:xfrm>
            <a:off x="5674875" y="2565200"/>
            <a:ext cx="2596499" cy="0"/>
          </a:xfrm>
          <a:prstGeom prst="straightConnector1">
            <a:avLst/>
          </a:prstGeom>
          <a:noFill/>
          <a:ln cap="flat" cmpd="sng" w="9525">
            <a:solidFill>
              <a:srgbClr val="FF0000"/>
            </a:solidFill>
            <a:prstDash val="solid"/>
            <a:round/>
            <a:headEnd len="lg" w="lg" type="none"/>
            <a:tailEnd len="lg" w="lg" type="none"/>
          </a:ln>
        </p:spPr>
      </p:cxnSp>
      <p:cxnSp>
        <p:nvCxnSpPr>
          <p:cNvPr id="230" name="Shape 230"/>
          <p:cNvCxnSpPr/>
          <p:nvPr/>
        </p:nvCxnSpPr>
        <p:spPr>
          <a:xfrm>
            <a:off x="8261000" y="2481450"/>
            <a:ext cx="0" cy="83699"/>
          </a:xfrm>
          <a:prstGeom prst="straightConnector1">
            <a:avLst/>
          </a:prstGeom>
          <a:noFill/>
          <a:ln cap="flat" cmpd="sng" w="9525">
            <a:solidFill>
              <a:srgbClr val="FF0000"/>
            </a:solidFill>
            <a:prstDash val="solid"/>
            <a:round/>
            <a:headEnd len="lg" w="lg" type="none"/>
            <a:tailEnd len="lg" w="lg" type="none"/>
          </a:ln>
        </p:spPr>
      </p:cxnSp>
      <p:sp>
        <p:nvSpPr>
          <p:cNvPr id="231" name="Shape 231"/>
          <p:cNvSpPr txBox="1"/>
          <p:nvPr/>
        </p:nvSpPr>
        <p:spPr>
          <a:xfrm>
            <a:off x="8037775" y="2549425"/>
            <a:ext cx="963299" cy="796799"/>
          </a:xfrm>
          <a:prstGeom prst="rect">
            <a:avLst/>
          </a:prstGeom>
          <a:noFill/>
          <a:ln>
            <a:noFill/>
          </a:ln>
        </p:spPr>
        <p:txBody>
          <a:bodyPr anchorCtr="0" anchor="t" bIns="91425" lIns="91425" rIns="91425" tIns="91425">
            <a:noAutofit/>
          </a:bodyPr>
          <a:lstStyle/>
          <a:p>
            <a:pPr>
              <a:spcBef>
                <a:spcPts val="0"/>
              </a:spcBef>
              <a:buNone/>
            </a:pPr>
            <a:r>
              <a:rPr lang="es-HN" sz="900">
                <a:solidFill>
                  <a:srgbClr val="FF0000"/>
                </a:solidFill>
              </a:rPr>
              <a:t>Slope: Pressure Change Rate</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sp>
        <p:nvSpPr>
          <p:cNvPr id="236" name="Shape 236"/>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Current Conclusions</a:t>
            </a:r>
          </a:p>
        </p:txBody>
      </p:sp>
      <p:sp>
        <p:nvSpPr>
          <p:cNvPr id="237" name="Shape 237"/>
          <p:cNvSpPr txBox="1"/>
          <p:nvPr>
            <p:ph idx="1" type="body"/>
          </p:nvPr>
        </p:nvSpPr>
        <p:spPr>
          <a:xfrm>
            <a:off x="457200" y="1600200"/>
            <a:ext cx="5165399" cy="4526100"/>
          </a:xfrm>
          <a:prstGeom prst="rect">
            <a:avLst/>
          </a:prstGeom>
          <a:noFill/>
          <a:ln>
            <a:noFill/>
          </a:ln>
        </p:spPr>
        <p:txBody>
          <a:bodyPr anchorCtr="0" anchor="t" bIns="45700" lIns="91425" rIns="91425" tIns="45700">
            <a:noAutofit/>
          </a:bodyPr>
          <a:lstStyle/>
          <a:p>
            <a:pPr indent="-317500" lvl="0" marL="342900" marR="0" rtl="0" algn="l">
              <a:spcBef>
                <a:spcPts val="0"/>
              </a:spcBef>
              <a:spcAft>
                <a:spcPts val="0"/>
              </a:spcAft>
              <a:buClr>
                <a:schemeClr val="dk1"/>
              </a:buClr>
              <a:buSzPct val="100000"/>
              <a:buFont typeface="Noto Symbol"/>
              <a:buChar char="➢"/>
            </a:pPr>
            <a:r>
              <a:rPr b="1" lang="es-HN" sz="2400"/>
              <a:t>Testing Pinch and Solenoid Valves</a:t>
            </a:r>
          </a:p>
          <a:p>
            <a:pPr indent="0" lvl="0" marL="0" marR="0" rtl="0" algn="l">
              <a:spcBef>
                <a:spcPts val="0"/>
              </a:spcBef>
              <a:spcAft>
                <a:spcPts val="0"/>
              </a:spcAft>
              <a:buNone/>
            </a:pPr>
            <a:r>
              <a:t/>
            </a:r>
            <a:endParaRPr b="1" sz="2400"/>
          </a:p>
          <a:p>
            <a:pPr indent="0" lvl="0" marL="0" marR="0" rtl="0" algn="l">
              <a:spcBef>
                <a:spcPts val="0"/>
              </a:spcBef>
              <a:spcAft>
                <a:spcPts val="0"/>
              </a:spcAft>
              <a:buNone/>
            </a:pPr>
            <a:r>
              <a:t/>
            </a:r>
            <a:endParaRPr b="1" sz="2400"/>
          </a:p>
        </p:txBody>
      </p:sp>
      <p:sp>
        <p:nvSpPr>
          <p:cNvPr id="238" name="Shape 238"/>
          <p:cNvSpPr txBox="1"/>
          <p:nvPr>
            <p:ph idx="2" type="body"/>
          </p:nvPr>
        </p:nvSpPr>
        <p:spPr>
          <a:xfrm>
            <a:off x="1052087" y="5206050"/>
            <a:ext cx="3633299" cy="356099"/>
          </a:xfrm>
          <a:prstGeom prst="rect">
            <a:avLst/>
          </a:prstGeom>
          <a:noFill/>
          <a:ln>
            <a:noFill/>
          </a:ln>
        </p:spPr>
        <p:txBody>
          <a:bodyPr anchorCtr="0" anchor="t" bIns="45700" lIns="91425" rIns="91425" tIns="45700">
            <a:noAutofit/>
          </a:bodyPr>
          <a:lstStyle/>
          <a:p>
            <a:pPr indent="0" lvl="0" marL="0" rtl="0" algn="ctr">
              <a:lnSpc>
                <a:spcPct val="115000"/>
              </a:lnSpc>
              <a:spcBef>
                <a:spcPts val="0"/>
              </a:spcBef>
              <a:spcAft>
                <a:spcPts val="1000"/>
              </a:spcAft>
              <a:buNone/>
            </a:pPr>
            <a:r>
              <a:rPr b="1" lang="es-HN" sz="1200">
                <a:highlight>
                  <a:srgbClr val="FFFFFF"/>
                </a:highlight>
              </a:rPr>
              <a:t>Fig.4  The Result of Solenoid Valve Test</a:t>
            </a:r>
          </a:p>
        </p:txBody>
      </p:sp>
      <p:sp>
        <p:nvSpPr>
          <p:cNvPr id="239" name="Shape 239"/>
          <p:cNvSpPr txBox="1"/>
          <p:nvPr/>
        </p:nvSpPr>
        <p:spPr>
          <a:xfrm>
            <a:off x="5329350" y="2214500"/>
            <a:ext cx="3151500" cy="1968299"/>
          </a:xfrm>
          <a:prstGeom prst="rect">
            <a:avLst/>
          </a:prstGeom>
          <a:noFill/>
          <a:ln>
            <a:noFill/>
          </a:ln>
        </p:spPr>
        <p:txBody>
          <a:bodyPr anchorCtr="0" anchor="t" bIns="91425" lIns="91425" rIns="91425" tIns="91425">
            <a:noAutofit/>
          </a:bodyPr>
          <a:lstStyle/>
          <a:p>
            <a:pPr>
              <a:spcBef>
                <a:spcPts val="0"/>
              </a:spcBef>
              <a:buNone/>
            </a:pPr>
            <a:r>
              <a:t/>
            </a:r>
            <a:endParaRPr/>
          </a:p>
        </p:txBody>
      </p:sp>
      <p:sp>
        <p:nvSpPr>
          <p:cNvPr id="240" name="Shape 240"/>
          <p:cNvSpPr txBox="1"/>
          <p:nvPr/>
        </p:nvSpPr>
        <p:spPr>
          <a:xfrm>
            <a:off x="5196600" y="1748762"/>
            <a:ext cx="3947399" cy="617699"/>
          </a:xfrm>
          <a:prstGeom prst="rect">
            <a:avLst/>
          </a:prstGeom>
          <a:noFill/>
          <a:ln>
            <a:noFill/>
          </a:ln>
        </p:spPr>
        <p:txBody>
          <a:bodyPr anchorCtr="0" anchor="t" bIns="91425" lIns="91425" rIns="91425" tIns="91425">
            <a:noAutofit/>
          </a:bodyPr>
          <a:lstStyle/>
          <a:p>
            <a:pPr indent="-355600" lvl="0" marL="457200" rtl="0">
              <a:spcBef>
                <a:spcPts val="0"/>
              </a:spcBef>
              <a:buSzPct val="100000"/>
              <a:buChar char="➢"/>
            </a:pPr>
            <a:r>
              <a:rPr b="1" lang="es-HN" sz="2000"/>
              <a:t>Three New Solenoid Valves</a:t>
            </a:r>
          </a:p>
        </p:txBody>
      </p:sp>
      <p:sp>
        <p:nvSpPr>
          <p:cNvPr id="241" name="Shape 241"/>
          <p:cNvSpPr/>
          <p:nvPr/>
        </p:nvSpPr>
        <p:spPr>
          <a:xfrm>
            <a:off x="6439225" y="3401676"/>
            <a:ext cx="1559999" cy="4292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b="1" lang="es-HN"/>
              <a:t>Similar Data</a:t>
            </a:r>
          </a:p>
        </p:txBody>
      </p:sp>
      <p:sp>
        <p:nvSpPr>
          <p:cNvPr id="242" name="Shape 242"/>
          <p:cNvSpPr/>
          <p:nvPr/>
        </p:nvSpPr>
        <p:spPr>
          <a:xfrm>
            <a:off x="6491575" y="4157962"/>
            <a:ext cx="1455300" cy="4292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rPr b="1" lang="es-HN"/>
              <a:t>Work the same</a:t>
            </a:r>
          </a:p>
        </p:txBody>
      </p:sp>
      <p:sp>
        <p:nvSpPr>
          <p:cNvPr id="243" name="Shape 243"/>
          <p:cNvSpPr txBox="1"/>
          <p:nvPr/>
        </p:nvSpPr>
        <p:spPr>
          <a:xfrm>
            <a:off x="5154750" y="5000250"/>
            <a:ext cx="4031100" cy="508200"/>
          </a:xfrm>
          <a:prstGeom prst="rect">
            <a:avLst/>
          </a:prstGeom>
          <a:noFill/>
          <a:ln>
            <a:noFill/>
          </a:ln>
        </p:spPr>
        <p:txBody>
          <a:bodyPr anchorCtr="0" anchor="ctr" bIns="91425" lIns="91425" rIns="91425" tIns="91425">
            <a:noAutofit/>
          </a:bodyPr>
          <a:lstStyle/>
          <a:p>
            <a:pPr indent="-355600" lvl="0" marL="457200" rtl="0">
              <a:spcBef>
                <a:spcPts val="0"/>
              </a:spcBef>
              <a:buClr>
                <a:schemeClr val="dk1"/>
              </a:buClr>
              <a:buSzPct val="100000"/>
              <a:buChar char="➢"/>
            </a:pPr>
            <a:r>
              <a:rPr b="1" lang="es-HN" sz="2000">
                <a:solidFill>
                  <a:schemeClr val="dk1"/>
                </a:solidFill>
              </a:rPr>
              <a:t>Three Old Pinch Valves</a:t>
            </a:r>
          </a:p>
        </p:txBody>
      </p:sp>
      <p:sp>
        <p:nvSpPr>
          <p:cNvPr id="244" name="Shape 244"/>
          <p:cNvSpPr txBox="1"/>
          <p:nvPr/>
        </p:nvSpPr>
        <p:spPr>
          <a:xfrm>
            <a:off x="5577175" y="2366450"/>
            <a:ext cx="3284099" cy="617699"/>
          </a:xfrm>
          <a:prstGeom prst="rect">
            <a:avLst/>
          </a:prstGeom>
          <a:noFill/>
          <a:ln>
            <a:noFill/>
          </a:ln>
        </p:spPr>
        <p:txBody>
          <a:bodyPr anchorCtr="0" anchor="t" bIns="91425" lIns="91425" rIns="91425" tIns="91425">
            <a:noAutofit/>
          </a:bodyPr>
          <a:lstStyle/>
          <a:p>
            <a:pPr indent="-342900" lvl="0" marL="457200" rtl="0">
              <a:spcBef>
                <a:spcPts val="0"/>
              </a:spcBef>
              <a:buClr>
                <a:srgbClr val="FF0000"/>
              </a:buClr>
              <a:buSzPct val="100000"/>
              <a:buChar char="●"/>
            </a:pPr>
            <a:r>
              <a:rPr b="1" lang="es-HN" sz="1800">
                <a:solidFill>
                  <a:srgbClr val="FF0000"/>
                </a:solidFill>
              </a:rPr>
              <a:t>Valves closed again, pressure returned to the initial zero.</a:t>
            </a:r>
          </a:p>
        </p:txBody>
      </p:sp>
      <p:sp>
        <p:nvSpPr>
          <p:cNvPr id="245" name="Shape 245"/>
          <p:cNvSpPr txBox="1"/>
          <p:nvPr/>
        </p:nvSpPr>
        <p:spPr>
          <a:xfrm>
            <a:off x="5622600" y="4592000"/>
            <a:ext cx="3151500" cy="508200"/>
          </a:xfrm>
          <a:prstGeom prst="rect">
            <a:avLst/>
          </a:prstGeom>
          <a:noFill/>
          <a:ln>
            <a:noFill/>
          </a:ln>
        </p:spPr>
        <p:txBody>
          <a:bodyPr anchorCtr="0" anchor="ctr" bIns="91425" lIns="91425" rIns="91425" tIns="91425">
            <a:noAutofit/>
          </a:bodyPr>
          <a:lstStyle/>
          <a:p>
            <a:pPr indent="-342900" lvl="0" marL="457200" rtl="0">
              <a:spcBef>
                <a:spcPts val="0"/>
              </a:spcBef>
              <a:buClr>
                <a:srgbClr val="FF0000"/>
              </a:buClr>
              <a:buSzPct val="100000"/>
              <a:buChar char="●"/>
            </a:pPr>
            <a:r>
              <a:rPr b="1" lang="es-HN" sz="1800">
                <a:solidFill>
                  <a:srgbClr val="FF0000"/>
                </a:solidFill>
              </a:rPr>
              <a:t>Successful test</a:t>
            </a:r>
          </a:p>
        </p:txBody>
      </p:sp>
      <p:cxnSp>
        <p:nvCxnSpPr>
          <p:cNvPr id="246" name="Shape 246"/>
          <p:cNvCxnSpPr>
            <a:stCxn id="241" idx="2"/>
            <a:endCxn id="242" idx="0"/>
          </p:cNvCxnSpPr>
          <p:nvPr/>
        </p:nvCxnSpPr>
        <p:spPr>
          <a:xfrm>
            <a:off x="7219224" y="3830976"/>
            <a:ext cx="0" cy="327000"/>
          </a:xfrm>
          <a:prstGeom prst="straightConnector1">
            <a:avLst/>
          </a:prstGeom>
          <a:noFill/>
          <a:ln cap="flat" cmpd="sng" w="9525">
            <a:solidFill>
              <a:schemeClr val="dk2"/>
            </a:solidFill>
            <a:prstDash val="solid"/>
            <a:round/>
            <a:headEnd len="lg" w="lg" type="none"/>
            <a:tailEnd len="lg" w="lg" type="triangle"/>
          </a:ln>
        </p:spPr>
      </p:cxnSp>
      <p:sp>
        <p:nvSpPr>
          <p:cNvPr id="247" name="Shape 247"/>
          <p:cNvSpPr txBox="1"/>
          <p:nvPr/>
        </p:nvSpPr>
        <p:spPr>
          <a:xfrm>
            <a:off x="5606250" y="5714550"/>
            <a:ext cx="2140500" cy="508200"/>
          </a:xfrm>
          <a:prstGeom prst="rect">
            <a:avLst/>
          </a:prstGeom>
          <a:noFill/>
          <a:ln>
            <a:noFill/>
          </a:ln>
        </p:spPr>
        <p:txBody>
          <a:bodyPr anchorCtr="0" anchor="ctr" bIns="91425" lIns="91425" rIns="91425" tIns="91425">
            <a:noAutofit/>
          </a:bodyPr>
          <a:lstStyle/>
          <a:p>
            <a:pPr indent="-342900" lvl="0" marL="457200" rtl="0">
              <a:lnSpc>
                <a:spcPct val="150000"/>
              </a:lnSpc>
              <a:spcBef>
                <a:spcPts val="0"/>
              </a:spcBef>
              <a:buClr>
                <a:srgbClr val="000000"/>
              </a:buClr>
              <a:buSzPct val="100000"/>
              <a:buChar char="●"/>
            </a:pPr>
            <a:r>
              <a:rPr b="1" lang="es-HN" sz="1800"/>
              <a:t>Ineffective</a:t>
            </a:r>
          </a:p>
          <a:p>
            <a:pPr indent="-342900" lvl="0" marL="457200" rtl="0">
              <a:lnSpc>
                <a:spcPct val="150000"/>
              </a:lnSpc>
              <a:spcBef>
                <a:spcPts val="0"/>
              </a:spcBef>
              <a:buClr>
                <a:srgbClr val="000000"/>
              </a:buClr>
              <a:buSzPct val="100000"/>
              <a:buChar char="●"/>
            </a:pPr>
            <a:r>
              <a:rPr b="1" lang="es-HN" sz="1800"/>
              <a:t>Leak Problem</a:t>
            </a:r>
          </a:p>
        </p:txBody>
      </p:sp>
      <p:pic>
        <p:nvPicPr>
          <p:cNvPr id="248" name="Shape 248"/>
          <p:cNvPicPr preferRelativeResize="0"/>
          <p:nvPr/>
        </p:nvPicPr>
        <p:blipFill>
          <a:blip r:embed="rId3">
            <a:alphaModFix/>
          </a:blip>
          <a:stretch>
            <a:fillRect/>
          </a:stretch>
        </p:blipFill>
        <p:spPr>
          <a:xfrm>
            <a:off x="582737" y="2366450"/>
            <a:ext cx="4572000" cy="274320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2" name="Shape 252"/>
        <p:cNvGrpSpPr/>
        <p:nvPr/>
      </p:nvGrpSpPr>
      <p:grpSpPr>
        <a:xfrm>
          <a:off x="0" y="0"/>
          <a:ext cx="0" cy="0"/>
          <a:chOff x="0" y="0"/>
          <a:chExt cx="0" cy="0"/>
        </a:xfrm>
      </p:grpSpPr>
      <p:sp>
        <p:nvSpPr>
          <p:cNvPr id="253" name="Shape 253"/>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Challenges/Future Work</a:t>
            </a:r>
          </a:p>
        </p:txBody>
      </p:sp>
      <p:pic>
        <p:nvPicPr>
          <p:cNvPr id="254" name="Shape 254"/>
          <p:cNvPicPr preferRelativeResize="0"/>
          <p:nvPr/>
        </p:nvPicPr>
        <p:blipFill rotWithShape="1">
          <a:blip r:embed="rId3">
            <a:alphaModFix/>
          </a:blip>
          <a:srcRect b="16233" l="0" r="0" t="0"/>
          <a:stretch/>
        </p:blipFill>
        <p:spPr>
          <a:xfrm>
            <a:off x="1143000" y="1891650"/>
            <a:ext cx="6858000" cy="4308399"/>
          </a:xfrm>
          <a:prstGeom prst="rect">
            <a:avLst/>
          </a:prstGeom>
          <a:noFill/>
          <a:ln>
            <a:noFill/>
          </a:ln>
        </p:spPr>
      </p:pic>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sp>
        <p:nvSpPr>
          <p:cNvPr id="259" name="Shape 259"/>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Challenges/Future Work</a:t>
            </a:r>
          </a:p>
        </p:txBody>
      </p:sp>
      <p:pic>
        <p:nvPicPr>
          <p:cNvPr id="260" name="Shape 260"/>
          <p:cNvPicPr preferRelativeResize="0"/>
          <p:nvPr/>
        </p:nvPicPr>
        <p:blipFill rotWithShape="1">
          <a:blip r:embed="rId3">
            <a:alphaModFix/>
          </a:blip>
          <a:srcRect b="16233" l="0" r="0" t="0"/>
          <a:stretch/>
        </p:blipFill>
        <p:spPr>
          <a:xfrm>
            <a:off x="1143000" y="1866350"/>
            <a:ext cx="6858000" cy="4308399"/>
          </a:xfrm>
          <a:prstGeom prst="rect">
            <a:avLst/>
          </a:prstGeom>
          <a:noFill/>
          <a:ln>
            <a:noFill/>
          </a:ln>
        </p:spPr>
      </p:pic>
      <p:sp>
        <p:nvSpPr>
          <p:cNvPr id="261" name="Shape 261"/>
          <p:cNvSpPr/>
          <p:nvPr/>
        </p:nvSpPr>
        <p:spPr>
          <a:xfrm>
            <a:off x="3239150" y="1640650"/>
            <a:ext cx="2581200" cy="1143000"/>
          </a:xfrm>
          <a:prstGeom prst="ellipse">
            <a:avLst/>
          </a:prstGeom>
          <a:noFill/>
          <a:ln cap="flat" cmpd="sng" w="3810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1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5" name="Shape 265"/>
        <p:cNvGrpSpPr/>
        <p:nvPr/>
      </p:nvGrpSpPr>
      <p:grpSpPr>
        <a:xfrm>
          <a:off x="0" y="0"/>
          <a:ext cx="0" cy="0"/>
          <a:chOff x="0" y="0"/>
          <a:chExt cx="0" cy="0"/>
        </a:xfrm>
      </p:grpSpPr>
      <p:sp>
        <p:nvSpPr>
          <p:cNvPr id="266" name="Shape 266"/>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Questions/Comments?</a:t>
            </a:r>
          </a:p>
        </p:txBody>
      </p:sp>
      <p:sp>
        <p:nvSpPr>
          <p:cNvPr id="267" name="Shape 267"/>
          <p:cNvSpPr txBox="1"/>
          <p:nvPr>
            <p:ph idx="1" type="body"/>
          </p:nvPr>
        </p:nvSpPr>
        <p:spPr>
          <a:xfrm>
            <a:off x="2516175" y="3241125"/>
            <a:ext cx="4038599" cy="8880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None/>
            </a:pPr>
            <a:r>
              <a:rPr lang="es-HN" sz="3600"/>
              <a:t>Thank you!</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1" name="Shape 271"/>
        <p:cNvGrpSpPr/>
        <p:nvPr/>
      </p:nvGrpSpPr>
      <p:grpSpPr>
        <a:xfrm>
          <a:off x="0" y="0"/>
          <a:ext cx="0" cy="0"/>
          <a:chOff x="0" y="0"/>
          <a:chExt cx="0" cy="0"/>
        </a:xfrm>
      </p:grpSpPr>
      <p:sp>
        <p:nvSpPr>
          <p:cNvPr id="272" name="Shape 272"/>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a:t>References</a:t>
            </a:r>
          </a:p>
        </p:txBody>
      </p:sp>
      <p:sp>
        <p:nvSpPr>
          <p:cNvPr id="273" name="Shape 273"/>
          <p:cNvSpPr txBox="1"/>
          <p:nvPr>
            <p:ph idx="1" type="body"/>
          </p:nvPr>
        </p:nvSpPr>
        <p:spPr>
          <a:xfrm>
            <a:off x="457200" y="1600200"/>
            <a:ext cx="8458200" cy="4526100"/>
          </a:xfrm>
          <a:prstGeom prst="rect">
            <a:avLst/>
          </a:prstGeom>
          <a:noFill/>
          <a:ln>
            <a:noFill/>
          </a:ln>
        </p:spPr>
        <p:txBody>
          <a:bodyPr anchorCtr="0" anchor="t" bIns="45700" lIns="91425" rIns="91425" tIns="45700">
            <a:noAutofit/>
          </a:bodyPr>
          <a:lstStyle/>
          <a:p>
            <a:pPr indent="-228600" lvl="0" marL="457200" rtl="0">
              <a:lnSpc>
                <a:spcPct val="90000"/>
              </a:lnSpc>
              <a:spcBef>
                <a:spcPts val="1000"/>
              </a:spcBef>
              <a:buFont typeface="Calibri"/>
              <a:buAutoNum type="arabicPeriod"/>
            </a:pPr>
            <a:r>
              <a:rPr lang="es-HN" sz="1400"/>
              <a:t>http://epi.yale.edu/the-metric/help-us-improve-our-global-wastewater-indicator</a:t>
            </a:r>
          </a:p>
          <a:p>
            <a:pPr indent="-228600" lvl="0" marL="457200" rtl="0">
              <a:lnSpc>
                <a:spcPct val="90000"/>
              </a:lnSpc>
              <a:spcBef>
                <a:spcPts val="1000"/>
              </a:spcBef>
              <a:buFont typeface="Calibri"/>
              <a:buAutoNum type="arabicPeriod"/>
            </a:pPr>
            <a:r>
              <a:rPr lang="es-HN" sz="1400"/>
              <a:t>http://www.filtsep.com/view/40993/wastewater-treatment-technology-for-developing-countries</a:t>
            </a:r>
          </a:p>
          <a:p>
            <a:pPr indent="-228600" lvl="0" marL="457200" rtl="0">
              <a:lnSpc>
                <a:spcPct val="115000"/>
              </a:lnSpc>
              <a:spcBef>
                <a:spcPts val="0"/>
              </a:spcBef>
              <a:spcAft>
                <a:spcPts val="1000"/>
              </a:spcAft>
              <a:buClr>
                <a:srgbClr val="333333"/>
              </a:buClr>
              <a:buFont typeface="Calibri"/>
              <a:buAutoNum type="arabicPeriod"/>
            </a:pPr>
            <a:r>
              <a:rPr lang="es-HN" sz="1400">
                <a:solidFill>
                  <a:srgbClr val="333333"/>
                </a:solidFill>
              </a:rPr>
              <a:t>Chong, S., Sen, T., Kayaalp, A., &amp; Ang, H. (2012). The performance enhancements of upflow anaerobic sludge blanket (UASB) reactors for domestic sludge treatment – A State-of-the-art review. </a:t>
            </a:r>
            <a:r>
              <a:rPr i="1" lang="es-HN" sz="1400">
                <a:solidFill>
                  <a:srgbClr val="333333"/>
                </a:solidFill>
              </a:rPr>
              <a:t>Water Research,</a:t>
            </a:r>
            <a:r>
              <a:rPr lang="es-HN" sz="1400">
                <a:solidFill>
                  <a:srgbClr val="333333"/>
                </a:solidFill>
              </a:rPr>
              <a:t> 3434-3470.</a:t>
            </a:r>
          </a:p>
          <a:p>
            <a:pPr indent="-228600" lvl="0" marL="457200" rtl="0">
              <a:lnSpc>
                <a:spcPct val="115000"/>
              </a:lnSpc>
              <a:spcBef>
                <a:spcPts val="0"/>
              </a:spcBef>
              <a:spcAft>
                <a:spcPts val="1000"/>
              </a:spcAft>
              <a:buClr>
                <a:srgbClr val="333333"/>
              </a:buClr>
              <a:buFont typeface="Calibri"/>
              <a:buAutoNum type="arabicPeriod"/>
            </a:pPr>
            <a:r>
              <a:rPr lang="es-HN" sz="1400">
                <a:solidFill>
                  <a:srgbClr val="333333"/>
                </a:solidFill>
              </a:rPr>
              <a:t> Aiyuk, S., Amoako, J., Raskin, L., Haandel, A., &amp; Verstraete, W. (2004). Removal of carbon and nutrients from domestic wastewater using a low investment, integrated treatment concept. </a:t>
            </a:r>
            <a:r>
              <a:rPr i="1" lang="es-HN" sz="1400">
                <a:solidFill>
                  <a:srgbClr val="333333"/>
                </a:solidFill>
              </a:rPr>
              <a:t>Water Research,</a:t>
            </a:r>
            <a:r>
              <a:rPr lang="es-HN" sz="1400">
                <a:solidFill>
                  <a:srgbClr val="333333"/>
                </a:solidFill>
              </a:rPr>
              <a:t> 3031-3042. </a:t>
            </a:r>
          </a:p>
          <a:p>
            <a:pPr indent="-228600" lvl="0" marL="457200" rtl="0">
              <a:lnSpc>
                <a:spcPct val="115000"/>
              </a:lnSpc>
              <a:spcBef>
                <a:spcPts val="0"/>
              </a:spcBef>
              <a:spcAft>
                <a:spcPts val="1000"/>
              </a:spcAft>
              <a:buClr>
                <a:srgbClr val="333333"/>
              </a:buClr>
              <a:buFont typeface="Calibri"/>
              <a:buAutoNum type="arabicPeriod"/>
            </a:pPr>
            <a:r>
              <a:rPr lang="es-HN" sz="1400">
                <a:solidFill>
                  <a:srgbClr val="333333"/>
                </a:solidFill>
              </a:rPr>
              <a:t>Yu, H., Tay, J., Fang, H., (2001). The Roles of Calcium in Sludge Granulation During UASB Reactor Start-Up. </a:t>
            </a:r>
            <a:r>
              <a:rPr i="1" lang="es-HN" sz="1400">
                <a:solidFill>
                  <a:srgbClr val="333333"/>
                </a:solidFill>
              </a:rPr>
              <a:t>Wat. Res., </a:t>
            </a:r>
            <a:r>
              <a:rPr lang="es-HN" sz="1400">
                <a:solidFill>
                  <a:srgbClr val="333333"/>
                </a:solidFill>
              </a:rPr>
              <a:t>4, 1052-1060.</a:t>
            </a:r>
          </a:p>
          <a:p>
            <a:pPr indent="-228600" lvl="0" marL="457200" rtl="0">
              <a:lnSpc>
                <a:spcPct val="115000"/>
              </a:lnSpc>
              <a:spcBef>
                <a:spcPts val="0"/>
              </a:spcBef>
              <a:spcAft>
                <a:spcPts val="1000"/>
              </a:spcAft>
              <a:buClr>
                <a:srgbClr val="333333"/>
              </a:buClr>
              <a:buFont typeface="Calibri"/>
              <a:buAutoNum type="arabicPeriod"/>
            </a:pPr>
            <a:r>
              <a:rPr lang="es-HN" sz="1400">
                <a:solidFill>
                  <a:srgbClr val="333333"/>
                </a:solidFill>
              </a:rPr>
              <a:t>Mes, T., Stams, A., Reith, J., Zeeman, G., (2003). Methane production by anaerobic digestion of wastewater and solid wastes. From Bio-Methane &amp; Bio-Hydrogen: Status and Perspectives of Biological Methane and Hydrogen Production (Chapter 4).</a:t>
            </a:r>
          </a:p>
          <a:p>
            <a:pPr indent="-228600" lvl="0" marL="457200" rtl="0">
              <a:lnSpc>
                <a:spcPct val="115000"/>
              </a:lnSpc>
              <a:spcBef>
                <a:spcPts val="0"/>
              </a:spcBef>
              <a:spcAft>
                <a:spcPts val="1000"/>
              </a:spcAft>
              <a:buClr>
                <a:srgbClr val="333333"/>
              </a:buClr>
              <a:buFont typeface="Calibri"/>
              <a:buAutoNum type="arabicPeriod"/>
            </a:pPr>
            <a:r>
              <a:rPr lang="es-HN" sz="1400">
                <a:solidFill>
                  <a:srgbClr val="333333"/>
                </a:solidFill>
              </a:rPr>
              <a:t>Aiyuk, S., Forrez, I., Lieven, D., K., A, Haandel, A., Verstraete, W., (2006). Anaerobic and complementary treatment of domestic sewage in regions with hot climates - A review. </a:t>
            </a:r>
            <a:r>
              <a:rPr i="1" lang="es-HN" sz="1400">
                <a:solidFill>
                  <a:srgbClr val="333333"/>
                </a:solidFill>
              </a:rPr>
              <a:t>Bioresource Technology</a:t>
            </a:r>
            <a:r>
              <a:rPr lang="es-HN" sz="1400">
                <a:solidFill>
                  <a:srgbClr val="333333"/>
                </a:solidFill>
              </a:rPr>
              <a:t>, 97, 2225-2241.</a:t>
            </a:r>
          </a:p>
          <a:p>
            <a:pPr indent="-228600" lvl="0" marL="457200" rtl="0">
              <a:lnSpc>
                <a:spcPct val="115000"/>
              </a:lnSpc>
              <a:spcBef>
                <a:spcPts val="0"/>
              </a:spcBef>
              <a:spcAft>
                <a:spcPts val="1000"/>
              </a:spcAft>
              <a:buClr>
                <a:srgbClr val="333333"/>
              </a:buClr>
              <a:buFont typeface="Calibri"/>
              <a:buAutoNum type="arabicPeriod"/>
            </a:pPr>
            <a:r>
              <a:rPr lang="es-HN" sz="1400">
                <a:solidFill>
                  <a:srgbClr val="333333"/>
                </a:solidFill>
              </a:rPr>
              <a:t>Experimental Thermal and Fluid Science. (2006). </a:t>
            </a:r>
            <a:r>
              <a:rPr i="1" lang="es-HN" sz="1400">
                <a:solidFill>
                  <a:srgbClr val="333333"/>
                </a:solidFill>
              </a:rPr>
              <a:t>Science Direct,</a:t>
            </a:r>
            <a:r>
              <a:rPr lang="es-HN" sz="1400">
                <a:solidFill>
                  <a:srgbClr val="333333"/>
                </a:solidFill>
              </a:rPr>
              <a:t> </a:t>
            </a:r>
            <a:r>
              <a:rPr i="1" lang="es-HN" sz="1400">
                <a:solidFill>
                  <a:srgbClr val="333333"/>
                </a:solidFill>
              </a:rPr>
              <a:t>30</a:t>
            </a:r>
            <a:r>
              <a:rPr lang="es-HN" sz="1400">
                <a:solidFill>
                  <a:srgbClr val="333333"/>
                </a:solidFill>
              </a:rPr>
              <a:t>(4), 329-336. Retrieved September 30, 2014, from </a:t>
            </a:r>
            <a:r>
              <a:rPr lang="es-HN" sz="1400" u="sng">
                <a:solidFill>
                  <a:srgbClr val="333333"/>
                </a:solidFill>
                <a:hlinkClick r:id="rId3"/>
              </a:rPr>
              <a:t>http://www.sciencedirect.com/science/article/pii/S0894177705000993</a:t>
            </a:r>
          </a:p>
          <a:p>
            <a:pPr indent="-228600" lvl="0" marL="457200" rtl="0">
              <a:lnSpc>
                <a:spcPct val="115000"/>
              </a:lnSpc>
              <a:spcBef>
                <a:spcPts val="0"/>
              </a:spcBef>
              <a:spcAft>
                <a:spcPts val="1000"/>
              </a:spcAft>
              <a:buClr>
                <a:srgbClr val="333333"/>
              </a:buClr>
              <a:buFont typeface="Calibri"/>
              <a:buAutoNum type="arabicPeriod"/>
            </a:pPr>
            <a:r>
              <a:rPr lang="es-HN" sz="1400">
                <a:solidFill>
                  <a:srgbClr val="333333"/>
                </a:solidFill>
              </a:rPr>
              <a:t>Weber-Shirk, M. (2014, September 14). Flow Control and Measurement. Retrieved September 30, 2014, from https://confluence.cornell.edu/display/cee4540/Syllabus</a:t>
            </a:r>
          </a:p>
          <a:p>
            <a:pPr indent="0" lvl="0" marL="0" marR="0" rtl="0" algn="l">
              <a:spcBef>
                <a:spcPts val="0"/>
              </a:spcBef>
              <a:spcAft>
                <a:spcPts val="0"/>
              </a:spcAft>
              <a:buNone/>
            </a:pPr>
            <a:r>
              <a:t/>
            </a:r>
            <a:endParaRPr sz="1400"/>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Current State of Treatment</a:t>
            </a:r>
          </a:p>
        </p:txBody>
      </p:sp>
      <p:sp>
        <p:nvSpPr>
          <p:cNvPr id="87" name="Shape 87"/>
          <p:cNvSpPr txBox="1"/>
          <p:nvPr>
            <p:ph idx="1" type="body"/>
          </p:nvPr>
        </p:nvSpPr>
        <p:spPr>
          <a:xfrm>
            <a:off x="4890050" y="1901675"/>
            <a:ext cx="4194300" cy="4724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lang="es-HN"/>
              <a:t>Large capital and operational costs</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Large energy demand </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Difficult to handle lower flows</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88" name="Shape 88"/>
          <p:cNvPicPr preferRelativeResize="0"/>
          <p:nvPr/>
        </p:nvPicPr>
        <p:blipFill>
          <a:blip r:embed="rId3">
            <a:alphaModFix/>
          </a:blip>
          <a:stretch>
            <a:fillRect/>
          </a:stretch>
        </p:blipFill>
        <p:spPr>
          <a:xfrm>
            <a:off x="119250" y="1466450"/>
            <a:ext cx="4457700" cy="2838450"/>
          </a:xfrm>
          <a:prstGeom prst="rect">
            <a:avLst/>
          </a:prstGeom>
          <a:noFill/>
          <a:ln>
            <a:noFill/>
          </a:ln>
        </p:spPr>
      </p:pic>
      <p:pic>
        <p:nvPicPr>
          <p:cNvPr id="89" name="Shape 89"/>
          <p:cNvPicPr preferRelativeResize="0"/>
          <p:nvPr/>
        </p:nvPicPr>
        <p:blipFill>
          <a:blip r:embed="rId4">
            <a:alphaModFix/>
          </a:blip>
          <a:stretch>
            <a:fillRect/>
          </a:stretch>
        </p:blipFill>
        <p:spPr>
          <a:xfrm>
            <a:off x="1188125" y="4704500"/>
            <a:ext cx="3486150" cy="1828800"/>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Alternative Treatment Goals</a:t>
            </a:r>
          </a:p>
        </p:txBody>
      </p:sp>
      <p:sp>
        <p:nvSpPr>
          <p:cNvPr id="95" name="Shape 95"/>
          <p:cNvSpPr txBox="1"/>
          <p:nvPr>
            <p:ph idx="1" type="body"/>
          </p:nvPr>
        </p:nvSpPr>
        <p:spPr>
          <a:xfrm>
            <a:off x="758675" y="1702875"/>
            <a:ext cx="6944099" cy="4724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lang="es-HN"/>
              <a:t>Low cost</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Energy neutral/positive</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Small scale treatment </a:t>
            </a:r>
          </a:p>
          <a:p>
            <a:pPr indent="0" lvl="0" marL="457200" marR="0" rtl="0" algn="l">
              <a:spcBef>
                <a:spcPts val="0"/>
              </a:spcBef>
              <a:spcAft>
                <a:spcPts val="0"/>
              </a:spcAft>
              <a:buNone/>
            </a:pPr>
            <a:r>
              <a:rPr lang="es-HN"/>
              <a:t>(households to small communities)</a:t>
            </a:r>
          </a:p>
          <a:p>
            <a:pPr indent="0" lvl="0" marL="45720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Reduce biological sludge production</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title"/>
          </p:nvPr>
        </p:nvSpPr>
        <p:spPr>
          <a:xfrm>
            <a:off x="2810475" y="214825"/>
            <a:ext cx="6096000" cy="1143000"/>
          </a:xfrm>
          <a:prstGeom prst="rect">
            <a:avLst/>
          </a:prstGeom>
        </p:spPr>
        <p:txBody>
          <a:bodyPr anchorCtr="0" anchor="ctr" bIns="91425" lIns="91425" rIns="91425" tIns="91425">
            <a:noAutofit/>
          </a:bodyPr>
          <a:lstStyle/>
          <a:p>
            <a:pPr rtl="0">
              <a:spcBef>
                <a:spcPts val="0"/>
              </a:spcBef>
              <a:buNone/>
            </a:pPr>
            <a:r>
              <a:rPr lang="es-HN"/>
              <a:t>Proposed Treatment</a:t>
            </a:r>
          </a:p>
          <a:p>
            <a:pPr>
              <a:spcBef>
                <a:spcPts val="0"/>
              </a:spcBef>
              <a:buNone/>
            </a:pPr>
            <a:r>
              <a:rPr lang="es-HN"/>
              <a:t>Process Flow</a:t>
            </a:r>
          </a:p>
        </p:txBody>
      </p:sp>
      <p:pic>
        <p:nvPicPr>
          <p:cNvPr id="102" name="Shape 102"/>
          <p:cNvPicPr preferRelativeResize="0"/>
          <p:nvPr/>
        </p:nvPicPr>
        <p:blipFill>
          <a:blip r:embed="rId3">
            <a:alphaModFix/>
          </a:blip>
          <a:stretch>
            <a:fillRect/>
          </a:stretch>
        </p:blipFill>
        <p:spPr>
          <a:xfrm>
            <a:off x="797001" y="1794425"/>
            <a:ext cx="7379575" cy="3600450"/>
          </a:xfrm>
          <a:prstGeom prst="rect">
            <a:avLst/>
          </a:prstGeom>
          <a:noFill/>
          <a:ln>
            <a:noFill/>
          </a:ln>
        </p:spPr>
      </p:pic>
      <p:sp>
        <p:nvSpPr>
          <p:cNvPr id="103" name="Shape 103"/>
          <p:cNvSpPr txBox="1"/>
          <p:nvPr>
            <p:ph idx="1" type="body"/>
          </p:nvPr>
        </p:nvSpPr>
        <p:spPr>
          <a:xfrm>
            <a:off x="185525" y="5483075"/>
            <a:ext cx="8898900" cy="11430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lang="es-HN"/>
              <a:t>Combining anaerobic and aerobic treatment can reduce the need for downstream processing</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Upflow Anaerobic Sludge Blanket (UASB)</a:t>
            </a:r>
          </a:p>
        </p:txBody>
      </p:sp>
      <p:sp>
        <p:nvSpPr>
          <p:cNvPr id="109" name="Shape 109"/>
          <p:cNvSpPr txBox="1"/>
          <p:nvPr>
            <p:ph idx="1" type="body"/>
          </p:nvPr>
        </p:nvSpPr>
        <p:spPr>
          <a:xfrm>
            <a:off x="281600" y="1689625"/>
            <a:ext cx="4833599" cy="4724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lang="es-HN"/>
              <a:t>influent wastewater contains chemical oxygen demand (COD)</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granular biomass of a mixture of bacterial species form a sludge bed and fluidized sludge blanket</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110" name="Shape 110"/>
          <p:cNvPicPr preferRelativeResize="0"/>
          <p:nvPr/>
        </p:nvPicPr>
        <p:blipFill rotWithShape="1">
          <a:blip r:embed="rId3">
            <a:alphaModFix/>
          </a:blip>
          <a:srcRect b="7986" l="0" r="0" t="0"/>
          <a:stretch/>
        </p:blipFill>
        <p:spPr>
          <a:xfrm>
            <a:off x="5224375" y="1798712"/>
            <a:ext cx="3839700" cy="4506212"/>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Upflow Anaerobic Sludge Blanket (UASB)</a:t>
            </a:r>
          </a:p>
        </p:txBody>
      </p:sp>
      <p:sp>
        <p:nvSpPr>
          <p:cNvPr id="116" name="Shape 116"/>
          <p:cNvSpPr txBox="1"/>
          <p:nvPr>
            <p:ph idx="1" type="body"/>
          </p:nvPr>
        </p:nvSpPr>
        <p:spPr>
          <a:xfrm>
            <a:off x="281600" y="1689625"/>
            <a:ext cx="4833599" cy="4724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lang="es-HN"/>
              <a:t>granules process the COD to produce </a:t>
            </a:r>
            <a:r>
              <a:rPr b="1" lang="es-HN" u="sng"/>
              <a:t>biogas</a:t>
            </a:r>
            <a:r>
              <a:rPr lang="es-HN"/>
              <a:t> (Methane and Carbon Dioxide) </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s-HN"/>
              <a:t>biogas is captured by Gas-Liquid-Solid (GLS) separator </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117" name="Shape 117"/>
          <p:cNvPicPr preferRelativeResize="0"/>
          <p:nvPr/>
        </p:nvPicPr>
        <p:blipFill rotWithShape="1">
          <a:blip r:embed="rId3">
            <a:alphaModFix/>
          </a:blip>
          <a:srcRect b="7986" l="0" r="0" t="0"/>
          <a:stretch/>
        </p:blipFill>
        <p:spPr>
          <a:xfrm>
            <a:off x="5224375" y="1798712"/>
            <a:ext cx="3839700" cy="4506212"/>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Previous Work and Challenges</a:t>
            </a:r>
          </a:p>
        </p:txBody>
      </p:sp>
      <p:sp>
        <p:nvSpPr>
          <p:cNvPr id="123" name="Shape 123"/>
          <p:cNvSpPr txBox="1"/>
          <p:nvPr>
            <p:ph idx="1" type="body"/>
          </p:nvPr>
        </p:nvSpPr>
        <p:spPr>
          <a:xfrm>
            <a:off x="346050" y="1541850"/>
            <a:ext cx="8451900" cy="4724400"/>
          </a:xfrm>
          <a:prstGeom prst="rect">
            <a:avLst/>
          </a:prstGeom>
          <a:noFill/>
          <a:ln>
            <a:noFill/>
          </a:ln>
        </p:spPr>
        <p:txBody>
          <a:bodyPr anchorCtr="0" anchor="t" bIns="45700" lIns="91425" rIns="91425" tIns="45700">
            <a:noAutofit/>
          </a:bodyPr>
          <a:lstStyle/>
          <a:p>
            <a:pPr lvl="0" rtl="0">
              <a:lnSpc>
                <a:spcPct val="142857"/>
              </a:lnSpc>
              <a:spcBef>
                <a:spcPts val="800"/>
              </a:spcBef>
              <a:buClr>
                <a:srgbClr val="333333"/>
              </a:buClr>
              <a:buSzPct val="100000"/>
              <a:buFont typeface="Arial"/>
              <a:buChar char="➢"/>
            </a:pPr>
            <a:r>
              <a:rPr lang="es-HN" sz="2400">
                <a:solidFill>
                  <a:srgbClr val="333333"/>
                </a:solidFill>
                <a:highlight>
                  <a:srgbClr val="FFFFFF"/>
                </a:highlight>
                <a:latin typeface="Arial"/>
                <a:ea typeface="Arial"/>
                <a:cs typeface="Arial"/>
                <a:sym typeface="Arial"/>
              </a:rPr>
              <a:t>Summer 2013 Goals and Challenges </a:t>
            </a:r>
          </a:p>
          <a:p>
            <a:pPr indent="-107950" lvl="1" marL="742950" marR="0" rtl="0" algn="l">
              <a:lnSpc>
                <a:spcPct val="142857"/>
              </a:lnSpc>
              <a:spcBef>
                <a:spcPts val="800"/>
              </a:spcBef>
              <a:spcAft>
                <a:spcPts val="0"/>
              </a:spcAft>
              <a:buClr>
                <a:srgbClr val="333333"/>
              </a:buClr>
              <a:buSzPct val="100000"/>
              <a:buFont typeface="Arial"/>
            </a:pPr>
            <a:r>
              <a:rPr lang="es-HN" sz="1800">
                <a:highlight>
                  <a:srgbClr val="FFFFFF"/>
                </a:highlight>
                <a:latin typeface="Arial"/>
                <a:ea typeface="Arial"/>
                <a:cs typeface="Arial"/>
                <a:sym typeface="Arial"/>
              </a:rPr>
              <a:t>Remove COD, turbidity, and pathogens</a:t>
            </a:r>
          </a:p>
          <a:p>
            <a:pPr lvl="1" rtl="0">
              <a:lnSpc>
                <a:spcPct val="142857"/>
              </a:lnSpc>
              <a:spcBef>
                <a:spcPts val="800"/>
              </a:spcBef>
              <a:buClr>
                <a:srgbClr val="333333"/>
              </a:buClr>
              <a:buSzPct val="100000"/>
              <a:buFont typeface="Arial"/>
            </a:pPr>
            <a:r>
              <a:rPr lang="es-HN" sz="1800">
                <a:highlight>
                  <a:srgbClr val="FFFFFF"/>
                </a:highlight>
                <a:latin typeface="Arial"/>
                <a:ea typeface="Arial"/>
                <a:cs typeface="Arial"/>
                <a:sym typeface="Arial"/>
              </a:rPr>
              <a:t>Energy neutral reactor through collection of biogas</a:t>
            </a:r>
          </a:p>
          <a:p>
            <a:pPr lvl="1" rtl="0">
              <a:lnSpc>
                <a:spcPct val="142857"/>
              </a:lnSpc>
              <a:spcBef>
                <a:spcPts val="800"/>
              </a:spcBef>
              <a:buSzPct val="100000"/>
              <a:buFont typeface="Arial"/>
            </a:pPr>
            <a:r>
              <a:rPr lang="es-HN" sz="1800">
                <a:highlight>
                  <a:srgbClr val="FFFFFF"/>
                </a:highlight>
                <a:latin typeface="Arial"/>
                <a:ea typeface="Arial"/>
                <a:cs typeface="Arial"/>
                <a:sym typeface="Arial"/>
              </a:rPr>
              <a:t>Challenges: Poor treatment efficacy</a:t>
            </a:r>
          </a:p>
          <a:p>
            <a:pPr lvl="2" rtl="0">
              <a:lnSpc>
                <a:spcPct val="142857"/>
              </a:lnSpc>
              <a:spcBef>
                <a:spcPts val="800"/>
              </a:spcBef>
              <a:buSzPct val="100000"/>
              <a:buFont typeface="Arial"/>
            </a:pPr>
            <a:r>
              <a:rPr lang="es-HN" sz="1800">
                <a:highlight>
                  <a:srgbClr val="FFFFFF"/>
                </a:highlight>
                <a:latin typeface="Arial"/>
                <a:ea typeface="Arial"/>
                <a:cs typeface="Arial"/>
                <a:sym typeface="Arial"/>
              </a:rPr>
              <a:t>Biomass washout, granular disintegration, scaling</a:t>
            </a:r>
          </a:p>
          <a:p>
            <a:pPr indent="0" lvl="0" marL="457200" rtl="0">
              <a:lnSpc>
                <a:spcPct val="142857"/>
              </a:lnSpc>
              <a:spcBef>
                <a:spcPts val="800"/>
              </a:spcBef>
              <a:buNone/>
            </a:pPr>
            <a:r>
              <a:t/>
            </a:r>
            <a:endParaRPr sz="2000">
              <a:solidFill>
                <a:srgbClr val="333333"/>
              </a:solidFill>
              <a:highlight>
                <a:srgbClr val="FFFFFF"/>
              </a:highlight>
              <a:latin typeface="Arial"/>
              <a:ea typeface="Arial"/>
              <a:cs typeface="Arial"/>
              <a:sym typeface="Arial"/>
            </a:endParaRPr>
          </a:p>
          <a:p>
            <a:pPr indent="0" lvl="0" marL="0" rtl="0">
              <a:lnSpc>
                <a:spcPct val="142857"/>
              </a:lnSpc>
              <a:spcBef>
                <a:spcPts val="800"/>
              </a:spcBef>
              <a:buNone/>
            </a:pPr>
            <a:r>
              <a:t/>
            </a:r>
            <a:endParaRPr sz="2000">
              <a:solidFill>
                <a:srgbClr val="333333"/>
              </a:solidFill>
              <a:highlight>
                <a:srgbClr val="FFFFFF"/>
              </a:highlight>
              <a:latin typeface="Arial"/>
              <a:ea typeface="Arial"/>
              <a:cs typeface="Arial"/>
              <a:sym typeface="Arial"/>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124" name="Shape 124"/>
          <p:cNvPicPr preferRelativeResize="0"/>
          <p:nvPr/>
        </p:nvPicPr>
        <p:blipFill rotWithShape="1">
          <a:blip r:embed="rId3">
            <a:alphaModFix/>
          </a:blip>
          <a:srcRect b="3449" l="1692" r="6310" t="4562"/>
          <a:stretch/>
        </p:blipFill>
        <p:spPr>
          <a:xfrm>
            <a:off x="2319964" y="3967100"/>
            <a:ext cx="4504075" cy="2520650"/>
          </a:xfrm>
          <a:prstGeom prst="rect">
            <a:avLst/>
          </a:prstGeom>
          <a:noFill/>
          <a:ln cap="flat" cmpd="sng" w="9525">
            <a:solidFill>
              <a:schemeClr val="dk2"/>
            </a:solidFill>
            <a:prstDash val="solid"/>
            <a:round/>
            <a:headEnd len="med" w="med" type="none"/>
            <a:tailEnd len="med" w="med" type="none"/>
          </a:ln>
        </p:spPr>
      </p:pic>
      <p:sp>
        <p:nvSpPr>
          <p:cNvPr id="125" name="Shape 125"/>
          <p:cNvSpPr txBox="1"/>
          <p:nvPr/>
        </p:nvSpPr>
        <p:spPr>
          <a:xfrm>
            <a:off x="3755987" y="6436500"/>
            <a:ext cx="1632000" cy="276600"/>
          </a:xfrm>
          <a:prstGeom prst="rect">
            <a:avLst/>
          </a:prstGeom>
          <a:noFill/>
          <a:ln>
            <a:noFill/>
          </a:ln>
        </p:spPr>
        <p:txBody>
          <a:bodyPr anchorCtr="0" anchor="t" bIns="91425" lIns="91425" rIns="91425" tIns="91425">
            <a:noAutofit/>
          </a:bodyPr>
          <a:lstStyle/>
          <a:p>
            <a:pPr>
              <a:spcBef>
                <a:spcPts val="0"/>
              </a:spcBef>
              <a:buNone/>
            </a:pPr>
            <a:r>
              <a:rPr lang="es-HN" sz="1000"/>
              <a:t>Summer 2013 testing</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0" name="Shape 130"/>
        <p:cNvGrpSpPr/>
        <p:nvPr/>
      </p:nvGrpSpPr>
      <p:grpSpPr>
        <a:xfrm>
          <a:off x="0" y="0"/>
          <a:ext cx="0" cy="0"/>
          <a:chOff x="0" y="0"/>
          <a:chExt cx="0" cy="0"/>
        </a:xfrm>
      </p:grpSpPr>
      <p:sp>
        <p:nvSpPr>
          <p:cNvPr id="131" name="Shape 131"/>
          <p:cNvSpPr txBox="1"/>
          <p:nvPr>
            <p:ph type="title"/>
          </p:nvPr>
        </p:nvSpPr>
        <p:spPr>
          <a:xfrm>
            <a:off x="2819400" y="228600"/>
            <a:ext cx="6096000" cy="1143000"/>
          </a:xfrm>
          <a:prstGeom prst="rect">
            <a:avLst/>
          </a:prstGeom>
        </p:spPr>
        <p:txBody>
          <a:bodyPr anchorCtr="0" anchor="ctr" bIns="91425" lIns="91425" rIns="91425" tIns="91425">
            <a:noAutofit/>
          </a:bodyPr>
          <a:lstStyle/>
          <a:p>
            <a:pPr lvl="0">
              <a:spcBef>
                <a:spcPts val="0"/>
              </a:spcBef>
              <a:buClr>
                <a:schemeClr val="dk1"/>
              </a:buClr>
              <a:buSzPct val="25000"/>
              <a:buFont typeface="Arial"/>
              <a:buNone/>
            </a:pPr>
            <a:r>
              <a:rPr lang="es-HN" sz="4000"/>
              <a:t>Previous Work and Challenges</a:t>
            </a:r>
          </a:p>
        </p:txBody>
      </p:sp>
      <p:sp>
        <p:nvSpPr>
          <p:cNvPr id="132" name="Shape 132"/>
          <p:cNvSpPr txBox="1"/>
          <p:nvPr>
            <p:ph idx="1" type="body"/>
          </p:nvPr>
        </p:nvSpPr>
        <p:spPr>
          <a:xfrm>
            <a:off x="323050" y="1579225"/>
            <a:ext cx="4876799" cy="4724400"/>
          </a:xfrm>
          <a:prstGeom prst="rect">
            <a:avLst/>
          </a:prstGeom>
        </p:spPr>
        <p:txBody>
          <a:bodyPr anchorCtr="0" anchor="t" bIns="91425" lIns="91425" rIns="91425" tIns="91425">
            <a:noAutofit/>
          </a:bodyPr>
          <a:lstStyle/>
          <a:p>
            <a:pPr lvl="0" rtl="0">
              <a:lnSpc>
                <a:spcPct val="142857"/>
              </a:lnSpc>
              <a:spcBef>
                <a:spcPts val="800"/>
              </a:spcBef>
              <a:buClr>
                <a:srgbClr val="333333"/>
              </a:buClr>
              <a:buSzPct val="100000"/>
              <a:buFont typeface="Arial"/>
            </a:pPr>
            <a:r>
              <a:rPr lang="es-HN" sz="2400">
                <a:solidFill>
                  <a:srgbClr val="333333"/>
                </a:solidFill>
                <a:highlight>
                  <a:srgbClr val="FFFFFF"/>
                </a:highlight>
                <a:latin typeface="Arial"/>
                <a:ea typeface="Arial"/>
                <a:cs typeface="Arial"/>
                <a:sym typeface="Arial"/>
              </a:rPr>
              <a:t>Fall 2013 Goals and Challenges</a:t>
            </a:r>
          </a:p>
          <a:p>
            <a:pPr indent="-107950" lvl="1" marL="742950" marR="0" rtl="0" algn="l">
              <a:lnSpc>
                <a:spcPct val="142857"/>
              </a:lnSpc>
              <a:spcBef>
                <a:spcPts val="800"/>
              </a:spcBef>
              <a:spcAft>
                <a:spcPts val="0"/>
              </a:spcAft>
              <a:buClr>
                <a:srgbClr val="333333"/>
              </a:buClr>
              <a:buSzPct val="100000"/>
              <a:buFont typeface="Arial"/>
            </a:pPr>
            <a:r>
              <a:rPr lang="es-HN" sz="1800"/>
              <a:t>New gas chamber sealing method</a:t>
            </a:r>
          </a:p>
          <a:p>
            <a:pPr lvl="1" rtl="0">
              <a:lnSpc>
                <a:spcPct val="142857"/>
              </a:lnSpc>
              <a:spcBef>
                <a:spcPts val="800"/>
              </a:spcBef>
              <a:buSzPct val="100000"/>
            </a:pPr>
            <a:r>
              <a:rPr lang="es-HN" sz="1800"/>
              <a:t>Models for particle fluidization and settling </a:t>
            </a:r>
          </a:p>
          <a:p>
            <a:pPr lvl="1" rtl="0">
              <a:lnSpc>
                <a:spcPct val="142857"/>
              </a:lnSpc>
              <a:spcBef>
                <a:spcPts val="800"/>
              </a:spcBef>
              <a:buSzPct val="100000"/>
            </a:pPr>
            <a:r>
              <a:rPr lang="es-HN" sz="1800"/>
              <a:t>Dissolved methane tests</a:t>
            </a:r>
          </a:p>
          <a:p>
            <a:pPr lvl="1" rtl="0">
              <a:lnSpc>
                <a:spcPct val="142857"/>
              </a:lnSpc>
              <a:spcBef>
                <a:spcPts val="800"/>
              </a:spcBef>
              <a:buSzPct val="100000"/>
            </a:pPr>
            <a:r>
              <a:rPr lang="es-HN" sz="1800"/>
              <a:t>Characterization of granules</a:t>
            </a:r>
          </a:p>
          <a:p>
            <a:pPr lvl="2" rtl="0">
              <a:lnSpc>
                <a:spcPct val="142857"/>
              </a:lnSpc>
              <a:spcBef>
                <a:spcPts val="800"/>
              </a:spcBef>
              <a:buSzPct val="100000"/>
            </a:pPr>
            <a:r>
              <a:rPr lang="es-HN" sz="1800"/>
              <a:t>Confocal microscopy and chemical staining </a:t>
            </a:r>
          </a:p>
          <a:p>
            <a:pPr lvl="1" rtl="0">
              <a:lnSpc>
                <a:spcPct val="142857"/>
              </a:lnSpc>
              <a:spcBef>
                <a:spcPts val="800"/>
              </a:spcBef>
              <a:buSzPct val="100000"/>
            </a:pPr>
            <a:r>
              <a:rPr lang="es-HN" sz="1800"/>
              <a:t>Challenges: inability to collect significant data for gas production</a:t>
            </a:r>
          </a:p>
          <a:p>
            <a:pPr lvl="2" rtl="0">
              <a:lnSpc>
                <a:spcPct val="142857"/>
              </a:lnSpc>
              <a:spcBef>
                <a:spcPts val="800"/>
              </a:spcBef>
              <a:buSzPct val="100000"/>
            </a:pPr>
            <a:r>
              <a:rPr lang="es-HN" sz="1800"/>
              <a:t>Leaks, lengthy startup time</a:t>
            </a:r>
          </a:p>
          <a:p>
            <a:pPr indent="0" lvl="0" marL="914400">
              <a:lnSpc>
                <a:spcPct val="142857"/>
              </a:lnSpc>
              <a:spcBef>
                <a:spcPts val="800"/>
              </a:spcBef>
              <a:buNone/>
            </a:pPr>
            <a:r>
              <a:t/>
            </a:r>
            <a:endParaRPr sz="1800"/>
          </a:p>
        </p:txBody>
      </p:sp>
      <p:pic>
        <p:nvPicPr>
          <p:cNvPr id="133" name="Shape 133"/>
          <p:cNvPicPr preferRelativeResize="0"/>
          <p:nvPr/>
        </p:nvPicPr>
        <p:blipFill>
          <a:blip r:embed="rId3">
            <a:alphaModFix/>
          </a:blip>
          <a:stretch>
            <a:fillRect/>
          </a:stretch>
        </p:blipFill>
        <p:spPr>
          <a:xfrm>
            <a:off x="5402414" y="1751100"/>
            <a:ext cx="3479473" cy="4380650"/>
          </a:xfrm>
          <a:prstGeom prst="rect">
            <a:avLst/>
          </a:prstGeom>
          <a:noFill/>
          <a:ln>
            <a:noFill/>
          </a:ln>
        </p:spPr>
      </p:pic>
      <p:sp>
        <p:nvSpPr>
          <p:cNvPr id="134" name="Shape 134"/>
          <p:cNvSpPr txBox="1"/>
          <p:nvPr/>
        </p:nvSpPr>
        <p:spPr>
          <a:xfrm>
            <a:off x="6076550" y="6077725"/>
            <a:ext cx="2131199" cy="225900"/>
          </a:xfrm>
          <a:prstGeom prst="rect">
            <a:avLst/>
          </a:prstGeom>
          <a:noFill/>
          <a:ln>
            <a:noFill/>
          </a:ln>
        </p:spPr>
        <p:txBody>
          <a:bodyPr anchorCtr="0" anchor="t" bIns="91425" lIns="91425" rIns="91425" tIns="91425">
            <a:noAutofit/>
          </a:bodyPr>
          <a:lstStyle/>
          <a:p>
            <a:pPr>
              <a:spcBef>
                <a:spcPts val="0"/>
              </a:spcBef>
              <a:buNone/>
            </a:pPr>
            <a:r>
              <a:rPr lang="es-HN" sz="1000"/>
              <a:t>Fall 2013 Gas sampling method</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