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schemas.openxmlformats.org/officeDocument/2006/relationships/slide" Target="slides/slide2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8788"/>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8788"/>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399" cy="360045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8786"/>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89" name="Shape 89"/>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42900" lvl="0" marL="457200" rtl="0">
              <a:spcBef>
                <a:spcPts val="640"/>
              </a:spcBef>
              <a:buClr>
                <a:schemeClr val="dk1"/>
              </a:buClr>
              <a:buSzPct val="100000"/>
              <a:buFont typeface="Noto Symbol"/>
              <a:buChar char="➢"/>
            </a:pPr>
            <a:r>
              <a:rPr lang="en-US" sz="1800"/>
              <a:t>Properly sized for the new lab space</a:t>
            </a:r>
          </a:p>
          <a:p>
            <a:pPr indent="-342900" lvl="1" marL="914400" rtl="0">
              <a:spcBef>
                <a:spcPts val="560"/>
              </a:spcBef>
              <a:buClr>
                <a:schemeClr val="dk1"/>
              </a:buClr>
              <a:buSzPct val="100000"/>
              <a:buFont typeface="Noto Symbol"/>
              <a:buChar char="➢"/>
            </a:pPr>
            <a:r>
              <a:rPr lang="en-US" sz="1800"/>
              <a:t>Easily secured to lab bench </a:t>
            </a:r>
          </a:p>
          <a:p>
            <a:pPr lvl="0" rtl="0">
              <a:spcBef>
                <a:spcPts val="640"/>
              </a:spcBef>
              <a:buClr>
                <a:schemeClr val="dk1"/>
              </a:buClr>
              <a:buSzPct val="61111"/>
              <a:buFont typeface="Arial"/>
              <a:buNone/>
            </a:pPr>
            <a:r>
              <a:t/>
            </a:r>
            <a:endParaRPr sz="1800"/>
          </a:p>
          <a:p>
            <a:pPr indent="-342900" lvl="0" marL="457200" rtl="0">
              <a:spcBef>
                <a:spcPts val="640"/>
              </a:spcBef>
              <a:buClr>
                <a:schemeClr val="dk1"/>
              </a:buClr>
              <a:buSzPct val="100000"/>
              <a:buFont typeface="Noto Symbol"/>
              <a:buChar char="➢"/>
            </a:pPr>
            <a:r>
              <a:rPr lang="en-US" sz="1800"/>
              <a:t>Simplified inoculation and maintenance with new design</a:t>
            </a:r>
          </a:p>
          <a:p>
            <a:pPr lvl="0" rtl="0">
              <a:spcBef>
                <a:spcPts val="640"/>
              </a:spcBef>
              <a:buClr>
                <a:schemeClr val="dk1"/>
              </a:buClr>
              <a:buSzPct val="61111"/>
              <a:buFont typeface="Arial"/>
              <a:buNone/>
            </a:pPr>
            <a:r>
              <a:t/>
            </a:r>
            <a:endParaRPr sz="1800"/>
          </a:p>
          <a:p>
            <a:pPr indent="-342900" lvl="0" marL="457200" rtl="0">
              <a:spcBef>
                <a:spcPts val="640"/>
              </a:spcBef>
              <a:buClr>
                <a:schemeClr val="dk1"/>
              </a:buClr>
              <a:buSzPct val="100000"/>
              <a:buFont typeface="Noto Symbol"/>
              <a:buChar char="➢"/>
            </a:pPr>
            <a:r>
              <a:rPr lang="en-US" sz="1800"/>
              <a:t>Skills gained from fabrication </a:t>
            </a:r>
          </a:p>
          <a:p>
            <a:pPr indent="0" lvl="0" marL="0" marR="0" rtl="0" algn="l">
              <a:spcBef>
                <a:spcPts val="0"/>
              </a:spcBef>
              <a:buClr>
                <a:schemeClr val="dk1"/>
              </a:buClr>
              <a:buSzPct val="25000"/>
              <a:buFont typeface="Arial"/>
              <a:buNone/>
            </a:pPr>
            <a:r>
              <a:t/>
            </a:r>
            <a:endParaRPr sz="1000"/>
          </a:p>
        </p:txBody>
      </p:sp>
      <p:sp>
        <p:nvSpPr>
          <p:cNvPr id="160" name="Shape 16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42900" lvl="0" marL="457200" rtl="0">
              <a:spcBef>
                <a:spcPts val="640"/>
              </a:spcBef>
              <a:buClr>
                <a:schemeClr val="dk1"/>
              </a:buClr>
              <a:buSzPct val="100000"/>
              <a:buFont typeface="Noto Symbol"/>
              <a:buChar char="➢"/>
            </a:pPr>
            <a:r>
              <a:rPr lang="en-US" sz="1800"/>
              <a:t>Rising plugs of granules- </a:t>
            </a:r>
            <a:r>
              <a:rPr lang="en-US" sz="1100">
                <a:latin typeface="Arial"/>
                <a:ea typeface="Arial"/>
                <a:cs typeface="Arial"/>
                <a:sym typeface="Arial"/>
              </a:rPr>
              <a:t>Air cannot navigate through the densely packed granules and causes plugs of them to rise up the body of the reactor. The narrow body of the reactor provides too much drag and overpowers the force of gravity </a:t>
            </a:r>
          </a:p>
          <a:p>
            <a:pPr lvl="0" rtl="0">
              <a:spcBef>
                <a:spcPts val="640"/>
              </a:spcBef>
              <a:buClr>
                <a:schemeClr val="dk1"/>
              </a:buClr>
              <a:buSzPct val="61111"/>
              <a:buFont typeface="Arial"/>
              <a:buNone/>
            </a:pPr>
            <a:r>
              <a:t/>
            </a:r>
            <a:endParaRPr sz="1800"/>
          </a:p>
          <a:p>
            <a:pPr indent="-342900" lvl="0" marL="457200" rtl="0">
              <a:spcBef>
                <a:spcPts val="640"/>
              </a:spcBef>
              <a:buClr>
                <a:schemeClr val="dk1"/>
              </a:buClr>
              <a:buSzPct val="180000"/>
              <a:buFont typeface="Noto Symbol"/>
              <a:buChar char="➢"/>
            </a:pPr>
            <a:r>
              <a:t/>
            </a:r>
            <a:endParaRPr sz="1000"/>
          </a:p>
        </p:txBody>
      </p:sp>
      <p:sp>
        <p:nvSpPr>
          <p:cNvPr id="167" name="Shape 16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42900" lvl="0" marL="457200" rtl="0">
              <a:spcBef>
                <a:spcPts val="640"/>
              </a:spcBef>
              <a:buClr>
                <a:schemeClr val="dk1"/>
              </a:buClr>
              <a:buSzPct val="100000"/>
              <a:buFont typeface="Noto Symbol"/>
              <a:buChar char="➢"/>
            </a:pPr>
            <a:r>
              <a:rPr lang="en-US" sz="1800"/>
              <a:t>Daily maintenance- need to change influent and effluent tanks every 18 hours</a:t>
            </a:r>
          </a:p>
          <a:p>
            <a:pPr lvl="0" rtl="0">
              <a:spcBef>
                <a:spcPts val="640"/>
              </a:spcBef>
              <a:buClr>
                <a:srgbClr val="000000"/>
              </a:buClr>
              <a:buSzPct val="61111"/>
              <a:buFont typeface="Arial"/>
              <a:buNone/>
            </a:pPr>
            <a:r>
              <a:t/>
            </a:r>
            <a:endParaRPr sz="1800"/>
          </a:p>
          <a:p>
            <a:pPr indent="-342900" lvl="0" marL="457200" rtl="0">
              <a:spcBef>
                <a:spcPts val="640"/>
              </a:spcBef>
              <a:buClr>
                <a:schemeClr val="dk1"/>
              </a:buClr>
              <a:buSzPct val="100000"/>
              <a:buFont typeface="Noto Symbol"/>
              <a:buChar char="➢"/>
            </a:pPr>
            <a:r>
              <a:rPr lang="en-US" sz="1800"/>
              <a:t>Cluttered lab space</a:t>
            </a:r>
          </a:p>
        </p:txBody>
      </p:sp>
      <p:sp>
        <p:nvSpPr>
          <p:cNvPr id="175" name="Shape 17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42900" lvl="0" marL="457200" rtl="0">
              <a:spcBef>
                <a:spcPts val="640"/>
              </a:spcBef>
              <a:buClr>
                <a:schemeClr val="dk1"/>
              </a:buClr>
              <a:buSzPct val="100000"/>
              <a:buFont typeface="Noto Symbol"/>
              <a:buChar char="➢"/>
            </a:pPr>
            <a:r>
              <a:rPr lang="en-US" sz="1800"/>
              <a:t>Efficient use of pumps</a:t>
            </a:r>
          </a:p>
          <a:p>
            <a:pPr lvl="0" rtl="0">
              <a:spcBef>
                <a:spcPts val="640"/>
              </a:spcBef>
              <a:buClr>
                <a:schemeClr val="dk1"/>
              </a:buClr>
              <a:buSzPct val="61111"/>
              <a:buFont typeface="Arial"/>
              <a:buNone/>
            </a:pPr>
            <a:r>
              <a:t/>
            </a:r>
            <a:endParaRPr sz="1800"/>
          </a:p>
          <a:p>
            <a:pPr indent="-342900" lvl="0" marL="457200" rtl="0">
              <a:spcBef>
                <a:spcPts val="640"/>
              </a:spcBef>
              <a:buClr>
                <a:schemeClr val="dk1"/>
              </a:buClr>
              <a:buSzPct val="100000"/>
              <a:buFont typeface="Noto Symbol"/>
              <a:buChar char="➢"/>
            </a:pPr>
            <a:r>
              <a:rPr lang="en-US" sz="1800"/>
              <a:t>Reduced daily maintenance</a:t>
            </a:r>
          </a:p>
          <a:p>
            <a:pPr lvl="0" rtl="0">
              <a:spcBef>
                <a:spcPts val="640"/>
              </a:spcBef>
              <a:buClr>
                <a:schemeClr val="dk1"/>
              </a:buClr>
              <a:buSzPct val="61111"/>
              <a:buFont typeface="Arial"/>
              <a:buNone/>
            </a:pPr>
            <a:r>
              <a:t/>
            </a:r>
            <a:endParaRPr sz="1800"/>
          </a:p>
          <a:p>
            <a:pPr indent="-342900" lvl="0" marL="457200" rtl="0">
              <a:spcBef>
                <a:spcPts val="640"/>
              </a:spcBef>
              <a:buClr>
                <a:schemeClr val="dk1"/>
              </a:buClr>
              <a:buSzPct val="100000"/>
              <a:buFont typeface="Noto Symbol"/>
              <a:buChar char="➢"/>
            </a:pPr>
            <a:r>
              <a:rPr lang="en-US" sz="1800"/>
              <a:t>Obstructions to breakup plugs</a:t>
            </a:r>
          </a:p>
        </p:txBody>
      </p:sp>
      <p:sp>
        <p:nvSpPr>
          <p:cNvPr id="182" name="Shape 18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42900" lvl="0" marL="457200" rtl="0">
              <a:lnSpc>
                <a:spcPct val="90000"/>
              </a:lnSpc>
              <a:spcBef>
                <a:spcPts val="1000"/>
              </a:spcBef>
              <a:buClr>
                <a:srgbClr val="333333"/>
              </a:buClr>
              <a:buSzPct val="100000"/>
              <a:buFont typeface="Arial"/>
              <a:buChar char="➢"/>
            </a:pPr>
            <a:r>
              <a:rPr lang="en-US" sz="1800"/>
              <a:t>Reactors will used for research over the summer</a:t>
            </a:r>
          </a:p>
          <a:p>
            <a:pPr lvl="0" rtl="0">
              <a:lnSpc>
                <a:spcPct val="90000"/>
              </a:lnSpc>
              <a:spcBef>
                <a:spcPts val="1000"/>
              </a:spcBef>
              <a:buClr>
                <a:schemeClr val="dk1"/>
              </a:buClr>
              <a:buSzPct val="61111"/>
              <a:buFont typeface="Arial"/>
              <a:buNone/>
            </a:pPr>
            <a:r>
              <a:t/>
            </a:r>
            <a:endParaRPr sz="1800"/>
          </a:p>
          <a:p>
            <a:pPr indent="-342900" lvl="0" marL="457200" rtl="0">
              <a:lnSpc>
                <a:spcPct val="90000"/>
              </a:lnSpc>
              <a:spcBef>
                <a:spcPts val="1000"/>
              </a:spcBef>
              <a:buClr>
                <a:srgbClr val="333333"/>
              </a:buClr>
              <a:buSzPct val="100000"/>
              <a:buFont typeface="Arial"/>
              <a:buChar char="➢"/>
            </a:pPr>
            <a:r>
              <a:rPr lang="en-US" sz="1800"/>
              <a:t>Analyze effect of oxygen stress on culture resiliency, methane production, and COD treatment efficiency</a:t>
            </a:r>
          </a:p>
          <a:p>
            <a:pPr lvl="0" rtl="0">
              <a:lnSpc>
                <a:spcPct val="90000"/>
              </a:lnSpc>
              <a:spcBef>
                <a:spcPts val="1000"/>
              </a:spcBef>
              <a:buClr>
                <a:schemeClr val="dk1"/>
              </a:buClr>
              <a:buSzPct val="61111"/>
              <a:buFont typeface="Arial"/>
              <a:buNone/>
            </a:pPr>
            <a:r>
              <a:t/>
            </a:r>
            <a:endParaRPr sz="1800"/>
          </a:p>
          <a:p>
            <a:pPr indent="-342900" lvl="0" marL="457200" rtl="0">
              <a:lnSpc>
                <a:spcPct val="90000"/>
              </a:lnSpc>
              <a:spcBef>
                <a:spcPts val="1000"/>
              </a:spcBef>
              <a:buClr>
                <a:schemeClr val="dk1"/>
              </a:buClr>
              <a:buSzPct val="100000"/>
              <a:buFont typeface="Noto Symbol"/>
              <a:buChar char="➢"/>
            </a:pPr>
            <a:r>
              <a:rPr lang="en-US" sz="1800"/>
              <a:t>Analyze the biomass response to a variable influent COD concentration and highly concentrated blackwater</a:t>
            </a:r>
          </a:p>
          <a:p>
            <a:pPr indent="0" lvl="0" marL="0" marR="0" rtl="0" algn="l">
              <a:spcBef>
                <a:spcPts val="0"/>
              </a:spcBef>
              <a:buClr>
                <a:schemeClr val="dk1"/>
              </a:buClr>
              <a:buSzPct val="25000"/>
              <a:buFont typeface="Arial"/>
              <a:buNone/>
            </a:pPr>
            <a:r>
              <a:t/>
            </a:r>
            <a:endParaRPr sz="1000"/>
          </a:p>
        </p:txBody>
      </p:sp>
      <p:sp>
        <p:nvSpPr>
          <p:cNvPr id="190" name="Shape 19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98" name="Shape 198"/>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206" name="Shape 206"/>
          <p:cNvSpPr/>
          <p:nvPr>
            <p:ph idx="2" type="sldImg"/>
          </p:nvPr>
        </p:nvSpPr>
        <p:spPr>
          <a:xfrm>
            <a:off x="685800" y="1143000"/>
            <a:ext cx="5486399"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400550"/>
            <a:ext cx="5486400" cy="3600600"/>
          </a:xfrm>
          <a:prstGeom prst="rect">
            <a:avLst/>
          </a:prstGeom>
        </p:spPr>
        <p:txBody>
          <a:bodyPr anchorCtr="0" anchor="t" bIns="91425" lIns="91425" rIns="91425" tIns="91425">
            <a:noAutofit/>
          </a:bodyPr>
          <a:lstStyle/>
          <a:p>
            <a:pPr lvl="0" rtl="0">
              <a:spcBef>
                <a:spcPts val="0"/>
              </a:spcBef>
              <a:buNone/>
            </a:pPr>
            <a:r>
              <a:t/>
            </a:r>
            <a:endParaRPr/>
          </a:p>
        </p:txBody>
      </p:sp>
      <p:sp>
        <p:nvSpPr>
          <p:cNvPr id="213" name="Shape 213"/>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Cite your sources here.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Caption your figure and explain its relevance to your presentation/thesis here. You can take the caption from your Final Report and modify it.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Write a summary of this slide here. A future team member or client should be able to read this note and understand this slide without having your team explain it to them. </a:t>
            </a:r>
          </a:p>
          <a:p>
            <a:pPr indent="0" lvl="0" marL="0" marR="0" rtl="0" algn="l">
              <a:spcBef>
                <a:spcPts val="0"/>
              </a:spcBef>
              <a:spcAft>
                <a:spcPts val="0"/>
              </a:spcAft>
              <a:buClr>
                <a:schemeClr val="dk1"/>
              </a:buClr>
              <a:buSzPct val="250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buClr>
                <a:schemeClr val="dk1"/>
              </a:buClr>
              <a:buSzPct val="25000"/>
              <a:buFont typeface="Arial"/>
              <a:buNone/>
            </a:pPr>
            <a:r>
              <a:rPr b="0" i="0" lang="en-US" sz="1000" u="none" cap="none" strike="noStrike">
                <a:solidFill>
                  <a:schemeClr val="dk1"/>
                </a:solidFill>
                <a:latin typeface="Calibri"/>
                <a:ea typeface="Calibri"/>
                <a:cs typeface="Calibri"/>
                <a:sym typeface="Calibri"/>
              </a:rPr>
              <a:t>If there are any appendix slides that are relevant to this slide, mention it in your notes. </a:t>
            </a:r>
          </a:p>
        </p:txBody>
      </p:sp>
      <p:sp>
        <p:nvSpPr>
          <p:cNvPr id="219" name="Shape 21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Cite your sources here.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Caption your figure and explain its relevance to your presentation/thesis here. You can take the caption from your Final Report and modify it.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Write a summary of this slide here. A future team member or client should be able to read this note and understand this slide without having your team explain it to them. </a:t>
            </a:r>
          </a:p>
          <a:p>
            <a:pPr indent="0" lvl="0" marL="0" marR="0" rtl="0" algn="l">
              <a:spcBef>
                <a:spcPts val="0"/>
              </a:spcBef>
              <a:spcAft>
                <a:spcPts val="0"/>
              </a:spcAft>
              <a:buClr>
                <a:schemeClr val="dk1"/>
              </a:buClr>
              <a:buSzPct val="250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buClr>
                <a:schemeClr val="dk1"/>
              </a:buClr>
              <a:buSzPct val="25000"/>
              <a:buFont typeface="Arial"/>
              <a:buNone/>
            </a:pPr>
            <a:r>
              <a:rPr b="0" i="0" lang="en-US" sz="1000" u="none" cap="none" strike="noStrike">
                <a:solidFill>
                  <a:schemeClr val="dk1"/>
                </a:solidFill>
                <a:latin typeface="Calibri"/>
                <a:ea typeface="Calibri"/>
                <a:cs typeface="Calibri"/>
                <a:sym typeface="Calibri"/>
              </a:rPr>
              <a:t>If there are any appendix slides that are relevant to this slide, mention it in your notes. </a:t>
            </a:r>
          </a:p>
        </p:txBody>
      </p:sp>
      <p:sp>
        <p:nvSpPr>
          <p:cNvPr id="226" name="Shape 22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Calibri"/>
              <a:buNone/>
            </a:pPr>
            <a:r>
              <a:t/>
            </a:r>
            <a:endParaRPr/>
          </a:p>
        </p:txBody>
      </p:sp>
      <p:sp>
        <p:nvSpPr>
          <p:cNvPr id="96" name="Shape 9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Cite your sources here.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Caption your figure and explain its relevance to your presentation/thesis here. You can take the caption from your Final Report and modify it.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Write a summary of this slide here. A future team member or client should be able to read this note and understand this slide without having your team explain it to them. </a:t>
            </a:r>
          </a:p>
          <a:p>
            <a:pPr indent="0" lvl="0" marL="0" marR="0" rtl="0" algn="l">
              <a:spcBef>
                <a:spcPts val="0"/>
              </a:spcBef>
              <a:spcAft>
                <a:spcPts val="0"/>
              </a:spcAft>
              <a:buClr>
                <a:schemeClr val="dk1"/>
              </a:buClr>
              <a:buSzPct val="250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buClr>
                <a:schemeClr val="dk1"/>
              </a:buClr>
              <a:buSzPct val="25000"/>
              <a:buFont typeface="Arial"/>
              <a:buNone/>
            </a:pPr>
            <a:r>
              <a:rPr b="0" i="0" lang="en-US" sz="1000" u="none" cap="none" strike="noStrike">
                <a:solidFill>
                  <a:schemeClr val="dk1"/>
                </a:solidFill>
                <a:latin typeface="Calibri"/>
                <a:ea typeface="Calibri"/>
                <a:cs typeface="Calibri"/>
                <a:sym typeface="Calibri"/>
              </a:rPr>
              <a:t>If there are any appendix slides that are relevant to this slide, mention it in your notes. </a:t>
            </a:r>
          </a:p>
        </p:txBody>
      </p:sp>
      <p:sp>
        <p:nvSpPr>
          <p:cNvPr id="234" name="Shape 23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Cite your sources here.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Caption your figure and explain its relevance to your presentation/thesis here. You can take the caption from your Final Report and modify it.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Write a summary of this slide here. A future team member or client should be able to read this note and understand this slide without having your team explain it to them. </a:t>
            </a:r>
          </a:p>
          <a:p>
            <a:pPr indent="0" lvl="0" marL="0" marR="0" rtl="0" algn="l">
              <a:spcBef>
                <a:spcPts val="0"/>
              </a:spcBef>
              <a:spcAft>
                <a:spcPts val="0"/>
              </a:spcAft>
              <a:buClr>
                <a:schemeClr val="dk1"/>
              </a:buClr>
              <a:buSzPct val="250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buClr>
                <a:schemeClr val="dk1"/>
              </a:buClr>
              <a:buSzPct val="25000"/>
              <a:buFont typeface="Arial"/>
              <a:buNone/>
            </a:pPr>
            <a:r>
              <a:rPr b="0" i="0" lang="en-US" sz="1000" u="none" cap="none" strike="noStrike">
                <a:solidFill>
                  <a:schemeClr val="dk1"/>
                </a:solidFill>
                <a:latin typeface="Calibri"/>
                <a:ea typeface="Calibri"/>
                <a:cs typeface="Calibri"/>
                <a:sym typeface="Calibri"/>
              </a:rPr>
              <a:t>If there are any appendix slides that are relevant to this slide, mention it in your notes. </a:t>
            </a:r>
          </a:p>
        </p:txBody>
      </p:sp>
      <p:sp>
        <p:nvSpPr>
          <p:cNvPr id="241" name="Shape 241"/>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rPr lang="en-US" sz="1000"/>
              <a:t>not feasible in rural and impoversihed regions due to high cost and inability to treat low flows</a:t>
            </a:r>
          </a:p>
        </p:txBody>
      </p:sp>
      <p:sp>
        <p:nvSpPr>
          <p:cNvPr id="104" name="Shape 10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 name="Shape 110"/>
        <p:cNvGrpSpPr/>
        <p:nvPr/>
      </p:nvGrpSpPr>
      <p:grpSpPr>
        <a:xfrm>
          <a:off x="0" y="0"/>
          <a:ext cx="0" cy="0"/>
          <a:chOff x="0" y="0"/>
          <a:chExt cx="0" cy="0"/>
        </a:xfrm>
      </p:grpSpPr>
      <p:sp>
        <p:nvSpPr>
          <p:cNvPr id="111" name="Shape 1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a:p>
        </p:txBody>
      </p:sp>
      <p:sp>
        <p:nvSpPr>
          <p:cNvPr id="112" name="Shape 11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292100" lvl="0" marL="342900" rtl="0">
              <a:spcBef>
                <a:spcPts val="0"/>
              </a:spcBef>
              <a:buClr>
                <a:schemeClr val="dk1"/>
              </a:buClr>
              <a:buSzPct val="100000"/>
              <a:buFont typeface="Noto Symbol"/>
              <a:buChar char="➢"/>
            </a:pPr>
            <a:r>
              <a:rPr lang="en-US" sz="2400"/>
              <a:t>influent wastewater contains chemical oxygen demand (COD)</a:t>
            </a:r>
          </a:p>
          <a:p>
            <a:pPr lvl="0" rtl="0">
              <a:spcBef>
                <a:spcPts val="0"/>
              </a:spcBef>
              <a:buClr>
                <a:schemeClr val="dk1"/>
              </a:buClr>
              <a:buSzPct val="45833"/>
              <a:buFont typeface="Arial"/>
              <a:buNone/>
            </a:pPr>
            <a:r>
              <a:t/>
            </a:r>
            <a:endParaRPr sz="2400"/>
          </a:p>
          <a:p>
            <a:pPr indent="-292100" lvl="0" marL="342900" rtl="0">
              <a:spcBef>
                <a:spcPts val="0"/>
              </a:spcBef>
              <a:buClr>
                <a:schemeClr val="dk1"/>
              </a:buClr>
              <a:buSzPct val="100000"/>
              <a:buFont typeface="Noto Symbol"/>
              <a:buChar char="➢"/>
            </a:pPr>
            <a:r>
              <a:rPr lang="en-US" sz="2400"/>
              <a:t>granular biomass of a mixture of bacterial species form a sludge bed and fluidized sludge blanket</a:t>
            </a:r>
          </a:p>
          <a:p>
            <a:pPr indent="-292100" lvl="0" marL="342900" rtl="0">
              <a:spcBef>
                <a:spcPts val="0"/>
              </a:spcBef>
              <a:buClr>
                <a:schemeClr val="dk1"/>
              </a:buClr>
              <a:buSzPct val="100000"/>
              <a:buFont typeface="Noto Symbol"/>
              <a:buChar char="➢"/>
            </a:pPr>
            <a:r>
              <a:rPr lang="en-US" sz="2400"/>
              <a:t>granules process the COD to produce </a:t>
            </a:r>
            <a:r>
              <a:rPr b="1" lang="en-US" sz="2400" u="sng"/>
              <a:t>biogas</a:t>
            </a:r>
            <a:r>
              <a:rPr lang="en-US" sz="2400"/>
              <a:t> (Methane and Carbon Dioxide) </a:t>
            </a:r>
          </a:p>
          <a:p>
            <a:pPr lvl="0" rtl="0">
              <a:spcBef>
                <a:spcPts val="0"/>
              </a:spcBef>
              <a:buClr>
                <a:srgbClr val="000000"/>
              </a:buClr>
              <a:buSzPct val="45833"/>
              <a:buFont typeface="Arial"/>
              <a:buNone/>
            </a:pPr>
            <a:r>
              <a:t/>
            </a:r>
            <a:endParaRPr sz="2400"/>
          </a:p>
          <a:p>
            <a:pPr indent="-292100" lvl="0" marL="342900" rtl="0">
              <a:spcBef>
                <a:spcPts val="0"/>
              </a:spcBef>
              <a:buClr>
                <a:schemeClr val="dk1"/>
              </a:buClr>
              <a:buSzPct val="100000"/>
              <a:buFont typeface="Noto Symbol"/>
              <a:buChar char="➢"/>
            </a:pPr>
            <a:r>
              <a:rPr lang="en-US" sz="2400"/>
              <a:t>biogas is captured by Gas-Liquid-Solid (GLS) separator</a:t>
            </a:r>
          </a:p>
        </p:txBody>
      </p:sp>
      <p:sp>
        <p:nvSpPr>
          <p:cNvPr id="120" name="Shape 12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spcAft>
                <a:spcPts val="0"/>
              </a:spcAft>
              <a:buClr>
                <a:schemeClr val="dk1"/>
              </a:buClr>
              <a:buSzPct val="25000"/>
              <a:buFont typeface="Calibri"/>
              <a:buNone/>
            </a:pPr>
            <a:r>
              <a:rPr lang="en-US" sz="1000"/>
              <a:t>Summer 2013: </a:t>
            </a:r>
            <a:r>
              <a:rPr lang="en-US" sz="1800">
                <a:latin typeface="Arial"/>
                <a:ea typeface="Arial"/>
                <a:cs typeface="Arial"/>
                <a:sym typeface="Arial"/>
              </a:rPr>
              <a:t>Challenges: Poor treatment efficacy</a:t>
            </a:r>
          </a:p>
          <a:p>
            <a:pPr indent="-190500" lvl="2" marL="1143000" rtl="0">
              <a:lnSpc>
                <a:spcPct val="142857"/>
              </a:lnSpc>
              <a:spcBef>
                <a:spcPts val="800"/>
              </a:spcBef>
              <a:buClr>
                <a:schemeClr val="dk1"/>
              </a:buClr>
              <a:buSzPct val="100000"/>
              <a:buFont typeface="Arial"/>
              <a:buChar char="➢"/>
            </a:pPr>
            <a:r>
              <a:rPr lang="en-US" sz="1800">
                <a:latin typeface="Arial"/>
                <a:ea typeface="Arial"/>
                <a:cs typeface="Arial"/>
                <a:sym typeface="Arial"/>
              </a:rPr>
              <a:t>Biomass washout, granular disintegration, scaling</a:t>
            </a:r>
          </a:p>
          <a:p>
            <a:pPr indent="0" lvl="0" marL="0" marR="0" rtl="0" algn="l">
              <a:spcBef>
                <a:spcPts val="0"/>
              </a:spcBef>
              <a:spcAft>
                <a:spcPts val="0"/>
              </a:spcAft>
              <a:buClr>
                <a:schemeClr val="dk1"/>
              </a:buClr>
              <a:buSzPct val="25000"/>
              <a:buFont typeface="Calibri"/>
              <a:buNone/>
            </a:pPr>
            <a:r>
              <a:rPr lang="en-US" sz="1000"/>
              <a:t>Fall 2013: </a:t>
            </a:r>
            <a:r>
              <a:rPr lang="en-US" sz="1400"/>
              <a:t>Challenges: inability to collect significant data for gas production</a:t>
            </a:r>
          </a:p>
          <a:p>
            <a:pPr indent="-76200" lvl="2" marL="1143000" rtl="0">
              <a:lnSpc>
                <a:spcPct val="142857"/>
              </a:lnSpc>
              <a:spcBef>
                <a:spcPts val="800"/>
              </a:spcBef>
              <a:buClr>
                <a:schemeClr val="dk1"/>
              </a:buClr>
              <a:buFont typeface="Noto Symbol"/>
              <a:buChar char="➢"/>
            </a:pPr>
            <a:r>
              <a:rPr lang="en-US" sz="1400"/>
              <a:t>Leaks, lengthy startup time</a:t>
            </a:r>
          </a:p>
          <a:p>
            <a:pPr lvl="0" rtl="0">
              <a:lnSpc>
                <a:spcPct val="142857"/>
              </a:lnSpc>
              <a:spcBef>
                <a:spcPts val="800"/>
              </a:spcBef>
              <a:buNone/>
            </a:pPr>
            <a:r>
              <a:rPr lang="en-US" sz="1400"/>
              <a:t>Spring 2014: </a:t>
            </a:r>
            <a:r>
              <a:rPr lang="en-US" sz="1400">
                <a:solidFill>
                  <a:srgbClr val="333333"/>
                </a:solidFill>
                <a:latin typeface="Arial"/>
                <a:ea typeface="Arial"/>
                <a:cs typeface="Arial"/>
                <a:sym typeface="Arial"/>
              </a:rPr>
              <a:t>Challenges: inconsistencies between theoretical and experimental gas production, inconsistent COD feed concentration delivery, and vessel leakage </a:t>
            </a:r>
          </a:p>
          <a:p>
            <a:pPr lvl="0" rtl="0">
              <a:lnSpc>
                <a:spcPct val="142857"/>
              </a:lnSpc>
              <a:spcBef>
                <a:spcPts val="800"/>
              </a:spcBef>
              <a:buNone/>
            </a:pPr>
            <a:r>
              <a:rPr lang="en-US" sz="1400">
                <a:solidFill>
                  <a:srgbClr val="333333"/>
                </a:solidFill>
                <a:latin typeface="Arial"/>
                <a:ea typeface="Arial"/>
                <a:cs typeface="Arial"/>
                <a:sym typeface="Arial"/>
              </a:rPr>
              <a:t>Fall 2015: </a:t>
            </a:r>
            <a:r>
              <a:rPr lang="en-US" sz="1400"/>
              <a:t>Challenges: inability to collect significant data for gas production</a:t>
            </a:r>
          </a:p>
          <a:p>
            <a:pPr indent="-76200" lvl="2" marL="1143000" rtl="0">
              <a:lnSpc>
                <a:spcPct val="142857"/>
              </a:lnSpc>
              <a:spcBef>
                <a:spcPts val="800"/>
              </a:spcBef>
              <a:buClr>
                <a:schemeClr val="dk1"/>
              </a:buClr>
              <a:buFont typeface="Noto Symbol"/>
              <a:buChar char="➢"/>
            </a:pPr>
            <a:r>
              <a:rPr lang="en-US" sz="1400"/>
              <a:t>Leaks, lengthy startup time</a:t>
            </a: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Caption your figure and explain its relevance to your presentation/thesis here. You can take the caption from your Final Report and modify it. </a:t>
            </a:r>
          </a:p>
          <a:p>
            <a:pPr indent="0" lvl="0" marL="0" marR="0" rtl="0" algn="l">
              <a:spcBef>
                <a:spcPts val="0"/>
              </a:spcBef>
              <a:spcAft>
                <a:spcPts val="0"/>
              </a:spcAft>
              <a:buClr>
                <a:schemeClr val="dk1"/>
              </a:buClr>
              <a:buSzPct val="25000"/>
              <a:buFont typeface="Calibri"/>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ct val="25000"/>
              <a:buFont typeface="Calibri"/>
              <a:buNone/>
            </a:pPr>
            <a:r>
              <a:rPr b="0" i="0" lang="en-US" sz="1000" u="none" cap="none" strike="noStrike">
                <a:solidFill>
                  <a:schemeClr val="dk1"/>
                </a:solidFill>
                <a:latin typeface="Calibri"/>
                <a:ea typeface="Calibri"/>
                <a:cs typeface="Calibri"/>
                <a:sym typeface="Calibri"/>
              </a:rPr>
              <a:t>Write a summary of this slide here. A future team member or client should be able to read this note and understand this slide without having your team explain it to them. </a:t>
            </a:r>
          </a:p>
          <a:p>
            <a:pPr indent="0" lvl="0" marL="0" marR="0" rtl="0" algn="l">
              <a:spcBef>
                <a:spcPts val="0"/>
              </a:spcBef>
              <a:spcAft>
                <a:spcPts val="0"/>
              </a:spcAft>
              <a:buClr>
                <a:schemeClr val="dk1"/>
              </a:buClr>
              <a:buSzPct val="250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l">
              <a:spcBef>
                <a:spcPts val="0"/>
              </a:spcBef>
              <a:buClr>
                <a:schemeClr val="dk1"/>
              </a:buClr>
              <a:buSzPct val="25000"/>
              <a:buFont typeface="Arial"/>
              <a:buNone/>
            </a:pPr>
            <a:r>
              <a:rPr b="0" i="0" lang="en-US" sz="1000" u="none" cap="none" strike="noStrike">
                <a:solidFill>
                  <a:schemeClr val="dk1"/>
                </a:solidFill>
                <a:latin typeface="Calibri"/>
                <a:ea typeface="Calibri"/>
                <a:cs typeface="Calibri"/>
                <a:sym typeface="Calibri"/>
              </a:rPr>
              <a:t>If there are any appendix slides that are relevant to this slide, mention it in your notes. </a:t>
            </a:r>
          </a:p>
        </p:txBody>
      </p:sp>
      <p:sp>
        <p:nvSpPr>
          <p:cNvPr id="129" name="Shape 12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rPr lang="en-US" sz="1000"/>
              <a:t>Moving from spacious teaching lab to the more snug AguaClara lab imposed some size limitations.</a:t>
            </a:r>
          </a:p>
          <a:p>
            <a:pPr indent="0" lvl="0" marL="0" marR="0" rtl="0" algn="l">
              <a:spcBef>
                <a:spcPts val="0"/>
              </a:spcBef>
              <a:buClr>
                <a:schemeClr val="dk1"/>
              </a:buClr>
              <a:buSzPct val="25000"/>
              <a:buFont typeface="Arial"/>
              <a:buNone/>
            </a:pPr>
            <a:r>
              <a:rPr lang="en-US" sz="1000"/>
              <a:t>Previous large reactors were unstable and broken after falling over.</a:t>
            </a:r>
          </a:p>
          <a:p>
            <a:pPr indent="0" lvl="0" marL="0" marR="0" rtl="0" algn="l">
              <a:spcBef>
                <a:spcPts val="0"/>
              </a:spcBef>
              <a:buClr>
                <a:schemeClr val="dk1"/>
              </a:buClr>
              <a:buSzPct val="25000"/>
              <a:buFont typeface="Arial"/>
              <a:buNone/>
            </a:pPr>
            <a:r>
              <a:rPr lang="en-US" sz="1000"/>
              <a:t>New reactors were designed to better suit the lab space.</a:t>
            </a:r>
          </a:p>
          <a:p>
            <a:pPr indent="0" lvl="0" marL="0" marR="0" rtl="0" algn="l">
              <a:spcBef>
                <a:spcPts val="0"/>
              </a:spcBef>
              <a:buClr>
                <a:schemeClr val="dk1"/>
              </a:buClr>
              <a:buSzPct val="25000"/>
              <a:buFont typeface="Arial"/>
              <a:buNone/>
            </a:pPr>
            <a:r>
              <a:rPr lang="en-US" sz="1000"/>
              <a:t>This gave us the opportunity to redesign the reactors to eliminate inefficiencies and issues caused by the old design. </a:t>
            </a:r>
          </a:p>
          <a:p>
            <a:pPr indent="0" lvl="0" marL="0" marR="0" rtl="0" algn="l">
              <a:spcBef>
                <a:spcPts val="0"/>
              </a:spcBef>
              <a:buClr>
                <a:schemeClr val="dk1"/>
              </a:buClr>
              <a:buSzPct val="25000"/>
              <a:buFont typeface="Arial"/>
              <a:buNone/>
            </a:pPr>
            <a:r>
              <a:t/>
            </a:r>
            <a:endParaRPr sz="1000"/>
          </a:p>
          <a:p>
            <a:pPr indent="0" lvl="0" marL="0" marR="0" rtl="0" algn="l">
              <a:spcBef>
                <a:spcPts val="0"/>
              </a:spcBef>
              <a:buClr>
                <a:schemeClr val="dk1"/>
              </a:buClr>
              <a:buSzPct val="25000"/>
              <a:buFont typeface="Arial"/>
              <a:buNone/>
            </a:pPr>
            <a:r>
              <a:t/>
            </a:r>
            <a:endParaRPr sz="1000"/>
          </a:p>
          <a:p>
            <a:pPr indent="0" lvl="0" marL="0" marR="0" rtl="0" algn="l">
              <a:spcBef>
                <a:spcPts val="0"/>
              </a:spcBef>
              <a:buClr>
                <a:schemeClr val="dk1"/>
              </a:buClr>
              <a:buSzPct val="25000"/>
              <a:buFont typeface="Arial"/>
              <a:buNone/>
            </a:pPr>
            <a:r>
              <a:t/>
            </a:r>
            <a:endParaRPr sz="1000"/>
          </a:p>
        </p:txBody>
      </p:sp>
      <p:sp>
        <p:nvSpPr>
          <p:cNvPr id="137" name="Shape 137"/>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rPr lang="en-US"/>
              <a:t>Constraint: HRT fixed at 4 hrs and upflow velocity at 0.05 mm/s</a:t>
            </a: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rPr lang="en-US"/>
              <a:t>Performed all calculations for Sch40 PVC from 0.5” id to 3.5” to determine the optimum inner diameter</a:t>
            </a: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rPr lang="en-US"/>
              <a:t>Reactor height required calculated based on constraints  HRT*Vup - 2.36 ft</a:t>
            </a: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rPr lang="en-US"/>
              <a:t>Calculated reactor volumes </a:t>
            </a: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rPr lang="en-US"/>
              <a:t>Calculated flow rates required for water and influent wastewater to deliver necessary 3gm/L/day COD loading</a:t>
            </a: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rPr lang="en-US"/>
              <a:t>Determined that for our system, with the bench space and pumps available that 1” is optimum diameter</a:t>
            </a: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t/>
            </a:r>
            <a:endParaRPr/>
          </a:p>
          <a:p>
            <a:pPr indent="0" lvl="0" marL="0" marR="0" rtl="0" algn="l">
              <a:spcBef>
                <a:spcPts val="0"/>
              </a:spcBef>
              <a:buClr>
                <a:schemeClr val="dk1"/>
              </a:buClr>
              <a:buSzPct val="25000"/>
              <a:buFont typeface="Arial"/>
              <a:buNone/>
            </a:pPr>
            <a:r>
              <a:t/>
            </a:r>
            <a:endParaRPr/>
          </a:p>
        </p:txBody>
      </p:sp>
      <p:sp>
        <p:nvSpPr>
          <p:cNvPr id="145" name="Shape 14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42900" lvl="0" marL="457200" rtl="0">
              <a:lnSpc>
                <a:spcPct val="90000"/>
              </a:lnSpc>
              <a:spcBef>
                <a:spcPts val="1000"/>
              </a:spcBef>
              <a:buClr>
                <a:srgbClr val="333333"/>
              </a:buClr>
              <a:buSzPct val="100000"/>
              <a:buFont typeface="Arial"/>
              <a:buChar char="➢"/>
            </a:pPr>
            <a:r>
              <a:rPr lang="en-US" sz="1800"/>
              <a:t>The team had very little fabrication experience, so training was needed. Threading, sanding, cutting, glueing </a:t>
            </a:r>
          </a:p>
          <a:p>
            <a:pPr indent="-342900" lvl="0" marL="457200" rtl="0">
              <a:lnSpc>
                <a:spcPct val="90000"/>
              </a:lnSpc>
              <a:spcBef>
                <a:spcPts val="1000"/>
              </a:spcBef>
              <a:buClr>
                <a:srgbClr val="333333"/>
              </a:buClr>
              <a:buSzPct val="100000"/>
              <a:buFont typeface="Arial"/>
              <a:buChar char="➢"/>
            </a:pPr>
            <a:r>
              <a:rPr lang="en-US" sz="1800"/>
              <a:t>4 identical reactors</a:t>
            </a:r>
          </a:p>
          <a:p>
            <a:pPr lvl="0" rtl="0">
              <a:lnSpc>
                <a:spcPct val="90000"/>
              </a:lnSpc>
              <a:spcBef>
                <a:spcPts val="1000"/>
              </a:spcBef>
              <a:buClr>
                <a:schemeClr val="dk1"/>
              </a:buClr>
              <a:buSzPct val="61111"/>
              <a:buFont typeface="Arial"/>
              <a:buNone/>
            </a:pPr>
            <a:r>
              <a:t/>
            </a:r>
            <a:endParaRPr sz="1800"/>
          </a:p>
          <a:p>
            <a:pPr indent="-342900" lvl="0" marL="457200" rtl="0">
              <a:lnSpc>
                <a:spcPct val="90000"/>
              </a:lnSpc>
              <a:spcBef>
                <a:spcPts val="1000"/>
              </a:spcBef>
              <a:buClr>
                <a:schemeClr val="dk1"/>
              </a:buClr>
              <a:buSzPct val="100000"/>
              <a:buFont typeface="Noto Symbol"/>
              <a:buChar char="➢"/>
            </a:pPr>
            <a:r>
              <a:rPr lang="en-US" sz="1800"/>
              <a:t>Minimize number of ports into and out of reactor to maintain air-tightness</a:t>
            </a:r>
          </a:p>
          <a:p>
            <a:pPr lvl="0" rtl="0">
              <a:lnSpc>
                <a:spcPct val="90000"/>
              </a:lnSpc>
              <a:spcBef>
                <a:spcPts val="1000"/>
              </a:spcBef>
              <a:buClr>
                <a:schemeClr val="dk1"/>
              </a:buClr>
              <a:buSzPct val="61111"/>
              <a:buFont typeface="Arial"/>
              <a:buNone/>
            </a:pPr>
            <a:r>
              <a:t/>
            </a:r>
            <a:endParaRPr sz="1800"/>
          </a:p>
          <a:p>
            <a:pPr indent="-342900" lvl="0" marL="457200" rtl="0">
              <a:lnSpc>
                <a:spcPct val="90000"/>
              </a:lnSpc>
              <a:spcBef>
                <a:spcPts val="1000"/>
              </a:spcBef>
              <a:buClr>
                <a:schemeClr val="dk1"/>
              </a:buClr>
              <a:buSzPct val="100000"/>
              <a:buFont typeface="Noto Symbol"/>
              <a:buChar char="➢"/>
            </a:pPr>
            <a:r>
              <a:rPr lang="en-US" sz="1800"/>
              <a:t>Head unit</a:t>
            </a:r>
          </a:p>
          <a:p>
            <a:pPr indent="-342900" lvl="1" marL="914400" rtl="0">
              <a:lnSpc>
                <a:spcPct val="90000"/>
              </a:lnSpc>
              <a:spcBef>
                <a:spcPts val="1000"/>
              </a:spcBef>
              <a:buClr>
                <a:schemeClr val="dk1"/>
              </a:buClr>
              <a:buSzPct val="100000"/>
              <a:buFont typeface="Noto Symbol"/>
              <a:buChar char="➢"/>
            </a:pPr>
            <a:r>
              <a:rPr lang="en-US" sz="1800"/>
              <a:t>Option for methane sensors for gas production quantification</a:t>
            </a:r>
          </a:p>
          <a:p>
            <a:pPr indent="-342900" lvl="1" marL="914400" rtl="0">
              <a:lnSpc>
                <a:spcPct val="90000"/>
              </a:lnSpc>
              <a:spcBef>
                <a:spcPts val="1000"/>
              </a:spcBef>
              <a:buClr>
                <a:schemeClr val="dk1"/>
              </a:buClr>
              <a:buSzPct val="100000"/>
              <a:buFont typeface="Noto Symbol"/>
              <a:buChar char="➢"/>
            </a:pPr>
            <a:r>
              <a:rPr lang="en-US" sz="1800"/>
              <a:t>Narrow head unit for more frequent offgasses with old methane sensing method</a:t>
            </a:r>
          </a:p>
        </p:txBody>
      </p:sp>
      <p:sp>
        <p:nvSpPr>
          <p:cNvPr id="153" name="Shape 153"/>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sp>
        <p:nvSpPr>
          <p:cNvPr id="17" name="Shape 17"/>
          <p:cNvSpPr txBox="1"/>
          <p:nvPr>
            <p:ph type="ctrTitle"/>
          </p:nvPr>
        </p:nvSpPr>
        <p:spPr>
          <a:xfrm>
            <a:off x="1524000" y="1122362"/>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7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8" name="Shape 18"/>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chemeClr val="dk1"/>
              </a:buClr>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9pPr>
          </a:lstStyle>
          <a:p/>
        </p:txBody>
      </p:sp>
      <p:sp>
        <p:nvSpPr>
          <p:cNvPr id="19" name="Shape 19"/>
          <p:cNvSpPr txBox="1"/>
          <p:nvPr>
            <p:ph idx="10" type="dt"/>
          </p:nvPr>
        </p:nvSpPr>
        <p:spPr>
          <a:xfrm>
            <a:off x="6209730" y="6356348"/>
            <a:ext cx="928047" cy="423839"/>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1" type="ftr"/>
          </p:nvPr>
        </p:nvSpPr>
        <p:spPr>
          <a:xfrm>
            <a:off x="7281079"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i="0" sz="1200" u="none" cap="none" strike="noStrike">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2" type="sldNum"/>
          </p:nvPr>
        </p:nvSpPr>
        <p:spPr>
          <a:xfrm>
            <a:off x="11682484" y="6356350"/>
            <a:ext cx="384980" cy="365123"/>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b="1" i="0" lang="en-US" sz="1200" u="none" cap="none" strike="noStrike">
                <a:solidFill>
                  <a:srgbClr val="7F7F7F"/>
                </a:solidFill>
                <a:latin typeface="Arial"/>
                <a:ea typeface="Arial"/>
                <a:cs typeface="Arial"/>
                <a:sym typeface="Arial"/>
              </a:rPr>
              <a:t>#</a:t>
            </a:r>
          </a:p>
        </p:txBody>
      </p:sp>
      <p:pic>
        <p:nvPicPr>
          <p:cNvPr id="22" name="Shape 22"/>
          <p:cNvPicPr preferRelativeResize="0"/>
          <p:nvPr/>
        </p:nvPicPr>
        <p:blipFill rotWithShape="1">
          <a:blip r:embed="rId2">
            <a:alphaModFix/>
          </a:blip>
          <a:srcRect b="0" l="4313" r="75452" t="0"/>
          <a:stretch/>
        </p:blipFill>
        <p:spPr>
          <a:xfrm>
            <a:off x="0" y="3509962"/>
            <a:ext cx="2275725" cy="32702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5" name="Shape 75"/>
        <p:cNvGrpSpPr/>
        <p:nvPr/>
      </p:nvGrpSpPr>
      <p:grpSpPr>
        <a:xfrm>
          <a:off x="0" y="0"/>
          <a:ext cx="0" cy="0"/>
          <a:chOff x="0" y="0"/>
          <a:chExt cx="0" cy="0"/>
        </a:xfrm>
      </p:grpSpPr>
      <p:sp>
        <p:nvSpPr>
          <p:cNvPr id="76" name="Shape 76"/>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7" name="Shape 77"/>
          <p:cNvSpPr txBox="1"/>
          <p:nvPr>
            <p:ph idx="1" type="body"/>
          </p:nvPr>
        </p:nvSpPr>
        <p:spPr>
          <a:xfrm rot="5400000">
            <a:off x="3920331" y="-1256505"/>
            <a:ext cx="4351338"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0" name="Shape 80"/>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7133431" y="1956594"/>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3" name="Shape 83"/>
          <p:cNvSpPr txBox="1"/>
          <p:nvPr>
            <p:ph idx="1" type="body"/>
          </p:nvPr>
        </p:nvSpPr>
        <p:spPr>
          <a:xfrm rot="5400000">
            <a:off x="1799431" y="-596105"/>
            <a:ext cx="5811838"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Shape 84"/>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5" name="Shape 85"/>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6" name="Shape 86"/>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3" name="Shape 23"/>
        <p:cNvGrpSpPr/>
        <p:nvPr/>
      </p:nvGrpSpPr>
      <p:grpSpPr>
        <a:xfrm>
          <a:off x="0" y="0"/>
          <a:ext cx="0" cy="0"/>
          <a:chOff x="0" y="0"/>
          <a:chExt cx="0" cy="0"/>
        </a:xfrm>
      </p:grpSpPr>
      <p:sp>
        <p:nvSpPr>
          <p:cNvPr id="24" name="Shape 24"/>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i="0" sz="1200" u="none" cap="none" strike="noStrike">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7" name="Shape 27"/>
        <p:cNvGrpSpPr/>
        <p:nvPr/>
      </p:nvGrpSpPr>
      <p:grpSpPr>
        <a:xfrm>
          <a:off x="0" y="0"/>
          <a:ext cx="0" cy="0"/>
          <a:chOff x="0" y="0"/>
          <a:chExt cx="0" cy="0"/>
        </a:xfrm>
      </p:grpSpPr>
      <p:sp>
        <p:nvSpPr>
          <p:cNvPr id="28" name="Shape 28"/>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3" name="Shape 33"/>
        <p:cNvGrpSpPr/>
        <p:nvPr/>
      </p:nvGrpSpPr>
      <p:grpSpPr>
        <a:xfrm>
          <a:off x="0" y="0"/>
          <a:ext cx="0" cy="0"/>
          <a:chOff x="0" y="0"/>
          <a:chExt cx="0" cy="0"/>
        </a:xfrm>
      </p:grpSpPr>
      <p:sp>
        <p:nvSpPr>
          <p:cNvPr id="34" name="Shape 34"/>
          <p:cNvSpPr txBox="1"/>
          <p:nvPr>
            <p:ph type="title"/>
          </p:nvPr>
        </p:nvSpPr>
        <p:spPr>
          <a:xfrm>
            <a:off x="831850" y="1709738"/>
            <a:ext cx="10515599" cy="2852737"/>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831850" y="458946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888888"/>
              </a:buClr>
              <a:buFont typeface="Arial"/>
              <a:buNone/>
              <a:defRPr b="0" i="0" sz="2400" u="none" cap="none" strike="noStrike">
                <a:solidFill>
                  <a:srgbClr val="888888"/>
                </a:solidFill>
                <a:latin typeface="Calibri"/>
                <a:ea typeface="Calibri"/>
                <a:cs typeface="Calibri"/>
                <a:sym typeface="Calibri"/>
              </a:defRPr>
            </a:lvl1pPr>
            <a:lvl2pPr indent="0" lvl="1" marL="457200" marR="0" rtl="0" algn="l">
              <a:lnSpc>
                <a:spcPct val="90000"/>
              </a:lnSpc>
              <a:spcBef>
                <a:spcPts val="500"/>
              </a:spcBef>
              <a:buClr>
                <a:srgbClr val="888888"/>
              </a:buClr>
              <a:buFont typeface="Arial"/>
              <a:buNone/>
              <a:defRPr b="0" i="0" sz="20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Arial"/>
              <a:buNone/>
              <a:defRPr b="0" i="0" sz="18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5pPr>
            <a:lvl6pPr indent="0" lvl="5" marL="22860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6pPr>
            <a:lvl7pPr indent="0" lvl="6" marL="27432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7pPr>
            <a:lvl8pPr indent="0" lvl="7" marL="32004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8pPr>
            <a:lvl9pPr indent="0" lvl="8" marL="3657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9pPr>
          </a:lstStyle>
          <a:p/>
        </p:txBody>
      </p:sp>
      <p:sp>
        <p:nvSpPr>
          <p:cNvPr id="36" name="Shape 36"/>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pic>
        <p:nvPicPr>
          <p:cNvPr id="39" name="Shape 39"/>
          <p:cNvPicPr preferRelativeResize="0"/>
          <p:nvPr/>
        </p:nvPicPr>
        <p:blipFill rotWithShape="1">
          <a:blip r:embed="rId2">
            <a:alphaModFix/>
          </a:blip>
          <a:srcRect b="0" l="4313" r="75452" t="0"/>
          <a:stretch/>
        </p:blipFill>
        <p:spPr>
          <a:xfrm>
            <a:off x="0" y="3509962"/>
            <a:ext cx="2275725" cy="327022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40" name="Shape 40"/>
        <p:cNvGrpSpPr/>
        <p:nvPr/>
      </p:nvGrpSpPr>
      <p:grpSpPr>
        <a:xfrm>
          <a:off x="0" y="0"/>
          <a:ext cx="0" cy="0"/>
          <a:chOff x="0" y="0"/>
          <a:chExt cx="0" cy="0"/>
        </a:xfrm>
      </p:grpSpPr>
      <p:sp>
        <p:nvSpPr>
          <p:cNvPr id="41" name="Shape 41"/>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838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6172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5" name="Shape 45"/>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6" name="Shape 46"/>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7" name="Shape 47"/>
        <p:cNvGrpSpPr/>
        <p:nvPr/>
      </p:nvGrpSpPr>
      <p:grpSpPr>
        <a:xfrm>
          <a:off x="0" y="0"/>
          <a:ext cx="0" cy="0"/>
          <a:chOff x="0" y="0"/>
          <a:chExt cx="0" cy="0"/>
        </a:xfrm>
      </p:grpSpPr>
      <p:sp>
        <p:nvSpPr>
          <p:cNvPr id="48" name="Shape 48"/>
          <p:cNvSpPr txBox="1"/>
          <p:nvPr>
            <p:ph type="title"/>
          </p:nvPr>
        </p:nvSpPr>
        <p:spPr>
          <a:xfrm>
            <a:off x="839787"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9" name="Shape 49"/>
          <p:cNvSpPr txBox="1"/>
          <p:nvPr>
            <p:ph idx="1" type="body"/>
          </p:nvPr>
        </p:nvSpPr>
        <p:spPr>
          <a:xfrm>
            <a:off x="839787" y="1681163"/>
            <a:ext cx="51577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50" name="Shape 50"/>
          <p:cNvSpPr txBox="1"/>
          <p:nvPr>
            <p:ph idx="2" type="body"/>
          </p:nvPr>
        </p:nvSpPr>
        <p:spPr>
          <a:xfrm>
            <a:off x="839787" y="2505075"/>
            <a:ext cx="51577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3" type="body"/>
          </p:nvPr>
        </p:nvSpPr>
        <p:spPr>
          <a:xfrm>
            <a:off x="6172200" y="1681163"/>
            <a:ext cx="51831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52" name="Shape 52"/>
          <p:cNvSpPr txBox="1"/>
          <p:nvPr>
            <p:ph idx="4" type="body"/>
          </p:nvPr>
        </p:nvSpPr>
        <p:spPr>
          <a:xfrm>
            <a:off x="6172200" y="2505075"/>
            <a:ext cx="51831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6" name="Shape 56"/>
        <p:cNvGrpSpPr/>
        <p:nvPr/>
      </p:nvGrpSpPr>
      <p:grpSpPr>
        <a:xfrm>
          <a:off x="0" y="0"/>
          <a:ext cx="0" cy="0"/>
          <a:chOff x="0" y="0"/>
          <a:chExt cx="0" cy="0"/>
        </a:xfrm>
      </p:grpSpPr>
      <p:sp>
        <p:nvSpPr>
          <p:cNvPr id="57" name="Shape 57"/>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8" name="Shape 58"/>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txBox="1"/>
          <p:nvPr>
            <p:ph idx="1" type="body"/>
          </p:nvPr>
        </p:nvSpPr>
        <p:spPr>
          <a:xfrm>
            <a:off x="5183187" y="987425"/>
            <a:ext cx="6172199" cy="4873624"/>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2"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8" name="Shape 68"/>
        <p:cNvGrpSpPr/>
        <p:nvPr/>
      </p:nvGrpSpPr>
      <p:grpSpPr>
        <a:xfrm>
          <a:off x="0" y="0"/>
          <a:ext cx="0" cy="0"/>
          <a:chOff x="0" y="0"/>
          <a:chExt cx="0" cy="0"/>
        </a:xfrm>
      </p:grpSpPr>
      <p:sp>
        <p:nvSpPr>
          <p:cNvPr id="69" name="Shape 69"/>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p:nvPr>
            <p:ph idx="2" type="pic"/>
          </p:nvPr>
        </p:nvSpPr>
        <p:spPr>
          <a:xfrm>
            <a:off x="5183187" y="987425"/>
            <a:ext cx="6172199" cy="4873624"/>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72" name="Shape 72"/>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sz="1200">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4" name="Shape 74"/>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en-US"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5991367" y="6356348"/>
            <a:ext cx="9366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7239000" y="6356348"/>
            <a:ext cx="4114800" cy="365125"/>
          </a:xfrm>
          <a:prstGeom prst="rect">
            <a:avLst/>
          </a:prstGeom>
          <a:noFill/>
          <a:ln>
            <a:noFill/>
          </a:ln>
        </p:spPr>
        <p:txBody>
          <a:bodyPr anchorCtr="0" anchor="ctr" bIns="91425" lIns="91425" rIns="91425" tIns="91425"/>
          <a:lstStyle>
            <a:lvl1pPr indent="0" lvl="0" marL="0" marR="0" rtl="0" algn="r">
              <a:spcBef>
                <a:spcPts val="0"/>
              </a:spcBef>
              <a:buNone/>
              <a:defRPr b="1" i="0" sz="1200" u="none" cap="none" strike="noStrike">
                <a:solidFill>
                  <a:srgbClr val="888888"/>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11664732" y="6356348"/>
            <a:ext cx="40260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rgbClr val="888888"/>
                </a:solidFill>
                <a:latin typeface="Calibri"/>
                <a:ea typeface="Calibri"/>
                <a:cs typeface="Calibri"/>
                <a:sym typeface="Calibri"/>
              </a:rPr>
              <a:t>‹#›</a:t>
            </a:fld>
          </a:p>
        </p:txBody>
      </p:sp>
      <p:pic>
        <p:nvPicPr>
          <p:cNvPr id="15" name="Shape 15"/>
          <p:cNvPicPr preferRelativeResize="0"/>
          <p:nvPr/>
        </p:nvPicPr>
        <p:blipFill rotWithShape="1">
          <a:blip r:embed="rId1">
            <a:alphaModFix/>
          </a:blip>
          <a:srcRect b="0" l="0" r="0" t="0"/>
          <a:stretch/>
        </p:blipFill>
        <p:spPr>
          <a:xfrm>
            <a:off x="9457899" y="59586"/>
            <a:ext cx="2609443" cy="7729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09.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www.sciencedirect.com/science/article/pii/S0894177705000993"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ctrTitle"/>
          </p:nvPr>
        </p:nvSpPr>
        <p:spPr>
          <a:xfrm>
            <a:off x="1524000" y="1122362"/>
            <a:ext cx="9144000" cy="2387600"/>
          </a:xfrm>
          <a:prstGeom prst="rect">
            <a:avLst/>
          </a:prstGeom>
          <a:noFill/>
          <a:ln>
            <a:noFill/>
          </a:ln>
        </p:spPr>
        <p:txBody>
          <a:bodyPr anchorCtr="0" anchor="b" bIns="45700" lIns="91425" rIns="91425" tIns="45700">
            <a:noAutofit/>
          </a:bodyPr>
          <a:lstStyle/>
          <a:p>
            <a:pPr lvl="0" rtl="0" algn="r">
              <a:lnSpc>
                <a:spcPct val="100000"/>
              </a:lnSpc>
              <a:spcBef>
                <a:spcPts val="0"/>
              </a:spcBef>
              <a:buClr>
                <a:schemeClr val="dk1"/>
              </a:buClr>
              <a:buSzPct val="25000"/>
              <a:buFont typeface="Arial"/>
              <a:buNone/>
            </a:pPr>
            <a:r>
              <a:rPr b="1" lang="en-US" sz="5400">
                <a:solidFill>
                  <a:srgbClr val="0B68FF"/>
                </a:solidFill>
              </a:rPr>
              <a:t>Upflow Anaerobic Sludge Blanket Reactors</a:t>
            </a:r>
          </a:p>
        </p:txBody>
      </p:sp>
      <p:sp>
        <p:nvSpPr>
          <p:cNvPr id="92" name="Shape 92"/>
          <p:cNvSpPr txBox="1"/>
          <p:nvPr>
            <p:ph idx="1" type="subTitle"/>
          </p:nvPr>
        </p:nvSpPr>
        <p:spPr>
          <a:xfrm>
            <a:off x="1524000" y="3602037"/>
            <a:ext cx="9144000" cy="1655761"/>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buClr>
                <a:srgbClr val="7F7F7F"/>
              </a:buClr>
              <a:buSzPct val="25000"/>
              <a:buFont typeface="Arial"/>
              <a:buNone/>
            </a:pPr>
            <a:r>
              <a:rPr lang="en-US">
                <a:solidFill>
                  <a:srgbClr val="7F7F7F"/>
                </a:solidFill>
              </a:rPr>
              <a:t>The fabrication of small-scale packed bed UASB reactors.</a:t>
            </a:r>
          </a:p>
          <a:p>
            <a:pPr indent="0" lvl="0" marL="0" marR="0" rtl="0" algn="ctr">
              <a:lnSpc>
                <a:spcPct val="90000"/>
              </a:lnSpc>
              <a:spcBef>
                <a:spcPts val="0"/>
              </a:spcBef>
              <a:buClr>
                <a:srgbClr val="7F7F7F"/>
              </a:buClr>
              <a:buSzPct val="25000"/>
              <a:buFont typeface="Arial"/>
              <a:buNone/>
            </a:pPr>
            <a:r>
              <a:rPr lang="en-US">
                <a:solidFill>
                  <a:srgbClr val="7F7F7F"/>
                </a:solidFill>
                <a:latin typeface="Arial"/>
                <a:ea typeface="Arial"/>
                <a:cs typeface="Arial"/>
                <a:sym typeface="Arial"/>
              </a:rPr>
              <a:t>More information can be found on the AguaClara wiki page - (UASB)</a:t>
            </a:r>
          </a:p>
        </p:txBody>
      </p:sp>
      <p:sp>
        <p:nvSpPr>
          <p:cNvPr id="93" name="Shape 93"/>
          <p:cNvSpPr txBox="1"/>
          <p:nvPr>
            <p:ph idx="11" type="ftr"/>
          </p:nvPr>
        </p:nvSpPr>
        <p:spPr>
          <a:xfrm>
            <a:off x="7281079" y="6356348"/>
            <a:ext cx="4114800"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lang="en-US">
                <a:solidFill>
                  <a:srgbClr val="0B68FF"/>
                </a:solidFill>
              </a:rPr>
              <a:t>UASB | Research | Final Presentation Spring 2016</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63" name="Shape 163"/>
          <p:cNvSpPr txBox="1"/>
          <p:nvPr/>
        </p:nvSpPr>
        <p:spPr>
          <a:xfrm>
            <a:off x="362526" y="500525"/>
            <a:ext cx="88410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Benefits of New Design</a:t>
            </a:r>
          </a:p>
        </p:txBody>
      </p:sp>
      <p:pic>
        <p:nvPicPr>
          <p:cNvPr id="164" name="Shape 164"/>
          <p:cNvPicPr preferRelativeResize="0"/>
          <p:nvPr/>
        </p:nvPicPr>
        <p:blipFill rotWithShape="1">
          <a:blip r:embed="rId3">
            <a:alphaModFix/>
          </a:blip>
          <a:srcRect b="0" l="0" r="0" t="21160"/>
          <a:stretch/>
        </p:blipFill>
        <p:spPr>
          <a:xfrm>
            <a:off x="4290677" y="1168274"/>
            <a:ext cx="4243924" cy="505712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70" name="Shape 170"/>
          <p:cNvSpPr txBox="1"/>
          <p:nvPr/>
        </p:nvSpPr>
        <p:spPr>
          <a:xfrm>
            <a:off x="362521" y="500514"/>
            <a:ext cx="65565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Drawbacks of New Design</a:t>
            </a:r>
          </a:p>
        </p:txBody>
      </p:sp>
      <p:pic>
        <p:nvPicPr>
          <p:cNvPr id="171" name="Shape 171"/>
          <p:cNvPicPr preferRelativeResize="0"/>
          <p:nvPr/>
        </p:nvPicPr>
        <p:blipFill>
          <a:blip r:embed="rId3">
            <a:alphaModFix/>
          </a:blip>
          <a:stretch>
            <a:fillRect/>
          </a:stretch>
        </p:blipFill>
        <p:spPr>
          <a:xfrm>
            <a:off x="4266996" y="1427351"/>
            <a:ext cx="2831802" cy="5034328"/>
          </a:xfrm>
          <a:prstGeom prst="rect">
            <a:avLst/>
          </a:prstGeom>
          <a:noFill/>
          <a:ln>
            <a:noFill/>
          </a:ln>
        </p:spPr>
      </p:pic>
      <p:sp>
        <p:nvSpPr>
          <p:cNvPr id="172" name="Shape 172"/>
          <p:cNvSpPr/>
          <p:nvPr/>
        </p:nvSpPr>
        <p:spPr>
          <a:xfrm>
            <a:off x="6314000" y="2006575"/>
            <a:ext cx="1819200" cy="669000"/>
          </a:xfrm>
          <a:prstGeom prst="leftArrow">
            <a:avLst>
              <a:gd fmla="val 50000" name="adj1"/>
              <a:gd fmla="val 50000" name="adj2"/>
            </a:avLst>
          </a:prstGeom>
          <a:solidFill>
            <a:srgbClr val="0000FF"/>
          </a:solidFill>
          <a:ln cap="flat" cmpd="sng" w="9525">
            <a:solidFill>
              <a:srgbClr val="00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78" name="Shape 178"/>
          <p:cNvSpPr txBox="1"/>
          <p:nvPr/>
        </p:nvSpPr>
        <p:spPr>
          <a:xfrm>
            <a:off x="362524" y="500525"/>
            <a:ext cx="5697300" cy="830100"/>
          </a:xfrm>
          <a:prstGeom prst="rect">
            <a:avLst/>
          </a:prstGeom>
          <a:noFill/>
          <a:ln>
            <a:noFill/>
          </a:ln>
        </p:spPr>
        <p:txBody>
          <a:bodyPr anchorCtr="0" anchor="b" bIns="162500" lIns="162500" rIns="162500" tIns="162500">
            <a:noAutofit/>
          </a:bodyPr>
          <a:lstStyle/>
          <a:p>
            <a:pPr lvl="0" rtl="0">
              <a:lnSpc>
                <a:spcPct val="90000"/>
              </a:lnSpc>
              <a:spcBef>
                <a:spcPts val="0"/>
              </a:spcBef>
              <a:buClr>
                <a:schemeClr val="dk1"/>
              </a:buClr>
              <a:buSzPct val="25000"/>
              <a:buFont typeface="Arial"/>
              <a:buNone/>
            </a:pPr>
            <a:r>
              <a:rPr lang="en-US" sz="4000">
                <a:solidFill>
                  <a:srgbClr val="0B68FF"/>
                </a:solidFill>
              </a:rPr>
              <a:t>Drawbacks of New Design</a:t>
            </a:r>
          </a:p>
        </p:txBody>
      </p:sp>
      <p:pic>
        <p:nvPicPr>
          <p:cNvPr id="179" name="Shape 179"/>
          <p:cNvPicPr preferRelativeResize="0"/>
          <p:nvPr/>
        </p:nvPicPr>
        <p:blipFill>
          <a:blip r:embed="rId3">
            <a:alphaModFix/>
          </a:blip>
          <a:stretch>
            <a:fillRect/>
          </a:stretch>
        </p:blipFill>
        <p:spPr>
          <a:xfrm>
            <a:off x="4418575" y="664662"/>
            <a:ext cx="3354851" cy="596412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sp>
        <p:nvSpPr>
          <p:cNvPr id="184" name="Shape 184"/>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85" name="Shape 185"/>
          <p:cNvSpPr txBox="1"/>
          <p:nvPr/>
        </p:nvSpPr>
        <p:spPr>
          <a:xfrm>
            <a:off x="362524" y="500525"/>
            <a:ext cx="5697300" cy="830100"/>
          </a:xfrm>
          <a:prstGeom prst="rect">
            <a:avLst/>
          </a:prstGeom>
          <a:noFill/>
          <a:ln>
            <a:noFill/>
          </a:ln>
        </p:spPr>
        <p:txBody>
          <a:bodyPr anchorCtr="0" anchor="b" bIns="162500" lIns="162500" rIns="162500" tIns="162500">
            <a:noAutofit/>
          </a:bodyPr>
          <a:lstStyle/>
          <a:p>
            <a:pPr lvl="0" rtl="0">
              <a:lnSpc>
                <a:spcPct val="90000"/>
              </a:lnSpc>
              <a:spcBef>
                <a:spcPts val="0"/>
              </a:spcBef>
              <a:buSzPct val="25000"/>
              <a:buNone/>
            </a:pPr>
            <a:r>
              <a:rPr lang="en-US" sz="4000">
                <a:solidFill>
                  <a:srgbClr val="0B68FF"/>
                </a:solidFill>
              </a:rPr>
              <a:t>Future Improvements</a:t>
            </a:r>
          </a:p>
        </p:txBody>
      </p:sp>
      <p:pic>
        <p:nvPicPr>
          <p:cNvPr id="186" name="Shape 186"/>
          <p:cNvPicPr preferRelativeResize="0"/>
          <p:nvPr/>
        </p:nvPicPr>
        <p:blipFill rotWithShape="1">
          <a:blip r:embed="rId3">
            <a:alphaModFix/>
          </a:blip>
          <a:srcRect b="26654" l="0" r="0" t="25491"/>
          <a:stretch/>
        </p:blipFill>
        <p:spPr>
          <a:xfrm>
            <a:off x="3802125" y="1330624"/>
            <a:ext cx="4466800" cy="3797575"/>
          </a:xfrm>
          <a:prstGeom prst="rect">
            <a:avLst/>
          </a:prstGeom>
          <a:noFill/>
          <a:ln>
            <a:noFill/>
          </a:ln>
        </p:spPr>
      </p:pic>
      <p:sp>
        <p:nvSpPr>
          <p:cNvPr id="187" name="Shape 187"/>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Gas Collection!</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sp>
        <p:nvSpPr>
          <p:cNvPr id="192" name="Shape 192"/>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Gas Collection and Experimentation!</a:t>
            </a:r>
          </a:p>
        </p:txBody>
      </p:sp>
      <p:sp>
        <p:nvSpPr>
          <p:cNvPr id="193" name="Shape 193"/>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94" name="Shape 194"/>
          <p:cNvSpPr txBox="1"/>
          <p:nvPr/>
        </p:nvSpPr>
        <p:spPr>
          <a:xfrm>
            <a:off x="362521" y="500514"/>
            <a:ext cx="65565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Future Work</a:t>
            </a:r>
          </a:p>
        </p:txBody>
      </p:sp>
      <p:pic>
        <p:nvPicPr>
          <p:cNvPr id="195" name="Shape 195"/>
          <p:cNvPicPr preferRelativeResize="0"/>
          <p:nvPr/>
        </p:nvPicPr>
        <p:blipFill>
          <a:blip r:embed="rId3">
            <a:alphaModFix/>
          </a:blip>
          <a:stretch>
            <a:fillRect/>
          </a:stretch>
        </p:blipFill>
        <p:spPr>
          <a:xfrm>
            <a:off x="3630100" y="862381"/>
            <a:ext cx="5870700" cy="4403043"/>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sp>
        <p:nvSpPr>
          <p:cNvPr id="200" name="Shape 200"/>
          <p:cNvSpPr txBox="1"/>
          <p:nvPr>
            <p:ph type="ctrTitle"/>
          </p:nvPr>
        </p:nvSpPr>
        <p:spPr>
          <a:xfrm>
            <a:off x="1524000" y="723331"/>
            <a:ext cx="9144000" cy="2786632"/>
          </a:xfrm>
          <a:prstGeom prst="rect">
            <a:avLst/>
          </a:prstGeom>
          <a:noFill/>
          <a:ln>
            <a:noFill/>
          </a:ln>
        </p:spPr>
        <p:txBody>
          <a:bodyPr anchorCtr="0" anchor="b" bIns="45700" lIns="91425" rIns="91425" tIns="45700">
            <a:noAutofit/>
          </a:bodyPr>
          <a:lstStyle/>
          <a:p>
            <a:pPr indent="0" lvl="0" marL="0" marR="0" rtl="0" algn="ctr">
              <a:lnSpc>
                <a:spcPct val="90000"/>
              </a:lnSpc>
              <a:spcBef>
                <a:spcPts val="0"/>
              </a:spcBef>
              <a:buClr>
                <a:srgbClr val="0B68FF"/>
              </a:buClr>
              <a:buSzPct val="25000"/>
              <a:buFont typeface="Calibri"/>
              <a:buNone/>
            </a:pPr>
            <a:r>
              <a:rPr b="0" i="0" lang="en-US" sz="6480" u="none" cap="none" strike="noStrike">
                <a:solidFill>
                  <a:srgbClr val="0B68FF"/>
                </a:solidFill>
                <a:latin typeface="Calibri"/>
                <a:ea typeface="Calibri"/>
                <a:cs typeface="Calibri"/>
                <a:sym typeface="Calibri"/>
              </a:rPr>
              <a:t>Questions</a:t>
            </a:r>
            <a:br>
              <a:rPr b="0" i="0" lang="en-US" sz="6480" u="none" cap="none" strike="noStrike">
                <a:solidFill>
                  <a:srgbClr val="0B68FF"/>
                </a:solidFill>
                <a:latin typeface="Calibri"/>
                <a:ea typeface="Calibri"/>
                <a:cs typeface="Calibri"/>
                <a:sym typeface="Calibri"/>
              </a:rPr>
            </a:br>
            <a:r>
              <a:rPr b="0" i="0" lang="en-US" sz="6480" u="none" cap="none" strike="noStrike">
                <a:solidFill>
                  <a:srgbClr val="0B68FF"/>
                </a:solidFill>
                <a:latin typeface="Calibri"/>
                <a:ea typeface="Calibri"/>
                <a:cs typeface="Calibri"/>
                <a:sym typeface="Calibri"/>
              </a:rPr>
              <a:t>and</a:t>
            </a:r>
            <a:br>
              <a:rPr b="0" i="0" lang="en-US" sz="6480" u="none" cap="none" strike="noStrike">
                <a:solidFill>
                  <a:srgbClr val="0B68FF"/>
                </a:solidFill>
                <a:latin typeface="Calibri"/>
                <a:ea typeface="Calibri"/>
                <a:cs typeface="Calibri"/>
                <a:sym typeface="Calibri"/>
              </a:rPr>
            </a:br>
            <a:r>
              <a:rPr b="0" i="0" lang="en-US" sz="6480" u="none" cap="none" strike="noStrike">
                <a:solidFill>
                  <a:srgbClr val="0B68FF"/>
                </a:solidFill>
                <a:latin typeface="Calibri"/>
                <a:ea typeface="Calibri"/>
                <a:cs typeface="Calibri"/>
                <a:sym typeface="Calibri"/>
              </a:rPr>
              <a:t>Recommendations</a:t>
            </a:r>
          </a:p>
        </p:txBody>
      </p:sp>
      <p:sp>
        <p:nvSpPr>
          <p:cNvPr id="201" name="Shape 201"/>
          <p:cNvSpPr txBox="1"/>
          <p:nvPr>
            <p:ph idx="11" type="ftr"/>
          </p:nvPr>
        </p:nvSpPr>
        <p:spPr>
          <a:xfrm>
            <a:off x="7281079" y="6356348"/>
            <a:ext cx="4114800"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lang="en-US">
                <a:solidFill>
                  <a:srgbClr val="0B68FF"/>
                </a:solidFill>
              </a:rPr>
              <a:t>UASB | Research</a:t>
            </a:r>
            <a:r>
              <a:rPr b="1" lang="en-US" sz="1200">
                <a:solidFill>
                  <a:srgbClr val="0B68FF"/>
                </a:solidFill>
                <a:latin typeface="Arial"/>
                <a:ea typeface="Arial"/>
                <a:cs typeface="Arial"/>
                <a:sym typeface="Arial"/>
              </a:rPr>
              <a:t> |</a:t>
            </a:r>
            <a:r>
              <a:rPr lang="en-US">
                <a:solidFill>
                  <a:srgbClr val="0B68FF"/>
                </a:solidFill>
              </a:rPr>
              <a:t> Spring 2016</a:t>
            </a:r>
          </a:p>
        </p:txBody>
      </p:sp>
      <p:sp>
        <p:nvSpPr>
          <p:cNvPr id="202" name="Shape 202"/>
          <p:cNvSpPr txBox="1"/>
          <p:nvPr/>
        </p:nvSpPr>
        <p:spPr>
          <a:xfrm>
            <a:off x="6188480" y="3674130"/>
            <a:ext cx="2185199" cy="874799"/>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chemeClr val="dk1"/>
              </a:buClr>
              <a:buFont typeface="Calibri"/>
              <a:buNone/>
            </a:pPr>
            <a:r>
              <a:rPr lang="en-US">
                <a:solidFill>
                  <a:schemeClr val="dk1"/>
                </a:solidFill>
                <a:latin typeface="Calibri"/>
                <a:ea typeface="Calibri"/>
                <a:cs typeface="Calibri"/>
                <a:sym typeface="Calibri"/>
              </a:rPr>
              <a:t>Evan Greenberg</a:t>
            </a:r>
          </a:p>
          <a:p>
            <a:pPr indent="0" lvl="0" marL="0" marR="0" rtl="0" algn="ctr">
              <a:spcBef>
                <a:spcPts val="0"/>
              </a:spcBef>
              <a:spcAft>
                <a:spcPts val="0"/>
              </a:spcAft>
              <a:buClr>
                <a:schemeClr val="dk1"/>
              </a:buClr>
              <a:buFont typeface="Calibri"/>
              <a:buNone/>
            </a:pPr>
            <a:r>
              <a:rPr lang="en-US">
                <a:solidFill>
                  <a:schemeClr val="dk1"/>
                </a:solidFill>
                <a:latin typeface="Calibri"/>
                <a:ea typeface="Calibri"/>
                <a:cs typeface="Calibri"/>
                <a:sym typeface="Calibri"/>
              </a:rPr>
              <a:t>B.S. BEE</a:t>
            </a:r>
          </a:p>
          <a:p>
            <a:pPr indent="0" lvl="0" marL="0" marR="0" rtl="0" algn="ctr">
              <a:spcBef>
                <a:spcPts val="0"/>
              </a:spcBef>
              <a:spcAft>
                <a:spcPts val="0"/>
              </a:spcAft>
              <a:buClr>
                <a:schemeClr val="dk1"/>
              </a:buClr>
              <a:buFont typeface="Calibri"/>
              <a:buNone/>
            </a:pPr>
            <a:r>
              <a:rPr lang="en-US">
                <a:solidFill>
                  <a:schemeClr val="dk1"/>
                </a:solidFill>
                <a:latin typeface="Calibri"/>
                <a:ea typeface="Calibri"/>
                <a:cs typeface="Calibri"/>
                <a:sym typeface="Calibri"/>
              </a:rPr>
              <a:t>ecg77@cornell.edu</a:t>
            </a:r>
          </a:p>
          <a:p>
            <a:pPr indent="0" lvl="0" marL="0" marR="0" rtl="0" algn="ctr">
              <a:spcBef>
                <a:spcPts val="0"/>
              </a:spcBef>
              <a:buClr>
                <a:schemeClr val="dk1"/>
              </a:buClr>
              <a:buFont typeface="Calibri"/>
              <a:buNone/>
            </a:pPr>
            <a:r>
              <a:t/>
            </a:r>
            <a:endParaRPr/>
          </a:p>
        </p:txBody>
      </p:sp>
      <p:sp>
        <p:nvSpPr>
          <p:cNvPr id="203" name="Shape 203"/>
          <p:cNvSpPr txBox="1"/>
          <p:nvPr/>
        </p:nvSpPr>
        <p:spPr>
          <a:xfrm>
            <a:off x="3868880" y="3674117"/>
            <a:ext cx="2185200" cy="8748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Clr>
                <a:schemeClr val="dk1"/>
              </a:buClr>
              <a:buFont typeface="Calibri"/>
              <a:buNone/>
            </a:pPr>
            <a:r>
              <a:rPr lang="en-US">
                <a:solidFill>
                  <a:schemeClr val="dk1"/>
                </a:solidFill>
                <a:latin typeface="Calibri"/>
                <a:ea typeface="Calibri"/>
                <a:cs typeface="Calibri"/>
                <a:sym typeface="Calibri"/>
              </a:rPr>
              <a:t>Mason Minot</a:t>
            </a:r>
          </a:p>
          <a:p>
            <a:pPr indent="0" lvl="0" marL="0" marR="0" rtl="0" algn="ctr">
              <a:spcBef>
                <a:spcPts val="0"/>
              </a:spcBef>
              <a:spcAft>
                <a:spcPts val="0"/>
              </a:spcAft>
              <a:buClr>
                <a:schemeClr val="dk1"/>
              </a:buClr>
              <a:buFont typeface="Calibri"/>
              <a:buNone/>
            </a:pPr>
            <a:r>
              <a:rPr lang="en-US">
                <a:solidFill>
                  <a:schemeClr val="dk1"/>
                </a:solidFill>
                <a:latin typeface="Calibri"/>
                <a:ea typeface="Calibri"/>
                <a:cs typeface="Calibri"/>
                <a:sym typeface="Calibri"/>
              </a:rPr>
              <a:t>M.S. CBE</a:t>
            </a:r>
          </a:p>
          <a:p>
            <a:pPr indent="0" lvl="0" marL="0" marR="0" rtl="0" algn="ctr">
              <a:spcBef>
                <a:spcPts val="0"/>
              </a:spcBef>
              <a:buClr>
                <a:schemeClr val="dk1"/>
              </a:buClr>
              <a:buFont typeface="Calibri"/>
              <a:buNone/>
            </a:pPr>
            <a:r>
              <a:rPr lang="en-US">
                <a:solidFill>
                  <a:schemeClr val="dk1"/>
                </a:solidFill>
                <a:latin typeface="Calibri"/>
                <a:ea typeface="Calibri"/>
                <a:cs typeface="Calibri"/>
                <a:sym typeface="Calibri"/>
              </a:rPr>
              <a:t>mm2674@cornell.edu</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txBox="1"/>
          <p:nvPr>
            <p:ph type="title"/>
          </p:nvPr>
        </p:nvSpPr>
        <p:spPr>
          <a:xfrm>
            <a:off x="287550" y="145150"/>
            <a:ext cx="10515600" cy="1018500"/>
          </a:xfrm>
          <a:prstGeom prst="rect">
            <a:avLst/>
          </a:prstGeom>
          <a:noFill/>
          <a:ln>
            <a:noFill/>
          </a:ln>
        </p:spPr>
        <p:txBody>
          <a:bodyPr anchorCtr="0" anchor="b" bIns="45700" lIns="91425" rIns="91425" tIns="45700">
            <a:noAutofit/>
          </a:bodyPr>
          <a:lstStyle/>
          <a:p>
            <a:pPr indent="0" lvl="0" marL="0" marR="0" rtl="0" algn="ctr">
              <a:lnSpc>
                <a:spcPct val="90000"/>
              </a:lnSpc>
              <a:spcBef>
                <a:spcPts val="0"/>
              </a:spcBef>
              <a:buClr>
                <a:srgbClr val="0B68FF"/>
              </a:buClr>
              <a:buSzPct val="25000"/>
              <a:buFont typeface="Calibri"/>
              <a:buNone/>
            </a:pPr>
            <a:r>
              <a:rPr lang="en-US">
                <a:solidFill>
                  <a:srgbClr val="0B68FF"/>
                </a:solidFill>
                <a:latin typeface="Arial"/>
                <a:ea typeface="Arial"/>
                <a:cs typeface="Arial"/>
                <a:sym typeface="Arial"/>
              </a:rPr>
              <a:t>Thank You</a:t>
            </a:r>
          </a:p>
        </p:txBody>
      </p:sp>
      <p:sp>
        <p:nvSpPr>
          <p:cNvPr id="209" name="Shape 209"/>
          <p:cNvSpPr txBox="1"/>
          <p:nvPr>
            <p:ph idx="11" type="ftr"/>
          </p:nvPr>
        </p:nvSpPr>
        <p:spPr>
          <a:xfrm>
            <a:off x="7239000" y="6356348"/>
            <a:ext cx="4114800"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lang="en-US">
                <a:solidFill>
                  <a:srgbClr val="0B68FF"/>
                </a:solidFill>
              </a:rPr>
              <a:t>UASB | Research | Spring 2016</a:t>
            </a:r>
          </a:p>
        </p:txBody>
      </p:sp>
      <p:pic>
        <p:nvPicPr>
          <p:cNvPr id="210" name="Shape 210"/>
          <p:cNvPicPr preferRelativeResize="0"/>
          <p:nvPr/>
        </p:nvPicPr>
        <p:blipFill>
          <a:blip r:embed="rId3">
            <a:alphaModFix/>
          </a:blip>
          <a:stretch>
            <a:fillRect/>
          </a:stretch>
        </p:blipFill>
        <p:spPr>
          <a:xfrm>
            <a:off x="2308500" y="1168363"/>
            <a:ext cx="8045025" cy="4521275"/>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sp>
        <p:nvSpPr>
          <p:cNvPr id="215" name="Shape 215"/>
          <p:cNvSpPr txBox="1"/>
          <p:nvPr>
            <p:ph type="title"/>
          </p:nvPr>
        </p:nvSpPr>
        <p:spPr>
          <a:xfrm>
            <a:off x="831850" y="1709738"/>
            <a:ext cx="10515600" cy="2852700"/>
          </a:xfrm>
          <a:prstGeom prst="rect">
            <a:avLst/>
          </a:prstGeom>
          <a:noFill/>
          <a:ln>
            <a:noFill/>
          </a:ln>
        </p:spPr>
        <p:txBody>
          <a:bodyPr anchorCtr="0" anchor="b" bIns="45700" lIns="91425" rIns="91425" tIns="45700">
            <a:noAutofit/>
          </a:bodyPr>
          <a:lstStyle/>
          <a:p>
            <a:pPr indent="0" lvl="0" marL="0" marR="0" rtl="0" algn="ctr">
              <a:lnSpc>
                <a:spcPct val="90000"/>
              </a:lnSpc>
              <a:spcBef>
                <a:spcPts val="0"/>
              </a:spcBef>
              <a:buClr>
                <a:srgbClr val="0B68FF"/>
              </a:buClr>
              <a:buSzPct val="25000"/>
              <a:buFont typeface="Calibri"/>
              <a:buNone/>
            </a:pPr>
            <a:r>
              <a:rPr b="0" i="0" lang="en-US" sz="7200" u="none" cap="none" strike="noStrike">
                <a:solidFill>
                  <a:srgbClr val="0B68FF"/>
                </a:solidFill>
                <a:latin typeface="Calibri"/>
                <a:ea typeface="Calibri"/>
                <a:cs typeface="Calibri"/>
                <a:sym typeface="Calibri"/>
              </a:rPr>
              <a:t>Appendix</a:t>
            </a:r>
            <a:br>
              <a:rPr b="0" i="0" lang="en-US" sz="7200" u="none" cap="none" strike="noStrike">
                <a:solidFill>
                  <a:srgbClr val="0B68FF"/>
                </a:solidFill>
                <a:latin typeface="Calibri"/>
                <a:ea typeface="Calibri"/>
                <a:cs typeface="Calibri"/>
                <a:sym typeface="Calibri"/>
              </a:rPr>
            </a:br>
            <a:r>
              <a:rPr b="0" i="0" lang="en-US" sz="7200" u="none" cap="none" strike="noStrike">
                <a:solidFill>
                  <a:srgbClr val="0B68FF"/>
                </a:solidFill>
                <a:latin typeface="Calibri"/>
                <a:ea typeface="Calibri"/>
                <a:cs typeface="Calibri"/>
                <a:sym typeface="Calibri"/>
              </a:rPr>
              <a:t>Slides</a:t>
            </a:r>
          </a:p>
        </p:txBody>
      </p:sp>
      <p:sp>
        <p:nvSpPr>
          <p:cNvPr id="216" name="Shape 216"/>
          <p:cNvSpPr txBox="1"/>
          <p:nvPr>
            <p:ph idx="11" type="ftr"/>
          </p:nvPr>
        </p:nvSpPr>
        <p:spPr>
          <a:xfrm>
            <a:off x="7239000" y="6356348"/>
            <a:ext cx="4114800" cy="365100"/>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r>
              <a:rPr lang="en-US">
                <a:solidFill>
                  <a:srgbClr val="0B68FF"/>
                </a:solidFill>
              </a:rPr>
              <a:t>UASB | Research | Spring 2016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sp>
        <p:nvSpPr>
          <p:cNvPr id="221" name="Shape 221"/>
          <p:cNvSpPr/>
          <p:nvPr/>
        </p:nvSpPr>
        <p:spPr>
          <a:xfrm>
            <a:off x="1551596" y="1330512"/>
            <a:ext cx="9088800" cy="3847500"/>
          </a:xfrm>
          <a:prstGeom prst="rect">
            <a:avLst/>
          </a:prstGeom>
          <a:noFill/>
          <a:ln>
            <a:noFill/>
          </a:ln>
        </p:spPr>
        <p:txBody>
          <a:bodyPr anchorCtr="0" anchor="ctr" bIns="60925" lIns="121900" rIns="121900" tIns="60925">
            <a:noAutofit/>
          </a:bodyPr>
          <a:lstStyle/>
          <a:p>
            <a:pPr indent="-298450" lvl="0" marL="457200" rtl="0">
              <a:lnSpc>
                <a:spcPct val="115000"/>
              </a:lnSpc>
              <a:spcBef>
                <a:spcPts val="800"/>
              </a:spcBef>
              <a:buClr>
                <a:srgbClr val="333333"/>
              </a:buClr>
              <a:buSzPct val="100000"/>
              <a:buFont typeface="Times New Roman"/>
              <a:buAutoNum type="arabicPeriod"/>
            </a:pPr>
            <a:r>
              <a:rPr lang="en-US" sz="1100">
                <a:solidFill>
                  <a:srgbClr val="333333"/>
                </a:solidFill>
                <a:highlight>
                  <a:srgbClr val="FFFFFF"/>
                </a:highlight>
                <a:latin typeface="Times New Roman"/>
                <a:ea typeface="Times New Roman"/>
                <a:cs typeface="Times New Roman"/>
                <a:sym typeface="Times New Roman"/>
              </a:rPr>
              <a:t>Svenkst Gasteknist Center AB (2012). Basic Data on Biogas. http://eks.standout.se/userfiles/file/BiogasSydost/BioMethaneRegions/BasicDataonBiogas2012-komprimerad.pdf</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 Aiyuk, S., Amoako, J., Raskin, L., Haandel, A., &amp; Verstraete, W. (2004). Removal of carbon and nutrients from domestic wastewater using a low investment, integrated treatment concept. </a:t>
            </a:r>
            <a:r>
              <a:rPr i="1" lang="en-US" sz="1100">
                <a:solidFill>
                  <a:srgbClr val="333333"/>
                </a:solidFill>
                <a:latin typeface="Times New Roman"/>
                <a:ea typeface="Times New Roman"/>
                <a:cs typeface="Times New Roman"/>
                <a:sym typeface="Times New Roman"/>
              </a:rPr>
              <a:t>Water Research,</a:t>
            </a:r>
            <a:r>
              <a:rPr lang="en-US" sz="1100">
                <a:solidFill>
                  <a:srgbClr val="333333"/>
                </a:solidFill>
                <a:latin typeface="Times New Roman"/>
                <a:ea typeface="Times New Roman"/>
                <a:cs typeface="Times New Roman"/>
                <a:sym typeface="Times New Roman"/>
              </a:rPr>
              <a:t> 3031-3042. </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Chong, S., Sen, T., Kayaalp, A., &amp; Ang, H. (2012). The performance enhancements of upflow anaerobic sludge blanket (UASB) reactors for domestic sludge treatment – A State-of-the-art review. </a:t>
            </a:r>
            <a:r>
              <a:rPr i="1" lang="en-US" sz="1100">
                <a:solidFill>
                  <a:srgbClr val="333333"/>
                </a:solidFill>
                <a:latin typeface="Times New Roman"/>
                <a:ea typeface="Times New Roman"/>
                <a:cs typeface="Times New Roman"/>
                <a:sym typeface="Times New Roman"/>
              </a:rPr>
              <a:t>Water Research,</a:t>
            </a:r>
            <a:r>
              <a:rPr lang="en-US" sz="1100">
                <a:solidFill>
                  <a:srgbClr val="333333"/>
                </a:solidFill>
                <a:latin typeface="Times New Roman"/>
                <a:ea typeface="Times New Roman"/>
                <a:cs typeface="Times New Roman"/>
                <a:sym typeface="Times New Roman"/>
              </a:rPr>
              <a:t> 3434-3470.</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Yu, H., Tay, J., Fang, H., (2001). The Roles of Calcium in Sludge Granulation During UASB Reactor Start-Up. </a:t>
            </a:r>
            <a:r>
              <a:rPr i="1" lang="en-US" sz="1100">
                <a:solidFill>
                  <a:srgbClr val="333333"/>
                </a:solidFill>
                <a:latin typeface="Times New Roman"/>
                <a:ea typeface="Times New Roman"/>
                <a:cs typeface="Times New Roman"/>
                <a:sym typeface="Times New Roman"/>
              </a:rPr>
              <a:t>Wat. Res., </a:t>
            </a:r>
            <a:r>
              <a:rPr lang="en-US" sz="1100">
                <a:solidFill>
                  <a:srgbClr val="333333"/>
                </a:solidFill>
                <a:latin typeface="Times New Roman"/>
                <a:ea typeface="Times New Roman"/>
                <a:cs typeface="Times New Roman"/>
                <a:sym typeface="Times New Roman"/>
              </a:rPr>
              <a:t>4, 1052-1060.</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Mes, T., Stams, A., Reith, J., Zeeman, G., (2003). Methane production by anaerobic digestion of wastewater and solid wastes. From Bio-Methane &amp; Bio-Hydrogen: Status and Perspectives of Biological Methane and Hydrogen Production (Chapter 4).</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Aiyuk, S., Forrez, I., Lieven, D., K., A, Haandel, A., Verstraete, W., (2006). Anaerobic and complementary treatment of domestic sewage in regions with hot climates - A review. </a:t>
            </a:r>
            <a:r>
              <a:rPr i="1" lang="en-US" sz="1100">
                <a:solidFill>
                  <a:srgbClr val="333333"/>
                </a:solidFill>
                <a:latin typeface="Times New Roman"/>
                <a:ea typeface="Times New Roman"/>
                <a:cs typeface="Times New Roman"/>
                <a:sym typeface="Times New Roman"/>
              </a:rPr>
              <a:t>Bioresource Technology</a:t>
            </a:r>
            <a:r>
              <a:rPr lang="en-US" sz="1100">
                <a:solidFill>
                  <a:srgbClr val="333333"/>
                </a:solidFill>
                <a:latin typeface="Times New Roman"/>
                <a:ea typeface="Times New Roman"/>
                <a:cs typeface="Times New Roman"/>
                <a:sym typeface="Times New Roman"/>
              </a:rPr>
              <a:t>, 97, 2225-2241.</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Experimental Thermal and Fluid Science. (2006). </a:t>
            </a:r>
            <a:r>
              <a:rPr i="1" lang="en-US" sz="1100">
                <a:solidFill>
                  <a:srgbClr val="333333"/>
                </a:solidFill>
                <a:latin typeface="Times New Roman"/>
                <a:ea typeface="Times New Roman"/>
                <a:cs typeface="Times New Roman"/>
                <a:sym typeface="Times New Roman"/>
              </a:rPr>
              <a:t>Science Direct,</a:t>
            </a:r>
            <a:r>
              <a:rPr lang="en-US" sz="1100">
                <a:solidFill>
                  <a:srgbClr val="333333"/>
                </a:solidFill>
                <a:latin typeface="Times New Roman"/>
                <a:ea typeface="Times New Roman"/>
                <a:cs typeface="Times New Roman"/>
                <a:sym typeface="Times New Roman"/>
              </a:rPr>
              <a:t> </a:t>
            </a:r>
            <a:r>
              <a:rPr i="1" lang="en-US" sz="1100">
                <a:solidFill>
                  <a:srgbClr val="333333"/>
                </a:solidFill>
                <a:latin typeface="Times New Roman"/>
                <a:ea typeface="Times New Roman"/>
                <a:cs typeface="Times New Roman"/>
                <a:sym typeface="Times New Roman"/>
              </a:rPr>
              <a:t>30</a:t>
            </a:r>
            <a:r>
              <a:rPr lang="en-US" sz="1100">
                <a:solidFill>
                  <a:srgbClr val="333333"/>
                </a:solidFill>
                <a:latin typeface="Times New Roman"/>
                <a:ea typeface="Times New Roman"/>
                <a:cs typeface="Times New Roman"/>
                <a:sym typeface="Times New Roman"/>
              </a:rPr>
              <a:t>(4), 329-336. Retrieved September 30, 2014, from </a:t>
            </a:r>
            <a:r>
              <a:rPr lang="en-US" sz="1100" u="sng">
                <a:solidFill>
                  <a:srgbClr val="333333"/>
                </a:solidFill>
                <a:latin typeface="Times New Roman"/>
                <a:ea typeface="Times New Roman"/>
                <a:cs typeface="Times New Roman"/>
                <a:sym typeface="Times New Roman"/>
                <a:hlinkClick r:id="rId3"/>
              </a:rPr>
              <a:t>http://www.sciencedirect.com/science/article/pii/S0894177705000993</a:t>
            </a:r>
          </a:p>
          <a:p>
            <a:pPr indent="-298450" lvl="0" marL="457200" rtl="0">
              <a:lnSpc>
                <a:spcPct val="115000"/>
              </a:lnSpc>
              <a:spcBef>
                <a:spcPts val="0"/>
              </a:spcBef>
              <a:spcAft>
                <a:spcPts val="1000"/>
              </a:spcAft>
              <a:buClr>
                <a:srgbClr val="333333"/>
              </a:buClr>
              <a:buSzPct val="100000"/>
              <a:buFont typeface="Times New Roman"/>
              <a:buAutoNum type="arabicPeriod"/>
            </a:pPr>
            <a:r>
              <a:rPr lang="en-US" sz="1100">
                <a:solidFill>
                  <a:srgbClr val="333333"/>
                </a:solidFill>
                <a:latin typeface="Times New Roman"/>
                <a:ea typeface="Times New Roman"/>
                <a:cs typeface="Times New Roman"/>
                <a:sym typeface="Times New Roman"/>
              </a:rPr>
              <a:t>Weber-Shirk, M. (2014, September 14). Flow Control and Measurement. Retrieved September 30, 2014, from https://confluence.co</a:t>
            </a:r>
            <a:r>
              <a:rPr lang="en-US" sz="1100">
                <a:solidFill>
                  <a:schemeClr val="dk1"/>
                </a:solidFill>
                <a:latin typeface="Times New Roman"/>
                <a:ea typeface="Times New Roman"/>
                <a:cs typeface="Times New Roman"/>
                <a:sym typeface="Times New Roman"/>
              </a:rPr>
              <a:t>rnell.edu/display/cee4540/Syllabus</a:t>
            </a:r>
          </a:p>
          <a:p>
            <a:pPr indent="-298450" lvl="0" marL="457200" rtl="0">
              <a:lnSpc>
                <a:spcPct val="115000"/>
              </a:lnSpc>
              <a:spcBef>
                <a:spcPts val="800"/>
              </a:spcBef>
              <a:buClr>
                <a:srgbClr val="333333"/>
              </a:buClr>
              <a:buSzPct val="100000"/>
              <a:buFont typeface="Times New Roman"/>
              <a:buAutoNum type="arabicPeriod"/>
            </a:pPr>
            <a:r>
              <a:rPr lang="en-US" sz="1100">
                <a:solidFill>
                  <a:srgbClr val="333333"/>
                </a:solidFill>
                <a:highlight>
                  <a:srgbClr val="FFFFFF"/>
                </a:highlight>
                <a:latin typeface="Times New Roman"/>
                <a:ea typeface="Times New Roman"/>
                <a:cs typeface="Times New Roman"/>
                <a:sym typeface="Times New Roman"/>
              </a:rPr>
              <a:t>Botheju, D., Samarakoon G., Chen, C., Bakke, R. (2010) An Experimental Study on the Effects of Oxygen in Bio-gasification – Part 2. European Association for the Development of Renewable Energies, Environment and Power Quality. http://www.icrepq.com/icrepq'10/732-Botheju.pdf</a:t>
            </a:r>
          </a:p>
          <a:p>
            <a:pPr lvl="0" rtl="0">
              <a:lnSpc>
                <a:spcPct val="115000"/>
              </a:lnSpc>
              <a:spcBef>
                <a:spcPts val="0"/>
              </a:spcBef>
              <a:buNone/>
            </a:pPr>
            <a:r>
              <a:t/>
            </a:r>
            <a:endParaRPr sz="1250">
              <a:solidFill>
                <a:schemeClr val="dk1"/>
              </a:solidFill>
              <a:highlight>
                <a:srgbClr val="FFFFFF"/>
              </a:highlight>
            </a:endParaRPr>
          </a:p>
        </p:txBody>
      </p:sp>
      <p:sp>
        <p:nvSpPr>
          <p:cNvPr id="222" name="Shape 222"/>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223" name="Shape 223"/>
          <p:cNvSpPr txBox="1"/>
          <p:nvPr/>
        </p:nvSpPr>
        <p:spPr>
          <a:xfrm>
            <a:off x="362521" y="500514"/>
            <a:ext cx="65565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References</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sp>
        <p:nvSpPr>
          <p:cNvPr id="228" name="Shape 228"/>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229" name="Shape 229"/>
          <p:cNvSpPr txBox="1"/>
          <p:nvPr/>
        </p:nvSpPr>
        <p:spPr>
          <a:xfrm>
            <a:off x="362521" y="500514"/>
            <a:ext cx="65565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COD Processing Within Granules</a:t>
            </a:r>
          </a:p>
        </p:txBody>
      </p:sp>
      <p:pic>
        <p:nvPicPr>
          <p:cNvPr id="230" name="Shape 230"/>
          <p:cNvPicPr preferRelativeResize="0"/>
          <p:nvPr/>
        </p:nvPicPr>
        <p:blipFill>
          <a:blip r:embed="rId3">
            <a:alphaModFix/>
          </a:blip>
          <a:stretch>
            <a:fillRect/>
          </a:stretch>
        </p:blipFill>
        <p:spPr>
          <a:xfrm>
            <a:off x="3392650" y="1816874"/>
            <a:ext cx="4927924" cy="3212900"/>
          </a:xfrm>
          <a:prstGeom prst="rect">
            <a:avLst/>
          </a:prstGeom>
          <a:noFill/>
          <a:ln>
            <a:noFill/>
          </a:ln>
        </p:spPr>
      </p:pic>
      <p:sp>
        <p:nvSpPr>
          <p:cNvPr id="231" name="Shape 231"/>
          <p:cNvSpPr txBox="1"/>
          <p:nvPr/>
        </p:nvSpPr>
        <p:spPr>
          <a:xfrm>
            <a:off x="4415250" y="3777825"/>
            <a:ext cx="3000000" cy="3000000"/>
          </a:xfrm>
          <a:prstGeom prst="rect">
            <a:avLst/>
          </a:prstGeom>
          <a:noFill/>
          <a:ln>
            <a:noFill/>
          </a:ln>
        </p:spPr>
        <p:txBody>
          <a:bodyPr anchorCtr="0" anchor="ctr" bIns="91425" lIns="91425" rIns="91425" tIns="91425">
            <a:noAutofit/>
          </a:bodyPr>
          <a:lstStyle/>
          <a:p>
            <a:pPr lvl="0" rtl="0" algn="ctr">
              <a:lnSpc>
                <a:spcPct val="115000"/>
              </a:lnSpc>
              <a:spcBef>
                <a:spcPts val="0"/>
              </a:spcBef>
              <a:spcAft>
                <a:spcPts val="1000"/>
              </a:spcAft>
              <a:buNone/>
            </a:pPr>
            <a:r>
              <a:rPr lang="en-US" sz="1100">
                <a:solidFill>
                  <a:srgbClr val="333333"/>
                </a:solidFill>
                <a:highlight>
                  <a:srgbClr val="FFFFFF"/>
                </a:highlight>
                <a:latin typeface="Times New Roman"/>
                <a:ea typeface="Times New Roman"/>
                <a:cs typeface="Times New Roman"/>
                <a:sym typeface="Times New Roman"/>
              </a:rPr>
              <a:t>(Mes et. al 2003)</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nvSpPr>
        <p:spPr>
          <a:xfrm>
            <a:off x="375400" y="1467573"/>
            <a:ext cx="4273199" cy="1823999"/>
          </a:xfrm>
          <a:prstGeom prst="rect">
            <a:avLst/>
          </a:prstGeom>
          <a:noFill/>
          <a:ln>
            <a:noFill/>
          </a:ln>
        </p:spPr>
        <p:txBody>
          <a:bodyPr anchorCtr="0" anchor="t" bIns="60925" lIns="121900" rIns="121900" tIns="60925">
            <a:noAutofit/>
          </a:bodyPr>
          <a:lstStyle/>
          <a:p>
            <a:pPr indent="0" lvl="0" rtl="0">
              <a:lnSpc>
                <a:spcPct val="90000"/>
              </a:lnSpc>
              <a:spcBef>
                <a:spcPts val="1000"/>
              </a:spcBef>
              <a:buClr>
                <a:srgbClr val="595959"/>
              </a:buClr>
              <a:buSzPct val="100000"/>
              <a:buFont typeface="Calibri"/>
              <a:buChar char="•"/>
            </a:pPr>
            <a:r>
              <a:rPr lang="en-US" sz="2400">
                <a:solidFill>
                  <a:schemeClr val="dk1"/>
                </a:solidFill>
                <a:latin typeface="Calibri"/>
                <a:ea typeface="Calibri"/>
                <a:cs typeface="Calibri"/>
                <a:sym typeface="Calibri"/>
              </a:rPr>
              <a:t>“Up to 90% of wastewater in developing countries does not undergo treatment” [1] </a:t>
            </a:r>
          </a:p>
          <a:p>
            <a:pPr lvl="0" marR="0" rtl="0" algn="l">
              <a:spcBef>
                <a:spcPts val="0"/>
              </a:spcBef>
              <a:buNone/>
            </a:pPr>
            <a:r>
              <a:rPr b="0" i="0" lang="en-US" sz="2400" u="none" cap="none" strike="noStrike">
                <a:solidFill>
                  <a:srgbClr val="595959"/>
                </a:solidFill>
                <a:latin typeface="Calibri"/>
                <a:ea typeface="Calibri"/>
                <a:cs typeface="Calibri"/>
                <a:sym typeface="Calibri"/>
              </a:rPr>
              <a:t> </a:t>
            </a:r>
          </a:p>
          <a:p>
            <a:pPr indent="0" lvl="0" rtl="0">
              <a:spcBef>
                <a:spcPts val="0"/>
              </a:spcBef>
              <a:buClr>
                <a:schemeClr val="dk1"/>
              </a:buClr>
              <a:buSzPct val="100000"/>
              <a:buFont typeface="Noto Symbol"/>
              <a:buChar char="•"/>
            </a:pPr>
            <a:r>
              <a:rPr lang="en-US" sz="2400">
                <a:solidFill>
                  <a:schemeClr val="dk1"/>
                </a:solidFill>
                <a:latin typeface="Calibri"/>
                <a:ea typeface="Calibri"/>
                <a:cs typeface="Calibri"/>
                <a:sym typeface="Calibri"/>
              </a:rPr>
              <a:t>Environmental and health hazard</a:t>
            </a:r>
          </a:p>
          <a:p>
            <a:pPr lvl="0" marR="0" rtl="0" algn="l">
              <a:spcBef>
                <a:spcPts val="0"/>
              </a:spcBef>
              <a:buNone/>
            </a:pPr>
            <a:r>
              <a:rPr b="0" i="0" lang="en-US" sz="1867" u="none" cap="none" strike="noStrike">
                <a:solidFill>
                  <a:srgbClr val="595959"/>
                </a:solidFill>
                <a:latin typeface="Calibri"/>
                <a:ea typeface="Calibri"/>
                <a:cs typeface="Calibri"/>
                <a:sym typeface="Calibri"/>
              </a:rPr>
              <a:t> </a:t>
            </a:r>
          </a:p>
        </p:txBody>
      </p:sp>
      <p:sp>
        <p:nvSpPr>
          <p:cNvPr id="99" name="Shape 99"/>
          <p:cNvSpPr txBox="1"/>
          <p:nvPr/>
        </p:nvSpPr>
        <p:spPr>
          <a:xfrm>
            <a:off x="144975" y="349125"/>
            <a:ext cx="8300400" cy="830100"/>
          </a:xfrm>
          <a:prstGeom prst="rect">
            <a:avLst/>
          </a:prstGeom>
          <a:noFill/>
          <a:ln>
            <a:noFill/>
          </a:ln>
        </p:spPr>
        <p:txBody>
          <a:bodyPr anchorCtr="0" anchor="b" bIns="162500" lIns="162500" rIns="162500" tIns="162500">
            <a:noAutofit/>
          </a:bodyPr>
          <a:lstStyle/>
          <a:p>
            <a:pPr lvl="0" rtl="0" algn="ctr">
              <a:spcBef>
                <a:spcPts val="0"/>
              </a:spcBef>
              <a:buClr>
                <a:schemeClr val="dk1"/>
              </a:buClr>
              <a:buSzPct val="25000"/>
              <a:buFont typeface="Arial"/>
              <a:buNone/>
            </a:pPr>
            <a:r>
              <a:rPr b="1" lang="en-US" sz="4000">
                <a:solidFill>
                  <a:srgbClr val="0B68FF"/>
                </a:solidFill>
              </a:rPr>
              <a:t>Wastewater Around the World</a:t>
            </a:r>
          </a:p>
        </p:txBody>
      </p:sp>
      <p:sp>
        <p:nvSpPr>
          <p:cNvPr id="100" name="Shape 100"/>
          <p:cNvSpPr txBox="1"/>
          <p:nvPr/>
        </p:nvSpPr>
        <p:spPr>
          <a:xfrm>
            <a:off x="6125028" y="6351228"/>
            <a:ext cx="5870696" cy="328292"/>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i="0" lang="en-US" sz="1333" u="none" cap="none" strike="noStrike">
                <a:solidFill>
                  <a:srgbClr val="0B68FF"/>
                </a:solidFill>
                <a:latin typeface="Arial"/>
                <a:ea typeface="Arial"/>
                <a:cs typeface="Arial"/>
                <a:sym typeface="Arial"/>
              </a:rPr>
              <a:t> | </a:t>
            </a:r>
            <a:r>
              <a:rPr b="1" i="0" lang="en-US" sz="1333" u="none" cap="none" strike="noStrike">
                <a:solidFill>
                  <a:srgbClr val="0B68FF"/>
                </a:solidFill>
                <a:latin typeface="Calibri"/>
                <a:ea typeface="Calibri"/>
                <a:cs typeface="Calibri"/>
                <a:sym typeface="Calibri"/>
              </a:rPr>
              <a:t>Research</a:t>
            </a:r>
            <a:r>
              <a:rPr b="1" i="0" lang="en-US" sz="1333" u="none" cap="none" strike="noStrike">
                <a:solidFill>
                  <a:srgbClr val="0B68FF"/>
                </a:solidFill>
                <a:latin typeface="Arial"/>
                <a:ea typeface="Arial"/>
                <a:cs typeface="Arial"/>
                <a:sym typeface="Arial"/>
              </a:rPr>
              <a:t> | </a:t>
            </a:r>
            <a:r>
              <a:rPr b="1" i="0" lang="en-US" sz="1333" u="none" cap="none" strike="noStrike">
                <a:solidFill>
                  <a:srgbClr val="0B68FF"/>
                </a:solidFill>
                <a:latin typeface="Calibri"/>
                <a:ea typeface="Calibri"/>
                <a:cs typeface="Calibri"/>
                <a:sym typeface="Calibri"/>
              </a:rPr>
              <a:t>Final</a:t>
            </a:r>
            <a:r>
              <a:rPr b="1" i="0" lang="en-US" sz="1333" u="none" cap="none" strike="noStrike">
                <a:solidFill>
                  <a:srgbClr val="0B68FF"/>
                </a:solidFill>
                <a:latin typeface="Arial"/>
                <a:ea typeface="Arial"/>
                <a:cs typeface="Arial"/>
                <a:sym typeface="Arial"/>
              </a:rPr>
              <a:t> Presentation Spring 201</a:t>
            </a:r>
            <a:r>
              <a:rPr b="1" i="0" lang="en-US" sz="1333" u="none" cap="none" strike="noStrike">
                <a:solidFill>
                  <a:srgbClr val="0B68FF"/>
                </a:solidFill>
                <a:latin typeface="Calibri"/>
                <a:ea typeface="Calibri"/>
                <a:cs typeface="Calibri"/>
                <a:sym typeface="Calibri"/>
              </a:rPr>
              <a:t>6</a:t>
            </a:r>
          </a:p>
        </p:txBody>
      </p:sp>
      <p:pic>
        <p:nvPicPr>
          <p:cNvPr id="101" name="Shape 101"/>
          <p:cNvPicPr preferRelativeResize="0"/>
          <p:nvPr/>
        </p:nvPicPr>
        <p:blipFill>
          <a:blip r:embed="rId3">
            <a:alphaModFix/>
          </a:blip>
          <a:stretch>
            <a:fillRect/>
          </a:stretch>
        </p:blipFill>
        <p:spPr>
          <a:xfrm>
            <a:off x="5217850" y="1651609"/>
            <a:ext cx="6362050" cy="4227225"/>
          </a:xfrm>
          <a:prstGeom prst="rect">
            <a:avLst/>
          </a:prstGeom>
          <a:noFill/>
          <a:ln>
            <a:noFill/>
          </a:ln>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sp>
        <p:nvSpPr>
          <p:cNvPr id="236" name="Shape 236"/>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237" name="Shape 237"/>
          <p:cNvSpPr txBox="1"/>
          <p:nvPr/>
        </p:nvSpPr>
        <p:spPr>
          <a:xfrm>
            <a:off x="362526" y="500525"/>
            <a:ext cx="94029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Mathcad Design</a:t>
            </a:r>
          </a:p>
        </p:txBody>
      </p:sp>
      <p:pic>
        <p:nvPicPr>
          <p:cNvPr id="238" name="Shape 238"/>
          <p:cNvPicPr preferRelativeResize="0"/>
          <p:nvPr/>
        </p:nvPicPr>
        <p:blipFill>
          <a:blip r:embed="rId3">
            <a:alphaModFix/>
          </a:blip>
          <a:stretch>
            <a:fillRect/>
          </a:stretch>
        </p:blipFill>
        <p:spPr>
          <a:xfrm>
            <a:off x="2191575" y="1330625"/>
            <a:ext cx="6494624" cy="3859699"/>
          </a:xfrm>
          <a:prstGeom prst="rect">
            <a:avLst/>
          </a:prstGeom>
          <a:noFill/>
          <a:ln>
            <a:noFill/>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sp>
        <p:nvSpPr>
          <p:cNvPr id="243" name="Shape 243"/>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244" name="Shape 244"/>
          <p:cNvSpPr txBox="1"/>
          <p:nvPr/>
        </p:nvSpPr>
        <p:spPr>
          <a:xfrm>
            <a:off x="362526" y="500525"/>
            <a:ext cx="94029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Mathcad Design</a:t>
            </a:r>
          </a:p>
        </p:txBody>
      </p:sp>
      <p:pic>
        <p:nvPicPr>
          <p:cNvPr id="245" name="Shape 245"/>
          <p:cNvPicPr preferRelativeResize="0"/>
          <p:nvPr/>
        </p:nvPicPr>
        <p:blipFill>
          <a:blip r:embed="rId3">
            <a:alphaModFix/>
          </a:blip>
          <a:stretch>
            <a:fillRect/>
          </a:stretch>
        </p:blipFill>
        <p:spPr>
          <a:xfrm>
            <a:off x="2657403" y="1235074"/>
            <a:ext cx="7119176" cy="4387850"/>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nvSpPr>
        <p:spPr>
          <a:xfrm>
            <a:off x="1551600" y="5329532"/>
            <a:ext cx="9088799"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High capital/operating costs and large energy demand</a:t>
            </a:r>
          </a:p>
        </p:txBody>
      </p:sp>
      <p:sp>
        <p:nvSpPr>
          <p:cNvPr id="107" name="Shape 107"/>
          <p:cNvSpPr txBox="1"/>
          <p:nvPr/>
        </p:nvSpPr>
        <p:spPr>
          <a:xfrm>
            <a:off x="6125028" y="6351228"/>
            <a:ext cx="5870800" cy="328399"/>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08" name="Shape 108"/>
          <p:cNvSpPr txBox="1"/>
          <p:nvPr/>
        </p:nvSpPr>
        <p:spPr>
          <a:xfrm>
            <a:off x="362525" y="500525"/>
            <a:ext cx="82140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Current State of Treatment</a:t>
            </a:r>
          </a:p>
        </p:txBody>
      </p:sp>
      <p:pic>
        <p:nvPicPr>
          <p:cNvPr id="109" name="Shape 109"/>
          <p:cNvPicPr preferRelativeResize="0"/>
          <p:nvPr/>
        </p:nvPicPr>
        <p:blipFill>
          <a:blip r:embed="rId3">
            <a:alphaModFix/>
          </a:blip>
          <a:stretch>
            <a:fillRect/>
          </a:stretch>
        </p:blipFill>
        <p:spPr>
          <a:xfrm>
            <a:off x="3310900" y="1406375"/>
            <a:ext cx="5265626" cy="3695000"/>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Develop low cost, low energy, small scale wastewater treatment</a:t>
            </a:r>
          </a:p>
        </p:txBody>
      </p:sp>
      <p:sp>
        <p:nvSpPr>
          <p:cNvPr id="115" name="Shape 115"/>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16" name="Shape 116"/>
          <p:cNvSpPr txBox="1"/>
          <p:nvPr/>
        </p:nvSpPr>
        <p:spPr>
          <a:xfrm>
            <a:off x="362524" y="500525"/>
            <a:ext cx="98052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Our Goal</a:t>
            </a:r>
          </a:p>
        </p:txBody>
      </p:sp>
      <p:pic>
        <p:nvPicPr>
          <p:cNvPr id="117" name="Shape 117"/>
          <p:cNvPicPr preferRelativeResize="0"/>
          <p:nvPr/>
        </p:nvPicPr>
        <p:blipFill>
          <a:blip r:embed="rId3">
            <a:alphaModFix/>
          </a:blip>
          <a:stretch>
            <a:fillRect/>
          </a:stretch>
        </p:blipFill>
        <p:spPr>
          <a:xfrm>
            <a:off x="3937525" y="1272574"/>
            <a:ext cx="3962625" cy="3743000"/>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None/>
            </a:pPr>
            <a:r>
              <a:rPr lang="en-US"/>
              <a:t>The Upflow Anaerobic Sludge Blanket Reactor </a:t>
            </a:r>
          </a:p>
        </p:txBody>
      </p:sp>
      <p:sp>
        <p:nvSpPr>
          <p:cNvPr id="123" name="Shape 123"/>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24" name="Shape 124"/>
          <p:cNvSpPr txBox="1"/>
          <p:nvPr/>
        </p:nvSpPr>
        <p:spPr>
          <a:xfrm>
            <a:off x="362524" y="500525"/>
            <a:ext cx="95664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Overview of UASB Technology</a:t>
            </a:r>
          </a:p>
        </p:txBody>
      </p:sp>
      <p:pic>
        <p:nvPicPr>
          <p:cNvPr id="125" name="Shape 125"/>
          <p:cNvPicPr preferRelativeResize="0"/>
          <p:nvPr/>
        </p:nvPicPr>
        <p:blipFill rotWithShape="1">
          <a:blip r:embed="rId3">
            <a:alphaModFix/>
          </a:blip>
          <a:srcRect b="7986" l="0" r="0" t="0"/>
          <a:stretch/>
        </p:blipFill>
        <p:spPr>
          <a:xfrm>
            <a:off x="4254125" y="1372937"/>
            <a:ext cx="3514200" cy="3728887"/>
          </a:xfrm>
          <a:prstGeom prst="rect">
            <a:avLst/>
          </a:prstGeom>
          <a:noFill/>
          <a:ln>
            <a:noFill/>
          </a:ln>
        </p:spPr>
      </p:pic>
      <p:sp>
        <p:nvSpPr>
          <p:cNvPr id="126" name="Shape 126"/>
          <p:cNvSpPr txBox="1"/>
          <p:nvPr/>
        </p:nvSpPr>
        <p:spPr>
          <a:xfrm>
            <a:off x="7972750" y="4699825"/>
            <a:ext cx="2184900" cy="321000"/>
          </a:xfrm>
          <a:prstGeom prst="rect">
            <a:avLst/>
          </a:prstGeom>
          <a:noFill/>
          <a:ln>
            <a:noFill/>
          </a:ln>
        </p:spPr>
        <p:txBody>
          <a:bodyPr anchorCtr="0" anchor="t" bIns="91425" lIns="91425" rIns="91425" tIns="91425">
            <a:noAutofit/>
          </a:bodyPr>
          <a:lstStyle/>
          <a:p>
            <a:pPr lvl="0">
              <a:spcBef>
                <a:spcPts val="0"/>
              </a:spcBef>
              <a:buNone/>
            </a:pPr>
            <a:r>
              <a:rPr lang="en-US"/>
              <a:t>(Chong et al. 2012)</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0" name="Shape 130"/>
        <p:cNvGrpSpPr/>
        <p:nvPr/>
      </p:nvGrpSpPr>
      <p:grpSpPr>
        <a:xfrm>
          <a:off x="0" y="0"/>
          <a:ext cx="0" cy="0"/>
          <a:chOff x="0" y="0"/>
          <a:chExt cx="0" cy="0"/>
        </a:xfrm>
      </p:grpSpPr>
      <p:sp>
        <p:nvSpPr>
          <p:cNvPr id="131" name="Shape 131"/>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Gas collection is challenging!</a:t>
            </a:r>
          </a:p>
        </p:txBody>
      </p:sp>
      <p:sp>
        <p:nvSpPr>
          <p:cNvPr id="132" name="Shape 132"/>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33" name="Shape 133"/>
          <p:cNvSpPr txBox="1"/>
          <p:nvPr/>
        </p:nvSpPr>
        <p:spPr>
          <a:xfrm>
            <a:off x="362525" y="500525"/>
            <a:ext cx="119622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Lessons learned from previous teams</a:t>
            </a:r>
          </a:p>
        </p:txBody>
      </p:sp>
      <p:pic>
        <p:nvPicPr>
          <p:cNvPr id="134" name="Shape 134"/>
          <p:cNvPicPr preferRelativeResize="0"/>
          <p:nvPr/>
        </p:nvPicPr>
        <p:blipFill>
          <a:blip r:embed="rId3">
            <a:alphaModFix/>
          </a:blip>
          <a:stretch>
            <a:fillRect/>
          </a:stretch>
        </p:blipFill>
        <p:spPr>
          <a:xfrm>
            <a:off x="3694700" y="1294025"/>
            <a:ext cx="4802599" cy="3771300"/>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Building a set of small-scale reactors</a:t>
            </a:r>
          </a:p>
        </p:txBody>
      </p:sp>
      <p:sp>
        <p:nvSpPr>
          <p:cNvPr id="140" name="Shape 140"/>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41" name="Shape 141"/>
          <p:cNvSpPr txBox="1"/>
          <p:nvPr/>
        </p:nvSpPr>
        <p:spPr>
          <a:xfrm>
            <a:off x="362525" y="500525"/>
            <a:ext cx="82614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Focus of This Semester</a:t>
            </a:r>
          </a:p>
        </p:txBody>
      </p:sp>
      <p:pic>
        <p:nvPicPr>
          <p:cNvPr id="142" name="Shape 142"/>
          <p:cNvPicPr preferRelativeResize="0"/>
          <p:nvPr/>
        </p:nvPicPr>
        <p:blipFill>
          <a:blip r:embed="rId3">
            <a:alphaModFix/>
          </a:blip>
          <a:stretch>
            <a:fillRect/>
          </a:stretch>
        </p:blipFill>
        <p:spPr>
          <a:xfrm>
            <a:off x="3126200" y="1231224"/>
            <a:ext cx="6228874" cy="3998524"/>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txBox="1"/>
          <p:nvPr/>
        </p:nvSpPr>
        <p:spPr>
          <a:xfrm>
            <a:off x="1551600" y="5329532"/>
            <a:ext cx="9088800" cy="957600"/>
          </a:xfrm>
          <a:prstGeom prst="rect">
            <a:avLst/>
          </a:prstGeom>
          <a:noFill/>
          <a:ln cap="flat" cmpd="sng" w="9525">
            <a:solidFill>
              <a:srgbClr val="0B68FF"/>
            </a:solidFill>
            <a:prstDash val="solid"/>
            <a:round/>
            <a:headEnd len="med" w="med" type="none"/>
            <a:tailEnd len="med" w="med" type="none"/>
          </a:ln>
        </p:spPr>
        <p:txBody>
          <a:bodyPr anchorCtr="0" anchor="t" bIns="60925" lIns="121900" rIns="121900" tIns="60925">
            <a:noAutofit/>
          </a:bodyPr>
          <a:lstStyle/>
          <a:p>
            <a:pPr indent="0" lvl="0" marL="0" marR="0" rtl="0" algn="ctr">
              <a:spcBef>
                <a:spcPts val="0"/>
              </a:spcBef>
              <a:buSzPct val="25000"/>
              <a:buNone/>
            </a:pPr>
            <a:r>
              <a:rPr lang="en-US" sz="2400">
                <a:solidFill>
                  <a:schemeClr val="dk1"/>
                </a:solidFill>
                <a:latin typeface="Calibri"/>
                <a:ea typeface="Calibri"/>
                <a:cs typeface="Calibri"/>
                <a:sym typeface="Calibri"/>
              </a:rPr>
              <a:t>4 hr HRT. Upflow velocity 0.05 mm/s</a:t>
            </a:r>
          </a:p>
        </p:txBody>
      </p:sp>
      <p:sp>
        <p:nvSpPr>
          <p:cNvPr id="148" name="Shape 148"/>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49" name="Shape 149"/>
          <p:cNvSpPr txBox="1"/>
          <p:nvPr/>
        </p:nvSpPr>
        <p:spPr>
          <a:xfrm>
            <a:off x="362525" y="500525"/>
            <a:ext cx="84843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MathCad Reactor Design</a:t>
            </a:r>
          </a:p>
        </p:txBody>
      </p:sp>
      <p:pic>
        <p:nvPicPr>
          <p:cNvPr id="150" name="Shape 150"/>
          <p:cNvPicPr preferRelativeResize="0"/>
          <p:nvPr/>
        </p:nvPicPr>
        <p:blipFill>
          <a:blip r:embed="rId3">
            <a:alphaModFix/>
          </a:blip>
          <a:stretch>
            <a:fillRect/>
          </a:stretch>
        </p:blipFill>
        <p:spPr>
          <a:xfrm>
            <a:off x="3656774" y="1223999"/>
            <a:ext cx="4526749" cy="4019524"/>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nvSpPr>
        <p:spPr>
          <a:xfrm>
            <a:off x="6125028" y="6351228"/>
            <a:ext cx="5870700" cy="328500"/>
          </a:xfrm>
          <a:prstGeom prst="rect">
            <a:avLst/>
          </a:prstGeom>
          <a:noFill/>
          <a:ln>
            <a:noFill/>
          </a:ln>
        </p:spPr>
        <p:txBody>
          <a:bodyPr anchorCtr="0" anchor="t" bIns="60925" lIns="121900" rIns="121900" tIns="60925">
            <a:noAutofit/>
          </a:bodyPr>
          <a:lstStyle/>
          <a:p>
            <a:pPr indent="0" lvl="0" marL="0" marR="0" rtl="0" algn="r">
              <a:spcBef>
                <a:spcPts val="0"/>
              </a:spcBef>
              <a:buSzPct val="25000"/>
              <a:buNone/>
            </a:pPr>
            <a:r>
              <a:rPr b="1" lang="en-US" sz="1333">
                <a:solidFill>
                  <a:srgbClr val="0B68FF"/>
                </a:solidFill>
              </a:rPr>
              <a:t>UASB</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Research</a:t>
            </a:r>
            <a:r>
              <a:rPr b="1" lang="en-US" sz="1333">
                <a:solidFill>
                  <a:srgbClr val="0B68FF"/>
                </a:solidFill>
                <a:latin typeface="Arial"/>
                <a:ea typeface="Arial"/>
                <a:cs typeface="Arial"/>
                <a:sym typeface="Arial"/>
              </a:rPr>
              <a:t> | </a:t>
            </a:r>
            <a:r>
              <a:rPr b="1" lang="en-US" sz="1333">
                <a:solidFill>
                  <a:srgbClr val="0B68FF"/>
                </a:solidFill>
                <a:latin typeface="Calibri"/>
                <a:ea typeface="Calibri"/>
                <a:cs typeface="Calibri"/>
                <a:sym typeface="Calibri"/>
              </a:rPr>
              <a:t>Final</a:t>
            </a:r>
            <a:r>
              <a:rPr b="1" lang="en-US" sz="1333">
                <a:solidFill>
                  <a:srgbClr val="0B68FF"/>
                </a:solidFill>
                <a:latin typeface="Arial"/>
                <a:ea typeface="Arial"/>
                <a:cs typeface="Arial"/>
                <a:sym typeface="Arial"/>
              </a:rPr>
              <a:t> Presentation Spring 201</a:t>
            </a:r>
            <a:r>
              <a:rPr b="1" lang="en-US" sz="1333">
                <a:solidFill>
                  <a:srgbClr val="0B68FF"/>
                </a:solidFill>
                <a:latin typeface="Calibri"/>
                <a:ea typeface="Calibri"/>
                <a:cs typeface="Calibri"/>
                <a:sym typeface="Calibri"/>
              </a:rPr>
              <a:t>6</a:t>
            </a:r>
          </a:p>
        </p:txBody>
      </p:sp>
      <p:sp>
        <p:nvSpPr>
          <p:cNvPr id="156" name="Shape 156"/>
          <p:cNvSpPr txBox="1"/>
          <p:nvPr/>
        </p:nvSpPr>
        <p:spPr>
          <a:xfrm>
            <a:off x="362521" y="500514"/>
            <a:ext cx="6556500" cy="830100"/>
          </a:xfrm>
          <a:prstGeom prst="rect">
            <a:avLst/>
          </a:prstGeom>
          <a:noFill/>
          <a:ln>
            <a:noFill/>
          </a:ln>
        </p:spPr>
        <p:txBody>
          <a:bodyPr anchorCtr="0" anchor="b" bIns="162500" lIns="162500" rIns="162500" tIns="162500">
            <a:noAutofit/>
          </a:bodyPr>
          <a:lstStyle/>
          <a:p>
            <a:pPr indent="0" lvl="0" marL="0" marR="0" rtl="0" algn="l">
              <a:lnSpc>
                <a:spcPct val="90000"/>
              </a:lnSpc>
              <a:spcBef>
                <a:spcPts val="0"/>
              </a:spcBef>
              <a:buSzPct val="25000"/>
              <a:buNone/>
            </a:pPr>
            <a:r>
              <a:rPr lang="en-US" sz="4000">
                <a:solidFill>
                  <a:srgbClr val="0B68FF"/>
                </a:solidFill>
              </a:rPr>
              <a:t>Design Process</a:t>
            </a:r>
          </a:p>
        </p:txBody>
      </p:sp>
      <p:pic>
        <p:nvPicPr>
          <p:cNvPr id="157" name="Shape 157"/>
          <p:cNvPicPr preferRelativeResize="0"/>
          <p:nvPr/>
        </p:nvPicPr>
        <p:blipFill>
          <a:blip r:embed="rId3">
            <a:alphaModFix/>
          </a:blip>
          <a:stretch>
            <a:fillRect/>
          </a:stretch>
        </p:blipFill>
        <p:spPr>
          <a:xfrm>
            <a:off x="2541674" y="1127124"/>
            <a:ext cx="6965474" cy="52241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