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66" r:id="rId3"/>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embeddedFontLst>
    <p:embeddedFont>
      <p:font typeface="Galdeano"/>
      <p:regular r:id="rId30"/>
    </p:embeddedFont>
  </p:embeddedFontLst>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Galdeano-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x="0" y="0"/>
          <a:ext cx="0" cy="0"/>
          <a:chOff x="0" y="0"/>
          <a:chExt cx="0" cy="0"/>
        </a:xfrm>
      </p:grpSpPr>
      <p:sp>
        <p:nvSpPr>
          <p:cNvPr id="2" name="Shape 2"/>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 name="Shape 3"/>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 name="Shape 63"/>
        <p:cNvGrpSpPr/>
        <p:nvPr/>
      </p:nvGrpSpPr>
      <p:grpSpPr>
        <a:xfrm>
          <a:off x="0" y="0"/>
          <a:ext cx="0" cy="0"/>
          <a:chOff x="0" y="0"/>
          <a:chExt cx="0" cy="0"/>
        </a:xfrm>
      </p:grpSpPr>
      <p:sp>
        <p:nvSpPr>
          <p:cNvPr id="64" name="Shape 6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5" name="Shape 6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b="0" baseline="0" i="0" sz="1200" u="none" cap="none" strike="noStrike">
              <a:solidFill>
                <a:schemeClr val="dk1"/>
              </a:solidFill>
              <a:latin typeface="Calibri"/>
              <a:ea typeface="Calibri"/>
              <a:cs typeface="Calibri"/>
              <a:sym typeface="Calibri"/>
            </a:endParaRPr>
          </a:p>
        </p:txBody>
      </p:sp>
      <p:sp>
        <p:nvSpPr>
          <p:cNvPr id="66" name="Shape 66"/>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33" name="Shape 13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lnSpc>
                <a:spcPct val="115000"/>
              </a:lnSpc>
              <a:spcBef>
                <a:spcPts val="1000"/>
              </a:spcBef>
              <a:spcAft>
                <a:spcPts val="800"/>
              </a:spcAft>
              <a:buClr>
                <a:schemeClr val="dk1"/>
              </a:buClr>
              <a:buFont typeface="Arial"/>
              <a:buNone/>
            </a:pPr>
            <a:r>
              <a:t/>
            </a:r>
            <a:endParaRPr sz="1100">
              <a:solidFill>
                <a:srgbClr val="333333"/>
              </a:solidFill>
              <a:latin typeface="Arial"/>
              <a:ea typeface="Arial"/>
              <a:cs typeface="Arial"/>
              <a:sym typeface="Arial"/>
            </a:endParaRPr>
          </a:p>
          <a:p>
            <a:pPr lvl="0" rtl="0">
              <a:spcBef>
                <a:spcPts val="0"/>
              </a:spcBef>
              <a:buNone/>
            </a:pPr>
            <a:r>
              <a:t/>
            </a:r>
            <a:endParaRPr/>
          </a:p>
        </p:txBody>
      </p:sp>
      <p:sp>
        <p:nvSpPr>
          <p:cNvPr id="134" name="Shape 134"/>
          <p:cNvSpPr txBox="1"/>
          <p:nvPr>
            <p:ph idx="12" type="sldNum"/>
          </p:nvPr>
        </p:nvSpPr>
        <p:spPr>
          <a:xfrm>
            <a:off x="3884612" y="8685213"/>
            <a:ext cx="2971799" cy="457200"/>
          </a:xfrm>
          <a:prstGeom prst="rect">
            <a:avLst/>
          </a:prstGeom>
          <a:noFill/>
          <a:ln>
            <a:noFill/>
          </a:ln>
        </p:spPr>
        <p:txBody>
          <a:bodyPr anchorCtr="0" anchor="ctr" bIns="91425" lIns="91425" rIns="91425" tIns="91425">
            <a:noAutofit/>
          </a:bodyPr>
          <a:lstStyle/>
          <a:p>
            <a:pPr lvl="0" rtl="0">
              <a:spcBef>
                <a:spcPts val="0"/>
              </a:spcBef>
              <a:buNone/>
            </a:pPr>
            <a:fld id="{00000000-1234-1234-1234-123412341234}" type="slidenum">
              <a:rPr lang="en"/>
              <a:t>‹#›</a:t>
            </a:fld>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41" name="Shape 141"/>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42" name="Shape 142"/>
          <p:cNvSpPr txBox="1"/>
          <p:nvPr>
            <p:ph idx="12" type="sldNum"/>
          </p:nvPr>
        </p:nvSpPr>
        <p:spPr>
          <a:xfrm>
            <a:off x="3884612" y="8685213"/>
            <a:ext cx="2971799"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49" name="Shape 149"/>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50" name="Shape 150"/>
          <p:cNvSpPr txBox="1"/>
          <p:nvPr>
            <p:ph idx="12" type="sldNum"/>
          </p:nvPr>
        </p:nvSpPr>
        <p:spPr>
          <a:xfrm>
            <a:off x="3884612" y="8685213"/>
            <a:ext cx="2971799"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157" name="Shape 15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166" name="Shape 16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173" name="Shape 17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81" name="Shape 18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182" name="Shape 182"/>
          <p:cNvSpPr txBox="1"/>
          <p:nvPr>
            <p:ph idx="12" type="sldNum"/>
          </p:nvPr>
        </p:nvSpPr>
        <p:spPr>
          <a:xfrm>
            <a:off x="3884612" y="8685213"/>
            <a:ext cx="2971799"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89" name="Shape 18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4" name="Shape 194"/>
        <p:cNvGrpSpPr/>
        <p:nvPr/>
      </p:nvGrpSpPr>
      <p:grpSpPr>
        <a:xfrm>
          <a:off x="0" y="0"/>
          <a:ext cx="0" cy="0"/>
          <a:chOff x="0" y="0"/>
          <a:chExt cx="0" cy="0"/>
        </a:xfrm>
      </p:grpSpPr>
      <p:sp>
        <p:nvSpPr>
          <p:cNvPr id="195" name="Shape 19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196" name="Shape 19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6" name="Shape 206"/>
        <p:cNvGrpSpPr/>
        <p:nvPr/>
      </p:nvGrpSpPr>
      <p:grpSpPr>
        <a:xfrm>
          <a:off x="0" y="0"/>
          <a:ext cx="0" cy="0"/>
          <a:chOff x="0" y="0"/>
          <a:chExt cx="0" cy="0"/>
        </a:xfrm>
      </p:grpSpPr>
      <p:sp>
        <p:nvSpPr>
          <p:cNvPr id="207" name="Shape 20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08" name="Shape 20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 name="Shape 70"/>
        <p:cNvGrpSpPr/>
        <p:nvPr/>
      </p:nvGrpSpPr>
      <p:grpSpPr>
        <a:xfrm>
          <a:off x="0" y="0"/>
          <a:ext cx="0" cy="0"/>
          <a:chOff x="0" y="0"/>
          <a:chExt cx="0" cy="0"/>
        </a:xfrm>
      </p:grpSpPr>
      <p:sp>
        <p:nvSpPr>
          <p:cNvPr id="71" name="Shape 7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72" name="Shape 7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3" name="Shape 213"/>
        <p:cNvGrpSpPr/>
        <p:nvPr/>
      </p:nvGrpSpPr>
      <p:grpSpPr>
        <a:xfrm>
          <a:off x="0" y="0"/>
          <a:ext cx="0" cy="0"/>
          <a:chOff x="0" y="0"/>
          <a:chExt cx="0" cy="0"/>
        </a:xfrm>
      </p:grpSpPr>
      <p:sp>
        <p:nvSpPr>
          <p:cNvPr id="214" name="Shape 21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215" name="Shape 21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21" name="Shape 22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222" name="Shape 222"/>
          <p:cNvSpPr txBox="1"/>
          <p:nvPr>
            <p:ph idx="12" type="sldNum"/>
          </p:nvPr>
        </p:nvSpPr>
        <p:spPr>
          <a:xfrm>
            <a:off x="3884612" y="8685213"/>
            <a:ext cx="2971799"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7" name="Shape 227"/>
        <p:cNvGrpSpPr/>
        <p:nvPr/>
      </p:nvGrpSpPr>
      <p:grpSpPr>
        <a:xfrm>
          <a:off x="0" y="0"/>
          <a:ext cx="0" cy="0"/>
          <a:chOff x="0" y="0"/>
          <a:chExt cx="0" cy="0"/>
        </a:xfrm>
      </p:grpSpPr>
      <p:sp>
        <p:nvSpPr>
          <p:cNvPr id="228" name="Shape 22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29" name="Shape 22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230" name="Shape 230"/>
          <p:cNvSpPr txBox="1"/>
          <p:nvPr>
            <p:ph idx="12" type="sldNum"/>
          </p:nvPr>
        </p:nvSpPr>
        <p:spPr>
          <a:xfrm>
            <a:off x="3884612" y="8685213"/>
            <a:ext cx="2971799"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237" name="Shape 23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1" name="Shape 241"/>
        <p:cNvGrpSpPr/>
        <p:nvPr/>
      </p:nvGrpSpPr>
      <p:grpSpPr>
        <a:xfrm>
          <a:off x="0" y="0"/>
          <a:ext cx="0" cy="0"/>
          <a:chOff x="0" y="0"/>
          <a:chExt cx="0" cy="0"/>
        </a:xfrm>
      </p:grpSpPr>
      <p:sp>
        <p:nvSpPr>
          <p:cNvPr id="242" name="Shape 24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243" name="Shape 24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80" name="Shape 8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88" name="Shape 8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4" name="Shape 9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95" name="Shape 95"/>
          <p:cNvSpPr txBox="1"/>
          <p:nvPr>
            <p:ph idx="12" type="sldNum"/>
          </p:nvPr>
        </p:nvSpPr>
        <p:spPr>
          <a:xfrm>
            <a:off x="3884612" y="8685213"/>
            <a:ext cx="2971799"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102" name="Shape 10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
        <p:nvSpPr>
          <p:cNvPr id="109" name="Shape 10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rPr lang="en"/>
              <a:t>2 UASBs constructed: chosen because fits constraints of</a:t>
            </a:r>
          </a:p>
          <a:p>
            <a:pPr indent="-228600" lvl="0" marL="457200" rtl="0">
              <a:spcBef>
                <a:spcPts val="0"/>
              </a:spcBef>
              <a:buSzPct val="100000"/>
              <a:buFont typeface="Calibri"/>
            </a:pPr>
            <a:r>
              <a:rPr lang="en" sz="1000">
                <a:highlight>
                  <a:srgbClr val="FFFFFF"/>
                </a:highlight>
              </a:rPr>
              <a:t>Low flows; influent COD: 500 mg/L</a:t>
            </a:r>
          </a:p>
          <a:p>
            <a:pPr indent="-228600" lvl="0" marL="457200" rtl="0">
              <a:spcBef>
                <a:spcPts val="0"/>
              </a:spcBef>
              <a:buSzPct val="100000"/>
              <a:buFont typeface="Calibri"/>
            </a:pPr>
            <a:r>
              <a:rPr lang="en" sz="1000">
                <a:highlight>
                  <a:srgbClr val="FFFFFF"/>
                </a:highlight>
              </a:rPr>
              <a:t>Small footprint</a:t>
            </a:r>
          </a:p>
          <a:p>
            <a:pPr indent="-228600" lvl="0" marL="457200" rtl="0" algn="l">
              <a:lnSpc>
                <a:spcPct val="115000"/>
              </a:lnSpc>
              <a:spcBef>
                <a:spcPts val="0"/>
              </a:spcBef>
              <a:buSzPct val="100000"/>
              <a:buFont typeface="Calibri"/>
            </a:pPr>
            <a:r>
              <a:rPr lang="en" sz="1000">
                <a:highlight>
                  <a:srgbClr val="FFFFFF"/>
                </a:highlight>
              </a:rPr>
              <a:t>Low Energy</a:t>
            </a:r>
          </a:p>
          <a:p>
            <a:pPr lvl="0" rtl="0">
              <a:spcBef>
                <a:spcPts val="0"/>
              </a:spcBef>
              <a:buNone/>
            </a:pPr>
            <a:r>
              <a:t/>
            </a:r>
            <a:endParaRPr/>
          </a:p>
        </p:txBody>
      </p:sp>
      <p:sp>
        <p:nvSpPr>
          <p:cNvPr id="116" name="Shape 11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24" name="Shape 124"/>
          <p:cNvSpPr txBox="1"/>
          <p:nvPr>
            <p:ph idx="1" type="body"/>
          </p:nvPr>
        </p:nvSpPr>
        <p:spPr>
          <a:xfrm>
            <a:off x="685800" y="4343400"/>
            <a:ext cx="5486399" cy="4114800"/>
          </a:xfrm>
          <a:prstGeom prst="rect">
            <a:avLst/>
          </a:prstGeom>
        </p:spPr>
        <p:txBody>
          <a:bodyPr anchorCtr="0" anchor="ctr" bIns="91425" lIns="91425" rIns="91425" tIns="91425">
            <a:noAutofit/>
          </a:bodyPr>
          <a:lstStyle/>
          <a:p>
            <a:pPr indent="-228600" lvl="0" marL="457200" rtl="0">
              <a:lnSpc>
                <a:spcPct val="115000"/>
              </a:lnSpc>
              <a:spcBef>
                <a:spcPts val="1000"/>
              </a:spcBef>
              <a:spcAft>
                <a:spcPts val="800"/>
              </a:spcAft>
              <a:buClr>
                <a:srgbClr val="333333"/>
              </a:buClr>
              <a:buFont typeface="Calibri"/>
            </a:pPr>
            <a:r>
              <a:rPr lang="en">
                <a:solidFill>
                  <a:srgbClr val="333333"/>
                </a:solidFill>
              </a:rPr>
              <a:t>new gas chamber sealing method based on the coupling of a pressure sensor with process controller that would potentially only release accumulated biogas once a certain gas pressure has been reached.  </a:t>
            </a:r>
          </a:p>
          <a:p>
            <a:pPr indent="-228600" lvl="0" marL="457200" rtl="0">
              <a:lnSpc>
                <a:spcPct val="142857"/>
              </a:lnSpc>
              <a:spcBef>
                <a:spcPts val="800"/>
              </a:spcBef>
              <a:buClr>
                <a:srgbClr val="333333"/>
              </a:buClr>
              <a:buFont typeface="Calibri"/>
            </a:pPr>
            <a:r>
              <a:rPr lang="en">
                <a:solidFill>
                  <a:srgbClr val="333333"/>
                </a:solidFill>
              </a:rPr>
              <a:t> fluidization velocity and settling velocity increase as granule diameter and density increase</a:t>
            </a:r>
          </a:p>
          <a:p>
            <a:pPr indent="-228600" lvl="0" marL="457200" rtl="0">
              <a:lnSpc>
                <a:spcPct val="115000"/>
              </a:lnSpc>
              <a:spcBef>
                <a:spcPts val="1000"/>
              </a:spcBef>
              <a:spcAft>
                <a:spcPts val="800"/>
              </a:spcAft>
              <a:buClr>
                <a:srgbClr val="333333"/>
              </a:buClr>
              <a:buFont typeface="Calibri"/>
            </a:pPr>
            <a:r>
              <a:rPr lang="en">
                <a:solidFill>
                  <a:srgbClr val="333333"/>
                </a:solidFill>
              </a:rPr>
              <a:t>dissolved methane escaping in effluent</a:t>
            </a:r>
          </a:p>
          <a:p>
            <a:pPr indent="-228600" lvl="0" marL="457200" rtl="0">
              <a:lnSpc>
                <a:spcPct val="115000"/>
              </a:lnSpc>
              <a:spcBef>
                <a:spcPts val="1000"/>
              </a:spcBef>
              <a:spcAft>
                <a:spcPts val="800"/>
              </a:spcAft>
              <a:buClr>
                <a:srgbClr val="333333"/>
              </a:buClr>
              <a:buFont typeface="Calibri"/>
            </a:pPr>
            <a:r>
              <a:rPr lang="en">
                <a:solidFill>
                  <a:srgbClr val="333333"/>
                </a:solidFill>
              </a:rPr>
              <a:t>confocal microscopy and chemical staining in an attempt to characterize the granules within the reactor. The group was able to identify regions within the granule involved in active DNA and RNA synthesis as well as groups of aggregated methanogens. </a:t>
            </a:r>
          </a:p>
        </p:txBody>
      </p:sp>
      <p:sp>
        <p:nvSpPr>
          <p:cNvPr id="125" name="Shape 125"/>
          <p:cNvSpPr txBox="1"/>
          <p:nvPr>
            <p:ph idx="12" type="sldNum"/>
          </p:nvPr>
        </p:nvSpPr>
        <p:spPr>
          <a:xfrm>
            <a:off x="3884612" y="8685213"/>
            <a:ext cx="2971799"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3.jpg"/><Relationship Id="rId3" Type="http://schemas.openxmlformats.org/officeDocument/2006/relationships/image" Target="../media/image01.jpg"/><Relationship Id="rId4" Type="http://schemas.openxmlformats.org/officeDocument/2006/relationships/image" Target="../media/image04.jpg"/><Relationship Id="rId5" Type="http://schemas.openxmlformats.org/officeDocument/2006/relationships/image" Target="../media/image00.jpg"/><Relationship Id="rId6" Type="http://schemas.openxmlformats.org/officeDocument/2006/relationships/image" Target="../media/image0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2" name="Shape 12"/>
        <p:cNvGrpSpPr/>
        <p:nvPr/>
      </p:nvGrpSpPr>
      <p:grpSpPr>
        <a:xfrm>
          <a:off x="0" y="0"/>
          <a:ext cx="0" cy="0"/>
          <a:chOff x="0" y="0"/>
          <a:chExt cx="0" cy="0"/>
        </a:xfrm>
      </p:grpSpPr>
      <p:grpSp>
        <p:nvGrpSpPr>
          <p:cNvPr id="13" name="Shape 13"/>
          <p:cNvGrpSpPr/>
          <p:nvPr/>
        </p:nvGrpSpPr>
        <p:grpSpPr>
          <a:xfrm>
            <a:off x="0" y="0"/>
            <a:ext cx="9048750" cy="5000624"/>
            <a:chOff x="0" y="0"/>
            <a:chExt cx="5700" cy="4199"/>
          </a:xfrm>
        </p:grpSpPr>
        <p:pic>
          <p:nvPicPr>
            <p:cNvPr id="14" name="Shape 14"/>
            <p:cNvPicPr preferRelativeResize="0"/>
            <p:nvPr/>
          </p:nvPicPr>
          <p:blipFill rotWithShape="1">
            <a:blip r:embed="rId2">
              <a:alphaModFix/>
            </a:blip>
            <a:srcRect b="0" l="0" r="0" t="0"/>
            <a:stretch/>
          </p:blipFill>
          <p:spPr>
            <a:xfrm>
              <a:off x="0" y="0"/>
              <a:ext cx="5700" cy="4199"/>
            </a:xfrm>
            <a:prstGeom prst="rect">
              <a:avLst/>
            </a:prstGeom>
            <a:noFill/>
            <a:ln>
              <a:noFill/>
            </a:ln>
          </p:spPr>
        </p:pic>
        <p:pic>
          <p:nvPicPr>
            <p:cNvPr id="15" name="Shape 15"/>
            <p:cNvPicPr preferRelativeResize="0"/>
            <p:nvPr/>
          </p:nvPicPr>
          <p:blipFill rotWithShape="1">
            <a:blip r:embed="rId3">
              <a:alphaModFix/>
            </a:blip>
            <a:srcRect b="0" l="0" r="0" t="0"/>
            <a:stretch/>
          </p:blipFill>
          <p:spPr>
            <a:xfrm>
              <a:off x="4031" y="3215"/>
              <a:ext cx="299" cy="299"/>
            </a:xfrm>
            <a:prstGeom prst="rect">
              <a:avLst/>
            </a:prstGeom>
            <a:noFill/>
            <a:ln>
              <a:noFill/>
            </a:ln>
          </p:spPr>
        </p:pic>
        <p:pic>
          <p:nvPicPr>
            <p:cNvPr id="16" name="Shape 16"/>
            <p:cNvPicPr preferRelativeResize="0"/>
            <p:nvPr/>
          </p:nvPicPr>
          <p:blipFill rotWithShape="1">
            <a:blip r:embed="rId4">
              <a:alphaModFix/>
            </a:blip>
            <a:srcRect b="0" l="0" r="0" t="0"/>
            <a:stretch/>
          </p:blipFill>
          <p:spPr>
            <a:xfrm>
              <a:off x="3791" y="3552"/>
              <a:ext cx="299" cy="0"/>
            </a:xfrm>
            <a:prstGeom prst="rect">
              <a:avLst/>
            </a:prstGeom>
            <a:noFill/>
            <a:ln>
              <a:noFill/>
            </a:ln>
          </p:spPr>
        </p:pic>
      </p:grpSp>
      <p:sp>
        <p:nvSpPr>
          <p:cNvPr id="17" name="Shape 17"/>
          <p:cNvSpPr txBox="1"/>
          <p:nvPr>
            <p:ph idx="1" type="subTitle"/>
          </p:nvPr>
        </p:nvSpPr>
        <p:spPr>
          <a:xfrm>
            <a:off x="3352800" y="3771900"/>
            <a:ext cx="3962399" cy="857400"/>
          </a:xfrm>
          <a:prstGeom prst="rect">
            <a:avLst/>
          </a:prstGeom>
          <a:noFill/>
          <a:ln>
            <a:noFill/>
          </a:ln>
        </p:spPr>
        <p:txBody>
          <a:bodyPr anchorCtr="0" anchor="t" bIns="91425" lIns="91425" rIns="91425" tIns="91425"/>
          <a:lstStyle>
            <a:lvl1pPr indent="0" marL="0" marR="0" rtl="0" algn="r">
              <a:spcBef>
                <a:spcPts val="640"/>
              </a:spcBef>
              <a:spcAft>
                <a:spcPts val="0"/>
              </a:spcAft>
              <a:buClr>
                <a:schemeClr val="dk1"/>
              </a:buClr>
              <a:buFont typeface="Noto Symbol"/>
              <a:buNone/>
              <a:defRPr b="0" baseline="0" i="0" sz="3200" u="none" cap="none" strike="noStrike">
                <a:solidFill>
                  <a:schemeClr val="dk1"/>
                </a:solidFill>
                <a:latin typeface="Calibri"/>
                <a:ea typeface="Calibri"/>
                <a:cs typeface="Calibri"/>
                <a:sym typeface="Calibri"/>
              </a:defRPr>
            </a:lvl1pPr>
            <a:lvl2pPr indent="-107950" marL="742950" marR="0" rtl="0" algn="l">
              <a:spcBef>
                <a:spcPts val="560"/>
              </a:spcBef>
              <a:spcAft>
                <a:spcPts val="0"/>
              </a:spcAft>
              <a:buClr>
                <a:schemeClr val="dk1"/>
              </a:buClr>
              <a:buFont typeface="Noto Symbol"/>
              <a:buChar char="➢"/>
              <a:defRPr b="0" baseline="0" i="0" sz="2800" u="none" cap="none" strike="noStrike">
                <a:solidFill>
                  <a:schemeClr val="dk1"/>
                </a:solidFill>
                <a:latin typeface="Calibri"/>
                <a:ea typeface="Calibri"/>
                <a:cs typeface="Calibri"/>
                <a:sym typeface="Calibri"/>
              </a:defRPr>
            </a:lvl2pPr>
            <a:lvl3pPr indent="-76200" marL="1143000" marR="0" rtl="0" algn="l">
              <a:spcBef>
                <a:spcPts val="480"/>
              </a:spcBef>
              <a:spcAft>
                <a:spcPts val="0"/>
              </a:spcAft>
              <a:buClr>
                <a:schemeClr val="dk1"/>
              </a:buClr>
              <a:buFont typeface="Noto Symbol"/>
              <a:buChar char="➢"/>
              <a:defRPr b="0" baseline="0" i="0" sz="2400" u="none" cap="none" strike="noStrike">
                <a:solidFill>
                  <a:schemeClr val="dk1"/>
                </a:solidFill>
                <a:latin typeface="Calibri"/>
                <a:ea typeface="Calibri"/>
                <a:cs typeface="Calibri"/>
                <a:sym typeface="Calibri"/>
              </a:defRPr>
            </a:lvl3pPr>
            <a:lvl4pPr indent="-101600" marL="1600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4pPr>
            <a:lvl5pPr indent="-101600" marL="20574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5pPr>
            <a:lvl6pPr indent="-101600" marL="25146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6pPr>
            <a:lvl7pPr indent="-101600" marL="29718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7pPr>
            <a:lvl8pPr indent="-101600" marL="34290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8pPr>
            <a:lvl9pPr indent="-101600" marL="3886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9pPr>
          </a:lstStyle>
          <a:p/>
        </p:txBody>
      </p:sp>
      <p:sp>
        <p:nvSpPr>
          <p:cNvPr id="18" name="Shape 18"/>
          <p:cNvSpPr txBox="1"/>
          <p:nvPr>
            <p:ph idx="10" type="dt"/>
          </p:nvPr>
        </p:nvSpPr>
        <p:spPr>
          <a:xfrm>
            <a:off x="6781800" y="4686300"/>
            <a:ext cx="2133599" cy="357000"/>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Arial"/>
                <a:ea typeface="Arial"/>
                <a:cs typeface="Arial"/>
                <a:sym typeface="Arial"/>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Arial"/>
                <a:ea typeface="Arial"/>
                <a:cs typeface="Arial"/>
                <a:sym typeface="Arial"/>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0" name="Shape 20"/>
          <p:cNvSpPr txBox="1"/>
          <p:nvPr>
            <p:ph type="ctrTitle"/>
          </p:nvPr>
        </p:nvSpPr>
        <p:spPr>
          <a:xfrm>
            <a:off x="1371600" y="840581"/>
            <a:ext cx="7772400" cy="1102500"/>
          </a:xfrm>
          <a:prstGeom prst="rect">
            <a:avLst/>
          </a:prstGeom>
          <a:noFill/>
          <a:ln>
            <a:noFill/>
          </a:ln>
        </p:spPr>
        <p:txBody>
          <a:bodyPr anchorCtr="0" anchor="ctr" bIns="91425" lIns="91425" rIns="91425" tIns="91425"/>
          <a:lstStyle>
            <a:lvl1pPr indent="0" marL="0" marR="0" rtl="0" algn="r">
              <a:spcBef>
                <a:spcPts val="0"/>
              </a:spcBef>
              <a:spcAft>
                <a:spcPts val="0"/>
              </a:spcAft>
              <a:defRPr b="1" baseline="0" i="0" sz="5400" u="none" cap="none" strike="noStrike">
                <a:solidFill>
                  <a:schemeClr val="dk2"/>
                </a:solidFill>
                <a:latin typeface="Calibri"/>
                <a:ea typeface="Calibri"/>
                <a:cs typeface="Calibri"/>
                <a:sym typeface="Calibri"/>
              </a:defRPr>
            </a:lvl1pPr>
            <a:lvl2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2pPr>
            <a:lvl3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3pPr>
            <a:lvl4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4pPr>
            <a:lvl5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5pPr>
            <a:lvl6pPr indent="0" marL="4572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6pPr>
            <a:lvl7pPr indent="0" marL="9144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7pPr>
            <a:lvl8pPr indent="0" marL="13716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8pPr>
            <a:lvl9pPr indent="0" marL="18288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9pPr>
          </a:lstStyle>
          <a:p/>
        </p:txBody>
      </p:sp>
      <p:pic>
        <p:nvPicPr>
          <p:cNvPr id="21" name="Shape 21"/>
          <p:cNvPicPr preferRelativeResize="0"/>
          <p:nvPr/>
        </p:nvPicPr>
        <p:blipFill rotWithShape="1">
          <a:blip r:embed="rId5">
            <a:alphaModFix/>
          </a:blip>
          <a:srcRect b="0" l="0" r="0" t="0"/>
          <a:stretch/>
        </p:blipFill>
        <p:spPr>
          <a:xfrm>
            <a:off x="-1588" y="4407693"/>
            <a:ext cx="9145500" cy="735899"/>
          </a:xfrm>
          <a:prstGeom prst="rect">
            <a:avLst/>
          </a:prstGeom>
          <a:noFill/>
          <a:ln>
            <a:noFill/>
          </a:ln>
        </p:spPr>
      </p:pic>
      <p:pic>
        <p:nvPicPr>
          <p:cNvPr id="22" name="Shape 22"/>
          <p:cNvPicPr preferRelativeResize="0"/>
          <p:nvPr/>
        </p:nvPicPr>
        <p:blipFill rotWithShape="1">
          <a:blip r:embed="rId6">
            <a:alphaModFix/>
          </a:blip>
          <a:srcRect b="0" l="0" r="0" t="0"/>
          <a:stretch/>
        </p:blipFill>
        <p:spPr>
          <a:xfrm>
            <a:off x="5287487" y="0"/>
            <a:ext cx="3856500" cy="8603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258" name="Shape 258"/>
        <p:cNvGrpSpPr/>
        <p:nvPr/>
      </p:nvGrpSpPr>
      <p:grpSpPr>
        <a:xfrm>
          <a:off x="0" y="0"/>
          <a:ext cx="0" cy="0"/>
          <a:chOff x="0" y="0"/>
          <a:chExt cx="0" cy="0"/>
        </a:xfrm>
      </p:grpSpPr>
      <p:sp>
        <p:nvSpPr>
          <p:cNvPr id="259" name="Shape 259"/>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60" name="Shape 260"/>
          <p:cNvSpPr txBox="1"/>
          <p:nvPr>
            <p:ph idx="1" type="body"/>
          </p:nvPr>
        </p:nvSpPr>
        <p:spPr>
          <a:xfrm>
            <a:off x="311700" y="1152475"/>
            <a:ext cx="8520599" cy="3416400"/>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61" name="Shape 261"/>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62" name="Shape 262"/>
        <p:cNvGrpSpPr/>
        <p:nvPr/>
      </p:nvGrpSpPr>
      <p:grpSpPr>
        <a:xfrm>
          <a:off x="0" y="0"/>
          <a:ext cx="0" cy="0"/>
          <a:chOff x="0" y="0"/>
          <a:chExt cx="0" cy="0"/>
        </a:xfrm>
      </p:grpSpPr>
      <p:sp>
        <p:nvSpPr>
          <p:cNvPr id="263" name="Shape 263"/>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64" name="Shape 264"/>
          <p:cNvSpPr txBox="1"/>
          <p:nvPr>
            <p:ph idx="1" type="body"/>
          </p:nvPr>
        </p:nvSpPr>
        <p:spPr>
          <a:xfrm>
            <a:off x="311700" y="1152475"/>
            <a:ext cx="3999899" cy="3416400"/>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65" name="Shape 265"/>
          <p:cNvSpPr txBox="1"/>
          <p:nvPr>
            <p:ph idx="2" type="body"/>
          </p:nvPr>
        </p:nvSpPr>
        <p:spPr>
          <a:xfrm>
            <a:off x="4832400" y="1152475"/>
            <a:ext cx="3999899" cy="3416400"/>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66" name="Shape 266"/>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67" name="Shape 267"/>
        <p:cNvGrpSpPr/>
        <p:nvPr/>
      </p:nvGrpSpPr>
      <p:grpSpPr>
        <a:xfrm>
          <a:off x="0" y="0"/>
          <a:ext cx="0" cy="0"/>
          <a:chOff x="0" y="0"/>
          <a:chExt cx="0" cy="0"/>
        </a:xfrm>
      </p:grpSpPr>
      <p:sp>
        <p:nvSpPr>
          <p:cNvPr id="268" name="Shape 268"/>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69" name="Shape 269"/>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70" name="Shape 270"/>
        <p:cNvGrpSpPr/>
        <p:nvPr/>
      </p:nvGrpSpPr>
      <p:grpSpPr>
        <a:xfrm>
          <a:off x="0" y="0"/>
          <a:ext cx="0" cy="0"/>
          <a:chOff x="0" y="0"/>
          <a:chExt cx="0" cy="0"/>
        </a:xfrm>
      </p:grpSpPr>
      <p:sp>
        <p:nvSpPr>
          <p:cNvPr id="271" name="Shape 271"/>
          <p:cNvSpPr txBox="1"/>
          <p:nvPr>
            <p:ph type="title"/>
          </p:nvPr>
        </p:nvSpPr>
        <p:spPr>
          <a:xfrm>
            <a:off x="311700" y="555600"/>
            <a:ext cx="2807999" cy="755699"/>
          </a:xfrm>
          <a:prstGeom prst="rect">
            <a:avLst/>
          </a:prstGeom>
        </p:spPr>
        <p:txBody>
          <a:bodyPr anchorCtr="0" anchor="b" bIns="91425" lIns="91425" rIns="91425" tIns="91425"/>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p:txBody>
      </p:sp>
      <p:sp>
        <p:nvSpPr>
          <p:cNvPr id="272" name="Shape 272"/>
          <p:cNvSpPr txBox="1"/>
          <p:nvPr>
            <p:ph idx="1" type="body"/>
          </p:nvPr>
        </p:nvSpPr>
        <p:spPr>
          <a:xfrm>
            <a:off x="311700" y="1389600"/>
            <a:ext cx="2807999" cy="3179400"/>
          </a:xfrm>
          <a:prstGeom prst="rect">
            <a:avLst/>
          </a:prstGeom>
        </p:spPr>
        <p:txBody>
          <a:bodyPr anchorCtr="0" anchor="t" bIns="91425" lIns="91425" rIns="91425" tIns="91425"/>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73" name="Shape 273"/>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274" name="Shape 274"/>
        <p:cNvGrpSpPr/>
        <p:nvPr/>
      </p:nvGrpSpPr>
      <p:grpSpPr>
        <a:xfrm>
          <a:off x="0" y="0"/>
          <a:ext cx="0" cy="0"/>
          <a:chOff x="0" y="0"/>
          <a:chExt cx="0" cy="0"/>
        </a:xfrm>
      </p:grpSpPr>
      <p:sp>
        <p:nvSpPr>
          <p:cNvPr id="275" name="Shape 275"/>
          <p:cNvSpPr txBox="1"/>
          <p:nvPr>
            <p:ph type="title"/>
          </p:nvPr>
        </p:nvSpPr>
        <p:spPr>
          <a:xfrm>
            <a:off x="490250" y="450150"/>
            <a:ext cx="6367800" cy="4090800"/>
          </a:xfrm>
          <a:prstGeom prst="rect">
            <a:avLst/>
          </a:prstGeom>
        </p:spPr>
        <p:txBody>
          <a:bodyPr anchorCtr="0" anchor="ctr" bIns="91425" lIns="91425" rIns="91425" tIns="91425"/>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p:txBody>
      </p:sp>
      <p:sp>
        <p:nvSpPr>
          <p:cNvPr id="276" name="Shape 276"/>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277" name="Shape 277"/>
        <p:cNvGrpSpPr/>
        <p:nvPr/>
      </p:nvGrpSpPr>
      <p:grpSpPr>
        <a:xfrm>
          <a:off x="0" y="0"/>
          <a:ext cx="0" cy="0"/>
          <a:chOff x="0" y="0"/>
          <a:chExt cx="0" cy="0"/>
        </a:xfrm>
      </p:grpSpPr>
      <p:sp>
        <p:nvSpPr>
          <p:cNvPr id="278" name="Shape 278"/>
          <p:cNvSpPr/>
          <p:nvPr/>
        </p:nvSpPr>
        <p:spPr>
          <a:xfrm>
            <a:off x="4572000" y="-125"/>
            <a:ext cx="4572000" cy="5143499"/>
          </a:xfrm>
          <a:prstGeom prst="rect">
            <a:avLst/>
          </a:prstGeom>
          <a:solidFill>
            <a:schemeClr val="lt2"/>
          </a:solidFill>
          <a:ln>
            <a:noFill/>
          </a:ln>
        </p:spPr>
        <p:txBody>
          <a:bodyPr anchorCtr="0" anchor="ctr" bIns="91425" lIns="91425" rIns="91425" tIns="91425">
            <a:noAutofit/>
          </a:bodyPr>
          <a:lstStyle/>
          <a:p>
            <a:pPr>
              <a:spcBef>
                <a:spcPts val="0"/>
              </a:spcBef>
              <a:buNone/>
            </a:pPr>
            <a:r>
              <a:t/>
            </a:r>
            <a:endParaRPr/>
          </a:p>
        </p:txBody>
      </p:sp>
      <p:sp>
        <p:nvSpPr>
          <p:cNvPr id="279" name="Shape 279"/>
          <p:cNvSpPr txBox="1"/>
          <p:nvPr>
            <p:ph type="title"/>
          </p:nvPr>
        </p:nvSpPr>
        <p:spPr>
          <a:xfrm>
            <a:off x="265500" y="1233175"/>
            <a:ext cx="4045199" cy="1482300"/>
          </a:xfrm>
          <a:prstGeom prst="rect">
            <a:avLst/>
          </a:prstGeom>
        </p:spPr>
        <p:txBody>
          <a:bodyPr anchorCtr="0" anchor="b" bIns="91425" lIns="91425" rIns="91425" tIns="91425"/>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p:txBody>
      </p:sp>
      <p:sp>
        <p:nvSpPr>
          <p:cNvPr id="280" name="Shape 280"/>
          <p:cNvSpPr txBox="1"/>
          <p:nvPr>
            <p:ph idx="1" type="subTitle"/>
          </p:nvPr>
        </p:nvSpPr>
        <p:spPr>
          <a:xfrm>
            <a:off x="265500" y="2803075"/>
            <a:ext cx="4045199" cy="1235100"/>
          </a:xfrm>
          <a:prstGeom prst="rect">
            <a:avLst/>
          </a:prstGeom>
        </p:spPr>
        <p:txBody>
          <a:bodyPr anchorCtr="0" anchor="t" bIns="91425" lIns="91425" rIns="91425" tIns="91425"/>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p:txBody>
      </p:sp>
      <p:sp>
        <p:nvSpPr>
          <p:cNvPr id="281" name="Shape 281"/>
          <p:cNvSpPr txBox="1"/>
          <p:nvPr>
            <p:ph idx="2" type="body"/>
          </p:nvPr>
        </p:nvSpPr>
        <p:spPr>
          <a:xfrm>
            <a:off x="4939500" y="724075"/>
            <a:ext cx="3837000" cy="3695099"/>
          </a:xfrm>
          <a:prstGeom prst="rect">
            <a:avLst/>
          </a:prstGeom>
        </p:spPr>
        <p:txBody>
          <a:bodyPr anchorCtr="0" anchor="ctr"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82" name="Shape 282"/>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283" name="Shape 283"/>
        <p:cNvGrpSpPr/>
        <p:nvPr/>
      </p:nvGrpSpPr>
      <p:grpSpPr>
        <a:xfrm>
          <a:off x="0" y="0"/>
          <a:ext cx="0" cy="0"/>
          <a:chOff x="0" y="0"/>
          <a:chExt cx="0" cy="0"/>
        </a:xfrm>
      </p:grpSpPr>
      <p:sp>
        <p:nvSpPr>
          <p:cNvPr id="284" name="Shape 284"/>
          <p:cNvSpPr txBox="1"/>
          <p:nvPr>
            <p:ph idx="1" type="body"/>
          </p:nvPr>
        </p:nvSpPr>
        <p:spPr>
          <a:xfrm>
            <a:off x="311700" y="4230575"/>
            <a:ext cx="5998800" cy="605100"/>
          </a:xfrm>
          <a:prstGeom prst="rect">
            <a:avLst/>
          </a:prstGeom>
        </p:spPr>
        <p:txBody>
          <a:bodyPr anchorCtr="0" anchor="ctr" bIns="91425" lIns="91425" rIns="91425" tIns="91425"/>
          <a:lstStyle>
            <a:lvl1pPr>
              <a:lnSpc>
                <a:spcPct val="100000"/>
              </a:lnSpc>
              <a:spcBef>
                <a:spcPts val="0"/>
              </a:spcBef>
              <a:spcAft>
                <a:spcPts val="0"/>
              </a:spcAft>
              <a:buNone/>
              <a:defRPr/>
            </a:lvl1pPr>
          </a:lstStyle>
          <a:p/>
        </p:txBody>
      </p:sp>
      <p:sp>
        <p:nvSpPr>
          <p:cNvPr id="285" name="Shape 285"/>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286" name="Shape 286"/>
        <p:cNvGrpSpPr/>
        <p:nvPr/>
      </p:nvGrpSpPr>
      <p:grpSpPr>
        <a:xfrm>
          <a:off x="0" y="0"/>
          <a:ext cx="0" cy="0"/>
          <a:chOff x="0" y="0"/>
          <a:chExt cx="0" cy="0"/>
        </a:xfrm>
      </p:grpSpPr>
      <p:sp>
        <p:nvSpPr>
          <p:cNvPr id="287" name="Shape 287"/>
          <p:cNvSpPr txBox="1"/>
          <p:nvPr>
            <p:ph type="title"/>
          </p:nvPr>
        </p:nvSpPr>
        <p:spPr>
          <a:xfrm>
            <a:off x="311700" y="1106125"/>
            <a:ext cx="8520599" cy="1963500"/>
          </a:xfrm>
          <a:prstGeom prst="rect">
            <a:avLst/>
          </a:prstGeom>
        </p:spPr>
        <p:txBody>
          <a:bodyPr anchorCtr="0" anchor="b" bIns="91425" lIns="91425" rIns="91425" tIns="91425"/>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p:txBody>
      </p:sp>
      <p:sp>
        <p:nvSpPr>
          <p:cNvPr id="288" name="Shape 288"/>
          <p:cNvSpPr txBox="1"/>
          <p:nvPr>
            <p:ph idx="1" type="body"/>
          </p:nvPr>
        </p:nvSpPr>
        <p:spPr>
          <a:xfrm>
            <a:off x="311700" y="3152225"/>
            <a:ext cx="8520599" cy="1300800"/>
          </a:xfrm>
          <a:prstGeom prst="rect">
            <a:avLst/>
          </a:prstGeom>
        </p:spPr>
        <p:txBody>
          <a:bodyPr anchorCtr="0" anchor="t" bIns="91425" lIns="91425" rIns="91425" tIns="91425"/>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p:txBody>
      </p:sp>
      <p:sp>
        <p:nvSpPr>
          <p:cNvPr id="289" name="Shape 289"/>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90" name="Shape 290"/>
        <p:cNvGrpSpPr/>
        <p:nvPr/>
      </p:nvGrpSpPr>
      <p:grpSpPr>
        <a:xfrm>
          <a:off x="0" y="0"/>
          <a:ext cx="0" cy="0"/>
          <a:chOff x="0" y="0"/>
          <a:chExt cx="0" cy="0"/>
        </a:xfrm>
      </p:grpSpPr>
      <p:sp>
        <p:nvSpPr>
          <p:cNvPr id="291" name="Shape 291"/>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23" name="Shape 23"/>
        <p:cNvGrpSpPr/>
        <p:nvPr/>
      </p:nvGrpSpPr>
      <p:grpSpPr>
        <a:xfrm>
          <a:off x="0" y="0"/>
          <a:ext cx="0" cy="0"/>
          <a:chOff x="0" y="0"/>
          <a:chExt cx="0" cy="0"/>
        </a:xfrm>
      </p:grpSpPr>
      <p:sp>
        <p:nvSpPr>
          <p:cNvPr id="24" name="Shape 24"/>
          <p:cNvSpPr txBox="1"/>
          <p:nvPr>
            <p:ph type="title"/>
          </p:nvPr>
        </p:nvSpPr>
        <p:spPr>
          <a:xfrm>
            <a:off x="2819400" y="171450"/>
            <a:ext cx="6096000" cy="8574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25" name="Shape 25"/>
          <p:cNvSpPr txBox="1"/>
          <p:nvPr>
            <p:ph idx="10" type="dt"/>
          </p:nvPr>
        </p:nvSpPr>
        <p:spPr>
          <a:xfrm>
            <a:off x="457200" y="4683918"/>
            <a:ext cx="2133599" cy="357000"/>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6" name="Shape 26"/>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7" name="Shape 27"/>
          <p:cNvSpPr txBox="1"/>
          <p:nvPr>
            <p:ph idx="12" type="sldNum"/>
          </p:nvPr>
        </p:nvSpPr>
        <p:spPr>
          <a:xfrm>
            <a:off x="6553200" y="4683918"/>
            <a:ext cx="2133599"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n" sz="1400" u="none" cap="none" strike="noStrike">
                <a:solidFill>
                  <a:schemeClr val="dk1"/>
                </a:solidFill>
                <a:latin typeface="Calibri"/>
                <a:ea typeface="Calibri"/>
                <a:cs typeface="Calibri"/>
                <a:sym typeface="Calibri"/>
              </a:rPr>
              <a:t>‹#›</a:t>
            </a:fld>
          </a:p>
        </p:txBody>
      </p:sp>
      <p:sp>
        <p:nvSpPr>
          <p:cNvPr id="28" name="Shape 28"/>
          <p:cNvSpPr txBox="1"/>
          <p:nvPr>
            <p:ph idx="1" type="body"/>
          </p:nvPr>
        </p:nvSpPr>
        <p:spPr>
          <a:xfrm>
            <a:off x="457200" y="1143000"/>
            <a:ext cx="8153399" cy="3543300"/>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indent="-107950" marL="742950" rtl="0" algn="l">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indent="-76200" marL="1143000" rtl="0" algn="l">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indent="-101600" marL="1600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indent="-101600" marL="20574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indent="-101600" marL="25146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indent="-101600" marL="29718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indent="-101600" marL="34290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indent="-101600" marL="3886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2819400" y="171450"/>
            <a:ext cx="6096000" cy="8574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31" name="Shape 31"/>
          <p:cNvSpPr txBox="1"/>
          <p:nvPr>
            <p:ph idx="1" type="body"/>
          </p:nvPr>
        </p:nvSpPr>
        <p:spPr>
          <a:xfrm>
            <a:off x="457200" y="1200150"/>
            <a:ext cx="4038599" cy="3394500"/>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32" name="Shape 32"/>
          <p:cNvSpPr txBox="1"/>
          <p:nvPr>
            <p:ph idx="2" type="body"/>
          </p:nvPr>
        </p:nvSpPr>
        <p:spPr>
          <a:xfrm>
            <a:off x="4648200" y="1200150"/>
            <a:ext cx="4038599" cy="3394500"/>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33" name="Shape 33"/>
          <p:cNvSpPr txBox="1"/>
          <p:nvPr>
            <p:ph idx="10" type="dt"/>
          </p:nvPr>
        </p:nvSpPr>
        <p:spPr>
          <a:xfrm>
            <a:off x="457200" y="4683918"/>
            <a:ext cx="2133599" cy="357000"/>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4" name="Shape 34"/>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5" name="Shape 35"/>
          <p:cNvSpPr txBox="1"/>
          <p:nvPr>
            <p:ph idx="12" type="sldNum"/>
          </p:nvPr>
        </p:nvSpPr>
        <p:spPr>
          <a:xfrm>
            <a:off x="6553200" y="4683918"/>
            <a:ext cx="2133599"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n" sz="1400" u="none" cap="none" strike="noStrike">
                <a:solidFill>
                  <a:schemeClr val="dk1"/>
                </a:solidFill>
                <a:latin typeface="Calibri"/>
                <a:ea typeface="Calibri"/>
                <a:cs typeface="Calibri"/>
                <a:sym typeface="Calibri"/>
              </a:rPr>
              <a:t>‹#›</a:t>
            </a:fld>
          </a:p>
        </p:txBody>
      </p:sp>
      <p:pic>
        <p:nvPicPr>
          <p:cNvPr id="36" name="Shape 36"/>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7" name="Shape 37"/>
        <p:cNvGrpSpPr/>
        <p:nvPr/>
      </p:nvGrpSpPr>
      <p:grpSpPr>
        <a:xfrm>
          <a:off x="0" y="0"/>
          <a:ext cx="0" cy="0"/>
          <a:chOff x="0" y="0"/>
          <a:chExt cx="0" cy="0"/>
        </a:xfrm>
      </p:grpSpPr>
      <p:sp>
        <p:nvSpPr>
          <p:cNvPr id="38" name="Shape 38"/>
          <p:cNvSpPr txBox="1"/>
          <p:nvPr>
            <p:ph type="title"/>
          </p:nvPr>
        </p:nvSpPr>
        <p:spPr>
          <a:xfrm>
            <a:off x="2667000" y="171450"/>
            <a:ext cx="6248399" cy="8574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39" name="Shape 39"/>
          <p:cNvSpPr txBox="1"/>
          <p:nvPr>
            <p:ph idx="10" type="dt"/>
          </p:nvPr>
        </p:nvSpPr>
        <p:spPr>
          <a:xfrm>
            <a:off x="457200" y="4683918"/>
            <a:ext cx="2133599" cy="357000"/>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0" name="Shape 40"/>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1" name="Shape 41"/>
          <p:cNvSpPr txBox="1"/>
          <p:nvPr>
            <p:ph idx="12" type="sldNum"/>
          </p:nvPr>
        </p:nvSpPr>
        <p:spPr>
          <a:xfrm>
            <a:off x="6553200" y="4683918"/>
            <a:ext cx="2133599"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n" sz="1400" u="none" cap="none" strike="noStrike">
                <a:solidFill>
                  <a:schemeClr val="dk1"/>
                </a:solidFill>
                <a:latin typeface="Calibri"/>
                <a:ea typeface="Calibri"/>
                <a:cs typeface="Calibri"/>
                <a:sym typeface="Calibri"/>
              </a:rPr>
              <a:t>‹#›</a:t>
            </a:fld>
          </a:p>
        </p:txBody>
      </p:sp>
      <p:pic>
        <p:nvPicPr>
          <p:cNvPr id="42" name="Shape 42"/>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43" name="Shape 43"/>
        <p:cNvGrpSpPr/>
        <p:nvPr/>
      </p:nvGrpSpPr>
      <p:grpSpPr>
        <a:xfrm>
          <a:off x="0" y="0"/>
          <a:ext cx="0" cy="0"/>
          <a:chOff x="0" y="0"/>
          <a:chExt cx="0" cy="0"/>
        </a:xfrm>
      </p:grpSpPr>
      <p:sp>
        <p:nvSpPr>
          <p:cNvPr id="44" name="Shape 44"/>
          <p:cNvSpPr txBox="1"/>
          <p:nvPr>
            <p:ph type="title"/>
          </p:nvPr>
        </p:nvSpPr>
        <p:spPr>
          <a:xfrm>
            <a:off x="2819400" y="171450"/>
            <a:ext cx="6096000" cy="8574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45" name="Shape 45"/>
          <p:cNvSpPr txBox="1"/>
          <p:nvPr>
            <p:ph idx="10" type="dt"/>
          </p:nvPr>
        </p:nvSpPr>
        <p:spPr>
          <a:xfrm>
            <a:off x="457200" y="4683918"/>
            <a:ext cx="2133599" cy="357000"/>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6" name="Shape 46"/>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7" name="Shape 47"/>
          <p:cNvSpPr txBox="1"/>
          <p:nvPr>
            <p:ph idx="12" type="sldNum"/>
          </p:nvPr>
        </p:nvSpPr>
        <p:spPr>
          <a:xfrm>
            <a:off x="6553200" y="4683918"/>
            <a:ext cx="2133599"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n" sz="1400" u="none" cap="none" strike="noStrike">
                <a:solidFill>
                  <a:schemeClr val="dk1"/>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8" name="Shape 48"/>
        <p:cNvGrpSpPr/>
        <p:nvPr/>
      </p:nvGrpSpPr>
      <p:grpSpPr>
        <a:xfrm>
          <a:off x="0" y="0"/>
          <a:ext cx="0" cy="0"/>
          <a:chOff x="0" y="0"/>
          <a:chExt cx="0" cy="0"/>
        </a:xfrm>
      </p:grpSpPr>
      <p:sp>
        <p:nvSpPr>
          <p:cNvPr id="49" name="Shape 49"/>
          <p:cNvSpPr txBox="1"/>
          <p:nvPr>
            <p:ph type="title"/>
          </p:nvPr>
        </p:nvSpPr>
        <p:spPr>
          <a:xfrm>
            <a:off x="2819400" y="205978"/>
            <a:ext cx="5867400" cy="857400"/>
          </a:xfrm>
          <a:prstGeom prst="rect">
            <a:avLst/>
          </a:prstGeom>
          <a:noFill/>
          <a:ln>
            <a:noFill/>
          </a:ln>
        </p:spPr>
        <p:txBody>
          <a:bodyPr anchorCtr="0" anchor="ctr" bIns="91425" lIns="91425" rIns="91425" tIns="91425"/>
          <a:lstStyle>
            <a:lvl1pPr rtl="0">
              <a:spcBef>
                <a:spcPts val="0"/>
              </a:spcBef>
              <a:defRPr/>
            </a:lvl1pPr>
            <a:lvl2pPr rtl="0">
              <a:spcBef>
                <a:spcPts val="0"/>
              </a:spcBef>
              <a:defRPr b="1" sz="4400">
                <a:solidFill>
                  <a:schemeClr val="dk2"/>
                </a:solidFill>
                <a:latin typeface="Galdeano"/>
                <a:ea typeface="Galdeano"/>
                <a:cs typeface="Galdeano"/>
                <a:sym typeface="Galdeano"/>
              </a:defRPr>
            </a:lvl2pPr>
            <a:lvl3pPr rtl="0">
              <a:spcBef>
                <a:spcPts val="0"/>
              </a:spcBef>
              <a:defRPr b="1" sz="4400">
                <a:solidFill>
                  <a:schemeClr val="dk2"/>
                </a:solidFill>
                <a:latin typeface="Galdeano"/>
                <a:ea typeface="Galdeano"/>
                <a:cs typeface="Galdeano"/>
                <a:sym typeface="Galdeano"/>
              </a:defRPr>
            </a:lvl3pPr>
            <a:lvl4pPr rtl="0">
              <a:spcBef>
                <a:spcPts val="0"/>
              </a:spcBef>
              <a:defRPr b="1" sz="4400">
                <a:solidFill>
                  <a:schemeClr val="dk2"/>
                </a:solidFill>
                <a:latin typeface="Galdeano"/>
                <a:ea typeface="Galdeano"/>
                <a:cs typeface="Galdeano"/>
                <a:sym typeface="Galdeano"/>
              </a:defRPr>
            </a:lvl4pPr>
            <a:lvl5pPr rtl="0">
              <a:spcBef>
                <a:spcPts val="0"/>
              </a:spcBef>
              <a:defRPr b="1" sz="4400">
                <a:solidFill>
                  <a:schemeClr val="dk2"/>
                </a:solidFill>
                <a:latin typeface="Galdeano"/>
                <a:ea typeface="Galdeano"/>
                <a:cs typeface="Galdeano"/>
                <a:sym typeface="Galdeano"/>
              </a:defRPr>
            </a:lvl5pPr>
            <a:lvl6pPr rtl="0">
              <a:spcBef>
                <a:spcPts val="0"/>
              </a:spcBef>
              <a:defRPr b="1" sz="4400">
                <a:solidFill>
                  <a:schemeClr val="dk2"/>
                </a:solidFill>
                <a:latin typeface="Galdeano"/>
                <a:ea typeface="Galdeano"/>
                <a:cs typeface="Galdeano"/>
                <a:sym typeface="Galdeano"/>
              </a:defRPr>
            </a:lvl6pPr>
            <a:lvl7pPr rtl="0">
              <a:spcBef>
                <a:spcPts val="0"/>
              </a:spcBef>
              <a:defRPr b="1" sz="4400">
                <a:solidFill>
                  <a:schemeClr val="dk2"/>
                </a:solidFill>
                <a:latin typeface="Galdeano"/>
                <a:ea typeface="Galdeano"/>
                <a:cs typeface="Galdeano"/>
                <a:sym typeface="Galdeano"/>
              </a:defRPr>
            </a:lvl7pPr>
            <a:lvl8pPr rtl="0">
              <a:spcBef>
                <a:spcPts val="0"/>
              </a:spcBef>
              <a:defRPr b="1" sz="4400">
                <a:solidFill>
                  <a:schemeClr val="dk2"/>
                </a:solidFill>
                <a:latin typeface="Galdeano"/>
                <a:ea typeface="Galdeano"/>
                <a:cs typeface="Galdeano"/>
                <a:sym typeface="Galdeano"/>
              </a:defRPr>
            </a:lvl8pPr>
            <a:lvl9pPr rtl="0">
              <a:spcBef>
                <a:spcPts val="0"/>
              </a:spcBef>
              <a:defRPr b="1" sz="4400">
                <a:solidFill>
                  <a:schemeClr val="dk2"/>
                </a:solidFill>
                <a:latin typeface="Galdeano"/>
                <a:ea typeface="Galdeano"/>
                <a:cs typeface="Galdeano"/>
                <a:sym typeface="Galdeano"/>
              </a:defRPr>
            </a:lvl9pPr>
          </a:lstStyle>
          <a:p/>
        </p:txBody>
      </p:sp>
      <p:sp>
        <p:nvSpPr>
          <p:cNvPr id="50" name="Shape 50"/>
          <p:cNvSpPr txBox="1"/>
          <p:nvPr>
            <p:ph idx="1" type="body"/>
          </p:nvPr>
        </p:nvSpPr>
        <p:spPr>
          <a:xfrm>
            <a:off x="457200" y="1151334"/>
            <a:ext cx="4040099" cy="479999"/>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51" name="Shape 51"/>
          <p:cNvSpPr txBox="1"/>
          <p:nvPr>
            <p:ph idx="2" type="body"/>
          </p:nvPr>
        </p:nvSpPr>
        <p:spPr>
          <a:xfrm>
            <a:off x="457200" y="1631156"/>
            <a:ext cx="4040099" cy="2963400"/>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52" name="Shape 52"/>
          <p:cNvSpPr txBox="1"/>
          <p:nvPr>
            <p:ph idx="3" type="body"/>
          </p:nvPr>
        </p:nvSpPr>
        <p:spPr>
          <a:xfrm>
            <a:off x="4645025" y="1151334"/>
            <a:ext cx="4041900" cy="479999"/>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53" name="Shape 53"/>
          <p:cNvSpPr txBox="1"/>
          <p:nvPr>
            <p:ph idx="4" type="body"/>
          </p:nvPr>
        </p:nvSpPr>
        <p:spPr>
          <a:xfrm>
            <a:off x="4645025" y="1631156"/>
            <a:ext cx="4041900" cy="2963400"/>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54" name="Shape 54"/>
          <p:cNvSpPr txBox="1"/>
          <p:nvPr>
            <p:ph idx="10" type="dt"/>
          </p:nvPr>
        </p:nvSpPr>
        <p:spPr>
          <a:xfrm>
            <a:off x="457200" y="4683918"/>
            <a:ext cx="2133599" cy="357000"/>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55" name="Shape 55"/>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56" name="Shape 56"/>
          <p:cNvSpPr txBox="1"/>
          <p:nvPr>
            <p:ph idx="12" type="sldNum"/>
          </p:nvPr>
        </p:nvSpPr>
        <p:spPr>
          <a:xfrm>
            <a:off x="6553200" y="4683918"/>
            <a:ext cx="2133599"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n" sz="1400" u="none" cap="none" strike="noStrike">
                <a:solidFill>
                  <a:schemeClr val="dk1"/>
                </a:solidFill>
                <a:latin typeface="Calibri"/>
                <a:ea typeface="Calibri"/>
                <a:cs typeface="Calibri"/>
                <a:sym typeface="Calibri"/>
              </a:rPr>
              <a:t>‹#›</a:t>
            </a:fld>
          </a:p>
        </p:txBody>
      </p:sp>
      <p:pic>
        <p:nvPicPr>
          <p:cNvPr id="57" name="Shape 57"/>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8" name="Shape 58"/>
        <p:cNvGrpSpPr/>
        <p:nvPr/>
      </p:nvGrpSpPr>
      <p:grpSpPr>
        <a:xfrm>
          <a:off x="0" y="0"/>
          <a:ext cx="0" cy="0"/>
          <a:chOff x="0" y="0"/>
          <a:chExt cx="0" cy="0"/>
        </a:xfrm>
      </p:grpSpPr>
      <p:sp>
        <p:nvSpPr>
          <p:cNvPr id="59" name="Shape 59"/>
          <p:cNvSpPr txBox="1"/>
          <p:nvPr>
            <p:ph idx="10" type="dt"/>
          </p:nvPr>
        </p:nvSpPr>
        <p:spPr>
          <a:xfrm>
            <a:off x="457200" y="4683918"/>
            <a:ext cx="2133599" cy="357000"/>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60" name="Shape 60"/>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61" name="Shape 61"/>
          <p:cNvSpPr txBox="1"/>
          <p:nvPr>
            <p:ph idx="12" type="sldNum"/>
          </p:nvPr>
        </p:nvSpPr>
        <p:spPr>
          <a:xfrm>
            <a:off x="6553200" y="4683918"/>
            <a:ext cx="2133599"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n" sz="1400" u="none" cap="none" strike="noStrike">
                <a:solidFill>
                  <a:schemeClr val="dk1"/>
                </a:solidFill>
                <a:latin typeface="Calibri"/>
                <a:ea typeface="Calibri"/>
                <a:cs typeface="Calibri"/>
                <a:sym typeface="Calibri"/>
              </a:rPr>
              <a:t>‹#›</a:t>
            </a:fld>
          </a:p>
        </p:txBody>
      </p:sp>
      <p:pic>
        <p:nvPicPr>
          <p:cNvPr id="62" name="Shape 62"/>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51" name="Shape 251"/>
        <p:cNvGrpSpPr/>
        <p:nvPr/>
      </p:nvGrpSpPr>
      <p:grpSpPr>
        <a:xfrm>
          <a:off x="0" y="0"/>
          <a:ext cx="0" cy="0"/>
          <a:chOff x="0" y="0"/>
          <a:chExt cx="0" cy="0"/>
        </a:xfrm>
      </p:grpSpPr>
      <p:sp>
        <p:nvSpPr>
          <p:cNvPr id="252" name="Shape 252"/>
          <p:cNvSpPr txBox="1"/>
          <p:nvPr>
            <p:ph type="ctrTitle"/>
          </p:nvPr>
        </p:nvSpPr>
        <p:spPr>
          <a:xfrm>
            <a:off x="311708" y="744575"/>
            <a:ext cx="8520599" cy="2052599"/>
          </a:xfrm>
          <a:prstGeom prst="rect">
            <a:avLst/>
          </a:prstGeom>
        </p:spPr>
        <p:txBody>
          <a:bodyPr anchorCtr="0" anchor="b" bIns="91425" lIns="91425" rIns="91425" tIns="91425"/>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p:txBody>
      </p:sp>
      <p:sp>
        <p:nvSpPr>
          <p:cNvPr id="253" name="Shape 253"/>
          <p:cNvSpPr txBox="1"/>
          <p:nvPr>
            <p:ph idx="1" type="subTitle"/>
          </p:nvPr>
        </p:nvSpPr>
        <p:spPr>
          <a:xfrm>
            <a:off x="311700" y="2834125"/>
            <a:ext cx="8520599" cy="792600"/>
          </a:xfrm>
          <a:prstGeom prst="rect">
            <a:avLst/>
          </a:prstGeom>
        </p:spPr>
        <p:txBody>
          <a:bodyPr anchorCtr="0" anchor="t" bIns="91425" lIns="91425" rIns="91425" tIns="91425"/>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p:txBody>
      </p:sp>
      <p:sp>
        <p:nvSpPr>
          <p:cNvPr id="254" name="Shape 254"/>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title">
    <p:spTree>
      <p:nvGrpSpPr>
        <p:cNvPr id="255" name="Shape 255"/>
        <p:cNvGrpSpPr/>
        <p:nvPr/>
      </p:nvGrpSpPr>
      <p:grpSpPr>
        <a:xfrm>
          <a:off x="0" y="0"/>
          <a:ext cx="0" cy="0"/>
          <a:chOff x="0" y="0"/>
          <a:chExt cx="0" cy="0"/>
        </a:xfrm>
      </p:grpSpPr>
      <p:sp>
        <p:nvSpPr>
          <p:cNvPr id="256" name="Shape 256"/>
          <p:cNvSpPr txBox="1"/>
          <p:nvPr>
            <p:ph type="title"/>
          </p:nvPr>
        </p:nvSpPr>
        <p:spPr>
          <a:xfrm>
            <a:off x="311700" y="2150850"/>
            <a:ext cx="8520599" cy="841800"/>
          </a:xfrm>
          <a:prstGeom prst="rect">
            <a:avLst/>
          </a:prstGeom>
        </p:spPr>
        <p:txBody>
          <a:bodyPr anchorCtr="0" anchor="ctr" bIns="91425" lIns="91425" rIns="91425" tIns="91425"/>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p:txBody>
      </p:sp>
      <p:sp>
        <p:nvSpPr>
          <p:cNvPr id="257" name="Shape 257"/>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0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Layout" Target="../slideLayouts/slideLayout9.xml"/><Relationship Id="rId3" Type="http://schemas.openxmlformats.org/officeDocument/2006/relationships/slideLayout" Target="../slideLayouts/slideLayout10.xml"/><Relationship Id="rId4" Type="http://schemas.openxmlformats.org/officeDocument/2006/relationships/slideLayout" Target="../slideLayouts/slideLayout11.xml"/><Relationship Id="rId11" Type="http://schemas.openxmlformats.org/officeDocument/2006/relationships/slideLayout" Target="../slideLayouts/slideLayout18.xml"/><Relationship Id="rId10" Type="http://schemas.openxmlformats.org/officeDocument/2006/relationships/slideLayout" Target="../slideLayouts/slideLayout17.xml"/><Relationship Id="rId12" Type="http://schemas.openxmlformats.org/officeDocument/2006/relationships/theme" Target="../theme/theme2.xml"/><Relationship Id="rId9" Type="http://schemas.openxmlformats.org/officeDocument/2006/relationships/slideLayout" Target="../slideLayouts/slideLayout16.xml"/><Relationship Id="rId5" Type="http://schemas.openxmlformats.org/officeDocument/2006/relationships/slideLayout" Target="../slideLayouts/slideLayout12.xml"/><Relationship Id="rId6" Type="http://schemas.openxmlformats.org/officeDocument/2006/relationships/slideLayout" Target="../slideLayouts/slideLayout13.xml"/><Relationship Id="rId7" Type="http://schemas.openxmlformats.org/officeDocument/2006/relationships/slideLayout" Target="../slideLayouts/slideLayout14.xml"/><Relationship Id="rId8"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x="0" y="0"/>
          <a:ext cx="0" cy="0"/>
          <a:chOff x="0" y="0"/>
          <a:chExt cx="0" cy="0"/>
        </a:xfrm>
      </p:grpSpPr>
      <p:sp>
        <p:nvSpPr>
          <p:cNvPr id="5" name="Shape 5"/>
          <p:cNvSpPr txBox="1"/>
          <p:nvPr>
            <p:ph type="title"/>
          </p:nvPr>
        </p:nvSpPr>
        <p:spPr>
          <a:xfrm>
            <a:off x="2819400" y="171450"/>
            <a:ext cx="6096000" cy="857400"/>
          </a:xfrm>
          <a:prstGeom prst="rect">
            <a:avLst/>
          </a:prstGeom>
          <a:noFill/>
          <a:ln>
            <a:noFill/>
          </a:ln>
        </p:spPr>
        <p:txBody>
          <a:bodyPr anchorCtr="0" anchor="ctr" bIns="91425" lIns="91425" rIns="91425" tIns="91425"/>
          <a:lstStyle>
            <a:lvl1pPr indent="0" marL="0" marR="0" rtl="0" algn="ctr">
              <a:spcBef>
                <a:spcPts val="0"/>
              </a:spcBef>
              <a:spcAft>
                <a:spcPts val="0"/>
              </a:spcAft>
              <a:defRPr b="1" baseline="0" i="0" sz="4400" u="none" cap="none" strike="noStrike">
                <a:solidFill>
                  <a:schemeClr val="dk2"/>
                </a:solidFill>
                <a:latin typeface="Calibri"/>
                <a:ea typeface="Calibri"/>
                <a:cs typeface="Calibri"/>
                <a:sym typeface="Calibri"/>
              </a:defRPr>
            </a:lvl1pPr>
            <a:lvl2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2pPr>
            <a:lvl3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3pPr>
            <a:lvl4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4pPr>
            <a:lvl5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5pPr>
            <a:lvl6pPr indent="0" marL="4572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6pPr>
            <a:lvl7pPr indent="0" marL="9144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7pPr>
            <a:lvl8pPr indent="0" marL="13716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8pPr>
            <a:lvl9pPr indent="0" marL="18288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9pPr>
          </a:lstStyle>
          <a:p/>
        </p:txBody>
      </p:sp>
      <p:sp>
        <p:nvSpPr>
          <p:cNvPr id="6" name="Shape 6"/>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139700" marL="342900" marR="0" rtl="0" algn="l">
              <a:spcBef>
                <a:spcPts val="640"/>
              </a:spcBef>
              <a:spcAft>
                <a:spcPts val="0"/>
              </a:spcAft>
              <a:buClr>
                <a:schemeClr val="dk1"/>
              </a:buClr>
              <a:buFont typeface="Noto Symbol"/>
              <a:buChar char="➢"/>
              <a:defRPr b="0" baseline="0" i="0" sz="3200" u="none" cap="none" strike="noStrike">
                <a:solidFill>
                  <a:schemeClr val="dk1"/>
                </a:solidFill>
                <a:latin typeface="Calibri"/>
                <a:ea typeface="Calibri"/>
                <a:cs typeface="Calibri"/>
                <a:sym typeface="Calibri"/>
              </a:defRPr>
            </a:lvl1pPr>
            <a:lvl2pPr indent="-107950" marL="742950" marR="0" rtl="0" algn="l">
              <a:spcBef>
                <a:spcPts val="560"/>
              </a:spcBef>
              <a:spcAft>
                <a:spcPts val="0"/>
              </a:spcAft>
              <a:buClr>
                <a:schemeClr val="dk1"/>
              </a:buClr>
              <a:buFont typeface="Noto Symbol"/>
              <a:buChar char="➢"/>
              <a:defRPr b="0" baseline="0" i="0" sz="2800" u="none" cap="none" strike="noStrike">
                <a:solidFill>
                  <a:schemeClr val="dk1"/>
                </a:solidFill>
                <a:latin typeface="Calibri"/>
                <a:ea typeface="Calibri"/>
                <a:cs typeface="Calibri"/>
                <a:sym typeface="Calibri"/>
              </a:defRPr>
            </a:lvl2pPr>
            <a:lvl3pPr indent="-76200" marL="1143000" marR="0" rtl="0" algn="l">
              <a:spcBef>
                <a:spcPts val="480"/>
              </a:spcBef>
              <a:spcAft>
                <a:spcPts val="0"/>
              </a:spcAft>
              <a:buClr>
                <a:schemeClr val="dk1"/>
              </a:buClr>
              <a:buFont typeface="Noto Symbol"/>
              <a:buChar char="➢"/>
              <a:defRPr b="0" baseline="0" i="0" sz="2400" u="none" cap="none" strike="noStrike">
                <a:solidFill>
                  <a:schemeClr val="dk1"/>
                </a:solidFill>
                <a:latin typeface="Calibri"/>
                <a:ea typeface="Calibri"/>
                <a:cs typeface="Calibri"/>
                <a:sym typeface="Calibri"/>
              </a:defRPr>
            </a:lvl3pPr>
            <a:lvl4pPr indent="-101600" marL="1600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4pPr>
            <a:lvl5pPr indent="-101600" marL="20574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5pPr>
            <a:lvl6pPr indent="-101600" marL="25146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6pPr>
            <a:lvl7pPr indent="-101600" marL="29718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7pPr>
            <a:lvl8pPr indent="-101600" marL="34290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8pPr>
            <a:lvl9pPr indent="-101600" marL="3886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9pPr>
          </a:lstStyle>
          <a:p/>
        </p:txBody>
      </p:sp>
      <p:sp>
        <p:nvSpPr>
          <p:cNvPr id="7" name="Shape 7"/>
          <p:cNvSpPr txBox="1"/>
          <p:nvPr>
            <p:ph idx="10" type="dt"/>
          </p:nvPr>
        </p:nvSpPr>
        <p:spPr>
          <a:xfrm>
            <a:off x="457200" y="4683918"/>
            <a:ext cx="2133599" cy="357000"/>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8" name="Shape 8"/>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9" name="Shape 9"/>
          <p:cNvSpPr txBox="1"/>
          <p:nvPr>
            <p:ph idx="12" type="sldNum"/>
          </p:nvPr>
        </p:nvSpPr>
        <p:spPr>
          <a:xfrm>
            <a:off x="6553200" y="4683918"/>
            <a:ext cx="2133599"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n" sz="1400" u="none" cap="none" strike="noStrike">
                <a:solidFill>
                  <a:schemeClr val="dk1"/>
                </a:solidFill>
                <a:latin typeface="Calibri"/>
                <a:ea typeface="Calibri"/>
                <a:cs typeface="Calibri"/>
                <a:sym typeface="Calibri"/>
              </a:rPr>
              <a:t>‹#›</a:t>
            </a:fld>
          </a:p>
        </p:txBody>
      </p:sp>
      <p:cxnSp>
        <p:nvCxnSpPr>
          <p:cNvPr id="10" name="Shape 10"/>
          <p:cNvCxnSpPr/>
          <p:nvPr/>
        </p:nvCxnSpPr>
        <p:spPr>
          <a:xfrm>
            <a:off x="0" y="1085850"/>
            <a:ext cx="9144000" cy="0"/>
          </a:xfrm>
          <a:prstGeom prst="straightConnector1">
            <a:avLst/>
          </a:prstGeom>
          <a:noFill/>
          <a:ln cap="flat" cmpd="tri" w="76200">
            <a:solidFill>
              <a:schemeClr val="accent1"/>
            </a:solidFill>
            <a:prstDash val="solid"/>
            <a:round/>
            <a:headEnd len="med" w="med" type="none"/>
            <a:tailEnd len="med" w="med" type="none"/>
          </a:ln>
        </p:spPr>
      </p:cxnSp>
      <p:pic>
        <p:nvPicPr>
          <p:cNvPr id="11" name="Shape 11"/>
          <p:cNvPicPr preferRelativeResize="0"/>
          <p:nvPr/>
        </p:nvPicPr>
        <p:blipFill rotWithShape="1">
          <a:blip r:embed="rId1">
            <a:alphaModFix/>
          </a:blip>
          <a:srcRect b="0" l="0" r="0" t="0"/>
          <a:stretch/>
        </p:blipFill>
        <p:spPr>
          <a:xfrm>
            <a:off x="0" y="228292"/>
            <a:ext cx="2819400" cy="6288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7" name="Shape 247"/>
        <p:cNvGrpSpPr/>
        <p:nvPr/>
      </p:nvGrpSpPr>
      <p:grpSpPr>
        <a:xfrm>
          <a:off x="0" y="0"/>
          <a:ext cx="0" cy="0"/>
          <a:chOff x="0" y="0"/>
          <a:chExt cx="0" cy="0"/>
        </a:xfrm>
      </p:grpSpPr>
      <p:sp>
        <p:nvSpPr>
          <p:cNvPr id="248" name="Shape 248"/>
          <p:cNvSpPr txBox="1"/>
          <p:nvPr>
            <p:ph type="title"/>
          </p:nvPr>
        </p:nvSpPr>
        <p:spPr>
          <a:xfrm>
            <a:off x="311700" y="445025"/>
            <a:ext cx="8520599" cy="572699"/>
          </a:xfrm>
          <a:prstGeom prst="rect">
            <a:avLst/>
          </a:prstGeom>
          <a:noFill/>
          <a:ln>
            <a:noFill/>
          </a:ln>
        </p:spPr>
        <p:txBody>
          <a:bodyPr anchorCtr="0" anchor="t" bIns="91425" lIns="91425" rIns="91425" tIns="91425"/>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p:txBody>
      </p:sp>
      <p:sp>
        <p:nvSpPr>
          <p:cNvPr id="249" name="Shape 249"/>
          <p:cNvSpPr txBox="1"/>
          <p:nvPr>
            <p:ph idx="1" type="body"/>
          </p:nvPr>
        </p:nvSpPr>
        <p:spPr>
          <a:xfrm>
            <a:off x="311700" y="1152475"/>
            <a:ext cx="8520599" cy="3416400"/>
          </a:xfrm>
          <a:prstGeom prst="rect">
            <a:avLst/>
          </a:prstGeom>
          <a:noFill/>
          <a:ln>
            <a:noFill/>
          </a:ln>
        </p:spPr>
        <p:txBody>
          <a:bodyPr anchorCtr="0" anchor="t" bIns="91425" lIns="91425" rIns="91425" tIns="91425"/>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p:txBody>
      </p:sp>
      <p:sp>
        <p:nvSpPr>
          <p:cNvPr id="250" name="Shape 250"/>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0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9.png"/><Relationship Id="rId5" Type="http://schemas.openxmlformats.org/officeDocument/2006/relationships/image" Target="../media/image18.png"/><Relationship Id="rId6"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1.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www.sciencedirect.com/science/article/pii/S089417770500099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0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7" name="Shape 67"/>
        <p:cNvGrpSpPr/>
        <p:nvPr/>
      </p:nvGrpSpPr>
      <p:grpSpPr>
        <a:xfrm>
          <a:off x="0" y="0"/>
          <a:ext cx="0" cy="0"/>
          <a:chOff x="0" y="0"/>
          <a:chExt cx="0" cy="0"/>
        </a:xfrm>
      </p:grpSpPr>
      <p:sp>
        <p:nvSpPr>
          <p:cNvPr id="68" name="Shape 68"/>
          <p:cNvSpPr txBox="1"/>
          <p:nvPr>
            <p:ph idx="1" type="subTitle"/>
          </p:nvPr>
        </p:nvSpPr>
        <p:spPr>
          <a:xfrm>
            <a:off x="4724400" y="2971800"/>
            <a:ext cx="3962399" cy="468600"/>
          </a:xfrm>
          <a:prstGeom prst="rect">
            <a:avLst/>
          </a:prstGeom>
          <a:noFill/>
          <a:ln>
            <a:noFill/>
          </a:ln>
        </p:spPr>
        <p:txBody>
          <a:bodyPr anchorCtr="0" anchor="t" bIns="45700" lIns="91425" rIns="91425" tIns="45700">
            <a:noAutofit/>
          </a:bodyPr>
          <a:lstStyle/>
          <a:p>
            <a:pPr indent="0" lvl="0" marL="0" marR="0" rtl="0" algn="r">
              <a:spcBef>
                <a:spcPts val="0"/>
              </a:spcBef>
              <a:spcAft>
                <a:spcPts val="0"/>
              </a:spcAft>
              <a:buClr>
                <a:schemeClr val="lt1"/>
              </a:buClr>
              <a:buSzPct val="25000"/>
              <a:buFont typeface="Noto Symbol"/>
              <a:buNone/>
            </a:pPr>
            <a:r>
              <a:rPr b="0" baseline="0" i="0" lang="en" sz="2800" u="none" cap="none" strike="noStrike">
                <a:solidFill>
                  <a:schemeClr val="lt1"/>
                </a:solidFill>
                <a:latin typeface="Calibri"/>
                <a:ea typeface="Calibri"/>
                <a:cs typeface="Calibri"/>
                <a:sym typeface="Calibri"/>
              </a:rPr>
              <a:t>Zoe Maisel, Evan Greenberg, Yi Guo, Mason Minot</a:t>
            </a:r>
          </a:p>
        </p:txBody>
      </p:sp>
      <p:sp>
        <p:nvSpPr>
          <p:cNvPr id="69" name="Shape 69"/>
          <p:cNvSpPr txBox="1"/>
          <p:nvPr>
            <p:ph type="ctrTitle"/>
          </p:nvPr>
        </p:nvSpPr>
        <p:spPr>
          <a:xfrm>
            <a:off x="1371600" y="840581"/>
            <a:ext cx="7772400" cy="1102500"/>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r>
              <a:rPr b="1" baseline="0" i="0" lang="en" sz="5400" u="none" cap="none" strike="noStrike">
                <a:solidFill>
                  <a:schemeClr val="dk2"/>
                </a:solidFill>
                <a:latin typeface="Calibri"/>
                <a:ea typeface="Calibri"/>
                <a:cs typeface="Calibri"/>
                <a:sym typeface="Calibri"/>
              </a:rPr>
              <a:t>Upflow Anaerobic Sludge Blanket Reactors</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x="0" y="0"/>
          <a:ext cx="0" cy="0"/>
          <a:chOff x="0" y="0"/>
          <a:chExt cx="0" cy="0"/>
        </a:xfrm>
      </p:grpSpPr>
      <p:sp>
        <p:nvSpPr>
          <p:cNvPr id="136" name="Shape 136"/>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None/>
            </a:pPr>
            <a:r>
              <a:rPr lang="en" sz="3000"/>
              <a:t>Previous Work and Challenges</a:t>
            </a:r>
          </a:p>
        </p:txBody>
      </p:sp>
      <p:sp>
        <p:nvSpPr>
          <p:cNvPr id="137" name="Shape 137"/>
          <p:cNvSpPr txBox="1"/>
          <p:nvPr>
            <p:ph idx="1" type="body"/>
          </p:nvPr>
        </p:nvSpPr>
        <p:spPr>
          <a:xfrm>
            <a:off x="457200" y="1143000"/>
            <a:ext cx="5574000" cy="3543300"/>
          </a:xfrm>
          <a:prstGeom prst="rect">
            <a:avLst/>
          </a:prstGeom>
        </p:spPr>
        <p:txBody>
          <a:bodyPr anchorCtr="0" anchor="t" bIns="91425" lIns="91425" rIns="91425" tIns="91425">
            <a:noAutofit/>
          </a:bodyPr>
          <a:lstStyle/>
          <a:p>
            <a:pPr lvl="0" rtl="0">
              <a:lnSpc>
                <a:spcPct val="142857"/>
              </a:lnSpc>
              <a:spcBef>
                <a:spcPts val="800"/>
              </a:spcBef>
              <a:buClr>
                <a:srgbClr val="333333"/>
              </a:buClr>
              <a:buSzPct val="100000"/>
              <a:buFont typeface="Arial"/>
            </a:pPr>
            <a:r>
              <a:rPr lang="en" sz="1400">
                <a:solidFill>
                  <a:srgbClr val="333333"/>
                </a:solidFill>
                <a:highlight>
                  <a:srgbClr val="FFFFFF"/>
                </a:highlight>
                <a:latin typeface="Arial"/>
                <a:ea typeface="Arial"/>
                <a:cs typeface="Arial"/>
                <a:sym typeface="Arial"/>
              </a:rPr>
              <a:t>Spring 2014 Goals and Challenges</a:t>
            </a:r>
          </a:p>
          <a:p>
            <a:pPr lvl="1"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Gas chromatography to monitor methane production: Bag test</a:t>
            </a:r>
          </a:p>
          <a:p>
            <a:pPr lvl="1"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Fixing leaks: Teflon tape, parafilm and epoxy</a:t>
            </a:r>
          </a:p>
          <a:p>
            <a:pPr lvl="1"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Operational changes:</a:t>
            </a:r>
          </a:p>
          <a:p>
            <a:pPr lvl="2"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Heating</a:t>
            </a:r>
          </a:p>
          <a:p>
            <a:pPr lvl="2"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Double strength of wastewater</a:t>
            </a:r>
          </a:p>
          <a:p>
            <a:pPr lvl="2"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Double hydraulic retention time (HRT)</a:t>
            </a:r>
          </a:p>
          <a:p>
            <a:pPr lvl="2"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Reduce pump flow rate to half</a:t>
            </a:r>
          </a:p>
          <a:p>
            <a:pPr lvl="1"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Challenges: inconsistencies between theoretical and experimental gas production, inconsistent COD feed concentration delivery, and vessel leakage </a:t>
            </a:r>
          </a:p>
        </p:txBody>
      </p:sp>
      <p:pic>
        <p:nvPicPr>
          <p:cNvPr id="138" name="Shape 138"/>
          <p:cNvPicPr preferRelativeResize="0"/>
          <p:nvPr/>
        </p:nvPicPr>
        <p:blipFill>
          <a:blip r:embed="rId3">
            <a:alphaModFix/>
          </a:blip>
          <a:stretch>
            <a:fillRect/>
          </a:stretch>
        </p:blipFill>
        <p:spPr>
          <a:xfrm>
            <a:off x="6093800" y="1183212"/>
            <a:ext cx="2821600" cy="3462874"/>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3" name="Shape 143"/>
        <p:cNvGrpSpPr/>
        <p:nvPr/>
      </p:nvGrpSpPr>
      <p:grpSpPr>
        <a:xfrm>
          <a:off x="0" y="0"/>
          <a:ext cx="0" cy="0"/>
          <a:chOff x="0" y="0"/>
          <a:chExt cx="0" cy="0"/>
        </a:xfrm>
      </p:grpSpPr>
      <p:sp>
        <p:nvSpPr>
          <p:cNvPr id="144" name="Shape 144"/>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lang="en" sz="4000"/>
              <a:t>Semester Goals</a:t>
            </a:r>
          </a:p>
        </p:txBody>
      </p:sp>
      <p:sp>
        <p:nvSpPr>
          <p:cNvPr id="145" name="Shape 145"/>
          <p:cNvSpPr txBox="1"/>
          <p:nvPr>
            <p:ph idx="1" type="body"/>
          </p:nvPr>
        </p:nvSpPr>
        <p:spPr>
          <a:xfrm>
            <a:off x="457200" y="1143000"/>
            <a:ext cx="4524000" cy="3543300"/>
          </a:xfrm>
          <a:prstGeom prst="rect">
            <a:avLst/>
          </a:prstGeom>
        </p:spPr>
        <p:txBody>
          <a:bodyPr anchorCtr="0" anchor="t" bIns="91425" lIns="91425" rIns="91425" tIns="91425">
            <a:noAutofit/>
          </a:bodyPr>
          <a:lstStyle/>
          <a:p>
            <a:pPr indent="-228600" lvl="0" marL="457200" rtl="0">
              <a:lnSpc>
                <a:spcPct val="115000"/>
              </a:lnSpc>
              <a:spcBef>
                <a:spcPts val="800"/>
              </a:spcBef>
              <a:spcAft>
                <a:spcPts val="1000"/>
              </a:spcAft>
              <a:buClr>
                <a:srgbClr val="333333"/>
              </a:buClr>
              <a:buSzPct val="100000"/>
              <a:buFont typeface="Arial"/>
            </a:pPr>
            <a:r>
              <a:rPr lang="en" sz="2200">
                <a:solidFill>
                  <a:srgbClr val="333333"/>
                </a:solidFill>
                <a:highlight>
                  <a:srgbClr val="FFFFFF"/>
                </a:highlight>
                <a:latin typeface="Arial"/>
                <a:ea typeface="Arial"/>
                <a:cs typeface="Arial"/>
                <a:sym typeface="Arial"/>
              </a:rPr>
              <a:t>Determine effectiveness of current design with respect to:</a:t>
            </a:r>
          </a:p>
          <a:p>
            <a:pPr indent="-228600" lvl="1" marL="914400" rtl="0">
              <a:lnSpc>
                <a:spcPct val="115000"/>
              </a:lnSpc>
              <a:spcBef>
                <a:spcPts val="800"/>
              </a:spcBef>
              <a:spcAft>
                <a:spcPts val="1000"/>
              </a:spcAft>
              <a:buClr>
                <a:srgbClr val="333333"/>
              </a:buClr>
              <a:buSzPct val="100000"/>
              <a:buFont typeface="Arial"/>
            </a:pPr>
            <a:r>
              <a:rPr lang="en" sz="2200">
                <a:solidFill>
                  <a:srgbClr val="333333"/>
                </a:solidFill>
                <a:highlight>
                  <a:srgbClr val="FFFFFF"/>
                </a:highlight>
                <a:latin typeface="Arial"/>
                <a:ea typeface="Arial"/>
                <a:cs typeface="Arial"/>
                <a:sym typeface="Arial"/>
              </a:rPr>
              <a:t>treating influent COD</a:t>
            </a:r>
          </a:p>
          <a:p>
            <a:pPr indent="-228600" lvl="1" marL="914400" rtl="0">
              <a:lnSpc>
                <a:spcPct val="115000"/>
              </a:lnSpc>
              <a:spcBef>
                <a:spcPts val="800"/>
              </a:spcBef>
              <a:spcAft>
                <a:spcPts val="1000"/>
              </a:spcAft>
              <a:buClr>
                <a:srgbClr val="333333"/>
              </a:buClr>
              <a:buSzPct val="100000"/>
              <a:buFont typeface="Arial"/>
            </a:pPr>
            <a:r>
              <a:rPr lang="en" sz="2200">
                <a:solidFill>
                  <a:srgbClr val="333333"/>
                </a:solidFill>
                <a:highlight>
                  <a:srgbClr val="FFFFFF"/>
                </a:highlight>
                <a:latin typeface="Arial"/>
                <a:ea typeface="Arial"/>
                <a:cs typeface="Arial"/>
                <a:sym typeface="Arial"/>
              </a:rPr>
              <a:t>producing biogas</a:t>
            </a:r>
          </a:p>
          <a:p>
            <a:pPr indent="-228600" lvl="1" marL="914400" rtl="0">
              <a:lnSpc>
                <a:spcPct val="115000"/>
              </a:lnSpc>
              <a:spcBef>
                <a:spcPts val="800"/>
              </a:spcBef>
              <a:spcAft>
                <a:spcPts val="1000"/>
              </a:spcAft>
              <a:buClr>
                <a:srgbClr val="333333"/>
              </a:buClr>
              <a:buSzPct val="100000"/>
              <a:buFont typeface="Arial"/>
            </a:pPr>
            <a:r>
              <a:rPr lang="en" sz="2200">
                <a:solidFill>
                  <a:srgbClr val="333333"/>
                </a:solidFill>
                <a:highlight>
                  <a:srgbClr val="FFFFFF"/>
                </a:highlight>
                <a:latin typeface="Arial"/>
                <a:ea typeface="Arial"/>
                <a:cs typeface="Arial"/>
                <a:sym typeface="Arial"/>
              </a:rPr>
              <a:t>minimizing biogas losses due to leaks and dissolved methane.</a:t>
            </a:r>
          </a:p>
        </p:txBody>
      </p:sp>
      <p:pic>
        <p:nvPicPr>
          <p:cNvPr id="146" name="Shape 146"/>
          <p:cNvPicPr preferRelativeResize="0"/>
          <p:nvPr/>
        </p:nvPicPr>
        <p:blipFill>
          <a:blip r:embed="rId3">
            <a:alphaModFix/>
          </a:blip>
          <a:stretch>
            <a:fillRect/>
          </a:stretch>
        </p:blipFill>
        <p:spPr>
          <a:xfrm>
            <a:off x="4981198" y="1421949"/>
            <a:ext cx="4252699" cy="3181924"/>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sp>
        <p:nvSpPr>
          <p:cNvPr id="152" name="Shape 152"/>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None/>
            </a:pPr>
            <a:r>
              <a:rPr lang="en"/>
              <a:t>Methods</a:t>
            </a:r>
          </a:p>
        </p:txBody>
      </p:sp>
      <p:sp>
        <p:nvSpPr>
          <p:cNvPr id="153" name="Shape 153"/>
          <p:cNvSpPr txBox="1"/>
          <p:nvPr>
            <p:ph idx="1" type="body"/>
          </p:nvPr>
        </p:nvSpPr>
        <p:spPr>
          <a:xfrm>
            <a:off x="457200" y="1143000"/>
            <a:ext cx="4798200" cy="3543300"/>
          </a:xfrm>
          <a:prstGeom prst="rect">
            <a:avLst/>
          </a:prstGeom>
        </p:spPr>
        <p:txBody>
          <a:bodyPr anchorCtr="0" anchor="t" bIns="91425" lIns="91425" rIns="91425" tIns="91425">
            <a:noAutofit/>
          </a:bodyPr>
          <a:lstStyle/>
          <a:p>
            <a:pPr indent="-406400" lvl="0" marL="457200" rtl="0">
              <a:spcBef>
                <a:spcPts val="0"/>
              </a:spcBef>
              <a:buSzPct val="100000"/>
              <a:buAutoNum type="arabicPeriod"/>
            </a:pPr>
            <a:r>
              <a:rPr lang="en" sz="2800"/>
              <a:t>Testing Air Loss</a:t>
            </a:r>
          </a:p>
          <a:p>
            <a:pPr lvl="0" rtl="0">
              <a:spcBef>
                <a:spcPts val="0"/>
              </a:spcBef>
              <a:buNone/>
            </a:pPr>
            <a:r>
              <a:rPr lang="en" sz="2800"/>
              <a:t>-Soap Test: High pressure over short duration</a:t>
            </a:r>
          </a:p>
          <a:p>
            <a:pPr rtl="0">
              <a:spcBef>
                <a:spcPts val="0"/>
              </a:spcBef>
              <a:buNone/>
            </a:pPr>
            <a:r>
              <a:rPr lang="en" sz="2800"/>
              <a:t>-Pressure test: operational pressure over long duration</a:t>
            </a:r>
          </a:p>
          <a:p>
            <a:pPr indent="0" lvl="0" marL="0" rtl="0">
              <a:spcBef>
                <a:spcPts val="0"/>
              </a:spcBef>
              <a:buNone/>
            </a:pPr>
            <a:r>
              <a:rPr lang="en" sz="2800"/>
              <a:t>2.  Valve Tests</a:t>
            </a:r>
          </a:p>
          <a:p>
            <a:pPr lvl="0" rtl="0">
              <a:spcBef>
                <a:spcPts val="0"/>
              </a:spcBef>
              <a:buNone/>
            </a:pPr>
            <a:r>
              <a:t/>
            </a:r>
            <a:endParaRPr/>
          </a:p>
          <a:p>
            <a:pPr lvl="0" rtl="0">
              <a:spcBef>
                <a:spcPts val="0"/>
              </a:spcBef>
              <a:buNone/>
            </a:pPr>
            <a:r>
              <a:t/>
            </a:r>
            <a:endParaRPr/>
          </a:p>
          <a:p>
            <a:pPr lvl="0" rtl="0">
              <a:spcBef>
                <a:spcPts val="0"/>
              </a:spcBef>
              <a:buNone/>
            </a:pPr>
            <a:r>
              <a:t/>
            </a:r>
            <a:endParaRPr/>
          </a:p>
          <a:p>
            <a:pPr lvl="0" rtl="0">
              <a:spcBef>
                <a:spcPts val="0"/>
              </a:spcBef>
              <a:buNone/>
            </a:pPr>
            <a:r>
              <a:t/>
            </a:r>
            <a:endParaRPr/>
          </a:p>
          <a:p>
            <a:pPr lvl="0" rtl="0">
              <a:spcBef>
                <a:spcPts val="0"/>
              </a:spcBef>
              <a:buNone/>
            </a:pPr>
            <a:r>
              <a:t/>
            </a:r>
            <a:endParaRPr/>
          </a:p>
          <a:p>
            <a:pPr lvl="0" rtl="0">
              <a:spcBef>
                <a:spcPts val="0"/>
              </a:spcBef>
              <a:buNone/>
            </a:pPr>
            <a:r>
              <a:t/>
            </a:r>
            <a:endParaRPr/>
          </a:p>
        </p:txBody>
      </p:sp>
      <p:pic>
        <p:nvPicPr>
          <p:cNvPr id="154" name="Shape 154"/>
          <p:cNvPicPr preferRelativeResize="0"/>
          <p:nvPr/>
        </p:nvPicPr>
        <p:blipFill>
          <a:blip r:embed="rId3">
            <a:alphaModFix/>
          </a:blip>
          <a:stretch>
            <a:fillRect/>
          </a:stretch>
        </p:blipFill>
        <p:spPr>
          <a:xfrm>
            <a:off x="5699200" y="1102959"/>
            <a:ext cx="2100262" cy="3736181"/>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8" name="Shape 158"/>
        <p:cNvGrpSpPr/>
        <p:nvPr/>
      </p:nvGrpSpPr>
      <p:grpSpPr>
        <a:xfrm>
          <a:off x="0" y="0"/>
          <a:ext cx="0" cy="0"/>
          <a:chOff x="0" y="0"/>
          <a:chExt cx="0" cy="0"/>
        </a:xfrm>
      </p:grpSpPr>
      <p:sp>
        <p:nvSpPr>
          <p:cNvPr id="159" name="Shape 159"/>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800"/>
              <a:t>Air Loss and Valve Test Results</a:t>
            </a:r>
          </a:p>
        </p:txBody>
      </p:sp>
      <p:pic>
        <p:nvPicPr>
          <p:cNvPr id="160" name="Shape 160"/>
          <p:cNvPicPr preferRelativeResize="0"/>
          <p:nvPr/>
        </p:nvPicPr>
        <p:blipFill>
          <a:blip r:embed="rId3">
            <a:alphaModFix/>
          </a:blip>
          <a:stretch>
            <a:fillRect/>
          </a:stretch>
        </p:blipFill>
        <p:spPr>
          <a:xfrm>
            <a:off x="5004567" y="3214072"/>
            <a:ext cx="2999458" cy="1799675"/>
          </a:xfrm>
          <a:prstGeom prst="rect">
            <a:avLst/>
          </a:prstGeom>
          <a:noFill/>
          <a:ln>
            <a:noFill/>
          </a:ln>
        </p:spPr>
      </p:pic>
      <p:pic>
        <p:nvPicPr>
          <p:cNvPr id="161" name="Shape 161"/>
          <p:cNvPicPr preferRelativeResize="0"/>
          <p:nvPr/>
        </p:nvPicPr>
        <p:blipFill>
          <a:blip r:embed="rId4">
            <a:alphaModFix/>
          </a:blip>
          <a:stretch>
            <a:fillRect/>
          </a:stretch>
        </p:blipFill>
        <p:spPr>
          <a:xfrm>
            <a:off x="457200" y="3162625"/>
            <a:ext cx="2989100" cy="1799675"/>
          </a:xfrm>
          <a:prstGeom prst="rect">
            <a:avLst/>
          </a:prstGeom>
          <a:noFill/>
          <a:ln>
            <a:noFill/>
          </a:ln>
        </p:spPr>
      </p:pic>
      <p:pic>
        <p:nvPicPr>
          <p:cNvPr id="162" name="Shape 162"/>
          <p:cNvPicPr preferRelativeResize="0"/>
          <p:nvPr/>
        </p:nvPicPr>
        <p:blipFill>
          <a:blip r:embed="rId5">
            <a:alphaModFix/>
          </a:blip>
          <a:stretch>
            <a:fillRect/>
          </a:stretch>
        </p:blipFill>
        <p:spPr>
          <a:xfrm>
            <a:off x="457200" y="1224729"/>
            <a:ext cx="2989100" cy="1793469"/>
          </a:xfrm>
          <a:prstGeom prst="rect">
            <a:avLst/>
          </a:prstGeom>
          <a:noFill/>
          <a:ln>
            <a:noFill/>
          </a:ln>
        </p:spPr>
      </p:pic>
      <p:pic>
        <p:nvPicPr>
          <p:cNvPr id="163" name="Shape 163"/>
          <p:cNvPicPr preferRelativeResize="0"/>
          <p:nvPr/>
        </p:nvPicPr>
        <p:blipFill>
          <a:blip r:embed="rId6">
            <a:alphaModFix/>
          </a:blip>
          <a:stretch>
            <a:fillRect/>
          </a:stretch>
        </p:blipFill>
        <p:spPr>
          <a:xfrm>
            <a:off x="4599300" y="1497575"/>
            <a:ext cx="3810000" cy="1247775"/>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7" name="Shape 167"/>
        <p:cNvGrpSpPr/>
        <p:nvPr/>
      </p:nvGrpSpPr>
      <p:grpSpPr>
        <a:xfrm>
          <a:off x="0" y="0"/>
          <a:ext cx="0" cy="0"/>
          <a:chOff x="0" y="0"/>
          <a:chExt cx="0" cy="0"/>
        </a:xfrm>
      </p:grpSpPr>
      <p:sp>
        <p:nvSpPr>
          <p:cNvPr id="168" name="Shape 168"/>
          <p:cNvSpPr txBox="1"/>
          <p:nvPr>
            <p:ph type="title"/>
          </p:nvPr>
        </p:nvSpPr>
        <p:spPr>
          <a:xfrm>
            <a:off x="2895600" y="171450"/>
            <a:ext cx="6019799"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4000"/>
              <a:t>Methods</a:t>
            </a:r>
          </a:p>
        </p:txBody>
      </p:sp>
      <p:sp>
        <p:nvSpPr>
          <p:cNvPr id="169" name="Shape 169"/>
          <p:cNvSpPr txBox="1"/>
          <p:nvPr>
            <p:ph idx="1" type="body"/>
          </p:nvPr>
        </p:nvSpPr>
        <p:spPr>
          <a:xfrm>
            <a:off x="409875" y="1395825"/>
            <a:ext cx="2881800" cy="3543300"/>
          </a:xfrm>
          <a:prstGeom prst="rect">
            <a:avLst/>
          </a:prstGeom>
          <a:noFill/>
          <a:ln>
            <a:noFill/>
          </a:ln>
        </p:spPr>
        <p:txBody>
          <a:bodyPr anchorCtr="0" anchor="t" bIns="45700" lIns="91425" rIns="91425" tIns="45700">
            <a:noAutofit/>
          </a:bodyPr>
          <a:lstStyle/>
          <a:p>
            <a:pPr indent="0" lvl="0" marL="0" rtl="0">
              <a:spcBef>
                <a:spcPts val="0"/>
              </a:spcBef>
              <a:buNone/>
            </a:pPr>
            <a:r>
              <a:rPr lang="en" sz="2200"/>
              <a:t>3. Preparation for inoculation</a:t>
            </a:r>
          </a:p>
          <a:p>
            <a:pPr indent="457200" marL="0" rtl="0">
              <a:spcBef>
                <a:spcPts val="0"/>
              </a:spcBef>
              <a:buNone/>
            </a:pPr>
            <a:r>
              <a:rPr lang="en" sz="2200"/>
              <a:t>a. Tubing, Pumps, </a:t>
            </a:r>
          </a:p>
          <a:p>
            <a:pPr indent="457200" lvl="0" marL="0" rtl="0">
              <a:spcBef>
                <a:spcPts val="0"/>
              </a:spcBef>
              <a:buNone/>
            </a:pPr>
            <a:r>
              <a:rPr lang="en" sz="2200"/>
              <a:t>Stock, Tanks, Fridge</a:t>
            </a:r>
          </a:p>
          <a:p>
            <a:pPr indent="457200" lvl="0" marL="0" rtl="0">
              <a:spcBef>
                <a:spcPts val="0"/>
              </a:spcBef>
              <a:buNone/>
            </a:pPr>
            <a:r>
              <a:rPr lang="en" sz="2200"/>
              <a:t>b. Inoculation</a:t>
            </a:r>
          </a:p>
          <a:p>
            <a:pPr indent="0" lvl="0" marL="0" rtl="0">
              <a:spcBef>
                <a:spcPts val="0"/>
              </a:spcBef>
              <a:buNone/>
            </a:pPr>
            <a:r>
              <a:t/>
            </a:r>
            <a:endParaRPr sz="2200"/>
          </a:p>
          <a:p>
            <a:pPr indent="0" lvl="0" marL="0" rtl="0">
              <a:spcBef>
                <a:spcPts val="0"/>
              </a:spcBef>
              <a:buNone/>
            </a:pPr>
            <a:r>
              <a:rPr lang="en" sz="2200"/>
              <a:t>4. Biogas Production Measurement</a:t>
            </a:r>
          </a:p>
          <a:p>
            <a:pPr indent="0" lvl="0" marL="0" marR="0" rtl="0" algn="l">
              <a:spcBef>
                <a:spcPts val="0"/>
              </a:spcBef>
              <a:spcAft>
                <a:spcPts val="0"/>
              </a:spcAft>
              <a:buNone/>
            </a:pPr>
            <a:r>
              <a:t/>
            </a:r>
            <a:endParaRPr sz="1800"/>
          </a:p>
          <a:p>
            <a:pPr indent="-139700" lvl="0" marL="342900" marR="0" rtl="0" algn="l">
              <a:spcBef>
                <a:spcPts val="640"/>
              </a:spcBef>
              <a:spcAft>
                <a:spcPts val="0"/>
              </a:spcAft>
              <a:buClr>
                <a:schemeClr val="dk1"/>
              </a:buClr>
              <a:buFont typeface="Noto Symbol"/>
              <a:buNone/>
            </a:pPr>
            <a:r>
              <a:t/>
            </a:r>
            <a:endParaRPr b="0" baseline="0" i="0" sz="1800" u="none" cap="none" strike="noStrike">
              <a:solidFill>
                <a:schemeClr val="dk1"/>
              </a:solidFill>
              <a:latin typeface="Calibri"/>
              <a:ea typeface="Calibri"/>
              <a:cs typeface="Calibri"/>
              <a:sym typeface="Calibri"/>
            </a:endParaRPr>
          </a:p>
        </p:txBody>
      </p:sp>
      <p:pic>
        <p:nvPicPr>
          <p:cNvPr id="170" name="Shape 170"/>
          <p:cNvPicPr preferRelativeResize="0"/>
          <p:nvPr/>
        </p:nvPicPr>
        <p:blipFill>
          <a:blip r:embed="rId3">
            <a:alphaModFix/>
          </a:blip>
          <a:stretch>
            <a:fillRect/>
          </a:stretch>
        </p:blipFill>
        <p:spPr>
          <a:xfrm>
            <a:off x="3412525" y="1353599"/>
            <a:ext cx="5067524" cy="3510349"/>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sp>
        <p:nvSpPr>
          <p:cNvPr id="175" name="Shape 175"/>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600"/>
              <a:t>Biogas Production Results</a:t>
            </a:r>
          </a:p>
        </p:txBody>
      </p:sp>
      <p:sp>
        <p:nvSpPr>
          <p:cNvPr id="176" name="Shape 176"/>
          <p:cNvSpPr txBox="1"/>
          <p:nvPr>
            <p:ph idx="1" type="body"/>
          </p:nvPr>
        </p:nvSpPr>
        <p:spPr>
          <a:xfrm>
            <a:off x="457200" y="1200150"/>
            <a:ext cx="5301599" cy="3394500"/>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None/>
            </a:pPr>
            <a:r>
              <a:rPr b="1" lang="en" sz="2400"/>
              <a:t>Biogas Production Measurement</a:t>
            </a:r>
          </a:p>
          <a:p>
            <a:pPr indent="0" lvl="0" marL="0" rtl="0">
              <a:spcBef>
                <a:spcPts val="0"/>
              </a:spcBef>
              <a:buNone/>
            </a:pPr>
            <a:r>
              <a:t/>
            </a:r>
            <a:endParaRPr b="1" sz="900"/>
          </a:p>
          <a:p>
            <a:pPr indent="0" lvl="0" marL="0" rtl="0">
              <a:lnSpc>
                <a:spcPct val="115000"/>
              </a:lnSpc>
              <a:spcBef>
                <a:spcPts val="0"/>
              </a:spcBef>
              <a:spcAft>
                <a:spcPts val="1000"/>
              </a:spcAft>
              <a:buNone/>
            </a:pPr>
            <a:r>
              <a:t/>
            </a:r>
            <a:endParaRPr b="1" sz="1200">
              <a:latin typeface="Arial"/>
              <a:ea typeface="Arial"/>
              <a:cs typeface="Arial"/>
              <a:sym typeface="Arial"/>
            </a:endParaRPr>
          </a:p>
          <a:p>
            <a:pPr indent="0" lvl="0" marL="0" rtl="0">
              <a:spcBef>
                <a:spcPts val="0"/>
              </a:spcBef>
              <a:buNone/>
            </a:pPr>
            <a:r>
              <a:t/>
            </a:r>
            <a:endParaRPr b="1" sz="2400"/>
          </a:p>
          <a:p>
            <a:pPr indent="0" lvl="0" marL="0" marR="0" rtl="0" algn="l">
              <a:spcBef>
                <a:spcPts val="0"/>
              </a:spcBef>
              <a:spcAft>
                <a:spcPts val="0"/>
              </a:spcAft>
              <a:buNone/>
            </a:pPr>
            <a:r>
              <a:t/>
            </a:r>
            <a:endParaRPr sz="1800"/>
          </a:p>
          <a:p>
            <a:pPr indent="0" lvl="0" marL="0" marR="0" rtl="0" algn="l">
              <a:spcBef>
                <a:spcPts val="0"/>
              </a:spcBef>
              <a:spcAft>
                <a:spcPts val="0"/>
              </a:spcAft>
              <a:buNone/>
            </a:pPr>
            <a:r>
              <a:t/>
            </a:r>
            <a:endParaRPr sz="2400"/>
          </a:p>
        </p:txBody>
      </p:sp>
      <p:pic>
        <p:nvPicPr>
          <p:cNvPr id="177" name="Shape 177"/>
          <p:cNvPicPr preferRelativeResize="0"/>
          <p:nvPr/>
        </p:nvPicPr>
        <p:blipFill>
          <a:blip r:embed="rId3">
            <a:alphaModFix/>
          </a:blip>
          <a:stretch>
            <a:fillRect/>
          </a:stretch>
        </p:blipFill>
        <p:spPr>
          <a:xfrm>
            <a:off x="587425" y="1828797"/>
            <a:ext cx="4147825" cy="2497324"/>
          </a:xfrm>
          <a:prstGeom prst="rect">
            <a:avLst/>
          </a:prstGeom>
          <a:noFill/>
          <a:ln>
            <a:noFill/>
          </a:ln>
        </p:spPr>
      </p:pic>
      <p:pic>
        <p:nvPicPr>
          <p:cNvPr id="178" name="Shape 178"/>
          <p:cNvPicPr preferRelativeResize="0"/>
          <p:nvPr/>
        </p:nvPicPr>
        <p:blipFill>
          <a:blip r:embed="rId4">
            <a:alphaModFix/>
          </a:blip>
          <a:stretch>
            <a:fillRect/>
          </a:stretch>
        </p:blipFill>
        <p:spPr>
          <a:xfrm>
            <a:off x="6080125" y="1639175"/>
            <a:ext cx="1990725" cy="2876550"/>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3" name="Shape 183"/>
        <p:cNvGrpSpPr/>
        <p:nvPr/>
      </p:nvGrpSpPr>
      <p:grpSpPr>
        <a:xfrm>
          <a:off x="0" y="0"/>
          <a:ext cx="0" cy="0"/>
          <a:chOff x="0" y="0"/>
          <a:chExt cx="0" cy="0"/>
        </a:xfrm>
      </p:grpSpPr>
      <p:sp>
        <p:nvSpPr>
          <p:cNvPr id="184" name="Shape 184"/>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None/>
            </a:pPr>
            <a:r>
              <a:rPr lang="en"/>
              <a:t>Methods</a:t>
            </a:r>
          </a:p>
        </p:txBody>
      </p:sp>
      <p:sp>
        <p:nvSpPr>
          <p:cNvPr id="185" name="Shape 185"/>
          <p:cNvSpPr txBox="1"/>
          <p:nvPr>
            <p:ph idx="1" type="body"/>
          </p:nvPr>
        </p:nvSpPr>
        <p:spPr>
          <a:xfrm>
            <a:off x="457200" y="1143000"/>
            <a:ext cx="8153399" cy="3543300"/>
          </a:xfrm>
          <a:prstGeom prst="rect">
            <a:avLst/>
          </a:prstGeom>
        </p:spPr>
        <p:txBody>
          <a:bodyPr anchorCtr="0" anchor="t" bIns="91425" lIns="91425" rIns="91425" tIns="91425">
            <a:noAutofit/>
          </a:bodyPr>
          <a:lstStyle/>
          <a:p>
            <a:pPr indent="0" marL="0" rtl="0">
              <a:spcBef>
                <a:spcPts val="0"/>
              </a:spcBef>
              <a:buNone/>
            </a:pPr>
            <a:r>
              <a:t/>
            </a:r>
            <a:endParaRPr/>
          </a:p>
          <a:p>
            <a:pPr indent="0" marL="0" rtl="0">
              <a:spcBef>
                <a:spcPts val="0"/>
              </a:spcBef>
              <a:buNone/>
            </a:pPr>
            <a:r>
              <a:rPr lang="en"/>
              <a:t>5. COD analysis</a:t>
            </a:r>
          </a:p>
          <a:p>
            <a:pPr indent="0" lvl="0" marL="0" rtl="0">
              <a:spcBef>
                <a:spcPts val="0"/>
              </a:spcBef>
              <a:buNone/>
            </a:pPr>
            <a:r>
              <a:t/>
            </a:r>
            <a:endParaRPr/>
          </a:p>
          <a:p>
            <a:pPr indent="0" lvl="0" marL="0" rtl="0">
              <a:spcBef>
                <a:spcPts val="0"/>
              </a:spcBef>
              <a:buNone/>
            </a:pPr>
            <a:r>
              <a:rPr lang="en"/>
              <a:t>6. Gas Chromatography</a:t>
            </a:r>
          </a:p>
          <a:p>
            <a:pPr indent="0" lvl="0" marL="0" rtl="0">
              <a:spcBef>
                <a:spcPts val="0"/>
              </a:spcBef>
              <a:buNone/>
            </a:pPr>
            <a:r>
              <a:t/>
            </a:r>
            <a:endParaRPr/>
          </a:p>
        </p:txBody>
      </p:sp>
      <p:pic>
        <p:nvPicPr>
          <p:cNvPr id="186" name="Shape 186"/>
          <p:cNvPicPr preferRelativeResize="0"/>
          <p:nvPr/>
        </p:nvPicPr>
        <p:blipFill>
          <a:blip r:embed="rId3">
            <a:alphaModFix/>
          </a:blip>
          <a:stretch>
            <a:fillRect/>
          </a:stretch>
        </p:blipFill>
        <p:spPr>
          <a:xfrm>
            <a:off x="5694350" y="1223174"/>
            <a:ext cx="2757375" cy="3690499"/>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0" name="Shape 190"/>
        <p:cNvGrpSpPr/>
        <p:nvPr/>
      </p:nvGrpSpPr>
      <p:grpSpPr>
        <a:xfrm>
          <a:off x="0" y="0"/>
          <a:ext cx="0" cy="0"/>
          <a:chOff x="0" y="0"/>
          <a:chExt cx="0" cy="0"/>
        </a:xfrm>
      </p:grpSpPr>
      <p:sp>
        <p:nvSpPr>
          <p:cNvPr id="191" name="Shape 191"/>
          <p:cNvSpPr txBox="1"/>
          <p:nvPr>
            <p:ph type="title"/>
          </p:nvPr>
        </p:nvSpPr>
        <p:spPr>
          <a:xfrm>
            <a:off x="2819400" y="171450"/>
            <a:ext cx="6096000" cy="857400"/>
          </a:xfrm>
          <a:prstGeom prst="rect">
            <a:avLst/>
          </a:prstGeom>
        </p:spPr>
        <p:txBody>
          <a:bodyPr anchorCtr="0" anchor="ctr" bIns="91425" lIns="91425" rIns="91425" tIns="91425">
            <a:noAutofit/>
          </a:bodyPr>
          <a:lstStyle/>
          <a:p>
            <a:pPr>
              <a:spcBef>
                <a:spcPts val="0"/>
              </a:spcBef>
              <a:buNone/>
            </a:pPr>
            <a:r>
              <a:rPr lang="en"/>
              <a:t>COD and GC Results </a:t>
            </a:r>
          </a:p>
        </p:txBody>
      </p:sp>
      <p:pic>
        <p:nvPicPr>
          <p:cNvPr id="192" name="Shape 192"/>
          <p:cNvPicPr preferRelativeResize="0"/>
          <p:nvPr/>
        </p:nvPicPr>
        <p:blipFill>
          <a:blip r:embed="rId3">
            <a:alphaModFix/>
          </a:blip>
          <a:stretch>
            <a:fillRect/>
          </a:stretch>
        </p:blipFill>
        <p:spPr>
          <a:xfrm>
            <a:off x="2389775" y="2462475"/>
            <a:ext cx="4144274" cy="2486574"/>
          </a:xfrm>
          <a:prstGeom prst="rect">
            <a:avLst/>
          </a:prstGeom>
          <a:noFill/>
          <a:ln>
            <a:noFill/>
          </a:ln>
        </p:spPr>
      </p:pic>
      <p:pic>
        <p:nvPicPr>
          <p:cNvPr id="193" name="Shape 193"/>
          <p:cNvPicPr preferRelativeResize="0"/>
          <p:nvPr/>
        </p:nvPicPr>
        <p:blipFill>
          <a:blip r:embed="rId4">
            <a:alphaModFix/>
          </a:blip>
          <a:stretch>
            <a:fillRect/>
          </a:stretch>
        </p:blipFill>
        <p:spPr>
          <a:xfrm>
            <a:off x="501900" y="1200950"/>
            <a:ext cx="8301969" cy="1111075"/>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7" name="Shape 197"/>
        <p:cNvGrpSpPr/>
        <p:nvPr/>
      </p:nvGrpSpPr>
      <p:grpSpPr>
        <a:xfrm>
          <a:off x="0" y="0"/>
          <a:ext cx="0" cy="0"/>
          <a:chOff x="0" y="0"/>
          <a:chExt cx="0" cy="0"/>
        </a:xfrm>
      </p:grpSpPr>
      <p:sp>
        <p:nvSpPr>
          <p:cNvPr id="198" name="Shape 198"/>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lvl="0" rtl="0">
              <a:spcBef>
                <a:spcPts val="0"/>
              </a:spcBef>
              <a:buSzPct val="25000"/>
              <a:buNone/>
            </a:pPr>
            <a:r>
              <a:rPr lang="en"/>
              <a:t>COD and GC Results </a:t>
            </a:r>
          </a:p>
        </p:txBody>
      </p:sp>
      <p:sp>
        <p:nvSpPr>
          <p:cNvPr id="199" name="Shape 199"/>
          <p:cNvSpPr txBox="1"/>
          <p:nvPr>
            <p:ph idx="1" type="body"/>
          </p:nvPr>
        </p:nvSpPr>
        <p:spPr>
          <a:xfrm>
            <a:off x="954426" y="4799375"/>
            <a:ext cx="3126000" cy="267000"/>
          </a:xfrm>
          <a:prstGeom prst="rect">
            <a:avLst/>
          </a:prstGeom>
          <a:noFill/>
          <a:ln>
            <a:noFill/>
          </a:ln>
        </p:spPr>
        <p:txBody>
          <a:bodyPr anchorCtr="0" anchor="t" bIns="45700" lIns="91425" rIns="91425" tIns="45700">
            <a:noAutofit/>
          </a:bodyPr>
          <a:lstStyle/>
          <a:p>
            <a:pPr indent="0" lvl="0" marL="0" rtl="0" algn="ctr">
              <a:lnSpc>
                <a:spcPct val="115000"/>
              </a:lnSpc>
              <a:spcBef>
                <a:spcPts val="0"/>
              </a:spcBef>
              <a:spcAft>
                <a:spcPts val="1000"/>
              </a:spcAft>
              <a:buNone/>
            </a:pPr>
            <a:r>
              <a:t/>
            </a:r>
            <a:endParaRPr b="1" sz="800">
              <a:latin typeface="Arial"/>
              <a:ea typeface="Arial"/>
              <a:cs typeface="Arial"/>
              <a:sym typeface="Arial"/>
            </a:endParaRPr>
          </a:p>
          <a:p>
            <a:pPr indent="0" lvl="0" marL="0" rtl="0" algn="ctr">
              <a:lnSpc>
                <a:spcPct val="115000"/>
              </a:lnSpc>
              <a:spcBef>
                <a:spcPts val="0"/>
              </a:spcBef>
              <a:spcAft>
                <a:spcPts val="1000"/>
              </a:spcAft>
              <a:buNone/>
            </a:pPr>
            <a:r>
              <a:t/>
            </a:r>
            <a:endParaRPr b="1" sz="800">
              <a:highlight>
                <a:srgbClr val="FFFFFF"/>
              </a:highlight>
            </a:endParaRPr>
          </a:p>
        </p:txBody>
      </p:sp>
      <p:pic>
        <p:nvPicPr>
          <p:cNvPr id="200" name="Shape 200"/>
          <p:cNvPicPr preferRelativeResize="0"/>
          <p:nvPr/>
        </p:nvPicPr>
        <p:blipFill>
          <a:blip r:embed="rId3">
            <a:alphaModFix/>
          </a:blip>
          <a:stretch>
            <a:fillRect/>
          </a:stretch>
        </p:blipFill>
        <p:spPr>
          <a:xfrm>
            <a:off x="2167650" y="1376087"/>
            <a:ext cx="4956824" cy="2018700"/>
          </a:xfrm>
          <a:prstGeom prst="rect">
            <a:avLst/>
          </a:prstGeom>
          <a:noFill/>
          <a:ln>
            <a:noFill/>
          </a:ln>
        </p:spPr>
      </p:pic>
      <p:pic>
        <p:nvPicPr>
          <p:cNvPr id="201" name="Shape 201"/>
          <p:cNvPicPr preferRelativeResize="0"/>
          <p:nvPr/>
        </p:nvPicPr>
        <p:blipFill>
          <a:blip r:embed="rId4">
            <a:alphaModFix/>
          </a:blip>
          <a:stretch>
            <a:fillRect/>
          </a:stretch>
        </p:blipFill>
        <p:spPr>
          <a:xfrm>
            <a:off x="745899" y="3758700"/>
            <a:ext cx="7776024" cy="1040674"/>
          </a:xfrm>
          <a:prstGeom prst="rect">
            <a:avLst/>
          </a:prstGeom>
          <a:noFill/>
          <a:ln>
            <a:noFill/>
          </a:ln>
        </p:spPr>
      </p:pic>
      <p:sp>
        <p:nvSpPr>
          <p:cNvPr id="202" name="Shape 202"/>
          <p:cNvSpPr txBox="1"/>
          <p:nvPr/>
        </p:nvSpPr>
        <p:spPr>
          <a:xfrm>
            <a:off x="2232700" y="1640625"/>
            <a:ext cx="4836300" cy="747900"/>
          </a:xfrm>
          <a:prstGeom prst="rect">
            <a:avLst/>
          </a:prstGeom>
          <a:noFill/>
          <a:ln cap="flat" cmpd="sng" w="19050">
            <a:solidFill>
              <a:srgbClr val="0000FF"/>
            </a:solidFill>
            <a:prstDash val="solid"/>
            <a:round/>
            <a:headEnd len="med" w="med" type="none"/>
            <a:tailEnd len="med" w="med" type="none"/>
          </a:ln>
        </p:spPr>
        <p:txBody>
          <a:bodyPr anchorCtr="0" anchor="t" bIns="91425" lIns="91425" rIns="91425" tIns="91425">
            <a:noAutofit/>
          </a:bodyPr>
          <a:lstStyle/>
          <a:p>
            <a:pPr>
              <a:spcBef>
                <a:spcPts val="0"/>
              </a:spcBef>
              <a:buNone/>
            </a:pPr>
            <a:r>
              <a:t/>
            </a:r>
            <a:endParaRPr>
              <a:solidFill>
                <a:srgbClr val="FF0000"/>
              </a:solidFill>
            </a:endParaRPr>
          </a:p>
        </p:txBody>
      </p:sp>
      <p:sp>
        <p:nvSpPr>
          <p:cNvPr id="203" name="Shape 203"/>
          <p:cNvSpPr txBox="1"/>
          <p:nvPr/>
        </p:nvSpPr>
        <p:spPr>
          <a:xfrm>
            <a:off x="3237387" y="3596025"/>
            <a:ext cx="2849400" cy="267000"/>
          </a:xfrm>
          <a:prstGeom prst="rect">
            <a:avLst/>
          </a:prstGeom>
          <a:noFill/>
          <a:ln>
            <a:noFill/>
          </a:ln>
        </p:spPr>
        <p:txBody>
          <a:bodyPr anchorCtr="0" anchor="ctr" bIns="91425" lIns="91425" rIns="91425" tIns="91425">
            <a:noAutofit/>
          </a:bodyPr>
          <a:lstStyle/>
          <a:p>
            <a:pPr lvl="0" rtl="0" algn="ctr">
              <a:lnSpc>
                <a:spcPct val="115000"/>
              </a:lnSpc>
              <a:spcBef>
                <a:spcPts val="0"/>
              </a:spcBef>
              <a:buNone/>
            </a:pPr>
            <a:r>
              <a:rPr b="1" lang="en" sz="800">
                <a:solidFill>
                  <a:schemeClr val="dk1"/>
                </a:solidFill>
              </a:rPr>
              <a:t>R</a:t>
            </a:r>
            <a:r>
              <a:rPr b="1" lang="en" sz="800">
                <a:solidFill>
                  <a:schemeClr val="dk1"/>
                </a:solidFill>
              </a:rPr>
              <a:t>eactor 2.5</a:t>
            </a:r>
          </a:p>
        </p:txBody>
      </p:sp>
      <p:cxnSp>
        <p:nvCxnSpPr>
          <p:cNvPr id="204" name="Shape 204"/>
          <p:cNvCxnSpPr>
            <a:endCxn id="203" idx="0"/>
          </p:cNvCxnSpPr>
          <p:nvPr/>
        </p:nvCxnSpPr>
        <p:spPr>
          <a:xfrm>
            <a:off x="4644987" y="2401125"/>
            <a:ext cx="17100" cy="1194899"/>
          </a:xfrm>
          <a:prstGeom prst="straightConnector1">
            <a:avLst/>
          </a:prstGeom>
          <a:noFill/>
          <a:ln cap="flat" cmpd="sng" w="19050">
            <a:solidFill>
              <a:srgbClr val="0000FF"/>
            </a:solidFill>
            <a:prstDash val="solid"/>
            <a:round/>
            <a:headEnd len="lg" w="lg" type="none"/>
            <a:tailEnd len="lg" w="lg" type="triangle"/>
          </a:ln>
        </p:spPr>
      </p:cxnSp>
      <p:sp>
        <p:nvSpPr>
          <p:cNvPr id="205" name="Shape 205"/>
          <p:cNvSpPr/>
          <p:nvPr/>
        </p:nvSpPr>
        <p:spPr>
          <a:xfrm>
            <a:off x="6355325" y="3742050"/>
            <a:ext cx="2166599" cy="1057200"/>
          </a:xfrm>
          <a:prstGeom prst="rect">
            <a:avLst/>
          </a:prstGeom>
          <a:noFill/>
          <a:ln cap="flat" cmpd="sng" w="19050">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9" name="Shape 209"/>
        <p:cNvGrpSpPr/>
        <p:nvPr/>
      </p:nvGrpSpPr>
      <p:grpSpPr>
        <a:xfrm>
          <a:off x="0" y="0"/>
          <a:ext cx="0" cy="0"/>
          <a:chOff x="0" y="0"/>
          <a:chExt cx="0" cy="0"/>
        </a:xfrm>
      </p:grpSpPr>
      <p:sp>
        <p:nvSpPr>
          <p:cNvPr id="210" name="Shape 210"/>
          <p:cNvSpPr txBox="1"/>
          <p:nvPr>
            <p:ph type="title"/>
          </p:nvPr>
        </p:nvSpPr>
        <p:spPr>
          <a:xfrm>
            <a:off x="2819400" y="171450"/>
            <a:ext cx="6096000" cy="857400"/>
          </a:xfrm>
          <a:prstGeom prst="rect">
            <a:avLst/>
          </a:prstGeom>
        </p:spPr>
        <p:txBody>
          <a:bodyPr anchorCtr="0" anchor="ctr" bIns="91425" lIns="91425" rIns="91425" tIns="91425">
            <a:noAutofit/>
          </a:bodyPr>
          <a:lstStyle/>
          <a:p>
            <a:pPr>
              <a:spcBef>
                <a:spcPts val="0"/>
              </a:spcBef>
              <a:buNone/>
            </a:pPr>
            <a:r>
              <a:rPr lang="en"/>
              <a:t>Conclusions</a:t>
            </a:r>
          </a:p>
        </p:txBody>
      </p:sp>
      <p:sp>
        <p:nvSpPr>
          <p:cNvPr id="211" name="Shape 211"/>
          <p:cNvSpPr txBox="1"/>
          <p:nvPr>
            <p:ph idx="1" type="body"/>
          </p:nvPr>
        </p:nvSpPr>
        <p:spPr>
          <a:xfrm>
            <a:off x="457200" y="2188975"/>
            <a:ext cx="8312099" cy="2405700"/>
          </a:xfrm>
          <a:prstGeom prst="rect">
            <a:avLst/>
          </a:prstGeom>
        </p:spPr>
        <p:txBody>
          <a:bodyPr anchorCtr="0" anchor="t" bIns="91425" lIns="91425" rIns="91425" tIns="91425">
            <a:noAutofit/>
          </a:bodyPr>
          <a:lstStyle/>
          <a:p>
            <a:pPr indent="-228600" lvl="0" marL="457200" rtl="0">
              <a:spcBef>
                <a:spcPts val="0"/>
              </a:spcBef>
              <a:buSzPct val="100000"/>
            </a:pPr>
            <a:r>
              <a:rPr lang="en" sz="2400"/>
              <a:t>Leaks quantified at ~4% theoretical biogas/day production</a:t>
            </a:r>
          </a:p>
          <a:p>
            <a:pPr indent="-228600" lvl="0" marL="457200" rtl="0">
              <a:spcBef>
                <a:spcPts val="0"/>
              </a:spcBef>
              <a:buSzPct val="100000"/>
            </a:pPr>
            <a:r>
              <a:rPr lang="en" sz="2400"/>
              <a:t>Instrumentation setup and reactors inoculated</a:t>
            </a:r>
          </a:p>
          <a:p>
            <a:pPr indent="-228600" lvl="0" marL="457200" rtl="0">
              <a:spcBef>
                <a:spcPts val="0"/>
              </a:spcBef>
              <a:buSzPct val="100000"/>
            </a:pPr>
            <a:r>
              <a:rPr lang="en" sz="2400"/>
              <a:t>Biogas production monitored via pressure sensor offgassing</a:t>
            </a:r>
          </a:p>
          <a:p>
            <a:pPr indent="-228600" lvl="0" marL="457200" rtl="0">
              <a:spcBef>
                <a:spcPts val="0"/>
              </a:spcBef>
              <a:buSzPct val="100000"/>
            </a:pPr>
            <a:r>
              <a:rPr lang="en" sz="2400"/>
              <a:t>COD removal quantified ~85%</a:t>
            </a:r>
          </a:p>
          <a:p>
            <a:pPr indent="-228600" lvl="0" marL="457200" rtl="0">
              <a:spcBef>
                <a:spcPts val="0"/>
              </a:spcBef>
              <a:buSzPct val="100000"/>
            </a:pPr>
            <a:r>
              <a:rPr lang="en" sz="2400"/>
              <a:t>Methane production ranged from 12-59% theoretical value</a:t>
            </a:r>
          </a:p>
        </p:txBody>
      </p:sp>
      <p:pic>
        <p:nvPicPr>
          <p:cNvPr id="212" name="Shape 212"/>
          <p:cNvPicPr preferRelativeResize="0"/>
          <p:nvPr/>
        </p:nvPicPr>
        <p:blipFill>
          <a:blip r:embed="rId3">
            <a:alphaModFix/>
          </a:blip>
          <a:stretch>
            <a:fillRect/>
          </a:stretch>
        </p:blipFill>
        <p:spPr>
          <a:xfrm>
            <a:off x="225900" y="1301825"/>
            <a:ext cx="8692193" cy="614174"/>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3" name="Shape 73"/>
        <p:cNvGrpSpPr/>
        <p:nvPr/>
      </p:nvGrpSpPr>
      <p:grpSpPr>
        <a:xfrm>
          <a:off x="0" y="0"/>
          <a:ext cx="0" cy="0"/>
          <a:chOff x="0" y="0"/>
          <a:chExt cx="0" cy="0"/>
        </a:xfrm>
      </p:grpSpPr>
      <p:sp>
        <p:nvSpPr>
          <p:cNvPr id="74" name="Shape 74"/>
          <p:cNvSpPr txBox="1"/>
          <p:nvPr>
            <p:ph type="title"/>
          </p:nvPr>
        </p:nvSpPr>
        <p:spPr>
          <a:xfrm>
            <a:off x="2895600" y="171450"/>
            <a:ext cx="6019799"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000"/>
              <a:t>Wastewater Around the World</a:t>
            </a:r>
          </a:p>
        </p:txBody>
      </p:sp>
      <p:sp>
        <p:nvSpPr>
          <p:cNvPr id="75" name="Shape 75"/>
          <p:cNvSpPr txBox="1"/>
          <p:nvPr>
            <p:ph idx="1" type="body"/>
          </p:nvPr>
        </p:nvSpPr>
        <p:spPr>
          <a:xfrm>
            <a:off x="271725" y="1189093"/>
            <a:ext cx="4194300" cy="3543300"/>
          </a:xfrm>
          <a:prstGeom prst="rect">
            <a:avLst/>
          </a:prstGeom>
          <a:noFill/>
          <a:ln>
            <a:noFill/>
          </a:ln>
        </p:spPr>
        <p:txBody>
          <a:bodyPr anchorCtr="0" anchor="t" bIns="45700" lIns="91425" rIns="91425" tIns="45700">
            <a:noAutofit/>
          </a:bodyPr>
          <a:lstStyle/>
          <a:p>
            <a:pPr lvl="0" rtl="0">
              <a:lnSpc>
                <a:spcPct val="90000"/>
              </a:lnSpc>
              <a:spcBef>
                <a:spcPts val="1000"/>
              </a:spcBef>
              <a:buClr>
                <a:schemeClr val="dk1"/>
              </a:buClr>
              <a:buSzPct val="100000"/>
              <a:buFont typeface="Noto Symbol"/>
              <a:buChar char="➢"/>
            </a:pPr>
            <a:r>
              <a:rPr lang="en" sz="2400"/>
              <a:t>“Up to 90% of wastewater in developing countries does not undergo treatment” [1] </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Environmental and health hazard</a:t>
            </a:r>
          </a:p>
          <a:p>
            <a:pPr indent="-139700" lvl="0" marL="342900" marR="0" rtl="0" algn="l">
              <a:spcBef>
                <a:spcPts val="640"/>
              </a:spcBef>
              <a:spcAft>
                <a:spcPts val="0"/>
              </a:spcAft>
              <a:buClr>
                <a:schemeClr val="dk1"/>
              </a:buClr>
              <a:buFont typeface="Noto Symbol"/>
              <a:buNone/>
            </a:pPr>
            <a:r>
              <a:t/>
            </a:r>
            <a:endParaRPr b="0" baseline="0" i="0" sz="2400" u="none" cap="none" strike="noStrike">
              <a:solidFill>
                <a:schemeClr val="dk1"/>
              </a:solidFill>
              <a:latin typeface="Calibri"/>
              <a:ea typeface="Calibri"/>
              <a:cs typeface="Calibri"/>
              <a:sym typeface="Calibri"/>
            </a:endParaRPr>
          </a:p>
        </p:txBody>
      </p:sp>
      <p:pic>
        <p:nvPicPr>
          <p:cNvPr id="76" name="Shape 76"/>
          <p:cNvPicPr preferRelativeResize="0"/>
          <p:nvPr/>
        </p:nvPicPr>
        <p:blipFill>
          <a:blip r:embed="rId3">
            <a:alphaModFix/>
          </a:blip>
          <a:stretch>
            <a:fillRect/>
          </a:stretch>
        </p:blipFill>
        <p:spPr>
          <a:xfrm>
            <a:off x="4705350" y="1578290"/>
            <a:ext cx="3214687" cy="2135981"/>
          </a:xfrm>
          <a:prstGeom prst="rect">
            <a:avLst/>
          </a:prstGeom>
          <a:noFill/>
          <a:ln>
            <a:noFill/>
          </a:ln>
        </p:spPr>
      </p:pic>
      <p:sp>
        <p:nvSpPr>
          <p:cNvPr id="77" name="Shape 77"/>
          <p:cNvSpPr txBox="1"/>
          <p:nvPr/>
        </p:nvSpPr>
        <p:spPr>
          <a:xfrm>
            <a:off x="4827525" y="3714281"/>
            <a:ext cx="4041900" cy="277199"/>
          </a:xfrm>
          <a:prstGeom prst="rect">
            <a:avLst/>
          </a:prstGeom>
          <a:noFill/>
          <a:ln>
            <a:noFill/>
          </a:ln>
        </p:spPr>
        <p:txBody>
          <a:bodyPr anchorCtr="0" anchor="ctr" bIns="91425" lIns="91425" rIns="91425" tIns="91425">
            <a:noAutofit/>
          </a:bodyPr>
          <a:lstStyle/>
          <a:p>
            <a:pPr lvl="0" rtl="0">
              <a:spcBef>
                <a:spcPts val="0"/>
              </a:spcBef>
              <a:buNone/>
            </a:pPr>
            <a:r>
              <a:rPr lang="en" sz="1000"/>
              <a:t>https://www.laprogressive.com/dumping-wastewater-into-aquifers/</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6" name="Shape 216"/>
        <p:cNvGrpSpPr/>
        <p:nvPr/>
      </p:nvGrpSpPr>
      <p:grpSpPr>
        <a:xfrm>
          <a:off x="0" y="0"/>
          <a:ext cx="0" cy="0"/>
          <a:chOff x="0" y="0"/>
          <a:chExt cx="0" cy="0"/>
        </a:xfrm>
      </p:grpSpPr>
      <p:sp>
        <p:nvSpPr>
          <p:cNvPr id="217" name="Shape 217"/>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a:t>Challenges/Future Work</a:t>
            </a:r>
          </a:p>
        </p:txBody>
      </p:sp>
      <p:pic>
        <p:nvPicPr>
          <p:cNvPr id="218" name="Shape 218"/>
          <p:cNvPicPr preferRelativeResize="0"/>
          <p:nvPr/>
        </p:nvPicPr>
        <p:blipFill>
          <a:blip r:embed="rId3">
            <a:alphaModFix/>
          </a:blip>
          <a:stretch>
            <a:fillRect/>
          </a:stretch>
        </p:blipFill>
        <p:spPr>
          <a:xfrm>
            <a:off x="1592825" y="1380500"/>
            <a:ext cx="5435175" cy="4076375"/>
          </a:xfrm>
          <a:prstGeom prst="rect">
            <a:avLst/>
          </a:prstGeom>
          <a:noFill/>
          <a:ln>
            <a:noFill/>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3" name="Shape 223"/>
        <p:cNvGrpSpPr/>
        <p:nvPr/>
      </p:nvGrpSpPr>
      <p:grpSpPr>
        <a:xfrm>
          <a:off x="0" y="0"/>
          <a:ext cx="0" cy="0"/>
          <a:chOff x="0" y="0"/>
          <a:chExt cx="0" cy="0"/>
        </a:xfrm>
      </p:grpSpPr>
      <p:sp>
        <p:nvSpPr>
          <p:cNvPr id="224" name="Shape 224"/>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lang="en" sz="4000"/>
              <a:t>Future Work</a:t>
            </a:r>
          </a:p>
        </p:txBody>
      </p:sp>
      <p:sp>
        <p:nvSpPr>
          <p:cNvPr id="225" name="Shape 225"/>
          <p:cNvSpPr txBox="1"/>
          <p:nvPr>
            <p:ph idx="1" type="body"/>
          </p:nvPr>
        </p:nvSpPr>
        <p:spPr>
          <a:xfrm>
            <a:off x="457200" y="1143000"/>
            <a:ext cx="8153399" cy="3543300"/>
          </a:xfrm>
          <a:prstGeom prst="rect">
            <a:avLst/>
          </a:prstGeom>
        </p:spPr>
        <p:txBody>
          <a:bodyPr anchorCtr="0" anchor="t" bIns="91425" lIns="91425" rIns="91425" tIns="91425">
            <a:noAutofit/>
          </a:bodyPr>
          <a:lstStyle/>
          <a:p>
            <a:pPr indent="-228600" lvl="0" marL="457200" rtl="0">
              <a:lnSpc>
                <a:spcPct val="115000"/>
              </a:lnSpc>
              <a:spcBef>
                <a:spcPts val="800"/>
              </a:spcBef>
              <a:buClr>
                <a:srgbClr val="333333"/>
              </a:buClr>
              <a:buSzPct val="100000"/>
              <a:buFont typeface="Arial"/>
            </a:pPr>
            <a:r>
              <a:rPr lang="en" sz="3000">
                <a:solidFill>
                  <a:srgbClr val="333333"/>
                </a:solidFill>
                <a:highlight>
                  <a:srgbClr val="FFFFFF"/>
                </a:highlight>
                <a:latin typeface="Arial"/>
                <a:ea typeface="Arial"/>
                <a:cs typeface="Arial"/>
                <a:sym typeface="Arial"/>
              </a:rPr>
              <a:t>Modify reactor design</a:t>
            </a:r>
          </a:p>
          <a:p>
            <a:pPr indent="-228600" lvl="1" marL="914400" rtl="0">
              <a:lnSpc>
                <a:spcPct val="115000"/>
              </a:lnSpc>
              <a:spcBef>
                <a:spcPts val="800"/>
              </a:spcBef>
              <a:buClr>
                <a:srgbClr val="333333"/>
              </a:buClr>
              <a:buSzPct val="100000"/>
              <a:buFont typeface="Arial"/>
            </a:pPr>
            <a:r>
              <a:rPr lang="en" sz="2600">
                <a:solidFill>
                  <a:srgbClr val="333333"/>
                </a:solidFill>
                <a:highlight>
                  <a:srgbClr val="FFFFFF"/>
                </a:highlight>
                <a:latin typeface="Arial"/>
                <a:ea typeface="Arial"/>
                <a:cs typeface="Arial"/>
                <a:sym typeface="Arial"/>
              </a:rPr>
              <a:t>Air tightness</a:t>
            </a:r>
          </a:p>
          <a:p>
            <a:pPr indent="-228600" lvl="0" marL="457200" rtl="0">
              <a:lnSpc>
                <a:spcPct val="115000"/>
              </a:lnSpc>
              <a:spcBef>
                <a:spcPts val="800"/>
              </a:spcBef>
              <a:buClr>
                <a:srgbClr val="333333"/>
              </a:buClr>
              <a:buSzPct val="100000"/>
              <a:buFont typeface="Arial"/>
            </a:pPr>
            <a:r>
              <a:rPr lang="en" sz="3000">
                <a:solidFill>
                  <a:srgbClr val="333333"/>
                </a:solidFill>
                <a:highlight>
                  <a:srgbClr val="FFFFFF"/>
                </a:highlight>
                <a:latin typeface="Arial"/>
                <a:ea typeface="Arial"/>
                <a:cs typeface="Arial"/>
                <a:sym typeface="Arial"/>
              </a:rPr>
              <a:t>Wastewater stock delivery</a:t>
            </a:r>
          </a:p>
          <a:p>
            <a:pPr indent="-228600" lvl="0" marL="457200" rtl="0">
              <a:lnSpc>
                <a:spcPct val="115000"/>
              </a:lnSpc>
              <a:spcBef>
                <a:spcPts val="800"/>
              </a:spcBef>
              <a:buClr>
                <a:srgbClr val="333333"/>
              </a:buClr>
              <a:buSzPct val="100000"/>
              <a:buFont typeface="Arial"/>
            </a:pPr>
            <a:r>
              <a:rPr lang="en" sz="3000">
                <a:solidFill>
                  <a:srgbClr val="333333"/>
                </a:solidFill>
                <a:highlight>
                  <a:srgbClr val="FFFFFF"/>
                </a:highlight>
                <a:latin typeface="Arial"/>
                <a:ea typeface="Arial"/>
                <a:cs typeface="Arial"/>
                <a:sym typeface="Arial"/>
              </a:rPr>
              <a:t>Process Controller modifications</a:t>
            </a:r>
          </a:p>
          <a:p>
            <a:pPr indent="0" lvl="0" marL="0" rtl="0">
              <a:lnSpc>
                <a:spcPct val="115000"/>
              </a:lnSpc>
              <a:spcBef>
                <a:spcPts val="800"/>
              </a:spcBef>
              <a:buNone/>
            </a:pPr>
            <a:r>
              <a:t/>
            </a:r>
            <a:endParaRPr sz="2400">
              <a:solidFill>
                <a:srgbClr val="333333"/>
              </a:solidFill>
              <a:highlight>
                <a:srgbClr val="FFFFFF"/>
              </a:highlight>
              <a:latin typeface="Arial"/>
              <a:ea typeface="Arial"/>
              <a:cs typeface="Arial"/>
              <a:sym typeface="Arial"/>
            </a:endParaRPr>
          </a:p>
          <a:p>
            <a:pPr indent="0" lvl="0" marL="0" rtl="0">
              <a:lnSpc>
                <a:spcPct val="115000"/>
              </a:lnSpc>
              <a:spcBef>
                <a:spcPts val="800"/>
              </a:spcBef>
              <a:buNone/>
            </a:pPr>
            <a:r>
              <a:t/>
            </a:r>
            <a:endParaRPr/>
          </a:p>
        </p:txBody>
      </p:sp>
      <p:pic>
        <p:nvPicPr>
          <p:cNvPr id="226" name="Shape 226"/>
          <p:cNvPicPr preferRelativeResize="0"/>
          <p:nvPr/>
        </p:nvPicPr>
        <p:blipFill rotWithShape="1">
          <a:blip r:embed="rId3">
            <a:alphaModFix/>
          </a:blip>
          <a:srcRect b="30207" l="0" r="0" t="3430"/>
          <a:stretch/>
        </p:blipFill>
        <p:spPr>
          <a:xfrm>
            <a:off x="6481400" y="2031175"/>
            <a:ext cx="2537574" cy="2995649"/>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1" name="Shape 231"/>
        <p:cNvGrpSpPr/>
        <p:nvPr/>
      </p:nvGrpSpPr>
      <p:grpSpPr>
        <a:xfrm>
          <a:off x="0" y="0"/>
          <a:ext cx="0" cy="0"/>
          <a:chOff x="0" y="0"/>
          <a:chExt cx="0" cy="0"/>
        </a:xfrm>
      </p:grpSpPr>
      <p:sp>
        <p:nvSpPr>
          <p:cNvPr id="232" name="Shape 232"/>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lang="en" sz="4000"/>
              <a:t>Future Work</a:t>
            </a:r>
          </a:p>
        </p:txBody>
      </p:sp>
      <p:sp>
        <p:nvSpPr>
          <p:cNvPr id="233" name="Shape 233"/>
          <p:cNvSpPr txBox="1"/>
          <p:nvPr>
            <p:ph idx="1" type="body"/>
          </p:nvPr>
        </p:nvSpPr>
        <p:spPr>
          <a:xfrm>
            <a:off x="495300" y="1074950"/>
            <a:ext cx="8153399" cy="3543300"/>
          </a:xfrm>
          <a:prstGeom prst="rect">
            <a:avLst/>
          </a:prstGeom>
        </p:spPr>
        <p:txBody>
          <a:bodyPr anchorCtr="0" anchor="t" bIns="91425" lIns="91425" rIns="91425" tIns="91425">
            <a:noAutofit/>
          </a:bodyPr>
          <a:lstStyle/>
          <a:p>
            <a:pPr indent="-228600" lvl="0" marL="457200" rtl="0">
              <a:lnSpc>
                <a:spcPct val="115000"/>
              </a:lnSpc>
              <a:spcBef>
                <a:spcPts val="800"/>
              </a:spcBef>
              <a:buClr>
                <a:srgbClr val="333333"/>
              </a:buClr>
              <a:buSzPct val="100000"/>
              <a:buFont typeface="Arial"/>
            </a:pPr>
            <a:r>
              <a:rPr lang="en" sz="3000">
                <a:solidFill>
                  <a:srgbClr val="333333"/>
                </a:solidFill>
                <a:latin typeface="Arial"/>
                <a:ea typeface="Arial"/>
                <a:cs typeface="Arial"/>
                <a:sym typeface="Arial"/>
              </a:rPr>
              <a:t>UASB-GSBR coupling</a:t>
            </a:r>
          </a:p>
          <a:p>
            <a:pPr indent="-228600" lvl="0" marL="457200" rtl="0">
              <a:lnSpc>
                <a:spcPct val="115000"/>
              </a:lnSpc>
              <a:spcBef>
                <a:spcPts val="800"/>
              </a:spcBef>
              <a:buClr>
                <a:srgbClr val="333333"/>
              </a:buClr>
              <a:buSzPct val="100000"/>
              <a:buFont typeface="Arial"/>
            </a:pPr>
            <a:r>
              <a:rPr lang="en" sz="3000">
                <a:solidFill>
                  <a:srgbClr val="333333"/>
                </a:solidFill>
                <a:latin typeface="Arial"/>
                <a:ea typeface="Arial"/>
                <a:cs typeface="Arial"/>
                <a:sym typeface="Arial"/>
              </a:rPr>
              <a:t>UASB treatment of Nitrogen, phosphorus and, possibly, fecal indicator bacteria (harmless E.coli)</a:t>
            </a:r>
          </a:p>
          <a:p>
            <a:pPr indent="-228600" lvl="0" marL="457200" rtl="0">
              <a:lnSpc>
                <a:spcPct val="115000"/>
              </a:lnSpc>
              <a:spcBef>
                <a:spcPts val="800"/>
              </a:spcBef>
              <a:buClr>
                <a:srgbClr val="333333"/>
              </a:buClr>
              <a:buSzPct val="100000"/>
              <a:buFont typeface="Arial"/>
            </a:pPr>
            <a:r>
              <a:rPr lang="en" sz="3000">
                <a:solidFill>
                  <a:srgbClr val="333333"/>
                </a:solidFill>
                <a:latin typeface="Arial"/>
                <a:ea typeface="Arial"/>
                <a:cs typeface="Arial"/>
                <a:sym typeface="Arial"/>
              </a:rPr>
              <a:t>Oxygen stress tests</a:t>
            </a:r>
          </a:p>
          <a:p>
            <a:pPr indent="0" lvl="0" marL="0" rtl="0">
              <a:lnSpc>
                <a:spcPct val="115000"/>
              </a:lnSpc>
              <a:spcBef>
                <a:spcPts val="800"/>
              </a:spcBef>
              <a:buNone/>
            </a:pPr>
            <a:r>
              <a:t/>
            </a:r>
            <a:endParaRPr sz="2400">
              <a:solidFill>
                <a:srgbClr val="333333"/>
              </a:solidFill>
              <a:highlight>
                <a:srgbClr val="FFFFFF"/>
              </a:highlight>
              <a:latin typeface="Arial"/>
              <a:ea typeface="Arial"/>
              <a:cs typeface="Arial"/>
              <a:sym typeface="Arial"/>
            </a:endParaRPr>
          </a:p>
        </p:txBody>
      </p:sp>
      <p:pic>
        <p:nvPicPr>
          <p:cNvPr id="234" name="Shape 234"/>
          <p:cNvPicPr preferRelativeResize="0"/>
          <p:nvPr/>
        </p:nvPicPr>
        <p:blipFill>
          <a:blip r:embed="rId3">
            <a:alphaModFix/>
          </a:blip>
          <a:stretch>
            <a:fillRect/>
          </a:stretch>
        </p:blipFill>
        <p:spPr>
          <a:xfrm>
            <a:off x="5161025" y="2995724"/>
            <a:ext cx="3754375" cy="1925875"/>
          </a:xfrm>
          <a:prstGeom prst="rect">
            <a:avLst/>
          </a:prstGeom>
          <a:noFill/>
          <a:ln>
            <a:noFill/>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8" name="Shape 238"/>
        <p:cNvGrpSpPr/>
        <p:nvPr/>
      </p:nvGrpSpPr>
      <p:grpSpPr>
        <a:xfrm>
          <a:off x="0" y="0"/>
          <a:ext cx="0" cy="0"/>
          <a:chOff x="0" y="0"/>
          <a:chExt cx="0" cy="0"/>
        </a:xfrm>
      </p:grpSpPr>
      <p:sp>
        <p:nvSpPr>
          <p:cNvPr id="239" name="Shape 239"/>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a:t>Questions/Comments?</a:t>
            </a:r>
          </a:p>
        </p:txBody>
      </p:sp>
      <p:sp>
        <p:nvSpPr>
          <p:cNvPr id="240" name="Shape 240"/>
          <p:cNvSpPr txBox="1"/>
          <p:nvPr>
            <p:ph idx="1" type="body"/>
          </p:nvPr>
        </p:nvSpPr>
        <p:spPr>
          <a:xfrm>
            <a:off x="2516175" y="2430843"/>
            <a:ext cx="4038599" cy="6660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None/>
            </a:pPr>
            <a:r>
              <a:rPr lang="en" sz="3600"/>
              <a:t>Thank you!</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4" name="Shape 244"/>
        <p:cNvGrpSpPr/>
        <p:nvPr/>
      </p:nvGrpSpPr>
      <p:grpSpPr>
        <a:xfrm>
          <a:off x="0" y="0"/>
          <a:ext cx="0" cy="0"/>
          <a:chOff x="0" y="0"/>
          <a:chExt cx="0" cy="0"/>
        </a:xfrm>
      </p:grpSpPr>
      <p:sp>
        <p:nvSpPr>
          <p:cNvPr id="245" name="Shape 245"/>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a:t>References</a:t>
            </a:r>
          </a:p>
        </p:txBody>
      </p:sp>
      <p:sp>
        <p:nvSpPr>
          <p:cNvPr id="246" name="Shape 246"/>
          <p:cNvSpPr txBox="1"/>
          <p:nvPr>
            <p:ph idx="1" type="body"/>
          </p:nvPr>
        </p:nvSpPr>
        <p:spPr>
          <a:xfrm>
            <a:off x="457200" y="1200150"/>
            <a:ext cx="8458200" cy="3394500"/>
          </a:xfrm>
          <a:prstGeom prst="rect">
            <a:avLst/>
          </a:prstGeom>
          <a:noFill/>
          <a:ln>
            <a:noFill/>
          </a:ln>
        </p:spPr>
        <p:txBody>
          <a:bodyPr anchorCtr="0" anchor="t" bIns="45700" lIns="91425" rIns="91425" tIns="45700">
            <a:noAutofit/>
          </a:bodyPr>
          <a:lstStyle/>
          <a:p>
            <a:pPr indent="-292100" lvl="0" marL="457200" rtl="0">
              <a:lnSpc>
                <a:spcPct val="90000"/>
              </a:lnSpc>
              <a:spcBef>
                <a:spcPts val="1000"/>
              </a:spcBef>
              <a:buSzPct val="100000"/>
              <a:buFont typeface="Calibri"/>
              <a:buAutoNum type="arabicPeriod"/>
            </a:pPr>
            <a:r>
              <a:rPr lang="en" sz="1000"/>
              <a:t>http://epi.yale.edu/the-metric/help-us-improve-our-global-wastewater-indicator</a:t>
            </a:r>
          </a:p>
          <a:p>
            <a:pPr indent="-292100" lvl="0" marL="457200" rtl="0">
              <a:lnSpc>
                <a:spcPct val="90000"/>
              </a:lnSpc>
              <a:spcBef>
                <a:spcPts val="1000"/>
              </a:spcBef>
              <a:buSzPct val="100000"/>
              <a:buFont typeface="Calibri"/>
              <a:buAutoNum type="arabicPeriod"/>
            </a:pPr>
            <a:r>
              <a:rPr lang="en" sz="1000"/>
              <a:t>http://www.filtsep.com/view/40993/wastewater-treatment-technology-for-developing-countries</a:t>
            </a:r>
          </a:p>
          <a:p>
            <a:pPr indent="-292100" lvl="0" marL="457200" rtl="0">
              <a:lnSpc>
                <a:spcPct val="115000"/>
              </a:lnSpc>
              <a:spcBef>
                <a:spcPts val="0"/>
              </a:spcBef>
              <a:spcAft>
                <a:spcPts val="1000"/>
              </a:spcAft>
              <a:buClr>
                <a:srgbClr val="333333"/>
              </a:buClr>
              <a:buSzPct val="100000"/>
              <a:buFont typeface="Calibri"/>
              <a:buAutoNum type="arabicPeriod"/>
            </a:pPr>
            <a:r>
              <a:rPr lang="en" sz="1000">
                <a:solidFill>
                  <a:srgbClr val="333333"/>
                </a:solidFill>
              </a:rPr>
              <a:t>Chong, S., Sen, T., Kayaalp, A., &amp; Ang, H. (2012). The performance enhancements of upflow anaerobic sludge blanket (UASB) reactors for domestic sludge treatment – A State-of-the-art review. </a:t>
            </a:r>
            <a:r>
              <a:rPr i="1" lang="en" sz="1000">
                <a:solidFill>
                  <a:srgbClr val="333333"/>
                </a:solidFill>
              </a:rPr>
              <a:t>Water Research,</a:t>
            </a:r>
            <a:r>
              <a:rPr lang="en" sz="1000">
                <a:solidFill>
                  <a:srgbClr val="333333"/>
                </a:solidFill>
              </a:rPr>
              <a:t> 3434-3470.</a:t>
            </a:r>
          </a:p>
          <a:p>
            <a:pPr indent="-292100" lvl="0" marL="457200" rtl="0">
              <a:lnSpc>
                <a:spcPct val="115000"/>
              </a:lnSpc>
              <a:spcBef>
                <a:spcPts val="0"/>
              </a:spcBef>
              <a:spcAft>
                <a:spcPts val="1000"/>
              </a:spcAft>
              <a:buClr>
                <a:srgbClr val="333333"/>
              </a:buClr>
              <a:buSzPct val="100000"/>
              <a:buFont typeface="Calibri"/>
              <a:buAutoNum type="arabicPeriod"/>
            </a:pPr>
            <a:r>
              <a:rPr lang="en" sz="1000">
                <a:solidFill>
                  <a:srgbClr val="333333"/>
                </a:solidFill>
              </a:rPr>
              <a:t> Aiyuk, S., Amoako, J., Raskin, L., Haandel, A., &amp; Verstraete, W. (2004). Removal of carbon and nutrients from domestic wastewater using a low investment, integrated treatment concept. </a:t>
            </a:r>
            <a:r>
              <a:rPr i="1" lang="en" sz="1000">
                <a:solidFill>
                  <a:srgbClr val="333333"/>
                </a:solidFill>
              </a:rPr>
              <a:t>Water Research,</a:t>
            </a:r>
            <a:r>
              <a:rPr lang="en" sz="1000">
                <a:solidFill>
                  <a:srgbClr val="333333"/>
                </a:solidFill>
              </a:rPr>
              <a:t> 3031-3042. </a:t>
            </a:r>
          </a:p>
          <a:p>
            <a:pPr indent="-292100" lvl="0" marL="457200" rtl="0">
              <a:lnSpc>
                <a:spcPct val="115000"/>
              </a:lnSpc>
              <a:spcBef>
                <a:spcPts val="0"/>
              </a:spcBef>
              <a:spcAft>
                <a:spcPts val="1000"/>
              </a:spcAft>
              <a:buClr>
                <a:srgbClr val="333333"/>
              </a:buClr>
              <a:buSzPct val="100000"/>
              <a:buFont typeface="Calibri"/>
              <a:buAutoNum type="arabicPeriod"/>
            </a:pPr>
            <a:r>
              <a:rPr lang="en" sz="1000">
                <a:solidFill>
                  <a:srgbClr val="333333"/>
                </a:solidFill>
              </a:rPr>
              <a:t>Yu, H., Tay, J., Fang, H., (2001). The Roles of Calcium in Sludge Granulation During UASB Reactor Start-Up. </a:t>
            </a:r>
            <a:r>
              <a:rPr i="1" lang="en" sz="1000">
                <a:solidFill>
                  <a:srgbClr val="333333"/>
                </a:solidFill>
              </a:rPr>
              <a:t>Wat. Res., </a:t>
            </a:r>
            <a:r>
              <a:rPr lang="en" sz="1000">
                <a:solidFill>
                  <a:srgbClr val="333333"/>
                </a:solidFill>
              </a:rPr>
              <a:t>4, 1052-1060.</a:t>
            </a:r>
          </a:p>
          <a:p>
            <a:pPr indent="-292100" lvl="0" marL="457200" rtl="0">
              <a:lnSpc>
                <a:spcPct val="115000"/>
              </a:lnSpc>
              <a:spcBef>
                <a:spcPts val="0"/>
              </a:spcBef>
              <a:spcAft>
                <a:spcPts val="1000"/>
              </a:spcAft>
              <a:buClr>
                <a:srgbClr val="333333"/>
              </a:buClr>
              <a:buSzPct val="100000"/>
              <a:buFont typeface="Calibri"/>
              <a:buAutoNum type="arabicPeriod"/>
            </a:pPr>
            <a:r>
              <a:rPr lang="en" sz="1000">
                <a:solidFill>
                  <a:srgbClr val="333333"/>
                </a:solidFill>
              </a:rPr>
              <a:t>Mes, T., Stams, A., Reith, J., Zeeman, G., (2003). Methane production by anaerobic digestion of wastewater and solid wastes. From Bio-Methane &amp; Bio-Hydrogen: Status and Perspectives of Biological Methane and Hydrogen Production (Chapter 4).</a:t>
            </a:r>
          </a:p>
          <a:p>
            <a:pPr indent="-292100" lvl="0" marL="457200" rtl="0">
              <a:lnSpc>
                <a:spcPct val="115000"/>
              </a:lnSpc>
              <a:spcBef>
                <a:spcPts val="0"/>
              </a:spcBef>
              <a:spcAft>
                <a:spcPts val="1000"/>
              </a:spcAft>
              <a:buClr>
                <a:srgbClr val="333333"/>
              </a:buClr>
              <a:buSzPct val="100000"/>
              <a:buFont typeface="Calibri"/>
              <a:buAutoNum type="arabicPeriod"/>
            </a:pPr>
            <a:r>
              <a:rPr lang="en" sz="1000">
                <a:solidFill>
                  <a:srgbClr val="333333"/>
                </a:solidFill>
              </a:rPr>
              <a:t>Aiyuk, S., Forrez, I., Lieven, D., K., A, Haandel, A., Verstraete, W., (2006). Anaerobic and complementary treatment of domestic sewage in regions with hot climates - A review. </a:t>
            </a:r>
            <a:r>
              <a:rPr i="1" lang="en" sz="1000">
                <a:solidFill>
                  <a:srgbClr val="333333"/>
                </a:solidFill>
              </a:rPr>
              <a:t>Bioresource Technology</a:t>
            </a:r>
            <a:r>
              <a:rPr lang="en" sz="1000">
                <a:solidFill>
                  <a:srgbClr val="333333"/>
                </a:solidFill>
              </a:rPr>
              <a:t>, 97, 2225-2241.</a:t>
            </a:r>
          </a:p>
          <a:p>
            <a:pPr indent="-292100" lvl="0" marL="457200" rtl="0">
              <a:lnSpc>
                <a:spcPct val="115000"/>
              </a:lnSpc>
              <a:spcBef>
                <a:spcPts val="0"/>
              </a:spcBef>
              <a:spcAft>
                <a:spcPts val="1000"/>
              </a:spcAft>
              <a:buClr>
                <a:srgbClr val="333333"/>
              </a:buClr>
              <a:buSzPct val="100000"/>
              <a:buFont typeface="Calibri"/>
              <a:buAutoNum type="arabicPeriod"/>
            </a:pPr>
            <a:r>
              <a:rPr lang="en" sz="1000">
                <a:solidFill>
                  <a:srgbClr val="333333"/>
                </a:solidFill>
              </a:rPr>
              <a:t>Experimental Thermal and Fluid Science. (2006). </a:t>
            </a:r>
            <a:r>
              <a:rPr i="1" lang="en" sz="1000">
                <a:solidFill>
                  <a:srgbClr val="333333"/>
                </a:solidFill>
              </a:rPr>
              <a:t>Science Direct,</a:t>
            </a:r>
            <a:r>
              <a:rPr lang="en" sz="1000">
                <a:solidFill>
                  <a:srgbClr val="333333"/>
                </a:solidFill>
              </a:rPr>
              <a:t> </a:t>
            </a:r>
            <a:r>
              <a:rPr i="1" lang="en" sz="1000">
                <a:solidFill>
                  <a:srgbClr val="333333"/>
                </a:solidFill>
              </a:rPr>
              <a:t>30</a:t>
            </a:r>
            <a:r>
              <a:rPr lang="en" sz="1000">
                <a:solidFill>
                  <a:srgbClr val="333333"/>
                </a:solidFill>
              </a:rPr>
              <a:t>(4), 329-336. Retrieved September 30, 2014, from </a:t>
            </a:r>
            <a:r>
              <a:rPr lang="en" sz="1000" u="sng">
                <a:solidFill>
                  <a:srgbClr val="333333"/>
                </a:solidFill>
                <a:hlinkClick r:id="rId3"/>
              </a:rPr>
              <a:t>http://www.sciencedirect.com/science/article/pii/S0894177705000993</a:t>
            </a:r>
          </a:p>
          <a:p>
            <a:pPr indent="-292100" lvl="0" marL="457200" rtl="0">
              <a:lnSpc>
                <a:spcPct val="115000"/>
              </a:lnSpc>
              <a:spcBef>
                <a:spcPts val="0"/>
              </a:spcBef>
              <a:spcAft>
                <a:spcPts val="1000"/>
              </a:spcAft>
              <a:buClr>
                <a:srgbClr val="333333"/>
              </a:buClr>
              <a:buSzPct val="100000"/>
              <a:buFont typeface="Calibri"/>
              <a:buAutoNum type="arabicPeriod"/>
            </a:pPr>
            <a:r>
              <a:rPr lang="en" sz="1000">
                <a:solidFill>
                  <a:srgbClr val="333333"/>
                </a:solidFill>
              </a:rPr>
              <a:t>Weber-Shirk, M. (2014, September 14). Flow Control and Measurement. Retrieved September 30, 2014, from https://confluence.cornell.edu/display/cee4540/Syllabus</a:t>
            </a:r>
          </a:p>
          <a:p>
            <a:pPr indent="0" lvl="0" marL="0" marR="0" rtl="0" algn="l">
              <a:spcBef>
                <a:spcPts val="0"/>
              </a:spcBef>
              <a:spcAft>
                <a:spcPts val="0"/>
              </a:spcAft>
              <a:buNone/>
            </a:pPr>
            <a:r>
              <a:t/>
            </a:r>
            <a:endParaRPr sz="1400"/>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txBox="1"/>
          <p:nvPr>
            <p:ph type="title"/>
          </p:nvPr>
        </p:nvSpPr>
        <p:spPr>
          <a:xfrm>
            <a:off x="2895600" y="171450"/>
            <a:ext cx="6019799"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4000"/>
              <a:t>Current State of Treatment</a:t>
            </a:r>
          </a:p>
        </p:txBody>
      </p:sp>
      <p:sp>
        <p:nvSpPr>
          <p:cNvPr id="83" name="Shape 83"/>
          <p:cNvSpPr txBox="1"/>
          <p:nvPr>
            <p:ph idx="1" type="body"/>
          </p:nvPr>
        </p:nvSpPr>
        <p:spPr>
          <a:xfrm>
            <a:off x="4890050" y="1426256"/>
            <a:ext cx="4194300" cy="35433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ymbol"/>
              <a:buChar char="➢"/>
            </a:pPr>
            <a:r>
              <a:rPr lang="en"/>
              <a:t>Large capital and operational costs</a:t>
            </a:r>
          </a:p>
          <a:p>
            <a:pPr indent="0" lvl="0" marL="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ymbol"/>
              <a:buChar char="➢"/>
            </a:pPr>
            <a:r>
              <a:rPr lang="en"/>
              <a:t>Large energy demand </a:t>
            </a:r>
          </a:p>
          <a:p>
            <a:pPr indent="0" lvl="0" marL="0" marR="0" rtl="0" algn="l">
              <a:spcBef>
                <a:spcPts val="0"/>
              </a:spcBef>
              <a:spcAft>
                <a:spcPts val="0"/>
              </a:spcAft>
              <a:buNone/>
            </a:pPr>
            <a:r>
              <a:t/>
            </a:r>
            <a:endParaRPr/>
          </a:p>
          <a:p>
            <a:pPr indent="-342900" lvl="0" marL="342900" marR="0" rtl="0" algn="l">
              <a:spcBef>
                <a:spcPts val="0"/>
              </a:spcBef>
              <a:spcAft>
                <a:spcPts val="0"/>
              </a:spcAft>
              <a:buClr>
                <a:schemeClr val="dk1"/>
              </a:buClr>
              <a:buSzPct val="100000"/>
              <a:buFont typeface="Noto Symbol"/>
              <a:buChar char="➢"/>
            </a:pPr>
            <a:r>
              <a:rPr lang="en"/>
              <a:t>Difficult to handle lower flows</a:t>
            </a: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pic>
        <p:nvPicPr>
          <p:cNvPr id="84" name="Shape 84"/>
          <p:cNvPicPr preferRelativeResize="0"/>
          <p:nvPr/>
        </p:nvPicPr>
        <p:blipFill>
          <a:blip r:embed="rId3">
            <a:alphaModFix/>
          </a:blip>
          <a:stretch>
            <a:fillRect/>
          </a:stretch>
        </p:blipFill>
        <p:spPr>
          <a:xfrm>
            <a:off x="119250" y="1099837"/>
            <a:ext cx="3343275" cy="2128837"/>
          </a:xfrm>
          <a:prstGeom prst="rect">
            <a:avLst/>
          </a:prstGeom>
          <a:noFill/>
          <a:ln>
            <a:noFill/>
          </a:ln>
        </p:spPr>
      </p:pic>
      <p:pic>
        <p:nvPicPr>
          <p:cNvPr id="85" name="Shape 85"/>
          <p:cNvPicPr preferRelativeResize="0"/>
          <p:nvPr/>
        </p:nvPicPr>
        <p:blipFill>
          <a:blip r:embed="rId4">
            <a:alphaModFix/>
          </a:blip>
          <a:stretch>
            <a:fillRect/>
          </a:stretch>
        </p:blipFill>
        <p:spPr>
          <a:xfrm>
            <a:off x="1188125" y="3528375"/>
            <a:ext cx="2614612" cy="1371600"/>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 name="Shape 89"/>
        <p:cNvGrpSpPr/>
        <p:nvPr/>
      </p:nvGrpSpPr>
      <p:grpSpPr>
        <a:xfrm>
          <a:off x="0" y="0"/>
          <a:ext cx="0" cy="0"/>
          <a:chOff x="0" y="0"/>
          <a:chExt cx="0" cy="0"/>
        </a:xfrm>
      </p:grpSpPr>
      <p:sp>
        <p:nvSpPr>
          <p:cNvPr id="90" name="Shape 90"/>
          <p:cNvSpPr txBox="1"/>
          <p:nvPr>
            <p:ph type="title"/>
          </p:nvPr>
        </p:nvSpPr>
        <p:spPr>
          <a:xfrm>
            <a:off x="2895600" y="171450"/>
            <a:ext cx="6019799"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600"/>
              <a:t>Alternative Treatment Goals</a:t>
            </a:r>
          </a:p>
        </p:txBody>
      </p:sp>
      <p:sp>
        <p:nvSpPr>
          <p:cNvPr id="91" name="Shape 91"/>
          <p:cNvSpPr txBox="1"/>
          <p:nvPr>
            <p:ph idx="1" type="body"/>
          </p:nvPr>
        </p:nvSpPr>
        <p:spPr>
          <a:xfrm>
            <a:off x="716100" y="1305556"/>
            <a:ext cx="6944099" cy="3543300"/>
          </a:xfrm>
          <a:prstGeom prst="rect">
            <a:avLst/>
          </a:prstGeom>
          <a:noFill/>
          <a:ln>
            <a:noFill/>
          </a:ln>
        </p:spPr>
        <p:txBody>
          <a:bodyPr anchorCtr="0" anchor="t" bIns="45700" lIns="91425" rIns="91425" tIns="45700">
            <a:noAutofit/>
          </a:bodyPr>
          <a:lstStyle/>
          <a:p>
            <a:pPr indent="-292100" lvl="0" marL="342900" marR="0" rtl="0" algn="l">
              <a:spcBef>
                <a:spcPts val="0"/>
              </a:spcBef>
              <a:spcAft>
                <a:spcPts val="0"/>
              </a:spcAft>
              <a:buClr>
                <a:schemeClr val="dk1"/>
              </a:buClr>
              <a:buSzPct val="100000"/>
              <a:buFont typeface="Noto Symbol"/>
              <a:buChar char="➢"/>
            </a:pPr>
            <a:r>
              <a:rPr lang="en" sz="2400"/>
              <a:t>Low cost</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Energy neutral/positive</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Small scale treatment </a:t>
            </a:r>
          </a:p>
          <a:p>
            <a:pPr indent="0" lvl="0" marL="457200" marR="0" rtl="0" algn="l">
              <a:spcBef>
                <a:spcPts val="0"/>
              </a:spcBef>
              <a:spcAft>
                <a:spcPts val="0"/>
              </a:spcAft>
              <a:buNone/>
            </a:pPr>
            <a:r>
              <a:rPr lang="en" sz="2400"/>
              <a:t>(households to small communities)</a:t>
            </a:r>
          </a:p>
          <a:p>
            <a:pPr indent="0" lvl="0" marL="45720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Reduce biological sludge production</a:t>
            </a:r>
          </a:p>
          <a:p>
            <a:pPr indent="0" lvl="0" marL="0" marR="0" rtl="0" algn="l">
              <a:spcBef>
                <a:spcPts val="0"/>
              </a:spcBef>
              <a:spcAft>
                <a:spcPts val="0"/>
              </a:spcAft>
              <a:buNone/>
            </a:pPr>
            <a:r>
              <a:t/>
            </a:r>
            <a:endParaRPr sz="2400"/>
          </a:p>
          <a:p>
            <a:pPr indent="0" lvl="0" marL="0" marR="0" rtl="0" algn="l">
              <a:spcBef>
                <a:spcPts val="0"/>
              </a:spcBef>
              <a:spcAft>
                <a:spcPts val="0"/>
              </a:spcAft>
              <a:buNone/>
            </a:pPr>
            <a:r>
              <a:t/>
            </a:r>
            <a:endParaRPr sz="2400"/>
          </a:p>
          <a:p>
            <a:pPr indent="0" lvl="0" marL="0" marR="0" rtl="0" algn="l">
              <a:spcBef>
                <a:spcPts val="0"/>
              </a:spcBef>
              <a:spcAft>
                <a:spcPts val="0"/>
              </a:spcAft>
              <a:buNone/>
            </a:pPr>
            <a:r>
              <a:t/>
            </a:r>
            <a:endParaRPr sz="2400"/>
          </a:p>
          <a:p>
            <a:pPr indent="-139700" lvl="0" marL="342900" marR="0" rtl="0" algn="l">
              <a:spcBef>
                <a:spcPts val="640"/>
              </a:spcBef>
              <a:spcAft>
                <a:spcPts val="0"/>
              </a:spcAft>
              <a:buClr>
                <a:schemeClr val="dk1"/>
              </a:buClr>
              <a:buFont typeface="Noto Symbol"/>
              <a:buNone/>
            </a:pPr>
            <a:r>
              <a:t/>
            </a:r>
            <a:endParaRPr b="0" baseline="0" i="0" sz="2400" u="none" cap="none" strike="noStrike">
              <a:solidFill>
                <a:schemeClr val="dk1"/>
              </a:solidFill>
              <a:latin typeface="Calibri"/>
              <a:ea typeface="Calibri"/>
              <a:cs typeface="Calibri"/>
              <a:sym typeface="Calibri"/>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2810475" y="161118"/>
            <a:ext cx="6096000" cy="857400"/>
          </a:xfrm>
          <a:prstGeom prst="rect">
            <a:avLst/>
          </a:prstGeom>
        </p:spPr>
        <p:txBody>
          <a:bodyPr anchorCtr="0" anchor="ctr" bIns="91425" lIns="91425" rIns="91425" tIns="91425">
            <a:noAutofit/>
          </a:bodyPr>
          <a:lstStyle/>
          <a:p>
            <a:pPr lvl="0" rtl="0">
              <a:spcBef>
                <a:spcPts val="0"/>
              </a:spcBef>
              <a:buNone/>
            </a:pPr>
            <a:r>
              <a:rPr lang="en" sz="3600"/>
              <a:t>Proposed Treatment</a:t>
            </a:r>
          </a:p>
          <a:p>
            <a:pPr lvl="0" rtl="0">
              <a:spcBef>
                <a:spcPts val="0"/>
              </a:spcBef>
              <a:buNone/>
            </a:pPr>
            <a:r>
              <a:rPr lang="en" sz="3600"/>
              <a:t>Process Flow</a:t>
            </a:r>
          </a:p>
        </p:txBody>
      </p:sp>
      <p:pic>
        <p:nvPicPr>
          <p:cNvPr id="98" name="Shape 98"/>
          <p:cNvPicPr preferRelativeResize="0"/>
          <p:nvPr/>
        </p:nvPicPr>
        <p:blipFill>
          <a:blip r:embed="rId3">
            <a:alphaModFix/>
          </a:blip>
          <a:stretch>
            <a:fillRect/>
          </a:stretch>
        </p:blipFill>
        <p:spPr>
          <a:xfrm>
            <a:off x="1362275" y="1722225"/>
            <a:ext cx="5637900" cy="2063024"/>
          </a:xfrm>
          <a:prstGeom prst="rect">
            <a:avLst/>
          </a:prstGeom>
          <a:noFill/>
          <a:ln>
            <a:noFill/>
          </a:ln>
        </p:spPr>
      </p:pic>
      <p:sp>
        <p:nvSpPr>
          <p:cNvPr id="99" name="Shape 99"/>
          <p:cNvSpPr txBox="1"/>
          <p:nvPr>
            <p:ph idx="1" type="body"/>
          </p:nvPr>
        </p:nvSpPr>
        <p:spPr>
          <a:xfrm>
            <a:off x="185525" y="4112306"/>
            <a:ext cx="8898900" cy="857400"/>
          </a:xfrm>
          <a:prstGeom prst="rect">
            <a:avLst/>
          </a:prstGeom>
          <a:noFill/>
          <a:ln>
            <a:noFill/>
          </a:ln>
        </p:spPr>
        <p:txBody>
          <a:bodyPr anchorCtr="0" anchor="t" bIns="45700" lIns="91425" rIns="91425" tIns="45700">
            <a:noAutofit/>
          </a:bodyPr>
          <a:lstStyle/>
          <a:p>
            <a:pPr indent="-330200" lvl="0" marL="342900" marR="0" rtl="0" algn="l">
              <a:spcBef>
                <a:spcPts val="0"/>
              </a:spcBef>
              <a:spcAft>
                <a:spcPts val="0"/>
              </a:spcAft>
              <a:buClr>
                <a:schemeClr val="dk1"/>
              </a:buClr>
              <a:buSzPct val="100000"/>
              <a:buFont typeface="Noto Symbol"/>
              <a:buChar char="➢"/>
            </a:pPr>
            <a:r>
              <a:rPr lang="en" sz="3000"/>
              <a:t>Combining anaerobic and aerobic treatment can reduce the need for downstream processing</a:t>
            </a: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txBox="1"/>
          <p:nvPr>
            <p:ph type="title"/>
          </p:nvPr>
        </p:nvSpPr>
        <p:spPr>
          <a:xfrm>
            <a:off x="2895600" y="171450"/>
            <a:ext cx="6019799"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000"/>
              <a:t>Upflow Anaerobic Sludge Blanket (UASB)</a:t>
            </a:r>
          </a:p>
        </p:txBody>
      </p:sp>
      <p:sp>
        <p:nvSpPr>
          <p:cNvPr id="105" name="Shape 105"/>
          <p:cNvSpPr txBox="1"/>
          <p:nvPr>
            <p:ph idx="1" type="body"/>
          </p:nvPr>
        </p:nvSpPr>
        <p:spPr>
          <a:xfrm>
            <a:off x="281600" y="1267218"/>
            <a:ext cx="4833599" cy="3543300"/>
          </a:xfrm>
          <a:prstGeom prst="rect">
            <a:avLst/>
          </a:prstGeom>
          <a:noFill/>
          <a:ln>
            <a:noFill/>
          </a:ln>
        </p:spPr>
        <p:txBody>
          <a:bodyPr anchorCtr="0" anchor="t" bIns="45700" lIns="91425" rIns="91425" tIns="45700">
            <a:noAutofit/>
          </a:bodyPr>
          <a:lstStyle/>
          <a:p>
            <a:pPr indent="-330200" lvl="0" marL="342900" marR="0" rtl="0" algn="l">
              <a:spcBef>
                <a:spcPts val="0"/>
              </a:spcBef>
              <a:spcAft>
                <a:spcPts val="0"/>
              </a:spcAft>
              <a:buClr>
                <a:schemeClr val="dk1"/>
              </a:buClr>
              <a:buSzPct val="100000"/>
              <a:buFont typeface="Noto Symbol"/>
              <a:buChar char="➢"/>
            </a:pPr>
            <a:r>
              <a:rPr lang="en" sz="3000"/>
              <a:t>influent wastewater contains chemical oxygen demand (COD)</a:t>
            </a:r>
          </a:p>
          <a:p>
            <a:pPr indent="0" lvl="0" marL="0" marR="0" rtl="0" algn="l">
              <a:spcBef>
                <a:spcPts val="0"/>
              </a:spcBef>
              <a:spcAft>
                <a:spcPts val="0"/>
              </a:spcAft>
              <a:buNone/>
            </a:pPr>
            <a:r>
              <a:t/>
            </a:r>
            <a:endParaRPr sz="3000"/>
          </a:p>
          <a:p>
            <a:pPr indent="-330200" lvl="0" marL="342900" marR="0" rtl="0" algn="l">
              <a:spcBef>
                <a:spcPts val="0"/>
              </a:spcBef>
              <a:spcAft>
                <a:spcPts val="0"/>
              </a:spcAft>
              <a:buClr>
                <a:schemeClr val="dk1"/>
              </a:buClr>
              <a:buSzPct val="100000"/>
              <a:buFont typeface="Noto Symbol"/>
              <a:buChar char="➢"/>
            </a:pPr>
            <a:r>
              <a:rPr lang="en" sz="3000"/>
              <a:t>granular biomass of a mixture of bacterial species form a sludge bed and fluidized sludge blanket</a:t>
            </a:r>
          </a:p>
          <a:p>
            <a:pPr indent="0" lvl="0" marL="0" marR="0" rtl="0" algn="l">
              <a:spcBef>
                <a:spcPts val="0"/>
              </a:spcBef>
              <a:spcAft>
                <a:spcPts val="0"/>
              </a:spcAft>
              <a:buNone/>
            </a:pPr>
            <a:r>
              <a:t/>
            </a:r>
            <a:endParaRPr sz="3000"/>
          </a:p>
          <a:p>
            <a:pPr indent="0" lvl="0" marL="0" marR="0" rtl="0" algn="l">
              <a:spcBef>
                <a:spcPts val="0"/>
              </a:spcBef>
              <a:spcAft>
                <a:spcPts val="0"/>
              </a:spcAft>
              <a:buNone/>
            </a:pPr>
            <a:r>
              <a:t/>
            </a:r>
            <a:endParaRPr sz="3000"/>
          </a:p>
          <a:p>
            <a:pPr indent="0" lvl="0" marL="0" marR="0" rtl="0" algn="l">
              <a:spcBef>
                <a:spcPts val="0"/>
              </a:spcBef>
              <a:spcAft>
                <a:spcPts val="0"/>
              </a:spcAft>
              <a:buNone/>
            </a:pPr>
            <a:r>
              <a:t/>
            </a:r>
            <a:endParaRPr sz="3000"/>
          </a:p>
          <a:p>
            <a:pPr indent="-139700" lvl="0" marL="342900" marR="0" rtl="0" algn="l">
              <a:spcBef>
                <a:spcPts val="640"/>
              </a:spcBef>
              <a:spcAft>
                <a:spcPts val="0"/>
              </a:spcAft>
              <a:buClr>
                <a:schemeClr val="dk1"/>
              </a:buClr>
              <a:buFont typeface="Noto Symbol"/>
              <a:buNone/>
            </a:pPr>
            <a:r>
              <a:t/>
            </a:r>
            <a:endParaRPr b="0" baseline="0" i="0" sz="3000" u="none" cap="none" strike="noStrike">
              <a:solidFill>
                <a:schemeClr val="dk1"/>
              </a:solidFill>
              <a:latin typeface="Calibri"/>
              <a:ea typeface="Calibri"/>
              <a:cs typeface="Calibri"/>
              <a:sym typeface="Calibri"/>
            </a:endParaRPr>
          </a:p>
        </p:txBody>
      </p:sp>
      <p:pic>
        <p:nvPicPr>
          <p:cNvPr id="106" name="Shape 106"/>
          <p:cNvPicPr preferRelativeResize="0"/>
          <p:nvPr/>
        </p:nvPicPr>
        <p:blipFill rotWithShape="1">
          <a:blip r:embed="rId3">
            <a:alphaModFix/>
          </a:blip>
          <a:srcRect b="7986" l="0" r="0" t="0"/>
          <a:stretch/>
        </p:blipFill>
        <p:spPr>
          <a:xfrm>
            <a:off x="5224375" y="1349034"/>
            <a:ext cx="2879774" cy="3379659"/>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sp>
        <p:nvSpPr>
          <p:cNvPr id="111" name="Shape 111"/>
          <p:cNvSpPr txBox="1"/>
          <p:nvPr>
            <p:ph type="title"/>
          </p:nvPr>
        </p:nvSpPr>
        <p:spPr>
          <a:xfrm>
            <a:off x="2895600" y="171450"/>
            <a:ext cx="6019799"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000"/>
              <a:t>Upflow Anaerobic Sludge Blanket (UASB)</a:t>
            </a:r>
          </a:p>
        </p:txBody>
      </p:sp>
      <p:sp>
        <p:nvSpPr>
          <p:cNvPr id="112" name="Shape 112"/>
          <p:cNvSpPr txBox="1"/>
          <p:nvPr>
            <p:ph idx="1" type="body"/>
          </p:nvPr>
        </p:nvSpPr>
        <p:spPr>
          <a:xfrm>
            <a:off x="281600" y="1267218"/>
            <a:ext cx="4833599" cy="3543300"/>
          </a:xfrm>
          <a:prstGeom prst="rect">
            <a:avLst/>
          </a:prstGeom>
          <a:noFill/>
          <a:ln>
            <a:noFill/>
          </a:ln>
        </p:spPr>
        <p:txBody>
          <a:bodyPr anchorCtr="0" anchor="t" bIns="45700" lIns="91425" rIns="91425" tIns="45700">
            <a:noAutofit/>
          </a:bodyPr>
          <a:lstStyle/>
          <a:p>
            <a:pPr indent="-330200" lvl="0" marL="342900" marR="0" rtl="0" algn="l">
              <a:spcBef>
                <a:spcPts val="0"/>
              </a:spcBef>
              <a:spcAft>
                <a:spcPts val="0"/>
              </a:spcAft>
              <a:buClr>
                <a:schemeClr val="dk1"/>
              </a:buClr>
              <a:buSzPct val="100000"/>
              <a:buFont typeface="Noto Symbol"/>
              <a:buChar char="➢"/>
            </a:pPr>
            <a:r>
              <a:rPr lang="en" sz="3000"/>
              <a:t>granules process the COD to produce </a:t>
            </a:r>
            <a:r>
              <a:rPr b="1" lang="en" sz="3000" u="sng"/>
              <a:t>biogas</a:t>
            </a:r>
            <a:r>
              <a:rPr lang="en" sz="3000"/>
              <a:t> (Methane and Carbon Dioxide) </a:t>
            </a:r>
          </a:p>
          <a:p>
            <a:pPr indent="0" lvl="0" marL="0" marR="0" rtl="0" algn="l">
              <a:spcBef>
                <a:spcPts val="0"/>
              </a:spcBef>
              <a:spcAft>
                <a:spcPts val="0"/>
              </a:spcAft>
              <a:buNone/>
            </a:pPr>
            <a:r>
              <a:t/>
            </a:r>
            <a:endParaRPr sz="3000"/>
          </a:p>
          <a:p>
            <a:pPr indent="-330200" lvl="0" marL="342900" marR="0" rtl="0" algn="l">
              <a:spcBef>
                <a:spcPts val="0"/>
              </a:spcBef>
              <a:spcAft>
                <a:spcPts val="0"/>
              </a:spcAft>
              <a:buClr>
                <a:schemeClr val="dk1"/>
              </a:buClr>
              <a:buSzPct val="100000"/>
              <a:buFont typeface="Noto Symbol"/>
              <a:buChar char="➢"/>
            </a:pPr>
            <a:r>
              <a:rPr lang="en" sz="3000"/>
              <a:t>biogas is captured by Gas-Liquid-Solid (GLS) separator </a:t>
            </a:r>
          </a:p>
          <a:p>
            <a:pPr indent="0" lvl="0" marL="0" marR="0" rtl="0" algn="l">
              <a:spcBef>
                <a:spcPts val="0"/>
              </a:spcBef>
              <a:spcAft>
                <a:spcPts val="0"/>
              </a:spcAft>
              <a:buNone/>
            </a:pPr>
            <a:r>
              <a:t/>
            </a:r>
            <a:endParaRPr sz="3000"/>
          </a:p>
          <a:p>
            <a:pPr indent="0" lvl="0" marL="0" marR="0" rtl="0" algn="l">
              <a:spcBef>
                <a:spcPts val="0"/>
              </a:spcBef>
              <a:spcAft>
                <a:spcPts val="0"/>
              </a:spcAft>
              <a:buNone/>
            </a:pPr>
            <a:r>
              <a:t/>
            </a:r>
            <a:endParaRPr sz="3000"/>
          </a:p>
          <a:p>
            <a:pPr indent="0" lvl="0" marL="0" marR="0" rtl="0" algn="l">
              <a:spcBef>
                <a:spcPts val="0"/>
              </a:spcBef>
              <a:spcAft>
                <a:spcPts val="0"/>
              </a:spcAft>
              <a:buNone/>
            </a:pPr>
            <a:r>
              <a:t/>
            </a:r>
            <a:endParaRPr sz="3000"/>
          </a:p>
          <a:p>
            <a:pPr indent="-139700" lvl="0" marL="342900" marR="0" rtl="0" algn="l">
              <a:spcBef>
                <a:spcPts val="640"/>
              </a:spcBef>
              <a:spcAft>
                <a:spcPts val="0"/>
              </a:spcAft>
              <a:buClr>
                <a:schemeClr val="dk1"/>
              </a:buClr>
              <a:buFont typeface="Noto Symbol"/>
              <a:buNone/>
            </a:pPr>
            <a:r>
              <a:t/>
            </a:r>
            <a:endParaRPr b="0" baseline="0" i="0" sz="3000" u="none" cap="none" strike="noStrike">
              <a:solidFill>
                <a:schemeClr val="dk1"/>
              </a:solidFill>
              <a:latin typeface="Calibri"/>
              <a:ea typeface="Calibri"/>
              <a:cs typeface="Calibri"/>
              <a:sym typeface="Calibri"/>
            </a:endParaRPr>
          </a:p>
        </p:txBody>
      </p:sp>
      <p:pic>
        <p:nvPicPr>
          <p:cNvPr id="113" name="Shape 113"/>
          <p:cNvPicPr preferRelativeResize="0"/>
          <p:nvPr/>
        </p:nvPicPr>
        <p:blipFill rotWithShape="1">
          <a:blip r:embed="rId3">
            <a:alphaModFix/>
          </a:blip>
          <a:srcRect b="7986" l="0" r="0" t="0"/>
          <a:stretch/>
        </p:blipFill>
        <p:spPr>
          <a:xfrm>
            <a:off x="5224375" y="1349034"/>
            <a:ext cx="2879774" cy="3379659"/>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7" name="Shape 117"/>
        <p:cNvGrpSpPr/>
        <p:nvPr/>
      </p:nvGrpSpPr>
      <p:grpSpPr>
        <a:xfrm>
          <a:off x="0" y="0"/>
          <a:ext cx="0" cy="0"/>
          <a:chOff x="0" y="0"/>
          <a:chExt cx="0" cy="0"/>
        </a:xfrm>
      </p:grpSpPr>
      <p:sp>
        <p:nvSpPr>
          <p:cNvPr id="118" name="Shape 118"/>
          <p:cNvSpPr txBox="1"/>
          <p:nvPr>
            <p:ph type="title"/>
          </p:nvPr>
        </p:nvSpPr>
        <p:spPr>
          <a:xfrm>
            <a:off x="2895600" y="171450"/>
            <a:ext cx="6019799"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000"/>
              <a:t>Previous Work and Challenges</a:t>
            </a:r>
          </a:p>
        </p:txBody>
      </p:sp>
      <p:sp>
        <p:nvSpPr>
          <p:cNvPr id="119" name="Shape 119"/>
          <p:cNvSpPr txBox="1"/>
          <p:nvPr>
            <p:ph idx="1" type="body"/>
          </p:nvPr>
        </p:nvSpPr>
        <p:spPr>
          <a:xfrm>
            <a:off x="346050" y="1156400"/>
            <a:ext cx="4048200" cy="3543300"/>
          </a:xfrm>
          <a:prstGeom prst="rect">
            <a:avLst/>
          </a:prstGeom>
          <a:noFill/>
          <a:ln>
            <a:noFill/>
          </a:ln>
        </p:spPr>
        <p:txBody>
          <a:bodyPr anchorCtr="0" anchor="t" bIns="45700" lIns="91425" rIns="91425" tIns="45700">
            <a:noAutofit/>
          </a:bodyPr>
          <a:lstStyle/>
          <a:p>
            <a:pPr lvl="0" rtl="0">
              <a:lnSpc>
                <a:spcPct val="142857"/>
              </a:lnSpc>
              <a:spcBef>
                <a:spcPts val="800"/>
              </a:spcBef>
              <a:buClr>
                <a:srgbClr val="333333"/>
              </a:buClr>
              <a:buSzPct val="100000"/>
              <a:buFont typeface="Arial"/>
              <a:buChar char="➢"/>
            </a:pPr>
            <a:r>
              <a:rPr lang="en" sz="1400">
                <a:solidFill>
                  <a:srgbClr val="333333"/>
                </a:solidFill>
                <a:highlight>
                  <a:srgbClr val="FFFFFF"/>
                </a:highlight>
                <a:latin typeface="Arial"/>
                <a:ea typeface="Arial"/>
                <a:cs typeface="Arial"/>
                <a:sym typeface="Arial"/>
              </a:rPr>
              <a:t>Summer 2013 Goals and Challenges </a:t>
            </a:r>
          </a:p>
          <a:p>
            <a:pPr indent="-107950" lvl="1" marL="742950" marR="0" rtl="0" algn="l">
              <a:lnSpc>
                <a:spcPct val="142857"/>
              </a:lnSpc>
              <a:spcBef>
                <a:spcPts val="800"/>
              </a:spcBef>
              <a:spcAft>
                <a:spcPts val="0"/>
              </a:spcAft>
              <a:buClr>
                <a:srgbClr val="333333"/>
              </a:buClr>
              <a:buFont typeface="Arial"/>
            </a:pPr>
            <a:r>
              <a:rPr lang="en" sz="1400">
                <a:highlight>
                  <a:srgbClr val="FFFFFF"/>
                </a:highlight>
                <a:latin typeface="Arial"/>
                <a:ea typeface="Arial"/>
                <a:cs typeface="Arial"/>
                <a:sym typeface="Arial"/>
              </a:rPr>
              <a:t>Remove COD, turbidity, and pathogens</a:t>
            </a:r>
          </a:p>
          <a:p>
            <a:pPr lvl="1" rtl="0">
              <a:lnSpc>
                <a:spcPct val="142857"/>
              </a:lnSpc>
              <a:spcBef>
                <a:spcPts val="800"/>
              </a:spcBef>
              <a:buClr>
                <a:srgbClr val="333333"/>
              </a:buClr>
              <a:buFont typeface="Arial"/>
            </a:pPr>
            <a:r>
              <a:rPr lang="en" sz="1400">
                <a:highlight>
                  <a:srgbClr val="FFFFFF"/>
                </a:highlight>
                <a:latin typeface="Arial"/>
                <a:ea typeface="Arial"/>
                <a:cs typeface="Arial"/>
                <a:sym typeface="Arial"/>
              </a:rPr>
              <a:t>Energy neutral reactor through collection of biogas</a:t>
            </a:r>
          </a:p>
          <a:p>
            <a:pPr lvl="1" rtl="0">
              <a:lnSpc>
                <a:spcPct val="142857"/>
              </a:lnSpc>
              <a:spcBef>
                <a:spcPts val="800"/>
              </a:spcBef>
              <a:buFont typeface="Arial"/>
            </a:pPr>
            <a:r>
              <a:rPr lang="en" sz="1400">
                <a:highlight>
                  <a:srgbClr val="FFFFFF"/>
                </a:highlight>
                <a:latin typeface="Arial"/>
                <a:ea typeface="Arial"/>
                <a:cs typeface="Arial"/>
                <a:sym typeface="Arial"/>
              </a:rPr>
              <a:t>Challenges: Poor treatment efficacy</a:t>
            </a:r>
          </a:p>
          <a:p>
            <a:pPr lvl="2" rtl="0">
              <a:lnSpc>
                <a:spcPct val="142857"/>
              </a:lnSpc>
              <a:spcBef>
                <a:spcPts val="800"/>
              </a:spcBef>
              <a:buFont typeface="Arial"/>
            </a:pPr>
            <a:r>
              <a:rPr lang="en" sz="1400">
                <a:highlight>
                  <a:srgbClr val="FFFFFF"/>
                </a:highlight>
                <a:latin typeface="Arial"/>
                <a:ea typeface="Arial"/>
                <a:cs typeface="Arial"/>
                <a:sym typeface="Arial"/>
              </a:rPr>
              <a:t>Biomass washout, granular disintegration, scaling</a:t>
            </a:r>
          </a:p>
          <a:p>
            <a:pPr indent="0" lvl="0" marL="457200" rtl="0">
              <a:lnSpc>
                <a:spcPct val="142857"/>
              </a:lnSpc>
              <a:spcBef>
                <a:spcPts val="800"/>
              </a:spcBef>
              <a:buNone/>
            </a:pPr>
            <a:r>
              <a:t/>
            </a:r>
            <a:endParaRPr sz="1400">
              <a:solidFill>
                <a:srgbClr val="333333"/>
              </a:solidFill>
              <a:highlight>
                <a:srgbClr val="FFFFFF"/>
              </a:highlight>
              <a:latin typeface="Arial"/>
              <a:ea typeface="Arial"/>
              <a:cs typeface="Arial"/>
              <a:sym typeface="Arial"/>
            </a:endParaRPr>
          </a:p>
          <a:p>
            <a:pPr indent="0" lvl="0" marL="0" rtl="0">
              <a:lnSpc>
                <a:spcPct val="142857"/>
              </a:lnSpc>
              <a:spcBef>
                <a:spcPts val="800"/>
              </a:spcBef>
              <a:buNone/>
            </a:pPr>
            <a:r>
              <a:t/>
            </a:r>
            <a:endParaRPr sz="1400">
              <a:solidFill>
                <a:srgbClr val="333333"/>
              </a:solidFill>
              <a:highlight>
                <a:srgbClr val="FFFFFF"/>
              </a:highlight>
              <a:latin typeface="Arial"/>
              <a:ea typeface="Arial"/>
              <a:cs typeface="Arial"/>
              <a:sym typeface="Arial"/>
            </a:endParaRPr>
          </a:p>
          <a:p>
            <a:pPr indent="-139700" lvl="0" marL="342900" marR="0" rtl="0" algn="l">
              <a:spcBef>
                <a:spcPts val="640"/>
              </a:spcBef>
              <a:spcAft>
                <a:spcPts val="0"/>
              </a:spcAft>
              <a:buClr>
                <a:schemeClr val="dk1"/>
              </a:buClr>
              <a:buFont typeface="Noto Symbol"/>
              <a:buNone/>
            </a:pPr>
            <a:r>
              <a:t/>
            </a:r>
            <a:endParaRPr b="0" baseline="0" i="0" sz="1400" u="none" cap="none" strike="noStrike">
              <a:solidFill>
                <a:schemeClr val="dk1"/>
              </a:solidFill>
              <a:latin typeface="Calibri"/>
              <a:ea typeface="Calibri"/>
              <a:cs typeface="Calibri"/>
              <a:sym typeface="Calibri"/>
            </a:endParaRPr>
          </a:p>
        </p:txBody>
      </p:sp>
      <p:pic>
        <p:nvPicPr>
          <p:cNvPr id="120" name="Shape 120"/>
          <p:cNvPicPr preferRelativeResize="0"/>
          <p:nvPr/>
        </p:nvPicPr>
        <p:blipFill rotWithShape="1">
          <a:blip r:embed="rId3">
            <a:alphaModFix/>
          </a:blip>
          <a:srcRect b="3449" l="1692" r="6310" t="4562"/>
          <a:stretch/>
        </p:blipFill>
        <p:spPr>
          <a:xfrm>
            <a:off x="4974514" y="1626512"/>
            <a:ext cx="3378057" cy="1890487"/>
          </a:xfrm>
          <a:prstGeom prst="rect">
            <a:avLst/>
          </a:prstGeom>
          <a:noFill/>
          <a:ln cap="flat" cmpd="sng" w="9525">
            <a:solidFill>
              <a:schemeClr val="dk2"/>
            </a:solidFill>
            <a:prstDash val="solid"/>
            <a:round/>
            <a:headEnd len="med" w="med" type="none"/>
            <a:tailEnd len="med" w="med" type="none"/>
          </a:ln>
        </p:spPr>
      </p:pic>
      <p:sp>
        <p:nvSpPr>
          <p:cNvPr id="121" name="Shape 121"/>
          <p:cNvSpPr txBox="1"/>
          <p:nvPr/>
        </p:nvSpPr>
        <p:spPr>
          <a:xfrm>
            <a:off x="3755987" y="4827375"/>
            <a:ext cx="1632000" cy="207600"/>
          </a:xfrm>
          <a:prstGeom prst="rect">
            <a:avLst/>
          </a:prstGeom>
          <a:noFill/>
          <a:ln>
            <a:noFill/>
          </a:ln>
        </p:spPr>
        <p:txBody>
          <a:bodyPr anchorCtr="0" anchor="t" bIns="91425" lIns="91425" rIns="91425" tIns="91425">
            <a:noAutofit/>
          </a:bodyPr>
          <a:lstStyle/>
          <a:p>
            <a:pPr lvl="0" rtl="0">
              <a:spcBef>
                <a:spcPts val="0"/>
              </a:spcBef>
              <a:buNone/>
            </a:pPr>
            <a:r>
              <a:rPr lang="en" sz="1000"/>
              <a:t>Summer 2013 testing</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sp>
        <p:nvSpPr>
          <p:cNvPr id="127" name="Shape 127"/>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lang="en" sz="3000"/>
              <a:t>Previous Work and Challenges</a:t>
            </a:r>
          </a:p>
        </p:txBody>
      </p:sp>
      <p:sp>
        <p:nvSpPr>
          <p:cNvPr id="128" name="Shape 128"/>
          <p:cNvSpPr txBox="1"/>
          <p:nvPr>
            <p:ph idx="1" type="body"/>
          </p:nvPr>
        </p:nvSpPr>
        <p:spPr>
          <a:xfrm>
            <a:off x="323050" y="1184418"/>
            <a:ext cx="4876799" cy="3543300"/>
          </a:xfrm>
          <a:prstGeom prst="rect">
            <a:avLst/>
          </a:prstGeom>
        </p:spPr>
        <p:txBody>
          <a:bodyPr anchorCtr="0" anchor="t" bIns="91425" lIns="91425" rIns="91425" tIns="91425">
            <a:noAutofit/>
          </a:bodyPr>
          <a:lstStyle/>
          <a:p>
            <a:pPr lvl="0" rtl="0">
              <a:lnSpc>
                <a:spcPct val="142857"/>
              </a:lnSpc>
              <a:spcBef>
                <a:spcPts val="800"/>
              </a:spcBef>
              <a:buClr>
                <a:srgbClr val="333333"/>
              </a:buClr>
              <a:buSzPct val="100000"/>
              <a:buFont typeface="Arial"/>
            </a:pPr>
            <a:r>
              <a:rPr lang="en" sz="1400">
                <a:solidFill>
                  <a:srgbClr val="333333"/>
                </a:solidFill>
                <a:highlight>
                  <a:srgbClr val="FFFFFF"/>
                </a:highlight>
                <a:latin typeface="Arial"/>
                <a:ea typeface="Arial"/>
                <a:cs typeface="Arial"/>
                <a:sym typeface="Arial"/>
              </a:rPr>
              <a:t>Fall 2013 Goals and Challenges</a:t>
            </a:r>
          </a:p>
          <a:p>
            <a:pPr indent="-107950" lvl="1" marL="742950" marR="0" rtl="0" algn="l">
              <a:lnSpc>
                <a:spcPct val="142857"/>
              </a:lnSpc>
              <a:spcBef>
                <a:spcPts val="800"/>
              </a:spcBef>
              <a:spcAft>
                <a:spcPts val="0"/>
              </a:spcAft>
              <a:buClr>
                <a:srgbClr val="333333"/>
              </a:buClr>
              <a:buFont typeface="Arial"/>
            </a:pPr>
            <a:r>
              <a:rPr lang="en" sz="1400"/>
              <a:t>New gas chamber sealing method</a:t>
            </a:r>
          </a:p>
          <a:p>
            <a:pPr lvl="1" rtl="0">
              <a:lnSpc>
                <a:spcPct val="142857"/>
              </a:lnSpc>
              <a:spcBef>
                <a:spcPts val="800"/>
              </a:spcBef>
            </a:pPr>
            <a:r>
              <a:rPr lang="en" sz="1400"/>
              <a:t>Models for particle fluidization and settling </a:t>
            </a:r>
          </a:p>
          <a:p>
            <a:pPr lvl="1" rtl="0">
              <a:lnSpc>
                <a:spcPct val="142857"/>
              </a:lnSpc>
              <a:spcBef>
                <a:spcPts val="800"/>
              </a:spcBef>
            </a:pPr>
            <a:r>
              <a:rPr lang="en" sz="1400"/>
              <a:t>Dissolved methane tests</a:t>
            </a:r>
          </a:p>
          <a:p>
            <a:pPr lvl="1" rtl="0">
              <a:lnSpc>
                <a:spcPct val="142857"/>
              </a:lnSpc>
              <a:spcBef>
                <a:spcPts val="800"/>
              </a:spcBef>
            </a:pPr>
            <a:r>
              <a:rPr lang="en" sz="1400"/>
              <a:t>Characterization of granules</a:t>
            </a:r>
          </a:p>
          <a:p>
            <a:pPr lvl="2" rtl="0">
              <a:lnSpc>
                <a:spcPct val="142857"/>
              </a:lnSpc>
              <a:spcBef>
                <a:spcPts val="800"/>
              </a:spcBef>
            </a:pPr>
            <a:r>
              <a:rPr lang="en" sz="1400"/>
              <a:t>Confocal microscopy and chemical staining </a:t>
            </a:r>
          </a:p>
          <a:p>
            <a:pPr lvl="1" rtl="0">
              <a:lnSpc>
                <a:spcPct val="142857"/>
              </a:lnSpc>
              <a:spcBef>
                <a:spcPts val="800"/>
              </a:spcBef>
            </a:pPr>
            <a:r>
              <a:rPr lang="en" sz="1400"/>
              <a:t>Challenges: inability to collect significant data for gas production</a:t>
            </a:r>
          </a:p>
          <a:p>
            <a:pPr lvl="2" rtl="0">
              <a:lnSpc>
                <a:spcPct val="142857"/>
              </a:lnSpc>
              <a:spcBef>
                <a:spcPts val="800"/>
              </a:spcBef>
            </a:pPr>
            <a:r>
              <a:rPr lang="en" sz="1400"/>
              <a:t>Leaks, lengthy startup time</a:t>
            </a:r>
          </a:p>
          <a:p>
            <a:pPr indent="0" lvl="0" marL="914400" rtl="0">
              <a:lnSpc>
                <a:spcPct val="142857"/>
              </a:lnSpc>
              <a:spcBef>
                <a:spcPts val="800"/>
              </a:spcBef>
              <a:buNone/>
            </a:pPr>
            <a:r>
              <a:t/>
            </a:r>
            <a:endParaRPr sz="1400"/>
          </a:p>
        </p:txBody>
      </p:sp>
      <p:pic>
        <p:nvPicPr>
          <p:cNvPr id="129" name="Shape 129"/>
          <p:cNvPicPr preferRelativeResize="0"/>
          <p:nvPr/>
        </p:nvPicPr>
        <p:blipFill>
          <a:blip r:embed="rId3">
            <a:alphaModFix/>
          </a:blip>
          <a:stretch>
            <a:fillRect/>
          </a:stretch>
        </p:blipFill>
        <p:spPr>
          <a:xfrm>
            <a:off x="5402414" y="1313325"/>
            <a:ext cx="3479473" cy="3285488"/>
          </a:xfrm>
          <a:prstGeom prst="rect">
            <a:avLst/>
          </a:prstGeom>
          <a:noFill/>
          <a:ln>
            <a:noFill/>
          </a:ln>
        </p:spPr>
      </p:pic>
      <p:sp>
        <p:nvSpPr>
          <p:cNvPr id="130" name="Shape 130"/>
          <p:cNvSpPr txBox="1"/>
          <p:nvPr/>
        </p:nvSpPr>
        <p:spPr>
          <a:xfrm>
            <a:off x="6076550" y="4558293"/>
            <a:ext cx="2131199" cy="169499"/>
          </a:xfrm>
          <a:prstGeom prst="rect">
            <a:avLst/>
          </a:prstGeom>
          <a:noFill/>
          <a:ln>
            <a:noFill/>
          </a:ln>
        </p:spPr>
        <p:txBody>
          <a:bodyPr anchorCtr="0" anchor="t" bIns="91425" lIns="91425" rIns="91425" tIns="91425">
            <a:noAutofit/>
          </a:bodyPr>
          <a:lstStyle/>
          <a:p>
            <a:pPr lvl="0" rtl="0">
              <a:spcBef>
                <a:spcPts val="0"/>
              </a:spcBef>
              <a:buNone/>
            </a:pPr>
            <a:r>
              <a:rPr lang="en" sz="1000"/>
              <a:t>Fall 2013 Gas sampling method</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