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7" r:id="rId3"/>
    <p:sldId id="258" r:id="rId4"/>
    <p:sldId id="259" r:id="rId5"/>
    <p:sldId id="261" r:id="rId6"/>
    <p:sldId id="260" r:id="rId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0" d="100"/>
          <a:sy n="80" d="100"/>
        </p:scale>
        <p:origin x="-192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916043-1FE3-C148-AEC1-EC181F883730}" type="datetimeFigureOut">
              <a:rPr lang="fr-FR" smtClean="0"/>
              <a:t>03/08/2015</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647B29-C7F0-5845-A8FA-7868E2B116BE}" type="slidenum">
              <a:rPr lang="en-US" smtClean="0"/>
              <a:t>‹#›</a:t>
            </a:fld>
            <a:endParaRPr lang="en-US"/>
          </a:p>
        </p:txBody>
      </p:sp>
    </p:spTree>
    <p:extLst>
      <p:ext uri="{BB962C8B-B14F-4D97-AF65-F5344CB8AC3E}">
        <p14:creationId xmlns:p14="http://schemas.microsoft.com/office/powerpoint/2010/main" val="197213570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Typical</a:t>
            </a:r>
            <a:r>
              <a:rPr lang="en-US" baseline="0" dirty="0" smtClean="0"/>
              <a:t> salivary gland with its </a:t>
            </a:r>
            <a:r>
              <a:rPr lang="en-US" baseline="0" dirty="0" err="1" smtClean="0"/>
              <a:t>acini</a:t>
            </a:r>
            <a:r>
              <a:rPr lang="en-US" baseline="0" dirty="0" smtClean="0"/>
              <a:t> and salivary duct.</a:t>
            </a:r>
          </a:p>
          <a:p>
            <a:r>
              <a:rPr lang="en-US" baseline="0" dirty="0" smtClean="0"/>
              <a:t>The </a:t>
            </a:r>
            <a:r>
              <a:rPr lang="en-US" baseline="0" dirty="0" err="1" smtClean="0"/>
              <a:t>acini</a:t>
            </a:r>
            <a:r>
              <a:rPr lang="en-US" baseline="0" dirty="0" smtClean="0"/>
              <a:t> will secrete a primary secretion  that contains ptyalin (for digestion of PT) and/or </a:t>
            </a:r>
            <a:r>
              <a:rPr lang="en-US" baseline="0" dirty="0" err="1" smtClean="0"/>
              <a:t>mucin</a:t>
            </a:r>
            <a:r>
              <a:rPr lang="en-US" baseline="0" dirty="0" smtClean="0"/>
              <a:t> in a fluid with a similar composition as that of ECF.</a:t>
            </a:r>
          </a:p>
          <a:p>
            <a:r>
              <a:rPr lang="en-US" baseline="0" dirty="0" smtClean="0"/>
              <a:t>Then the saliva will flow through the salivary duct and there will be an active reabsorption of sodium and active secretion of potassium, passive absorption of chloride and secretion of HCO3. </a:t>
            </a:r>
          </a:p>
          <a:p>
            <a:r>
              <a:rPr lang="en-US" baseline="0" dirty="0" smtClean="0"/>
              <a:t>The final composition of saliva will be hypotonic containing high concentration of potassium and </a:t>
            </a:r>
            <a:r>
              <a:rPr lang="en-US" baseline="0" dirty="0" err="1" smtClean="0"/>
              <a:t>bicarb</a:t>
            </a:r>
            <a:r>
              <a:rPr lang="en-US" baseline="0" dirty="0" smtClean="0"/>
              <a:t>, and low concentration of NaCl.</a:t>
            </a:r>
          </a:p>
          <a:p>
            <a:endParaRPr lang="en-US" baseline="0" dirty="0" smtClean="0"/>
          </a:p>
          <a:p>
            <a:r>
              <a:rPr lang="en-US" baseline="0" dirty="0" smtClean="0"/>
              <a:t>Salivary secretion is under the control of a nervous stimulation, primarily parasympathetic,  Blood supply also affects salivation, with increase in BF to the salivary glands (which is important to bring the nutrients necessary for the composition of saliva) also increasing salivation</a:t>
            </a:r>
            <a:endParaRPr lang="en-US" dirty="0"/>
          </a:p>
        </p:txBody>
      </p:sp>
      <p:sp>
        <p:nvSpPr>
          <p:cNvPr id="4" name="Espace réservé du numéro de diapositive 3"/>
          <p:cNvSpPr>
            <a:spLocks noGrp="1"/>
          </p:cNvSpPr>
          <p:nvPr>
            <p:ph type="sldNum" sz="quarter" idx="10"/>
          </p:nvPr>
        </p:nvSpPr>
        <p:spPr/>
        <p:txBody>
          <a:bodyPr/>
          <a:lstStyle/>
          <a:p>
            <a:fld id="{6A647B29-C7F0-5845-A8FA-7868E2B116BE}" type="slidenum">
              <a:rPr lang="en-US" smtClean="0"/>
              <a:t>1</a:t>
            </a:fld>
            <a:endParaRPr lang="en-US"/>
          </a:p>
        </p:txBody>
      </p:sp>
    </p:spTree>
    <p:extLst>
      <p:ext uri="{BB962C8B-B14F-4D97-AF65-F5344CB8AC3E}">
        <p14:creationId xmlns:p14="http://schemas.microsoft.com/office/powerpoint/2010/main" val="1627861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This is the schematic</a:t>
            </a:r>
            <a:r>
              <a:rPr lang="en-US" baseline="0" dirty="0" smtClean="0"/>
              <a:t> of a typical gastric gland composed of 4 types of cells important in gastric secretion: mucous cells, parietal cells and chief cells. </a:t>
            </a:r>
            <a:endParaRPr lang="en-US" dirty="0"/>
          </a:p>
        </p:txBody>
      </p:sp>
      <p:sp>
        <p:nvSpPr>
          <p:cNvPr id="4" name="Espace réservé du numéro de diapositive 3"/>
          <p:cNvSpPr>
            <a:spLocks noGrp="1"/>
          </p:cNvSpPr>
          <p:nvPr>
            <p:ph type="sldNum" sz="quarter" idx="10"/>
          </p:nvPr>
        </p:nvSpPr>
        <p:spPr/>
        <p:txBody>
          <a:bodyPr/>
          <a:lstStyle/>
          <a:p>
            <a:fld id="{6A647B29-C7F0-5845-A8FA-7868E2B116BE}" type="slidenum">
              <a:rPr lang="en-US" smtClean="0"/>
              <a:t>2</a:t>
            </a:fld>
            <a:endParaRPr lang="en-US"/>
          </a:p>
        </p:txBody>
      </p:sp>
    </p:spTree>
    <p:extLst>
      <p:ext uri="{BB962C8B-B14F-4D97-AF65-F5344CB8AC3E}">
        <p14:creationId xmlns:p14="http://schemas.microsoft.com/office/powerpoint/2010/main" val="1893970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The proportion of each type of cells is dependent</a:t>
            </a:r>
            <a:r>
              <a:rPr lang="en-US" baseline="0" dirty="0" smtClean="0"/>
              <a:t> on the location in the gastric wall.</a:t>
            </a:r>
          </a:p>
          <a:p>
            <a:r>
              <a:rPr lang="en-US" baseline="0" dirty="0" smtClean="0"/>
              <a:t>At the level of the </a:t>
            </a:r>
            <a:r>
              <a:rPr lang="en-US" baseline="0" dirty="0" err="1" smtClean="0"/>
              <a:t>antral</a:t>
            </a:r>
            <a:r>
              <a:rPr lang="en-US" baseline="0" dirty="0" smtClean="0"/>
              <a:t> portion of the stomach, we find pyloric glands and those are mainly composed of mucus cells, a lower number of parietal and chief cells, and also contain G cell. </a:t>
            </a:r>
            <a:endParaRPr lang="en-US" dirty="0"/>
          </a:p>
        </p:txBody>
      </p:sp>
      <p:sp>
        <p:nvSpPr>
          <p:cNvPr id="4" name="Espace réservé du numéro de diapositive 3"/>
          <p:cNvSpPr>
            <a:spLocks noGrp="1"/>
          </p:cNvSpPr>
          <p:nvPr>
            <p:ph type="sldNum" sz="quarter" idx="10"/>
          </p:nvPr>
        </p:nvSpPr>
        <p:spPr/>
        <p:txBody>
          <a:bodyPr/>
          <a:lstStyle/>
          <a:p>
            <a:fld id="{6A647B29-C7F0-5845-A8FA-7868E2B116BE}" type="slidenum">
              <a:rPr lang="en-US" smtClean="0"/>
              <a:t>3</a:t>
            </a:fld>
            <a:endParaRPr lang="en-US"/>
          </a:p>
        </p:txBody>
      </p:sp>
    </p:spTree>
    <p:extLst>
      <p:ext uri="{BB962C8B-B14F-4D97-AF65-F5344CB8AC3E}">
        <p14:creationId xmlns:p14="http://schemas.microsoft.com/office/powerpoint/2010/main" val="454601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The</a:t>
            </a:r>
            <a:r>
              <a:rPr lang="en-US" baseline="0" dirty="0" smtClean="0"/>
              <a:t> mechanism of HCl secretion is shown in this picture.</a:t>
            </a:r>
          </a:p>
          <a:p>
            <a:r>
              <a:rPr lang="en-US" baseline="0" dirty="0" smtClean="0"/>
              <a:t>The first step will be the formation of H+ and </a:t>
            </a:r>
            <a:r>
              <a:rPr lang="en-US" baseline="0" dirty="0" err="1" smtClean="0"/>
              <a:t>bicarb</a:t>
            </a:r>
            <a:r>
              <a:rPr lang="en-US" baseline="0" dirty="0" smtClean="0"/>
              <a:t> from water and CO2.  H+ is then actively secreted into the lumen through the H+/K+ ATPase pump.  </a:t>
            </a:r>
          </a:p>
          <a:p>
            <a:r>
              <a:rPr lang="en-US" baseline="0" dirty="0" smtClean="0"/>
              <a:t>HCO3 will be reabsorbed into the blood in exchange of chloride. </a:t>
            </a:r>
          </a:p>
          <a:p>
            <a:r>
              <a:rPr lang="en-US" baseline="0" dirty="0" smtClean="0"/>
              <a:t>Chloride will be secreted into the lumen through chloride channels</a:t>
            </a:r>
          </a:p>
          <a:p>
            <a:r>
              <a:rPr lang="en-US" baseline="0" dirty="0" smtClean="0"/>
              <a:t>Presence of hydrogen and chloride in the lumen will lead to the formation of HCL!</a:t>
            </a:r>
            <a:endParaRPr lang="en-US" dirty="0"/>
          </a:p>
        </p:txBody>
      </p:sp>
      <p:sp>
        <p:nvSpPr>
          <p:cNvPr id="4" name="Espace réservé du numéro de diapositive 3"/>
          <p:cNvSpPr>
            <a:spLocks noGrp="1"/>
          </p:cNvSpPr>
          <p:nvPr>
            <p:ph type="sldNum" sz="quarter" idx="10"/>
          </p:nvPr>
        </p:nvSpPr>
        <p:spPr/>
        <p:txBody>
          <a:bodyPr/>
          <a:lstStyle/>
          <a:p>
            <a:fld id="{6A647B29-C7F0-5845-A8FA-7868E2B116BE}" type="slidenum">
              <a:rPr lang="en-US" smtClean="0"/>
              <a:t>4</a:t>
            </a:fld>
            <a:endParaRPr lang="en-US"/>
          </a:p>
        </p:txBody>
      </p:sp>
    </p:spTree>
    <p:extLst>
      <p:ext uri="{BB962C8B-B14F-4D97-AF65-F5344CB8AC3E}">
        <p14:creationId xmlns:p14="http://schemas.microsoft.com/office/powerpoint/2010/main" val="236712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A" smtClean="0"/>
              <a:t>Cliquez et modifiez le titre</a:t>
            </a:r>
            <a:endParaRPr lang="en-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CA"/>
          </a:p>
        </p:txBody>
      </p:sp>
      <p:sp>
        <p:nvSpPr>
          <p:cNvPr id="4" name="Espace réservé de la date 3"/>
          <p:cNvSpPr>
            <a:spLocks noGrp="1"/>
          </p:cNvSpPr>
          <p:nvPr>
            <p:ph type="dt" sz="half" idx="10"/>
          </p:nvPr>
        </p:nvSpPr>
        <p:spPr/>
        <p:txBody>
          <a:body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93463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en-CA"/>
          </a:p>
        </p:txBody>
      </p:sp>
      <p:sp>
        <p:nvSpPr>
          <p:cNvPr id="3" name="Espace réservé du texte vertical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e la date 3"/>
          <p:cNvSpPr>
            <a:spLocks noGrp="1"/>
          </p:cNvSpPr>
          <p:nvPr>
            <p:ph type="dt" sz="half" idx="10"/>
          </p:nvPr>
        </p:nvSpPr>
        <p:spPr/>
        <p:txBody>
          <a:body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273828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A" smtClean="0"/>
              <a:t>Cliquez et modifiez le titre</a:t>
            </a:r>
            <a:endParaRPr lang="en-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e la date 3"/>
          <p:cNvSpPr>
            <a:spLocks noGrp="1"/>
          </p:cNvSpPr>
          <p:nvPr>
            <p:ph type="dt" sz="half" idx="10"/>
          </p:nvPr>
        </p:nvSpPr>
        <p:spPr/>
        <p:txBody>
          <a:body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662521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en-CA"/>
          </a:p>
        </p:txBody>
      </p:sp>
      <p:sp>
        <p:nvSpPr>
          <p:cNvPr id="3" name="Espace réservé du contenu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e la date 3"/>
          <p:cNvSpPr>
            <a:spLocks noGrp="1"/>
          </p:cNvSpPr>
          <p:nvPr>
            <p:ph type="dt" sz="half" idx="10"/>
          </p:nvPr>
        </p:nvSpPr>
        <p:spPr/>
        <p:txBody>
          <a:body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89208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A" smtClean="0"/>
              <a:t>Cliquez et modifiez le titre</a:t>
            </a:r>
            <a:endParaRPr lang="en-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Espace réservé de la date 3"/>
          <p:cNvSpPr>
            <a:spLocks noGrp="1"/>
          </p:cNvSpPr>
          <p:nvPr>
            <p:ph type="dt" sz="half" idx="10"/>
          </p:nvPr>
        </p:nvSpPr>
        <p:spPr/>
        <p:txBody>
          <a:body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11"/>
          </p:nvPr>
        </p:nvSpPr>
        <p:spPr/>
        <p:txBody>
          <a:bodyPr/>
          <a:lstStyle/>
          <a:p>
            <a:endParaRPr lang="en-CA"/>
          </a:p>
        </p:txBody>
      </p:sp>
      <p:sp>
        <p:nvSpPr>
          <p:cNvPr id="6" name="Espace réservé du numéro de diapositive 5"/>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969519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en-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5" name="Espace réservé de la date 4"/>
          <p:cNvSpPr>
            <a:spLocks noGrp="1"/>
          </p:cNvSpPr>
          <p:nvPr>
            <p:ph type="dt" sz="half" idx="10"/>
          </p:nvPr>
        </p:nvSpPr>
        <p:spPr/>
        <p:txBody>
          <a:bodyPr/>
          <a:lstStyle/>
          <a:p>
            <a:fld id="{D9EA2EB5-8E83-2D44-89B2-7FF50AEE5B89}" type="datetimeFigureOut">
              <a:rPr lang="fr-FR" smtClean="0"/>
              <a:t>03/08/2015</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010660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A" smtClean="0"/>
              <a:t>Cliquez et modifiez le titre</a:t>
            </a:r>
            <a:endParaRPr lang="en-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7" name="Espace réservé de la date 6"/>
          <p:cNvSpPr>
            <a:spLocks noGrp="1"/>
          </p:cNvSpPr>
          <p:nvPr>
            <p:ph type="dt" sz="half" idx="10"/>
          </p:nvPr>
        </p:nvSpPr>
        <p:spPr/>
        <p:txBody>
          <a:bodyPr/>
          <a:lstStyle/>
          <a:p>
            <a:fld id="{D9EA2EB5-8E83-2D44-89B2-7FF50AEE5B89}" type="datetimeFigureOut">
              <a:rPr lang="fr-FR" smtClean="0"/>
              <a:t>03/08/2015</a:t>
            </a:fld>
            <a:endParaRPr lang="en-CA"/>
          </a:p>
        </p:txBody>
      </p:sp>
      <p:sp>
        <p:nvSpPr>
          <p:cNvPr id="8" name="Espace réservé du pied de page 7"/>
          <p:cNvSpPr>
            <a:spLocks noGrp="1"/>
          </p:cNvSpPr>
          <p:nvPr>
            <p:ph type="ftr" sz="quarter" idx="11"/>
          </p:nvPr>
        </p:nvSpPr>
        <p:spPr/>
        <p:txBody>
          <a:bodyPr/>
          <a:lstStyle/>
          <a:p>
            <a:endParaRPr lang="en-CA"/>
          </a:p>
        </p:txBody>
      </p:sp>
      <p:sp>
        <p:nvSpPr>
          <p:cNvPr id="9" name="Espace réservé du numéro de diapositive 8"/>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1049015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smtClean="0"/>
              <a:t>Cliquez et modifiez le titre</a:t>
            </a:r>
            <a:endParaRPr lang="en-CA"/>
          </a:p>
        </p:txBody>
      </p:sp>
      <p:sp>
        <p:nvSpPr>
          <p:cNvPr id="3" name="Espace réservé de la date 2"/>
          <p:cNvSpPr>
            <a:spLocks noGrp="1"/>
          </p:cNvSpPr>
          <p:nvPr>
            <p:ph type="dt" sz="half" idx="10"/>
          </p:nvPr>
        </p:nvSpPr>
        <p:spPr/>
        <p:txBody>
          <a:bodyPr/>
          <a:lstStyle/>
          <a:p>
            <a:fld id="{D9EA2EB5-8E83-2D44-89B2-7FF50AEE5B89}" type="datetimeFigureOut">
              <a:rPr lang="fr-FR" smtClean="0"/>
              <a:t>03/08/2015</a:t>
            </a:fld>
            <a:endParaRPr lang="en-CA"/>
          </a:p>
        </p:txBody>
      </p:sp>
      <p:sp>
        <p:nvSpPr>
          <p:cNvPr id="4" name="Espace réservé du pied de page 3"/>
          <p:cNvSpPr>
            <a:spLocks noGrp="1"/>
          </p:cNvSpPr>
          <p:nvPr>
            <p:ph type="ftr" sz="quarter" idx="11"/>
          </p:nvPr>
        </p:nvSpPr>
        <p:spPr/>
        <p:txBody>
          <a:bodyPr/>
          <a:lstStyle/>
          <a:p>
            <a:endParaRPr lang="en-CA"/>
          </a:p>
        </p:txBody>
      </p:sp>
      <p:sp>
        <p:nvSpPr>
          <p:cNvPr id="5" name="Espace réservé du numéro de diapositive 4"/>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281509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EA2EB5-8E83-2D44-89B2-7FF50AEE5B89}" type="datetimeFigureOut">
              <a:rPr lang="fr-FR" smtClean="0"/>
              <a:t>03/08/2015</a:t>
            </a:fld>
            <a:endParaRPr lang="en-CA"/>
          </a:p>
        </p:txBody>
      </p:sp>
      <p:sp>
        <p:nvSpPr>
          <p:cNvPr id="3" name="Espace réservé du pied de page 2"/>
          <p:cNvSpPr>
            <a:spLocks noGrp="1"/>
          </p:cNvSpPr>
          <p:nvPr>
            <p:ph type="ftr" sz="quarter" idx="11"/>
          </p:nvPr>
        </p:nvSpPr>
        <p:spPr/>
        <p:txBody>
          <a:bodyPr/>
          <a:lstStyle/>
          <a:p>
            <a:endParaRPr lang="en-CA"/>
          </a:p>
        </p:txBody>
      </p:sp>
      <p:sp>
        <p:nvSpPr>
          <p:cNvPr id="4" name="Espace réservé du numéro de diapositive 3"/>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2664048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A" smtClean="0"/>
              <a:t>Cliquez et modifiez le titre</a:t>
            </a:r>
            <a:endParaRPr lang="en-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D9EA2EB5-8E83-2D44-89B2-7FF50AEE5B89}" type="datetimeFigureOut">
              <a:rPr lang="fr-FR" smtClean="0"/>
              <a:t>03/08/2015</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382377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A" smtClean="0"/>
              <a:t>Cliquez et modifiez le titre</a:t>
            </a:r>
            <a:endParaRPr lang="en-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Espace réservé de la date 4"/>
          <p:cNvSpPr>
            <a:spLocks noGrp="1"/>
          </p:cNvSpPr>
          <p:nvPr>
            <p:ph type="dt" sz="half" idx="10"/>
          </p:nvPr>
        </p:nvSpPr>
        <p:spPr/>
        <p:txBody>
          <a:bodyPr/>
          <a:lstStyle/>
          <a:p>
            <a:fld id="{D9EA2EB5-8E83-2D44-89B2-7FF50AEE5B89}" type="datetimeFigureOut">
              <a:rPr lang="fr-FR" smtClean="0"/>
              <a:t>03/08/2015</a:t>
            </a:fld>
            <a:endParaRPr lang="en-CA"/>
          </a:p>
        </p:txBody>
      </p:sp>
      <p:sp>
        <p:nvSpPr>
          <p:cNvPr id="6" name="Espace réservé du pied de page 5"/>
          <p:cNvSpPr>
            <a:spLocks noGrp="1"/>
          </p:cNvSpPr>
          <p:nvPr>
            <p:ph type="ftr" sz="quarter" idx="11"/>
          </p:nvPr>
        </p:nvSpPr>
        <p:spPr/>
        <p:txBody>
          <a:bodyPr/>
          <a:lstStyle/>
          <a:p>
            <a:endParaRPr lang="en-CA"/>
          </a:p>
        </p:txBody>
      </p:sp>
      <p:sp>
        <p:nvSpPr>
          <p:cNvPr id="7" name="Espace réservé du numéro de diapositive 6"/>
          <p:cNvSpPr>
            <a:spLocks noGrp="1"/>
          </p:cNvSpPr>
          <p:nvPr>
            <p:ph type="sldNum" sz="quarter" idx="12"/>
          </p:nvPr>
        </p:nvSpPr>
        <p:spPr/>
        <p:txBody>
          <a:bodyPr/>
          <a:lstStyle/>
          <a:p>
            <a:fld id="{F33170DC-5C1D-6746-9E5C-7237094E4EC9}" type="slidenum">
              <a:rPr lang="en-CA" smtClean="0"/>
              <a:t>‹#›</a:t>
            </a:fld>
            <a:endParaRPr lang="en-CA"/>
          </a:p>
        </p:txBody>
      </p:sp>
    </p:spTree>
    <p:extLst>
      <p:ext uri="{BB962C8B-B14F-4D97-AF65-F5344CB8AC3E}">
        <p14:creationId xmlns:p14="http://schemas.microsoft.com/office/powerpoint/2010/main" val="10907296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A" smtClean="0"/>
              <a:t>Cliquez et modifiez le titre</a:t>
            </a:r>
            <a:endParaRPr lang="en-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EA2EB5-8E83-2D44-89B2-7FF50AEE5B89}" type="datetimeFigureOut">
              <a:rPr lang="fr-FR" smtClean="0"/>
              <a:t>03/08/2015</a:t>
            </a:fld>
            <a:endParaRPr lang="en-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170DC-5C1D-6746-9E5C-7237094E4EC9}" type="slidenum">
              <a:rPr lang="en-CA" smtClean="0"/>
              <a:t>‹#›</a:t>
            </a:fld>
            <a:endParaRPr lang="en-CA"/>
          </a:p>
        </p:txBody>
      </p:sp>
    </p:spTree>
    <p:extLst>
      <p:ext uri="{BB962C8B-B14F-4D97-AF65-F5344CB8AC3E}">
        <p14:creationId xmlns:p14="http://schemas.microsoft.com/office/powerpoint/2010/main" val="4204501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428850" y="428883"/>
            <a:ext cx="8296607" cy="6152818"/>
          </a:xfrm>
          <a:prstGeom prst="rect">
            <a:avLst/>
          </a:prstGeom>
          <a:noFill/>
          <a:ln>
            <a:noFill/>
          </a:ln>
        </p:spPr>
      </p:pic>
    </p:spTree>
    <p:extLst>
      <p:ext uri="{BB962C8B-B14F-4D97-AF65-F5344CB8AC3E}">
        <p14:creationId xmlns:p14="http://schemas.microsoft.com/office/powerpoint/2010/main" val="12803465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620712"/>
            <a:ext cx="5943600" cy="5616575"/>
          </a:xfrm>
          <a:prstGeom prst="rect">
            <a:avLst/>
          </a:prstGeom>
          <a:noFill/>
          <a:ln>
            <a:noFill/>
          </a:ln>
        </p:spPr>
      </p:pic>
    </p:spTree>
    <p:extLst>
      <p:ext uri="{BB962C8B-B14F-4D97-AF65-F5344CB8AC3E}">
        <p14:creationId xmlns:p14="http://schemas.microsoft.com/office/powerpoint/2010/main" val="362637395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extLst>
              <a:ext uri="{28A0092B-C50C-407E-A947-70E740481C1C}">
                <a14:useLocalDpi xmlns:a14="http://schemas.microsoft.com/office/drawing/2010/main" val="0"/>
              </a:ext>
            </a:extLst>
          </a:blip>
          <a:srcRect/>
          <a:stretch>
            <a:fillRect/>
          </a:stretch>
        </p:blipFill>
        <p:spPr bwMode="auto">
          <a:xfrm>
            <a:off x="561063" y="1319639"/>
            <a:ext cx="7785028" cy="3711927"/>
          </a:xfrm>
          <a:prstGeom prst="rect">
            <a:avLst/>
          </a:prstGeom>
          <a:noFill/>
          <a:ln>
            <a:noFill/>
          </a:ln>
        </p:spPr>
      </p:pic>
    </p:spTree>
    <p:extLst>
      <p:ext uri="{BB962C8B-B14F-4D97-AF65-F5344CB8AC3E}">
        <p14:creationId xmlns:p14="http://schemas.microsoft.com/office/powerpoint/2010/main" val="428216161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459865"/>
            <a:ext cx="5943600" cy="3938270"/>
          </a:xfrm>
          <a:prstGeom prst="rect">
            <a:avLst/>
          </a:prstGeom>
          <a:noFill/>
          <a:ln>
            <a:noFill/>
          </a:ln>
        </p:spPr>
      </p:pic>
    </p:spTree>
    <p:extLst>
      <p:ext uri="{BB962C8B-B14F-4D97-AF65-F5344CB8AC3E}">
        <p14:creationId xmlns:p14="http://schemas.microsoft.com/office/powerpoint/2010/main" val="322585027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400" y="139700"/>
            <a:ext cx="9093200" cy="6565900"/>
          </a:xfrm>
          <a:prstGeom prst="rect">
            <a:avLst/>
          </a:prstGeom>
        </p:spPr>
      </p:pic>
    </p:spTree>
    <p:extLst>
      <p:ext uri="{BB962C8B-B14F-4D97-AF65-F5344CB8AC3E}">
        <p14:creationId xmlns:p14="http://schemas.microsoft.com/office/powerpoint/2010/main" val="5086077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extLst>
              <a:ext uri="{28A0092B-C50C-407E-A947-70E740481C1C}">
                <a14:useLocalDpi xmlns:a14="http://schemas.microsoft.com/office/drawing/2010/main" val="0"/>
              </a:ext>
            </a:extLst>
          </a:blip>
          <a:srcRect/>
          <a:stretch>
            <a:fillRect/>
          </a:stretch>
        </p:blipFill>
        <p:spPr bwMode="auto">
          <a:xfrm>
            <a:off x="1055632" y="452987"/>
            <a:ext cx="6669605" cy="6141085"/>
          </a:xfrm>
          <a:prstGeom prst="rect">
            <a:avLst/>
          </a:prstGeom>
          <a:noFill/>
          <a:ln>
            <a:noFill/>
          </a:ln>
        </p:spPr>
      </p:pic>
    </p:spTree>
    <p:extLst>
      <p:ext uri="{BB962C8B-B14F-4D97-AF65-F5344CB8AC3E}">
        <p14:creationId xmlns:p14="http://schemas.microsoft.com/office/powerpoint/2010/main" val="40349806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A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TotalTime>
  <Words>317</Words>
  <Application>Microsoft Macintosh PowerPoint</Application>
  <PresentationFormat>Présentation à l'écran (4:3)</PresentationFormat>
  <Paragraphs>18</Paragraphs>
  <Slides>6</Slides>
  <Notes>4</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Jo-Annie Letendre</dc:creator>
  <cp:lastModifiedBy>Jo-Annie Letendre</cp:lastModifiedBy>
  <cp:revision>4</cp:revision>
  <dcterms:created xsi:type="dcterms:W3CDTF">2015-07-29T17:30:26Z</dcterms:created>
  <dcterms:modified xsi:type="dcterms:W3CDTF">2015-08-03T14:02:06Z</dcterms:modified>
</cp:coreProperties>
</file>