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6"/>
  </p:notesMasterIdLst>
  <p:handoutMasterIdLst>
    <p:handoutMasterId r:id="rId57"/>
  </p:handoutMasterIdLst>
  <p:sldIdLst>
    <p:sldId id="256" r:id="rId2"/>
    <p:sldId id="257" r:id="rId3"/>
    <p:sldId id="276" r:id="rId4"/>
    <p:sldId id="297" r:id="rId5"/>
    <p:sldId id="258" r:id="rId6"/>
    <p:sldId id="298" r:id="rId7"/>
    <p:sldId id="299" r:id="rId8"/>
    <p:sldId id="259" r:id="rId9"/>
    <p:sldId id="260" r:id="rId10"/>
    <p:sldId id="266" r:id="rId11"/>
    <p:sldId id="264" r:id="rId12"/>
    <p:sldId id="270" r:id="rId13"/>
    <p:sldId id="268" r:id="rId14"/>
    <p:sldId id="265" r:id="rId15"/>
    <p:sldId id="269" r:id="rId16"/>
    <p:sldId id="278" r:id="rId17"/>
    <p:sldId id="272" r:id="rId18"/>
    <p:sldId id="280" r:id="rId19"/>
    <p:sldId id="279" r:id="rId20"/>
    <p:sldId id="271" r:id="rId21"/>
    <p:sldId id="282" r:id="rId22"/>
    <p:sldId id="283" r:id="rId23"/>
    <p:sldId id="285" r:id="rId24"/>
    <p:sldId id="286" r:id="rId25"/>
    <p:sldId id="287" r:id="rId26"/>
    <p:sldId id="284" r:id="rId27"/>
    <p:sldId id="288" r:id="rId28"/>
    <p:sldId id="291" r:id="rId29"/>
    <p:sldId id="313" r:id="rId30"/>
    <p:sldId id="292" r:id="rId31"/>
    <p:sldId id="293" r:id="rId32"/>
    <p:sldId id="294" r:id="rId33"/>
    <p:sldId id="319" r:id="rId34"/>
    <p:sldId id="295" r:id="rId35"/>
    <p:sldId id="300" r:id="rId36"/>
    <p:sldId id="301" r:id="rId37"/>
    <p:sldId id="311" r:id="rId38"/>
    <p:sldId id="309" r:id="rId39"/>
    <p:sldId id="302" r:id="rId40"/>
    <p:sldId id="303" r:id="rId41"/>
    <p:sldId id="304" r:id="rId42"/>
    <p:sldId id="305" r:id="rId43"/>
    <p:sldId id="306" r:id="rId44"/>
    <p:sldId id="307" r:id="rId45"/>
    <p:sldId id="310" r:id="rId46"/>
    <p:sldId id="316" r:id="rId47"/>
    <p:sldId id="317" r:id="rId48"/>
    <p:sldId id="318" r:id="rId49"/>
    <p:sldId id="315" r:id="rId50"/>
    <p:sldId id="321" r:id="rId51"/>
    <p:sldId id="322" r:id="rId52"/>
    <p:sldId id="320" r:id="rId53"/>
    <p:sldId id="323" r:id="rId54"/>
    <p:sldId id="324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15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notesMaster" Target="notesMasters/notesMaster1.xml"/><Relationship Id="rId57" Type="http://schemas.openxmlformats.org/officeDocument/2006/relationships/handoutMaster" Target="handoutMasters/handoutMaster1.xml"/><Relationship Id="rId58" Type="http://schemas.openxmlformats.org/officeDocument/2006/relationships/printerSettings" Target="printerSettings/printerSettings1.bin"/><Relationship Id="rId59" Type="http://schemas.openxmlformats.org/officeDocument/2006/relationships/presProps" Target="pres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viewProps" Target="viewProps.xml"/><Relationship Id="rId61" Type="http://schemas.openxmlformats.org/officeDocument/2006/relationships/theme" Target="theme/theme1.xml"/><Relationship Id="rId6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62A22-1784-9141-8DB1-3A0EEE59BD00}" type="datetimeFigureOut">
              <a:rPr lang="en-US" smtClean="0"/>
              <a:t>10/5/15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8034F8-B648-DF4E-BFFE-13199A890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0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4ED77-2307-6845-9D36-65E0505EE8E9}" type="datetimeFigureOut">
              <a:rPr lang="en-US" smtClean="0"/>
              <a:t>10/5/15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F09A3-1BB0-F941-B260-25DAF36AF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6276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FEC8F6A-BBF0-8548-B368-3FAD95A8EF2A}" type="datetime1">
              <a:rPr lang="en-US" smtClean="0"/>
              <a:t>10/5/15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F9DDE3E1-AC18-D44B-836E-F2C9AD028668}" type="datetime1">
              <a:rPr lang="en-US" smtClean="0"/>
              <a:t>10/5/15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8E044CF7-61E5-0446-8400-0B791F015F9D}" type="datetime1">
              <a:rPr lang="en-US" smtClean="0"/>
              <a:t>10/5/15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4E8B8AE-28B3-F54F-9504-42DE775D8543}" type="datetime1">
              <a:rPr lang="en-US" smtClean="0"/>
              <a:t>10/5/15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D8755541-9A25-A243-A49A-9A98D731007A}" type="datetime1">
              <a:rPr lang="en-US" smtClean="0"/>
              <a:t>10/5/15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B17A645-A937-6542-8360-9406D1F2B42D}" type="datetime1">
              <a:rPr lang="en-US" smtClean="0"/>
              <a:t>10/5/15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3A3B71B-0AEF-CF4F-BF11-8284C6D8526A}" type="datetime1">
              <a:rPr lang="en-US" smtClean="0"/>
              <a:t>10/5/15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DD6CD11C-04E7-A74C-8478-62D0BD97B969}" type="datetime1">
              <a:rPr lang="en-US" smtClean="0"/>
              <a:t>10/5/15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60EA504B-D8BB-034E-82B9-C51FA3B1F660}" type="datetime1">
              <a:rPr lang="en-US" smtClean="0"/>
              <a:t>10/5/15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DD1E848-94C8-854F-9212-B202EF1755C4}" type="datetime1">
              <a:rPr lang="en-US" smtClean="0"/>
              <a:t>10/5/15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3366354A-3C33-5942-B836-1383C65BAE65}" type="datetime1">
              <a:rPr lang="en-US" smtClean="0"/>
              <a:t>10/5/15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64EDB19C-53C7-D144-B760-B8B2C64FAD9F}" type="datetime1">
              <a:rPr lang="en-US" smtClean="0"/>
              <a:t>10/5/15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Primary Hemostasis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893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</a:t>
            </a:r>
            <a:r>
              <a:rPr lang="en-US" dirty="0" smtClean="0"/>
              <a:t>on </a:t>
            </a:r>
            <a:r>
              <a:rPr lang="en-US" dirty="0" err="1" smtClean="0"/>
              <a:t>Willebrand</a:t>
            </a:r>
            <a:r>
              <a:rPr lang="en-US" dirty="0" smtClean="0"/>
              <a:t> Factor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Synthesized by megakaryocytes and endothelial cells</a:t>
            </a:r>
          </a:p>
          <a:p>
            <a:pPr lvl="1"/>
            <a:r>
              <a:rPr lang="en-US" dirty="0"/>
              <a:t>Small </a:t>
            </a:r>
            <a:r>
              <a:rPr lang="en-US" dirty="0" err="1" smtClean="0"/>
              <a:t>vWF</a:t>
            </a:r>
            <a:r>
              <a:rPr lang="en-US" dirty="0" smtClean="0"/>
              <a:t> </a:t>
            </a:r>
            <a:r>
              <a:rPr lang="en-US" dirty="0" err="1" smtClean="0"/>
              <a:t>multimers</a:t>
            </a:r>
            <a:r>
              <a:rPr lang="en-US" dirty="0" smtClean="0"/>
              <a:t> </a:t>
            </a:r>
            <a:r>
              <a:rPr lang="en-US" dirty="0"/>
              <a:t>are constitutively </a:t>
            </a:r>
            <a:r>
              <a:rPr lang="en-US" dirty="0" smtClean="0"/>
              <a:t>synthesized, and released into circulation</a:t>
            </a:r>
          </a:p>
          <a:p>
            <a:pPr lvl="1"/>
            <a:r>
              <a:rPr lang="en-US" dirty="0" smtClean="0"/>
              <a:t>Large </a:t>
            </a:r>
            <a:r>
              <a:rPr lang="en-US" dirty="0" err="1" smtClean="0"/>
              <a:t>vWF</a:t>
            </a:r>
            <a:r>
              <a:rPr lang="en-US" dirty="0" smtClean="0"/>
              <a:t> </a:t>
            </a:r>
            <a:r>
              <a:rPr lang="en-US" dirty="0" err="1" smtClean="0"/>
              <a:t>multimers</a:t>
            </a:r>
            <a:r>
              <a:rPr lang="en-US" dirty="0" smtClean="0"/>
              <a:t> </a:t>
            </a:r>
            <a:r>
              <a:rPr lang="en-US" dirty="0" smtClean="0"/>
              <a:t>stored within secretory vessels</a:t>
            </a:r>
          </a:p>
          <a:p>
            <a:pPr lvl="2"/>
            <a:r>
              <a:rPr lang="en-US" dirty="0" smtClean="0"/>
              <a:t>Megakaryocytes, platelets: </a:t>
            </a:r>
            <a:r>
              <a:rPr lang="en-US" dirty="0" smtClean="0"/>
              <a:t>alpha granules</a:t>
            </a:r>
          </a:p>
          <a:p>
            <a:pPr lvl="2"/>
            <a:r>
              <a:rPr lang="en-US" dirty="0" smtClean="0"/>
              <a:t>Endothelial cells: </a:t>
            </a:r>
            <a:r>
              <a:rPr lang="en-US" dirty="0" err="1" smtClean="0"/>
              <a:t>Weibel</a:t>
            </a:r>
            <a:r>
              <a:rPr lang="en-US" dirty="0" smtClean="0"/>
              <a:t>-Palade bodies</a:t>
            </a:r>
          </a:p>
          <a:p>
            <a:endParaRPr lang="en-US" dirty="0" smtClean="0"/>
          </a:p>
          <a:p>
            <a:r>
              <a:rPr lang="en-US" dirty="0" smtClean="0"/>
              <a:t>Release </a:t>
            </a:r>
            <a:r>
              <a:rPr lang="en-US" dirty="0"/>
              <a:t>stimulated by multiple factors</a:t>
            </a:r>
          </a:p>
          <a:p>
            <a:pPr lvl="1"/>
            <a:r>
              <a:rPr lang="en-US" dirty="0"/>
              <a:t>Thrombin, fibrin, vasopressin, collagen, PAF, epinephrine, histamine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28537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</a:t>
            </a:r>
            <a:r>
              <a:rPr lang="en-US" dirty="0" smtClean="0"/>
              <a:t>on </a:t>
            </a:r>
            <a:r>
              <a:rPr lang="en-US" dirty="0" err="1" smtClean="0"/>
              <a:t>Willebrand</a:t>
            </a:r>
            <a:r>
              <a:rPr lang="en-US" dirty="0" smtClean="0"/>
              <a:t> Factor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‘Bridging molecule’ </a:t>
            </a:r>
            <a:r>
              <a:rPr lang="en-US" dirty="0"/>
              <a:t>at sites </a:t>
            </a:r>
            <a:r>
              <a:rPr lang="en-US" dirty="0" smtClean="0"/>
              <a:t>of vascular </a:t>
            </a:r>
            <a:r>
              <a:rPr lang="en-US" dirty="0" smtClean="0"/>
              <a:t>injury</a:t>
            </a:r>
            <a:endParaRPr lang="en-US" dirty="0" smtClean="0"/>
          </a:p>
          <a:p>
            <a:pPr lvl="1"/>
            <a:r>
              <a:rPr lang="en-US" dirty="0" err="1" smtClean="0"/>
              <a:t>Platelets:subendothelial</a:t>
            </a:r>
            <a:r>
              <a:rPr lang="en-US" dirty="0" smtClean="0"/>
              <a:t> structure complexes</a:t>
            </a:r>
            <a:endParaRPr lang="en-US" dirty="0" smtClean="0"/>
          </a:p>
          <a:p>
            <a:pPr lvl="1"/>
            <a:r>
              <a:rPr lang="en-US" dirty="0" err="1" smtClean="0"/>
              <a:t>Platelet:platelet</a:t>
            </a:r>
            <a:r>
              <a:rPr lang="en-US" dirty="0" smtClean="0"/>
              <a:t> complexes</a:t>
            </a:r>
          </a:p>
          <a:p>
            <a:endParaRPr lang="en-US" dirty="0" smtClean="0"/>
          </a:p>
          <a:p>
            <a:r>
              <a:rPr lang="en-US" dirty="0" smtClean="0"/>
              <a:t>Promotes </a:t>
            </a:r>
            <a:r>
              <a:rPr lang="en-US" dirty="0"/>
              <a:t>platelet </a:t>
            </a:r>
            <a:r>
              <a:rPr lang="en-US" dirty="0" smtClean="0"/>
              <a:t>aggregation</a:t>
            </a:r>
          </a:p>
          <a:p>
            <a:endParaRPr lang="en-US" dirty="0" smtClean="0"/>
          </a:p>
          <a:p>
            <a:r>
              <a:rPr lang="en-US" dirty="0" smtClean="0"/>
              <a:t>Carrier </a:t>
            </a:r>
            <a:r>
              <a:rPr lang="en-US" dirty="0"/>
              <a:t>for factor VIII in the </a:t>
            </a:r>
            <a:r>
              <a:rPr lang="en-US" dirty="0" smtClean="0"/>
              <a:t>circulation</a:t>
            </a:r>
          </a:p>
          <a:p>
            <a:pPr lvl="1"/>
            <a:r>
              <a:rPr lang="en-US" dirty="0" smtClean="0"/>
              <a:t>Increasing </a:t>
            </a:r>
            <a:r>
              <a:rPr lang="en-US" dirty="0"/>
              <a:t>the half-life of factor VIII </a:t>
            </a:r>
            <a:r>
              <a:rPr lang="en-US" dirty="0" smtClean="0"/>
              <a:t>5x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78458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</a:t>
            </a:r>
            <a:r>
              <a:rPr lang="en-US" dirty="0" smtClean="0"/>
              <a:t>on </a:t>
            </a:r>
            <a:r>
              <a:rPr lang="en-US" dirty="0" err="1" smtClean="0"/>
              <a:t>Willebrand</a:t>
            </a:r>
            <a:r>
              <a:rPr lang="en-US" dirty="0" smtClean="0"/>
              <a:t> Factor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Binds to subendothelial collagen</a:t>
            </a:r>
          </a:p>
          <a:p>
            <a:endParaRPr lang="en-US" dirty="0" smtClean="0"/>
          </a:p>
          <a:p>
            <a:r>
              <a:rPr lang="en-US" dirty="0" smtClean="0"/>
              <a:t>Each </a:t>
            </a:r>
            <a:r>
              <a:rPr lang="en-US" dirty="0" err="1"/>
              <a:t>vWF</a:t>
            </a:r>
            <a:r>
              <a:rPr lang="en-US" dirty="0"/>
              <a:t> monomer contains binding sites for collagen, </a:t>
            </a:r>
            <a:r>
              <a:rPr lang="en-US" dirty="0" err="1" smtClean="0"/>
              <a:t>GPIb</a:t>
            </a:r>
            <a:r>
              <a:rPr lang="en-US" dirty="0" smtClean="0"/>
              <a:t>, </a:t>
            </a:r>
            <a:r>
              <a:rPr lang="en-US" dirty="0"/>
              <a:t>factor VIII, and other </a:t>
            </a:r>
            <a:r>
              <a:rPr lang="en-US" dirty="0" err="1" smtClean="0"/>
              <a:t>vWF</a:t>
            </a:r>
            <a:r>
              <a:rPr lang="en-US" dirty="0" smtClean="0"/>
              <a:t> </a:t>
            </a:r>
            <a:r>
              <a:rPr lang="en-US" dirty="0"/>
              <a:t>monomers</a:t>
            </a:r>
          </a:p>
          <a:p>
            <a:endParaRPr lang="en-US" dirty="0"/>
          </a:p>
          <a:p>
            <a:r>
              <a:rPr lang="en-US" dirty="0"/>
              <a:t>Large </a:t>
            </a:r>
            <a:r>
              <a:rPr lang="en-US" dirty="0" err="1"/>
              <a:t>vWF</a:t>
            </a:r>
            <a:r>
              <a:rPr lang="en-US" dirty="0"/>
              <a:t> </a:t>
            </a:r>
            <a:r>
              <a:rPr lang="en-US" dirty="0" err="1"/>
              <a:t>multimers</a:t>
            </a:r>
            <a:r>
              <a:rPr lang="en-US" dirty="0"/>
              <a:t> have multiple binding sites</a:t>
            </a:r>
          </a:p>
          <a:p>
            <a:pPr lvl="1"/>
            <a:r>
              <a:rPr lang="en-US" dirty="0"/>
              <a:t>Allows for multiple interactions with both platelet receptors and subendothelial structures</a:t>
            </a:r>
          </a:p>
          <a:p>
            <a:pPr lvl="1"/>
            <a:r>
              <a:rPr lang="en-US" dirty="0"/>
              <a:t>May be </a:t>
            </a:r>
            <a:r>
              <a:rPr lang="en-US" dirty="0" err="1"/>
              <a:t>prothrombotic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808637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</a:t>
            </a:r>
            <a:r>
              <a:rPr lang="en-US" dirty="0" smtClean="0"/>
              <a:t>on </a:t>
            </a:r>
            <a:r>
              <a:rPr lang="en-US" dirty="0" err="1" smtClean="0"/>
              <a:t>Willebrand</a:t>
            </a:r>
            <a:r>
              <a:rPr lang="en-US" dirty="0" smtClean="0"/>
              <a:t> Factor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00306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normal half-life of circulating </a:t>
            </a:r>
            <a:r>
              <a:rPr lang="en-US" dirty="0" err="1" smtClean="0"/>
              <a:t>vWF</a:t>
            </a:r>
            <a:r>
              <a:rPr lang="en-US" dirty="0" smtClean="0"/>
              <a:t> </a:t>
            </a:r>
            <a:r>
              <a:rPr lang="en-US" dirty="0"/>
              <a:t>is approximately 8 to 12 </a:t>
            </a:r>
            <a:r>
              <a:rPr lang="en-US" dirty="0" smtClean="0"/>
              <a:t>hours</a:t>
            </a:r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vWF</a:t>
            </a:r>
            <a:r>
              <a:rPr lang="en-US" dirty="0" smtClean="0"/>
              <a:t> </a:t>
            </a:r>
            <a:r>
              <a:rPr lang="en-US" dirty="0"/>
              <a:t>circulates as </a:t>
            </a:r>
            <a:r>
              <a:rPr lang="en-US" dirty="0" smtClean="0"/>
              <a:t>flexible 2nm </a:t>
            </a:r>
            <a:r>
              <a:rPr lang="en-US" dirty="0"/>
              <a:t>thick strands in a tangled coil configuration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Under </a:t>
            </a:r>
            <a:r>
              <a:rPr lang="en-US" dirty="0"/>
              <a:t>conditions of high shear </a:t>
            </a:r>
            <a:r>
              <a:rPr lang="en-US" dirty="0" smtClean="0"/>
              <a:t>stress, its </a:t>
            </a:r>
            <a:r>
              <a:rPr lang="en-US" dirty="0"/>
              <a:t>structure becomes more </a:t>
            </a:r>
            <a:r>
              <a:rPr lang="en-US" dirty="0" smtClean="0"/>
              <a:t>linear</a:t>
            </a:r>
          </a:p>
          <a:p>
            <a:pPr lvl="1"/>
            <a:r>
              <a:rPr lang="en-US" dirty="0" smtClean="0"/>
              <a:t>Functional </a:t>
            </a:r>
            <a:r>
              <a:rPr lang="en-US" dirty="0"/>
              <a:t>form for binding to the </a:t>
            </a:r>
            <a:r>
              <a:rPr lang="en-US" dirty="0" err="1" smtClean="0"/>
              <a:t>GPIb</a:t>
            </a:r>
            <a:r>
              <a:rPr lang="en-US" dirty="0" smtClean="0"/>
              <a:t> receptor</a:t>
            </a:r>
          </a:p>
          <a:p>
            <a:pPr lvl="2"/>
            <a:r>
              <a:rPr lang="en-US" dirty="0" err="1" smtClean="0"/>
              <a:t>GPIb</a:t>
            </a:r>
            <a:r>
              <a:rPr lang="en-US" dirty="0" smtClean="0"/>
              <a:t> receptor mediates </a:t>
            </a:r>
            <a:r>
              <a:rPr lang="en-US" dirty="0"/>
              <a:t>platelet adhesion and </a:t>
            </a:r>
            <a:r>
              <a:rPr lang="en-US" dirty="0" smtClean="0"/>
              <a:t>aggregation</a:t>
            </a:r>
          </a:p>
          <a:p>
            <a:pPr lvl="1"/>
            <a:r>
              <a:rPr lang="en-US" dirty="0" smtClean="0"/>
              <a:t>This conformation allows for recruitment of platelets from circulation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25740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</a:t>
            </a:r>
            <a:r>
              <a:rPr lang="en-US" dirty="0" smtClean="0"/>
              <a:t>on </a:t>
            </a:r>
            <a:r>
              <a:rPr lang="en-US" dirty="0" err="1" smtClean="0"/>
              <a:t>Willebrand</a:t>
            </a:r>
            <a:r>
              <a:rPr lang="en-US" dirty="0" smtClean="0"/>
              <a:t> Factor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Plasma </a:t>
            </a:r>
            <a:r>
              <a:rPr lang="en-US" dirty="0" err="1" smtClean="0"/>
              <a:t>vWF</a:t>
            </a:r>
            <a:r>
              <a:rPr lang="en-US" dirty="0" smtClean="0"/>
              <a:t> </a:t>
            </a:r>
            <a:r>
              <a:rPr lang="en-US" dirty="0"/>
              <a:t>concentrations vary widely </a:t>
            </a:r>
            <a:r>
              <a:rPr lang="en-US" dirty="0" smtClean="0"/>
              <a:t>among normal </a:t>
            </a:r>
            <a:r>
              <a:rPr lang="en-US" dirty="0" smtClean="0"/>
              <a:t>individuals</a:t>
            </a:r>
          </a:p>
          <a:p>
            <a:endParaRPr lang="en-US" dirty="0" smtClean="0"/>
          </a:p>
          <a:p>
            <a:r>
              <a:rPr lang="en-US" dirty="0" smtClean="0"/>
              <a:t>In humans</a:t>
            </a:r>
            <a:r>
              <a:rPr lang="en-US" dirty="0"/>
              <a:t>, the </a:t>
            </a:r>
            <a:r>
              <a:rPr lang="en-US" dirty="0" smtClean="0"/>
              <a:t>[plasma] of </a:t>
            </a:r>
            <a:r>
              <a:rPr lang="en-US" dirty="0" err="1" smtClean="0"/>
              <a:t>vWF</a:t>
            </a:r>
            <a:r>
              <a:rPr lang="en-US" dirty="0" smtClean="0"/>
              <a:t> </a:t>
            </a:r>
            <a:r>
              <a:rPr lang="en-US" dirty="0"/>
              <a:t>is affected by the blood group of the </a:t>
            </a:r>
            <a:r>
              <a:rPr lang="en-US" dirty="0" smtClean="0"/>
              <a:t>individual</a:t>
            </a:r>
          </a:p>
          <a:p>
            <a:pPr lvl="1"/>
            <a:r>
              <a:rPr lang="en-US" dirty="0" smtClean="0"/>
              <a:t>Type </a:t>
            </a:r>
            <a:r>
              <a:rPr lang="en-US" dirty="0"/>
              <a:t>O blood </a:t>
            </a:r>
            <a:r>
              <a:rPr lang="en-US" dirty="0" smtClean="0"/>
              <a:t>adults have ~25-30 </a:t>
            </a:r>
            <a:r>
              <a:rPr lang="en-US" dirty="0"/>
              <a:t>percent lower levels of </a:t>
            </a:r>
            <a:r>
              <a:rPr lang="en-US" dirty="0" err="1" smtClean="0"/>
              <a:t>vWF</a:t>
            </a:r>
            <a:r>
              <a:rPr lang="en-US" dirty="0" smtClean="0"/>
              <a:t> </a:t>
            </a:r>
            <a:r>
              <a:rPr lang="en-US" dirty="0"/>
              <a:t>than those with types A, B, or </a:t>
            </a:r>
            <a:r>
              <a:rPr lang="en-US" dirty="0" smtClean="0"/>
              <a:t>AB</a:t>
            </a:r>
          </a:p>
          <a:p>
            <a:pPr lvl="1"/>
            <a:r>
              <a:rPr lang="en-US" dirty="0" smtClean="0"/>
              <a:t>Identical portion </a:t>
            </a:r>
            <a:r>
              <a:rPr lang="en-US" dirty="0"/>
              <a:t>of the carbohydrate present on </a:t>
            </a:r>
            <a:r>
              <a:rPr lang="en-US" dirty="0" err="1" smtClean="0"/>
              <a:t>vWF</a:t>
            </a:r>
            <a:r>
              <a:rPr lang="en-US" dirty="0" smtClean="0"/>
              <a:t> and </a:t>
            </a:r>
            <a:r>
              <a:rPr lang="en-US" dirty="0"/>
              <a:t>blood </a:t>
            </a:r>
            <a:r>
              <a:rPr lang="en-US" dirty="0" smtClean="0"/>
              <a:t>groups, which influences </a:t>
            </a:r>
            <a:r>
              <a:rPr lang="en-US" dirty="0" err="1" smtClean="0"/>
              <a:t>vWF</a:t>
            </a:r>
            <a:r>
              <a:rPr lang="en-US" dirty="0" smtClean="0"/>
              <a:t> clearance?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47483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Adhesion: High Shear Stress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Upon endothelial injury, </a:t>
            </a:r>
            <a:r>
              <a:rPr lang="en-US" dirty="0" err="1" smtClean="0"/>
              <a:t>vWF</a:t>
            </a:r>
            <a:r>
              <a:rPr lang="en-US" dirty="0" smtClean="0"/>
              <a:t> binds to exposed </a:t>
            </a:r>
            <a:r>
              <a:rPr lang="en-US" dirty="0"/>
              <a:t>subendothelial </a:t>
            </a:r>
            <a:r>
              <a:rPr lang="en-US" dirty="0" smtClean="0"/>
              <a:t>collagen</a:t>
            </a:r>
          </a:p>
          <a:p>
            <a:pPr lvl="1"/>
            <a:r>
              <a:rPr lang="en-US" dirty="0" smtClean="0"/>
              <a:t>Release of factor VIII</a:t>
            </a:r>
          </a:p>
          <a:p>
            <a:endParaRPr lang="en-US" dirty="0" smtClean="0"/>
          </a:p>
          <a:p>
            <a:r>
              <a:rPr lang="en-US" dirty="0" smtClean="0"/>
              <a:t>Platelet binding (via receptor </a:t>
            </a:r>
            <a:r>
              <a:rPr lang="en-US" dirty="0" err="1" smtClean="0"/>
              <a:t>GPIb</a:t>
            </a:r>
            <a:r>
              <a:rPr lang="en-US" dirty="0" smtClean="0"/>
              <a:t>) to the </a:t>
            </a:r>
            <a:r>
              <a:rPr lang="en-US" dirty="0" err="1" smtClean="0"/>
              <a:t>vWF:collagen</a:t>
            </a:r>
            <a:r>
              <a:rPr lang="en-US" dirty="0" smtClean="0"/>
              <a:t> complex</a:t>
            </a:r>
          </a:p>
          <a:p>
            <a:endParaRPr lang="en-US" dirty="0" smtClean="0"/>
          </a:p>
          <a:p>
            <a:r>
              <a:rPr lang="en-US" dirty="0" smtClean="0"/>
              <a:t>Induces </a:t>
            </a:r>
            <a:r>
              <a:rPr lang="en-US" dirty="0"/>
              <a:t>a conformational </a:t>
            </a:r>
            <a:r>
              <a:rPr lang="en-US" dirty="0" smtClean="0"/>
              <a:t>change and </a:t>
            </a:r>
            <a:r>
              <a:rPr lang="en-US" dirty="0" smtClean="0"/>
              <a:t>initiation of platelet activation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046368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Platelet Adhesion: </a:t>
            </a:r>
            <a:r>
              <a:rPr lang="en-US" dirty="0" smtClean="0"/>
              <a:t>Low </a:t>
            </a:r>
            <a:r>
              <a:rPr lang="en-US" dirty="0"/>
              <a:t>Shear Stress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Platelet </a:t>
            </a:r>
            <a:r>
              <a:rPr lang="en-US" dirty="0"/>
              <a:t>adhesion to </a:t>
            </a:r>
            <a:r>
              <a:rPr lang="en-US" dirty="0" err="1" smtClean="0"/>
              <a:t>subendothelium</a:t>
            </a:r>
            <a:r>
              <a:rPr lang="en-US" dirty="0"/>
              <a:t> </a:t>
            </a:r>
            <a:r>
              <a:rPr lang="en-US" dirty="0" smtClean="0"/>
              <a:t>via </a:t>
            </a:r>
            <a:r>
              <a:rPr lang="en-US" dirty="0"/>
              <a:t>collagen, </a:t>
            </a:r>
            <a:r>
              <a:rPr lang="en-US" dirty="0" err="1"/>
              <a:t>fibronectin</a:t>
            </a:r>
            <a:r>
              <a:rPr lang="en-US" dirty="0"/>
              <a:t>, and </a:t>
            </a:r>
            <a:r>
              <a:rPr lang="en-US" dirty="0" err="1" smtClean="0"/>
              <a:t>laminin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Less stable bond (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vWF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/>
              <a:t>Also results in platelet conformational change and activation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25863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Activation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Shape change</a:t>
            </a:r>
          </a:p>
          <a:p>
            <a:r>
              <a:rPr lang="en-US" dirty="0" smtClean="0"/>
              <a:t>Degranulation</a:t>
            </a:r>
          </a:p>
          <a:p>
            <a:r>
              <a:rPr lang="en-US" dirty="0" smtClean="0"/>
              <a:t>Phospholipid membrane metabolism</a:t>
            </a:r>
          </a:p>
          <a:p>
            <a:r>
              <a:rPr lang="en-US" dirty="0" smtClean="0"/>
              <a:t>Membrane flipping</a:t>
            </a:r>
          </a:p>
          <a:p>
            <a:r>
              <a:rPr lang="en-US" dirty="0" err="1" smtClean="0"/>
              <a:t>Microvesiculation</a:t>
            </a:r>
            <a:endParaRPr lang="en-US" dirty="0" smtClean="0"/>
          </a:p>
          <a:p>
            <a:r>
              <a:rPr lang="en-US" dirty="0" smtClean="0"/>
              <a:t>Recruitment of additional platelets</a:t>
            </a:r>
          </a:p>
          <a:p>
            <a:r>
              <a:rPr lang="en-US" dirty="0" smtClean="0"/>
              <a:t>Fibrinogen receptor activation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940086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Activation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Shape change</a:t>
            </a:r>
          </a:p>
          <a:p>
            <a:pPr lvl="1"/>
            <a:r>
              <a:rPr lang="en-US" dirty="0" smtClean="0"/>
              <a:t>Elongated </a:t>
            </a:r>
            <a:r>
              <a:rPr lang="en-US" dirty="0"/>
              <a:t>cells with cytoplasmic </a:t>
            </a:r>
            <a:r>
              <a:rPr lang="en-US" dirty="0" smtClean="0"/>
              <a:t>extensions</a:t>
            </a:r>
          </a:p>
          <a:p>
            <a:pPr lvl="1"/>
            <a:r>
              <a:rPr lang="en-US" dirty="0" smtClean="0"/>
              <a:t>Increased surface area</a:t>
            </a:r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572" y="3061669"/>
            <a:ext cx="7329373" cy="312066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66709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Activation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Degranulation of cytoplasmic </a:t>
            </a:r>
            <a:r>
              <a:rPr lang="en-US" dirty="0" smtClean="0"/>
              <a:t>granules</a:t>
            </a:r>
            <a:endParaRPr lang="en-US" dirty="0" smtClean="0"/>
          </a:p>
          <a:p>
            <a:pPr lvl="1"/>
            <a:r>
              <a:rPr lang="el-GR" dirty="0" smtClean="0"/>
              <a:t>α</a:t>
            </a:r>
            <a:r>
              <a:rPr lang="en-US" dirty="0" smtClean="0"/>
              <a:t>- granules</a:t>
            </a:r>
          </a:p>
          <a:p>
            <a:pPr lvl="2"/>
            <a:r>
              <a:rPr lang="en-US" dirty="0" err="1" smtClean="0"/>
              <a:t>vWF</a:t>
            </a:r>
            <a:r>
              <a:rPr lang="en-US" dirty="0"/>
              <a:t>,</a:t>
            </a:r>
            <a:r>
              <a:rPr lang="en-US" dirty="0" smtClean="0"/>
              <a:t> fibrinogen: primary hemostasis</a:t>
            </a:r>
          </a:p>
          <a:p>
            <a:pPr lvl="2"/>
            <a:r>
              <a:rPr lang="en-US" dirty="0" smtClean="0"/>
              <a:t>Factor V, Factor XII: secondary hemostasis</a:t>
            </a:r>
          </a:p>
          <a:p>
            <a:pPr lvl="2"/>
            <a:r>
              <a:rPr lang="en-US" dirty="0" smtClean="0"/>
              <a:t>Adhesion molecules (P-</a:t>
            </a:r>
            <a:r>
              <a:rPr lang="en-US" dirty="0" err="1" smtClean="0"/>
              <a:t>selectin</a:t>
            </a:r>
            <a:r>
              <a:rPr lang="en-US" dirty="0" smtClean="0"/>
              <a:t>, platelet </a:t>
            </a:r>
            <a:r>
              <a:rPr lang="en-US" dirty="0"/>
              <a:t>derived growth factor, </a:t>
            </a:r>
            <a:r>
              <a:rPr lang="en-US" dirty="0" err="1" smtClean="0"/>
              <a:t>fibronectin</a:t>
            </a:r>
            <a:r>
              <a:rPr lang="en-US" dirty="0" smtClean="0"/>
              <a:t>)</a:t>
            </a:r>
            <a:endParaRPr lang="en-US" dirty="0" smtClean="0"/>
          </a:p>
          <a:p>
            <a:pPr lvl="1"/>
            <a:r>
              <a:rPr lang="en-US" dirty="0" smtClean="0"/>
              <a:t>Dense granules</a:t>
            </a:r>
          </a:p>
          <a:p>
            <a:pPr lvl="2"/>
            <a:r>
              <a:rPr lang="en-US" dirty="0" smtClean="0"/>
              <a:t>ADP, serotonin, calcium, ATP, </a:t>
            </a:r>
            <a:r>
              <a:rPr lang="en-US" dirty="0"/>
              <a:t>histamine, epinephrine, </a:t>
            </a:r>
            <a:r>
              <a:rPr lang="en-US" dirty="0" smtClean="0"/>
              <a:t>serotonin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19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105579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Hemostasis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Primary hemostasis</a:t>
            </a:r>
          </a:p>
          <a:p>
            <a:pPr lvl="1"/>
            <a:r>
              <a:rPr lang="en-US" dirty="0" smtClean="0"/>
              <a:t>Formation of the platelet plug</a:t>
            </a:r>
          </a:p>
          <a:p>
            <a:r>
              <a:rPr lang="en-US" dirty="0" smtClean="0"/>
              <a:t>Secondary hemostasis</a:t>
            </a:r>
          </a:p>
          <a:p>
            <a:pPr lvl="1"/>
            <a:r>
              <a:rPr lang="en-US" dirty="0" smtClean="0"/>
              <a:t>Reinforcement of the platelet plug via a cross-linked fibrin meshwork</a:t>
            </a:r>
          </a:p>
          <a:p>
            <a:r>
              <a:rPr lang="en-US" dirty="0" smtClean="0"/>
              <a:t>Fibrinolysis</a:t>
            </a:r>
          </a:p>
          <a:p>
            <a:pPr lvl="1"/>
            <a:r>
              <a:rPr lang="en-US" dirty="0" smtClean="0"/>
              <a:t>Clot breakdown</a:t>
            </a:r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2128" y="3325700"/>
            <a:ext cx="3088871" cy="3088871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607465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Activation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61437" y="1527048"/>
            <a:ext cx="4475604" cy="4572000"/>
          </a:xfrm>
        </p:spPr>
        <p:txBody>
          <a:bodyPr/>
          <a:lstStyle/>
          <a:p>
            <a:r>
              <a:rPr lang="en-US" dirty="0" smtClean="0"/>
              <a:t>Phospholipid metabolism</a:t>
            </a:r>
          </a:p>
          <a:p>
            <a:pPr lvl="1"/>
            <a:r>
              <a:rPr lang="en-US" dirty="0"/>
              <a:t>Activation of </a:t>
            </a:r>
            <a:r>
              <a:rPr lang="en-US" dirty="0" smtClean="0"/>
              <a:t>phospholipase</a:t>
            </a:r>
            <a:r>
              <a:rPr lang="en-US" baseline="-25000" dirty="0" smtClean="0"/>
              <a:t>A2</a:t>
            </a:r>
            <a:r>
              <a:rPr lang="en-US" dirty="0" smtClean="0"/>
              <a:t> </a:t>
            </a:r>
            <a:r>
              <a:rPr lang="en-US" dirty="0"/>
              <a:t>hydrolyzes membrane phospholipids (</a:t>
            </a:r>
            <a:r>
              <a:rPr lang="en-US" dirty="0" err="1"/>
              <a:t>phosphatidylcholine</a:t>
            </a:r>
            <a:r>
              <a:rPr lang="en-US" dirty="0"/>
              <a:t>) to </a:t>
            </a:r>
            <a:r>
              <a:rPr lang="en-US" dirty="0" err="1"/>
              <a:t>arachadonic</a:t>
            </a:r>
            <a:r>
              <a:rPr lang="en-US" dirty="0"/>
              <a:t> </a:t>
            </a:r>
            <a:r>
              <a:rPr lang="en-US" dirty="0" smtClean="0"/>
              <a:t>acid</a:t>
            </a:r>
          </a:p>
          <a:p>
            <a:pPr lvl="1"/>
            <a:r>
              <a:rPr lang="en-US" dirty="0" smtClean="0"/>
              <a:t>Activation of COX</a:t>
            </a:r>
            <a:r>
              <a:rPr lang="en-US" dirty="0"/>
              <a:t>-</a:t>
            </a:r>
            <a:r>
              <a:rPr lang="en-US" dirty="0" smtClean="0"/>
              <a:t>1 pathway</a:t>
            </a:r>
          </a:p>
          <a:p>
            <a:pPr lvl="2"/>
            <a:r>
              <a:rPr lang="en-US" dirty="0" smtClean="0"/>
              <a:t>Thromboxane</a:t>
            </a:r>
            <a:r>
              <a:rPr lang="en-US" baseline="-25000" dirty="0" smtClean="0"/>
              <a:t>A2</a:t>
            </a:r>
            <a:endParaRPr lang="en-US" baseline="-25000" dirty="0" smtClean="0"/>
          </a:p>
          <a:p>
            <a:pPr lvl="3"/>
            <a:r>
              <a:rPr lang="en-US" dirty="0" smtClean="0"/>
              <a:t>Platelet agonist</a:t>
            </a:r>
          </a:p>
          <a:p>
            <a:pPr lvl="3"/>
            <a:r>
              <a:rPr lang="en-US" dirty="0" smtClean="0"/>
              <a:t>Vasoconstrictor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164" y="1527049"/>
            <a:ext cx="4369493" cy="471309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44183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Activation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Membrane flipping</a:t>
            </a:r>
          </a:p>
          <a:p>
            <a:pPr lvl="1"/>
            <a:r>
              <a:rPr lang="en-US" dirty="0" err="1" smtClean="0"/>
              <a:t>Phosphatidylserine</a:t>
            </a:r>
            <a:endParaRPr lang="en-US" dirty="0" smtClean="0"/>
          </a:p>
          <a:p>
            <a:pPr lvl="2"/>
            <a:r>
              <a:rPr lang="en-US" dirty="0" smtClean="0"/>
              <a:t>Normally maintained on the inner cell wall membrane</a:t>
            </a:r>
          </a:p>
          <a:p>
            <a:pPr lvl="2"/>
            <a:r>
              <a:rPr lang="en-US" dirty="0" smtClean="0"/>
              <a:t>Site for </a:t>
            </a:r>
            <a:r>
              <a:rPr lang="en-US" dirty="0"/>
              <a:t>coagulation </a:t>
            </a:r>
            <a:r>
              <a:rPr lang="en-US" dirty="0" smtClean="0"/>
              <a:t>factor binding</a:t>
            </a:r>
          </a:p>
          <a:p>
            <a:pPr lvl="2"/>
            <a:r>
              <a:rPr lang="en-US" dirty="0" smtClean="0"/>
              <a:t>Amplifies coagulation factor activity</a:t>
            </a:r>
          </a:p>
          <a:p>
            <a:pPr lvl="2"/>
            <a:r>
              <a:rPr lang="en-US" dirty="0" smtClean="0"/>
              <a:t>Promotes </a:t>
            </a:r>
            <a:r>
              <a:rPr lang="en-US" dirty="0"/>
              <a:t>fibrin </a:t>
            </a:r>
            <a:r>
              <a:rPr lang="en-US" dirty="0" smtClean="0"/>
              <a:t>formation</a:t>
            </a:r>
          </a:p>
          <a:p>
            <a:pPr lvl="1"/>
            <a:r>
              <a:rPr lang="en-US" dirty="0" smtClean="0"/>
              <a:t>‘Flips’ to the outer cell wall membrane with platelet activation</a:t>
            </a:r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667" y="4287486"/>
            <a:ext cx="4000500" cy="2032000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3235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Activatio</a:t>
            </a:r>
            <a:r>
              <a:rPr lang="en-US" dirty="0"/>
              <a:t>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Microvesiculation</a:t>
            </a:r>
            <a:endParaRPr lang="en-US" dirty="0" smtClean="0"/>
          </a:p>
          <a:p>
            <a:pPr lvl="1"/>
            <a:r>
              <a:rPr lang="en-US" dirty="0" smtClean="0"/>
              <a:t>Shedding of </a:t>
            </a:r>
            <a:r>
              <a:rPr lang="en-US" dirty="0"/>
              <a:t>tiny </a:t>
            </a:r>
            <a:r>
              <a:rPr lang="en-US" dirty="0" err="1" smtClean="0"/>
              <a:t>microparticles</a:t>
            </a:r>
            <a:r>
              <a:rPr lang="en-US" dirty="0" smtClean="0"/>
              <a:t> </a:t>
            </a:r>
            <a:r>
              <a:rPr lang="en-US" dirty="0"/>
              <a:t>enriched in </a:t>
            </a:r>
            <a:r>
              <a:rPr lang="en-US" dirty="0" err="1" smtClean="0"/>
              <a:t>phosphatidylserine</a:t>
            </a:r>
            <a:r>
              <a:rPr lang="en-US" dirty="0" smtClean="0"/>
              <a:t> </a:t>
            </a:r>
            <a:r>
              <a:rPr lang="en-US" dirty="0"/>
              <a:t>from </a:t>
            </a:r>
            <a:r>
              <a:rPr lang="en-US" dirty="0" smtClean="0"/>
              <a:t>platelet </a:t>
            </a:r>
            <a:r>
              <a:rPr lang="en-US" dirty="0"/>
              <a:t>membrane </a:t>
            </a:r>
            <a:r>
              <a:rPr lang="en-US" dirty="0" smtClean="0"/>
              <a:t>surfaces</a:t>
            </a:r>
          </a:p>
          <a:p>
            <a:pPr lvl="1"/>
            <a:r>
              <a:rPr lang="en-US" dirty="0" smtClean="0"/>
              <a:t>Increases the overall </a:t>
            </a:r>
            <a:r>
              <a:rPr lang="en-US" dirty="0"/>
              <a:t>surface area of </a:t>
            </a:r>
            <a:r>
              <a:rPr lang="en-US" dirty="0" smtClean="0"/>
              <a:t>the platelets, </a:t>
            </a:r>
            <a:r>
              <a:rPr lang="en-US" dirty="0"/>
              <a:t>thus providing a larger surface </a:t>
            </a:r>
            <a:r>
              <a:rPr lang="en-US" dirty="0" smtClean="0"/>
              <a:t>for </a:t>
            </a:r>
            <a:r>
              <a:rPr lang="en-US" dirty="0"/>
              <a:t>fibrin </a:t>
            </a:r>
            <a:r>
              <a:rPr lang="en-US" dirty="0" smtClean="0"/>
              <a:t>formation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5460" r="9988"/>
          <a:stretch/>
        </p:blipFill>
        <p:spPr>
          <a:xfrm>
            <a:off x="2761594" y="3632583"/>
            <a:ext cx="3124432" cy="2616200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9937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Activatio</a:t>
            </a:r>
            <a:r>
              <a:rPr lang="en-US" dirty="0"/>
              <a:t>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Recruitment of additional </a:t>
            </a:r>
            <a:r>
              <a:rPr lang="en-US" dirty="0" smtClean="0"/>
              <a:t>platelets via platelet agonists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ADP</a:t>
            </a:r>
            <a:r>
              <a:rPr lang="en-US" dirty="0"/>
              <a:t>, </a:t>
            </a:r>
            <a:r>
              <a:rPr lang="en-US" dirty="0" smtClean="0"/>
              <a:t>thromboxane</a:t>
            </a:r>
            <a:r>
              <a:rPr lang="en-US" baseline="-25000" dirty="0" smtClean="0"/>
              <a:t>A2</a:t>
            </a:r>
            <a:r>
              <a:rPr lang="en-US" dirty="0"/>
              <a:t>: Released by activated platelets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Thrombin: Formed </a:t>
            </a:r>
            <a:r>
              <a:rPr lang="en-US" dirty="0"/>
              <a:t>from activated coagulation factors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Bind </a:t>
            </a:r>
            <a:r>
              <a:rPr lang="en-US" dirty="0"/>
              <a:t>to surface receptors on platelets and trigger </a:t>
            </a:r>
            <a:r>
              <a:rPr lang="en-US" dirty="0" smtClean="0"/>
              <a:t>‘outside</a:t>
            </a:r>
            <a:r>
              <a:rPr lang="en-US" dirty="0"/>
              <a:t>-</a:t>
            </a:r>
            <a:r>
              <a:rPr lang="en-US" dirty="0" smtClean="0"/>
              <a:t>in’ signaling</a:t>
            </a:r>
          </a:p>
          <a:p>
            <a:pPr lvl="2"/>
            <a:r>
              <a:rPr lang="en-US" dirty="0" smtClean="0"/>
              <a:t>Activates </a:t>
            </a:r>
            <a:r>
              <a:rPr lang="en-US" dirty="0"/>
              <a:t>the recruited </a:t>
            </a:r>
            <a:r>
              <a:rPr lang="en-US" dirty="0" smtClean="0"/>
              <a:t>platelets</a:t>
            </a:r>
          </a:p>
          <a:p>
            <a:endParaRPr lang="en-US" dirty="0" smtClean="0"/>
          </a:p>
          <a:p>
            <a:r>
              <a:rPr lang="en-US" dirty="0" smtClean="0"/>
              <a:t>Important </a:t>
            </a:r>
            <a:r>
              <a:rPr lang="en-US" dirty="0" smtClean="0"/>
              <a:t>platelet agonist receptors </a:t>
            </a:r>
            <a:r>
              <a:rPr lang="en-US" dirty="0"/>
              <a:t>are:</a:t>
            </a:r>
          </a:p>
          <a:p>
            <a:pPr lvl="1"/>
            <a:r>
              <a:rPr lang="en-US" dirty="0"/>
              <a:t>P2Y</a:t>
            </a:r>
            <a:r>
              <a:rPr lang="en-US" baseline="-25000" dirty="0"/>
              <a:t>12</a:t>
            </a:r>
            <a:r>
              <a:rPr lang="en-US" dirty="0"/>
              <a:t>: </a:t>
            </a:r>
            <a:r>
              <a:rPr lang="en-US" dirty="0" smtClean="0"/>
              <a:t>ADP receptor</a:t>
            </a:r>
          </a:p>
          <a:p>
            <a:pPr lvl="1"/>
            <a:r>
              <a:rPr lang="en-US" dirty="0" smtClean="0"/>
              <a:t>Protease</a:t>
            </a:r>
            <a:r>
              <a:rPr lang="en-US" dirty="0"/>
              <a:t>-activated receptors (PAR</a:t>
            </a:r>
            <a:r>
              <a:rPr lang="en-US" dirty="0" smtClean="0"/>
              <a:t>): Bind </a:t>
            </a:r>
            <a:r>
              <a:rPr lang="en-US" dirty="0"/>
              <a:t>several agonists, </a:t>
            </a:r>
            <a:r>
              <a:rPr lang="en-US" dirty="0" smtClean="0"/>
              <a:t>but </a:t>
            </a:r>
            <a:r>
              <a:rPr lang="en-US" dirty="0" smtClean="0"/>
              <a:t>primarily thrombin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508506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Activatio</a:t>
            </a:r>
            <a:r>
              <a:rPr lang="en-US" dirty="0"/>
              <a:t>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416600"/>
            <a:ext cx="8503920" cy="3360183"/>
          </a:xfrm>
        </p:spPr>
        <p:txBody>
          <a:bodyPr>
            <a:normAutofit/>
          </a:bodyPr>
          <a:lstStyle/>
          <a:p>
            <a:r>
              <a:rPr lang="en-US" sz="2500" dirty="0"/>
              <a:t>Activation of the fibrinogen </a:t>
            </a:r>
            <a:r>
              <a:rPr lang="en-US" sz="2500" dirty="0" smtClean="0"/>
              <a:t>receptor (</a:t>
            </a:r>
            <a:r>
              <a:rPr lang="en-US" sz="2500" dirty="0" err="1" smtClean="0"/>
              <a:t>GPIIb</a:t>
            </a:r>
            <a:r>
              <a:rPr lang="en-US" sz="2500" dirty="0"/>
              <a:t>/</a:t>
            </a:r>
            <a:r>
              <a:rPr lang="en-US" sz="2500" dirty="0" err="1" smtClean="0"/>
              <a:t>IIIa</a:t>
            </a:r>
            <a:r>
              <a:rPr lang="en-US" sz="2500" dirty="0" smtClean="0"/>
              <a:t>)</a:t>
            </a:r>
          </a:p>
          <a:p>
            <a:pPr lvl="1"/>
            <a:r>
              <a:rPr lang="en-US" sz="2000" dirty="0" smtClean="0"/>
              <a:t>Unable </a:t>
            </a:r>
            <a:r>
              <a:rPr lang="en-US" sz="2000" dirty="0" smtClean="0"/>
              <a:t>to bind </a:t>
            </a:r>
            <a:r>
              <a:rPr lang="en-US" sz="2000" dirty="0"/>
              <a:t>fibrinogen </a:t>
            </a:r>
            <a:r>
              <a:rPr lang="en-US" sz="2000" dirty="0" smtClean="0"/>
              <a:t>in an </a:t>
            </a:r>
            <a:r>
              <a:rPr lang="en-US" sz="2000" dirty="0" smtClean="0"/>
              <a:t>inactivated </a:t>
            </a:r>
            <a:r>
              <a:rPr lang="en-US" sz="2000" dirty="0" smtClean="0"/>
              <a:t>state</a:t>
            </a:r>
            <a:endParaRPr lang="en-US" sz="2500" dirty="0" smtClean="0"/>
          </a:p>
          <a:p>
            <a:pPr lvl="1"/>
            <a:r>
              <a:rPr lang="en-US" sz="2000" dirty="0" smtClean="0"/>
              <a:t>With </a:t>
            </a:r>
            <a:r>
              <a:rPr lang="en-US" sz="2000" dirty="0" smtClean="0"/>
              <a:t>activation, </a:t>
            </a:r>
            <a:r>
              <a:rPr lang="en-US" sz="2000" dirty="0" err="1" smtClean="0"/>
              <a:t>GPIIb</a:t>
            </a:r>
            <a:r>
              <a:rPr lang="en-US" sz="2000" dirty="0" smtClean="0"/>
              <a:t>/</a:t>
            </a:r>
            <a:r>
              <a:rPr lang="en-US" sz="2000" dirty="0" err="1" smtClean="0"/>
              <a:t>IIIa</a:t>
            </a:r>
            <a:r>
              <a:rPr lang="en-US" sz="2000" dirty="0" smtClean="0"/>
              <a:t> changes </a:t>
            </a:r>
            <a:r>
              <a:rPr lang="en-US" sz="2000" dirty="0" smtClean="0"/>
              <a:t>conformation</a:t>
            </a:r>
            <a:endParaRPr lang="en-US" sz="2500" dirty="0" smtClean="0"/>
          </a:p>
          <a:p>
            <a:pPr lvl="1"/>
            <a:r>
              <a:rPr lang="en-US" sz="2000" dirty="0" smtClean="0"/>
              <a:t>Fibrinogen </a:t>
            </a:r>
            <a:r>
              <a:rPr lang="en-US" sz="2000" dirty="0" smtClean="0"/>
              <a:t>is able to </a:t>
            </a:r>
            <a:r>
              <a:rPr lang="en-US" sz="2000" dirty="0"/>
              <a:t>bind adjacent </a:t>
            </a:r>
            <a:r>
              <a:rPr lang="en-US" sz="2000" dirty="0" smtClean="0"/>
              <a:t>activated platelets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012" t="47412" r="5920" b="11503"/>
          <a:stretch/>
        </p:blipFill>
        <p:spPr>
          <a:xfrm>
            <a:off x="1733549" y="3645203"/>
            <a:ext cx="5765080" cy="201922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300283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Aggregation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Mediated primarily by fibrinogen</a:t>
            </a:r>
          </a:p>
          <a:p>
            <a:r>
              <a:rPr lang="en-US" dirty="0" smtClean="0"/>
              <a:t>Binds to </a:t>
            </a:r>
            <a:r>
              <a:rPr lang="en-US" dirty="0" err="1" smtClean="0"/>
              <a:t>GPIIb</a:t>
            </a:r>
            <a:r>
              <a:rPr lang="en-US" dirty="0" smtClean="0"/>
              <a:t>/</a:t>
            </a:r>
            <a:r>
              <a:rPr lang="en-US" dirty="0" err="1" smtClean="0"/>
              <a:t>IIIa</a:t>
            </a:r>
            <a:r>
              <a:rPr lang="en-US" dirty="0" smtClean="0"/>
              <a:t> receptor</a:t>
            </a:r>
          </a:p>
          <a:p>
            <a:r>
              <a:rPr lang="en-US" dirty="0" smtClean="0"/>
              <a:t>Links platelets </a:t>
            </a:r>
            <a:r>
              <a:rPr lang="en-US" dirty="0" smtClean="0"/>
              <a:t>together, </a:t>
            </a:r>
            <a:r>
              <a:rPr lang="en-US" dirty="0" smtClean="0"/>
              <a:t>forming the primary plug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429" t="22661" r="-5429"/>
          <a:stretch/>
        </p:blipFill>
        <p:spPr>
          <a:xfrm>
            <a:off x="2305568" y="3305543"/>
            <a:ext cx="4970404" cy="288731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298681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Hemostasis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Stabilization of the platelet plug </a:t>
            </a:r>
          </a:p>
          <a:p>
            <a:r>
              <a:rPr lang="en-US" dirty="0" smtClean="0"/>
              <a:t>Fibrin crosslinking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388" y="2907424"/>
            <a:ext cx="4496902" cy="336833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178643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126" y="1462512"/>
            <a:ext cx="5569977" cy="490158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546755" y="1473822"/>
            <a:ext cx="1794034" cy="98518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35126" y="1886225"/>
            <a:ext cx="1723731" cy="1433531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135331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Syndromes Affecting Primary Hemostasis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Thrombocytopenia</a:t>
            </a:r>
          </a:p>
          <a:p>
            <a:endParaRPr lang="en-US" dirty="0" smtClean="0"/>
          </a:p>
          <a:p>
            <a:r>
              <a:rPr lang="en-US" dirty="0" err="1" smtClean="0"/>
              <a:t>Thrombocytopathia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Vasculitis</a:t>
            </a:r>
            <a:r>
              <a:rPr lang="en-US" dirty="0" smtClean="0"/>
              <a:t>/ endothelial disruption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51447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Thrombocytopenia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043732"/>
          </a:xfrm>
        </p:spPr>
        <p:txBody>
          <a:bodyPr>
            <a:normAutofit/>
          </a:bodyPr>
          <a:lstStyle/>
          <a:p>
            <a:r>
              <a:rPr lang="en-US" dirty="0" smtClean="0"/>
              <a:t>Decreased </a:t>
            </a:r>
            <a:r>
              <a:rPr lang="en-US" dirty="0"/>
              <a:t>platelet </a:t>
            </a:r>
            <a:r>
              <a:rPr lang="en-US" dirty="0" smtClean="0"/>
              <a:t>production</a:t>
            </a:r>
          </a:p>
          <a:p>
            <a:pPr lvl="1"/>
            <a:r>
              <a:rPr lang="en-US" dirty="0" smtClean="0"/>
              <a:t>Most common cause of thrombocytopenia in dogs, rare in cats</a:t>
            </a:r>
          </a:p>
          <a:p>
            <a:pPr lvl="1"/>
            <a:r>
              <a:rPr lang="en-US" dirty="0" smtClean="0"/>
              <a:t>Drug-induced, bacterial or viral </a:t>
            </a:r>
            <a:r>
              <a:rPr lang="en-US" dirty="0"/>
              <a:t>infections, </a:t>
            </a:r>
            <a:r>
              <a:rPr lang="en-US" dirty="0" err="1" smtClean="0"/>
              <a:t>myelodysplasia</a:t>
            </a:r>
            <a:r>
              <a:rPr lang="en-US" dirty="0" smtClean="0"/>
              <a:t>, idiopathic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Sequestration</a:t>
            </a:r>
          </a:p>
          <a:p>
            <a:pPr lvl="1"/>
            <a:r>
              <a:rPr lang="en-US" dirty="0" smtClean="0"/>
              <a:t>Occurs </a:t>
            </a:r>
            <a:r>
              <a:rPr lang="en-US" dirty="0"/>
              <a:t>with splenic diseases or </a:t>
            </a:r>
            <a:r>
              <a:rPr lang="en-US" dirty="0" smtClean="0"/>
              <a:t>splenomegaly</a:t>
            </a:r>
          </a:p>
          <a:p>
            <a:pPr lvl="1"/>
            <a:r>
              <a:rPr lang="en-US" dirty="0" smtClean="0"/>
              <a:t>Rarely hepatomegaly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29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957933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Vascular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latin typeface="Century Schoolbook" charset="0"/>
                <a:ea typeface="ＭＳ Ｐゴシック" charset="0"/>
                <a:cs typeface="Arial" charset="0"/>
              </a:rPr>
              <a:t>Smooth and continuous endothelial lining is designed to facilitate blood flow</a:t>
            </a:r>
          </a:p>
          <a:p>
            <a:endParaRPr lang="en-US" sz="2200" dirty="0" smtClean="0">
              <a:latin typeface="Century Schoolbook" charset="0"/>
              <a:ea typeface="ＭＳ Ｐゴシック" charset="0"/>
              <a:cs typeface="Arial" charset="0"/>
            </a:endParaRPr>
          </a:p>
          <a:p>
            <a:r>
              <a:rPr lang="en-US" sz="2200" dirty="0" smtClean="0">
                <a:latin typeface="Century Schoolbook" charset="0"/>
                <a:ea typeface="ＭＳ Ｐゴシック" charset="0"/>
                <a:cs typeface="Arial" charset="0"/>
              </a:rPr>
              <a:t>Intact </a:t>
            </a:r>
            <a:r>
              <a:rPr lang="en-US" sz="2200" dirty="0">
                <a:latin typeface="Century Schoolbook" charset="0"/>
                <a:ea typeface="ＭＳ Ｐゴシック" charset="0"/>
                <a:cs typeface="Arial" charset="0"/>
              </a:rPr>
              <a:t>endothelial cells inhibit platelet adherence and blood </a:t>
            </a:r>
            <a:r>
              <a:rPr lang="en-US" sz="2200" dirty="0" smtClean="0">
                <a:latin typeface="Century Schoolbook" charset="0"/>
                <a:ea typeface="ＭＳ Ｐゴシック" charset="0"/>
                <a:cs typeface="Arial" charset="0"/>
              </a:rPr>
              <a:t>coagulation</a:t>
            </a:r>
          </a:p>
          <a:p>
            <a:pPr lvl="1"/>
            <a:r>
              <a:rPr lang="en-US" dirty="0"/>
              <a:t>Physical barrier between platelets and </a:t>
            </a:r>
            <a:r>
              <a:rPr lang="en-US" dirty="0" err="1"/>
              <a:t>subendothelial</a:t>
            </a:r>
            <a:r>
              <a:rPr lang="en-US" dirty="0"/>
              <a:t> collagen</a:t>
            </a:r>
          </a:p>
          <a:p>
            <a:pPr lvl="1"/>
            <a:r>
              <a:rPr lang="en-US" dirty="0"/>
              <a:t>Constitutive expression of nitric oxide synthase and </a:t>
            </a:r>
            <a:r>
              <a:rPr lang="en-US" dirty="0" err="1"/>
              <a:t>arachidonic</a:t>
            </a:r>
            <a:r>
              <a:rPr lang="en-US" dirty="0"/>
              <a:t> acid</a:t>
            </a:r>
          </a:p>
          <a:p>
            <a:pPr lvl="1"/>
            <a:r>
              <a:rPr lang="en-US" dirty="0"/>
              <a:t>Production of NO and prostacyclin</a:t>
            </a:r>
          </a:p>
          <a:p>
            <a:pPr lvl="2"/>
            <a:r>
              <a:rPr lang="en-US" dirty="0" err="1"/>
              <a:t>Vasodilatory</a:t>
            </a:r>
            <a:r>
              <a:rPr lang="en-US" dirty="0"/>
              <a:t> and antiplatelet </a:t>
            </a:r>
            <a:r>
              <a:rPr lang="en-US" dirty="0" smtClean="0"/>
              <a:t>activity</a:t>
            </a:r>
            <a:endParaRPr lang="en-US" sz="1200" dirty="0">
              <a:latin typeface="Century Schoolbook" charset="0"/>
              <a:ea typeface="ＭＳ Ｐゴシック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362434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Thrombocytopenia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21240"/>
          </a:xfrm>
        </p:spPr>
        <p:txBody>
          <a:bodyPr>
            <a:normAutofit/>
          </a:bodyPr>
          <a:lstStyle/>
          <a:p>
            <a:r>
              <a:rPr lang="en-US" dirty="0" smtClean="0"/>
              <a:t>Increased destruction</a:t>
            </a:r>
          </a:p>
          <a:p>
            <a:pPr lvl="1"/>
            <a:r>
              <a:rPr lang="en-US" dirty="0" smtClean="0"/>
              <a:t>Immune</a:t>
            </a:r>
            <a:r>
              <a:rPr lang="en-US" dirty="0"/>
              <a:t>-mediated diseases, bacterial or viral infections, neoplasia, drug-</a:t>
            </a:r>
            <a:r>
              <a:rPr lang="en-US" dirty="0" smtClean="0"/>
              <a:t>induced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Consumption</a:t>
            </a:r>
          </a:p>
          <a:p>
            <a:pPr lvl="1"/>
            <a:r>
              <a:rPr lang="en-US" dirty="0" smtClean="0"/>
              <a:t>Disseminated intravascular </a:t>
            </a:r>
            <a:r>
              <a:rPr lang="en-US" dirty="0" smtClean="0"/>
              <a:t>coagulation</a:t>
            </a:r>
          </a:p>
          <a:p>
            <a:pPr lvl="1"/>
            <a:r>
              <a:rPr lang="en-US" dirty="0" err="1" smtClean="0"/>
              <a:t>Endotoxemia</a:t>
            </a:r>
            <a:endParaRPr lang="en-US" dirty="0" smtClean="0"/>
          </a:p>
          <a:p>
            <a:pPr lvl="2"/>
            <a:r>
              <a:rPr lang="en-US" dirty="0"/>
              <a:t>LPS sensitizes platelets to agonist </a:t>
            </a:r>
            <a:r>
              <a:rPr lang="en-US" dirty="0" smtClean="0"/>
              <a:t>stimulation</a:t>
            </a:r>
          </a:p>
          <a:p>
            <a:pPr lvl="2"/>
            <a:r>
              <a:rPr lang="en-US" dirty="0" smtClean="0"/>
              <a:t>Induces </a:t>
            </a:r>
            <a:r>
              <a:rPr lang="en-US" dirty="0"/>
              <a:t>the accumulation of platelets in the blood vessels of certain organs such as the lung and </a:t>
            </a:r>
            <a:r>
              <a:rPr lang="en-US" dirty="0" smtClean="0"/>
              <a:t>liver</a:t>
            </a:r>
          </a:p>
          <a:p>
            <a:pPr lvl="2"/>
            <a:r>
              <a:rPr lang="en-US" dirty="0"/>
              <a:t>I</a:t>
            </a:r>
            <a:r>
              <a:rPr lang="en-US" dirty="0" smtClean="0"/>
              <a:t>nduces </a:t>
            </a:r>
            <a:r>
              <a:rPr lang="en-US" dirty="0"/>
              <a:t>consumptive </a:t>
            </a:r>
            <a:r>
              <a:rPr lang="en-US" dirty="0" smtClean="0"/>
              <a:t>thrombocytopenia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187935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Thrombocytopathia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Functional </a:t>
            </a:r>
            <a:r>
              <a:rPr lang="en-US" dirty="0"/>
              <a:t>platelet </a:t>
            </a:r>
            <a:r>
              <a:rPr lang="en-US" dirty="0" smtClean="0"/>
              <a:t>defect</a:t>
            </a:r>
          </a:p>
          <a:p>
            <a:endParaRPr lang="en-US" dirty="0" smtClean="0"/>
          </a:p>
          <a:p>
            <a:r>
              <a:rPr lang="en-US" dirty="0" smtClean="0"/>
              <a:t>Acquired</a:t>
            </a:r>
          </a:p>
          <a:p>
            <a:pPr lvl="1"/>
            <a:r>
              <a:rPr lang="en-US" dirty="0" err="1" smtClean="0"/>
              <a:t>Ehrlichiosis</a:t>
            </a:r>
            <a:r>
              <a:rPr lang="en-US" dirty="0"/>
              <a:t>, </a:t>
            </a:r>
            <a:r>
              <a:rPr lang="en-US" dirty="0" err="1" smtClean="0"/>
              <a:t>FeLV</a:t>
            </a:r>
            <a:r>
              <a:rPr lang="en-US" dirty="0" smtClean="0"/>
              <a:t>, </a:t>
            </a:r>
            <a:r>
              <a:rPr lang="en-US" dirty="0"/>
              <a:t>envenomation, liver disease, </a:t>
            </a:r>
            <a:r>
              <a:rPr lang="en-US" dirty="0" smtClean="0"/>
              <a:t>neoplasia</a:t>
            </a:r>
            <a:r>
              <a:rPr lang="en-US" dirty="0"/>
              <a:t>, uremia, </a:t>
            </a:r>
            <a:r>
              <a:rPr lang="en-US" dirty="0" smtClean="0"/>
              <a:t>drugs</a:t>
            </a:r>
          </a:p>
          <a:p>
            <a:pPr lvl="1"/>
            <a:r>
              <a:rPr lang="en-US" dirty="0" smtClean="0"/>
              <a:t>Bone marrow infection, hypoplasia or destruction</a:t>
            </a:r>
          </a:p>
          <a:p>
            <a:endParaRPr lang="en-US" dirty="0" smtClean="0"/>
          </a:p>
          <a:p>
            <a:r>
              <a:rPr lang="en-US" dirty="0" smtClean="0"/>
              <a:t>Inherited</a:t>
            </a:r>
          </a:p>
          <a:p>
            <a:pPr lvl="2"/>
            <a:r>
              <a:rPr lang="en-US" dirty="0" smtClean="0"/>
              <a:t>Von </a:t>
            </a:r>
            <a:r>
              <a:rPr lang="en-US" dirty="0" err="1" smtClean="0"/>
              <a:t>Willebrand</a:t>
            </a:r>
            <a:r>
              <a:rPr lang="en-US" dirty="0" smtClean="0"/>
              <a:t> </a:t>
            </a:r>
            <a:r>
              <a:rPr lang="en-US" dirty="0"/>
              <a:t>disease (</a:t>
            </a:r>
            <a:r>
              <a:rPr lang="en-US" dirty="0" err="1"/>
              <a:t>vWD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Most </a:t>
            </a:r>
            <a:r>
              <a:rPr lang="en-US" dirty="0"/>
              <a:t>common inherited primary hemostatic </a:t>
            </a:r>
            <a:r>
              <a:rPr lang="en-US" dirty="0" smtClean="0"/>
              <a:t>defect (in dogs)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977772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Thrombocytopathia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1102" y="1466580"/>
            <a:ext cx="8849195" cy="4942955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von </a:t>
            </a:r>
            <a:r>
              <a:rPr lang="en-US" dirty="0" err="1" smtClean="0"/>
              <a:t>Willebrand</a:t>
            </a:r>
            <a:r>
              <a:rPr lang="en-US" dirty="0" smtClean="0"/>
              <a:t> Disease</a:t>
            </a:r>
          </a:p>
          <a:p>
            <a:pPr lvl="1"/>
            <a:r>
              <a:rPr lang="en-US" sz="2400" dirty="0" smtClean="0"/>
              <a:t>Type </a:t>
            </a:r>
            <a:r>
              <a:rPr lang="en-US" sz="2400" dirty="0"/>
              <a:t>1 </a:t>
            </a:r>
            <a:r>
              <a:rPr lang="en-US" sz="2400" dirty="0" err="1" smtClean="0"/>
              <a:t>vWD</a:t>
            </a:r>
            <a:r>
              <a:rPr lang="en-US" sz="2400" dirty="0" smtClean="0"/>
              <a:t>: decreased </a:t>
            </a:r>
            <a:r>
              <a:rPr lang="en-US" sz="2400" dirty="0" smtClean="0"/>
              <a:t>concentrations </a:t>
            </a:r>
            <a:r>
              <a:rPr lang="en-US" sz="2400" dirty="0" smtClean="0"/>
              <a:t>of </a:t>
            </a:r>
            <a:r>
              <a:rPr lang="en-US" sz="2400" dirty="0" err="1" smtClean="0"/>
              <a:t>vWF</a:t>
            </a:r>
            <a:r>
              <a:rPr lang="en-US" sz="2400" dirty="0" smtClean="0"/>
              <a:t> (all </a:t>
            </a:r>
            <a:r>
              <a:rPr lang="en-US" sz="2400" dirty="0" err="1" smtClean="0"/>
              <a:t>multimers</a:t>
            </a:r>
            <a:r>
              <a:rPr lang="en-US" sz="2400" dirty="0" smtClean="0"/>
              <a:t>)</a:t>
            </a:r>
            <a:endParaRPr lang="en-US" sz="2400" dirty="0"/>
          </a:p>
          <a:p>
            <a:pPr lvl="2"/>
            <a:r>
              <a:rPr lang="en-US" dirty="0" smtClean="0"/>
              <a:t>Airedale </a:t>
            </a:r>
            <a:r>
              <a:rPr lang="en-US" dirty="0"/>
              <a:t>Terrier, Akita, Corgi, Dachshund, Doberman Pinscher, </a:t>
            </a:r>
            <a:r>
              <a:rPr lang="en-US" dirty="0" smtClean="0"/>
              <a:t>GSD, </a:t>
            </a:r>
            <a:r>
              <a:rPr lang="en-US" dirty="0"/>
              <a:t>Golden Retriever, Greyhound, Irish Wolfhound, Manchester Terrier, Poodle, Schnauzer, Shetland Sheepdog 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Type </a:t>
            </a:r>
            <a:r>
              <a:rPr lang="en-US" dirty="0" smtClean="0"/>
              <a:t>2 </a:t>
            </a:r>
            <a:r>
              <a:rPr lang="en-US" dirty="0" err="1" smtClean="0"/>
              <a:t>vWD</a:t>
            </a:r>
            <a:r>
              <a:rPr lang="en-US" dirty="0" smtClean="0"/>
              <a:t>: </a:t>
            </a:r>
            <a:r>
              <a:rPr lang="en-US" dirty="0" smtClean="0"/>
              <a:t>normal </a:t>
            </a:r>
            <a:r>
              <a:rPr lang="en-US" dirty="0" smtClean="0"/>
              <a:t>concentration of </a:t>
            </a:r>
            <a:r>
              <a:rPr lang="en-US" dirty="0" smtClean="0"/>
              <a:t>abnormally functioning </a:t>
            </a:r>
            <a:r>
              <a:rPr lang="en-US" dirty="0" err="1" smtClean="0"/>
              <a:t>vWF</a:t>
            </a:r>
            <a:endParaRPr lang="en-US" dirty="0" smtClean="0"/>
          </a:p>
          <a:p>
            <a:pPr lvl="2"/>
            <a:r>
              <a:rPr lang="en-US" dirty="0"/>
              <a:t>German Shorthaired Pointer, German Wirehaired </a:t>
            </a:r>
            <a:r>
              <a:rPr lang="en-US" dirty="0" smtClean="0"/>
              <a:t>Pointer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Type </a:t>
            </a:r>
            <a:r>
              <a:rPr lang="en-US" dirty="0" smtClean="0"/>
              <a:t>3 </a:t>
            </a:r>
            <a:r>
              <a:rPr lang="en-US" dirty="0" err="1" smtClean="0"/>
              <a:t>vWD</a:t>
            </a:r>
            <a:r>
              <a:rPr lang="en-US" dirty="0" smtClean="0"/>
              <a:t>: </a:t>
            </a:r>
            <a:r>
              <a:rPr lang="en-US" dirty="0" smtClean="0"/>
              <a:t>absent </a:t>
            </a:r>
            <a:r>
              <a:rPr lang="en-US" dirty="0" smtClean="0"/>
              <a:t>circulating </a:t>
            </a:r>
            <a:r>
              <a:rPr lang="en-US" dirty="0" err="1" smtClean="0"/>
              <a:t>vWF</a:t>
            </a:r>
            <a:endParaRPr lang="en-US" dirty="0"/>
          </a:p>
          <a:p>
            <a:pPr lvl="2"/>
            <a:r>
              <a:rPr lang="en-US" dirty="0" smtClean="0"/>
              <a:t>Chesapeake Bay </a:t>
            </a:r>
            <a:r>
              <a:rPr lang="en-US" dirty="0"/>
              <a:t>Retriever, Scottish Terrier, Shetland </a:t>
            </a:r>
            <a:r>
              <a:rPr lang="en-US" dirty="0" smtClean="0"/>
              <a:t>Sheepdog, </a:t>
            </a:r>
            <a:r>
              <a:rPr lang="en-US" dirty="0"/>
              <a:t>Border Collie, Bull Terrier, Cocker Spaniel, Labrador Retriever, </a:t>
            </a:r>
            <a:r>
              <a:rPr lang="en-US" dirty="0" smtClean="0"/>
              <a:t>Pomeranian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906203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Thrombocytopathia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1102" y="1466580"/>
            <a:ext cx="8849195" cy="4942955"/>
          </a:xfrm>
        </p:spPr>
        <p:txBody>
          <a:bodyPr>
            <a:normAutofit/>
          </a:bodyPr>
          <a:lstStyle/>
          <a:p>
            <a:r>
              <a:rPr lang="en-US" dirty="0" smtClean="0"/>
              <a:t>von </a:t>
            </a:r>
            <a:r>
              <a:rPr lang="en-US" dirty="0" err="1" smtClean="0"/>
              <a:t>Willebrand</a:t>
            </a:r>
            <a:r>
              <a:rPr lang="en-US" dirty="0" smtClean="0"/>
              <a:t> Disease</a:t>
            </a:r>
          </a:p>
          <a:p>
            <a:pPr lvl="1"/>
            <a:r>
              <a:rPr lang="en-US" dirty="0" smtClean="0"/>
              <a:t>Spontaneous </a:t>
            </a:r>
            <a:r>
              <a:rPr lang="en-US" dirty="0" smtClean="0"/>
              <a:t>bleeding, </a:t>
            </a:r>
            <a:r>
              <a:rPr lang="en-US" dirty="0" err="1" smtClean="0"/>
              <a:t>petechiae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/>
              <a:t>ecchymoses</a:t>
            </a:r>
            <a:r>
              <a:rPr lang="en-US" dirty="0"/>
              <a:t> are rarely </a:t>
            </a:r>
            <a:r>
              <a:rPr lang="en-US" dirty="0" smtClean="0"/>
              <a:t>seen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Rather patients </a:t>
            </a:r>
            <a:r>
              <a:rPr lang="en-US" dirty="0"/>
              <a:t>bleed </a:t>
            </a:r>
            <a:r>
              <a:rPr lang="en-US" dirty="0" smtClean="0"/>
              <a:t>excessively </a:t>
            </a:r>
            <a:r>
              <a:rPr lang="en-US" dirty="0"/>
              <a:t>during or after </a:t>
            </a:r>
            <a:r>
              <a:rPr lang="en-US" dirty="0" smtClean="0"/>
              <a:t>surgery, with </a:t>
            </a:r>
            <a:r>
              <a:rPr lang="en-US" dirty="0"/>
              <a:t>teething or </a:t>
            </a:r>
            <a:r>
              <a:rPr lang="en-US" dirty="0" smtClean="0"/>
              <a:t>during estrus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Perinatal </a:t>
            </a:r>
            <a:r>
              <a:rPr lang="en-US" dirty="0"/>
              <a:t>death or abortions/ stillbirths are common in litters </a:t>
            </a:r>
            <a:r>
              <a:rPr lang="en-US" dirty="0" smtClean="0"/>
              <a:t>with </a:t>
            </a:r>
            <a:r>
              <a:rPr lang="en-US" dirty="0" err="1" smtClean="0"/>
              <a:t>vWD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46397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Endothelial Damage or </a:t>
            </a:r>
            <a:r>
              <a:rPr lang="en-US" dirty="0" err="1" smtClean="0"/>
              <a:t>Vasculitis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Infection</a:t>
            </a:r>
          </a:p>
          <a:p>
            <a:pPr lvl="1"/>
            <a:r>
              <a:rPr lang="en-US" dirty="0" smtClean="0"/>
              <a:t>Endotoxin</a:t>
            </a:r>
            <a:r>
              <a:rPr lang="en-US" dirty="0"/>
              <a:t>, Rickettsia </a:t>
            </a:r>
            <a:r>
              <a:rPr lang="en-US" dirty="0" err="1"/>
              <a:t>rickettii</a:t>
            </a:r>
            <a:r>
              <a:rPr lang="en-US" dirty="0"/>
              <a:t>, </a:t>
            </a:r>
            <a:r>
              <a:rPr lang="en-US" dirty="0" err="1"/>
              <a:t>Leishmania</a:t>
            </a:r>
            <a:r>
              <a:rPr lang="en-US" dirty="0"/>
              <a:t>, </a:t>
            </a:r>
            <a:r>
              <a:rPr lang="en-US" dirty="0" smtClean="0"/>
              <a:t>FIP, </a:t>
            </a:r>
            <a:r>
              <a:rPr lang="en-US" dirty="0"/>
              <a:t>heartworm </a:t>
            </a:r>
            <a:r>
              <a:rPr lang="en-US" dirty="0" smtClean="0"/>
              <a:t>disease</a:t>
            </a:r>
          </a:p>
          <a:p>
            <a:endParaRPr lang="en-US" dirty="0" smtClean="0"/>
          </a:p>
          <a:p>
            <a:r>
              <a:rPr lang="en-US" dirty="0" smtClean="0"/>
              <a:t>Heatstroke</a:t>
            </a:r>
            <a:r>
              <a:rPr lang="en-US" dirty="0"/>
              <a:t>, drug toxicity, immune-mediated </a:t>
            </a:r>
            <a:r>
              <a:rPr lang="en-US" dirty="0" smtClean="0"/>
              <a:t>disease </a:t>
            </a:r>
            <a:r>
              <a:rPr lang="en-US" dirty="0"/>
              <a:t>or </a:t>
            </a:r>
            <a:r>
              <a:rPr lang="en-US" dirty="0" smtClean="0"/>
              <a:t>neoplasia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Can </a:t>
            </a:r>
            <a:r>
              <a:rPr lang="en-US" dirty="0"/>
              <a:t>lead to dysfunction or </a:t>
            </a:r>
            <a:r>
              <a:rPr lang="en-US" dirty="0" smtClean="0"/>
              <a:t>decreased </a:t>
            </a:r>
            <a:r>
              <a:rPr lang="en-US" dirty="0"/>
              <a:t>numbers of endothelial </a:t>
            </a:r>
            <a:r>
              <a:rPr lang="en-US" dirty="0" smtClean="0"/>
              <a:t>adhesion receptors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007143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Tests of Primary Hemostasis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Blood smear</a:t>
            </a:r>
          </a:p>
          <a:p>
            <a:r>
              <a:rPr lang="en-US" dirty="0" smtClean="0"/>
              <a:t>Bone marrow biopsy</a:t>
            </a:r>
          </a:p>
          <a:p>
            <a:r>
              <a:rPr lang="en-US" dirty="0" smtClean="0"/>
              <a:t>Tick-borne disease evaluation</a:t>
            </a:r>
          </a:p>
          <a:p>
            <a:r>
              <a:rPr lang="en-US" dirty="0" err="1" smtClean="0"/>
              <a:t>Buccal</a:t>
            </a:r>
            <a:r>
              <a:rPr lang="en-US" dirty="0" smtClean="0"/>
              <a:t> Mucosa Bleeding Time</a:t>
            </a:r>
          </a:p>
          <a:p>
            <a:r>
              <a:rPr lang="en-US" dirty="0" err="1" smtClean="0"/>
              <a:t>vWF:Ag</a:t>
            </a:r>
            <a:r>
              <a:rPr lang="en-US" dirty="0" smtClean="0"/>
              <a:t> Assay</a:t>
            </a:r>
          </a:p>
          <a:p>
            <a:r>
              <a:rPr lang="en-US" dirty="0" smtClean="0"/>
              <a:t>PF-100</a:t>
            </a:r>
          </a:p>
          <a:p>
            <a:r>
              <a:rPr lang="en-US" dirty="0" err="1" smtClean="0"/>
              <a:t>Thromboelastography</a:t>
            </a:r>
            <a:endParaRPr lang="en-US" dirty="0" smtClean="0"/>
          </a:p>
          <a:p>
            <a:r>
              <a:rPr lang="en-US" dirty="0" smtClean="0"/>
              <a:t>Flow </a:t>
            </a:r>
            <a:r>
              <a:rPr lang="en-US" dirty="0" err="1" smtClean="0"/>
              <a:t>cytometry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34455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Smear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Estimate of platelet number</a:t>
            </a:r>
          </a:p>
          <a:p>
            <a:pPr lvl="1"/>
            <a:r>
              <a:rPr lang="en-US" dirty="0" smtClean="0"/>
              <a:t>1 platelet/</a:t>
            </a:r>
            <a:r>
              <a:rPr lang="en-US" dirty="0" err="1" smtClean="0"/>
              <a:t>hpf</a:t>
            </a:r>
            <a:r>
              <a:rPr lang="en-US" dirty="0" smtClean="0"/>
              <a:t> = 12,000 to 15,000 </a:t>
            </a:r>
            <a:r>
              <a:rPr lang="en-US" dirty="0" err="1" smtClean="0"/>
              <a:t>plt</a:t>
            </a:r>
            <a:r>
              <a:rPr lang="en-US" dirty="0" smtClean="0"/>
              <a:t>/</a:t>
            </a:r>
            <a:r>
              <a:rPr lang="en-US" dirty="0" err="1" smtClean="0"/>
              <a:t>μL</a:t>
            </a:r>
            <a:endParaRPr lang="en-US" dirty="0" smtClean="0"/>
          </a:p>
          <a:p>
            <a:pPr lvl="1"/>
            <a:r>
              <a:rPr lang="en-US" dirty="0" smtClean="0"/>
              <a:t>Breed specifics</a:t>
            </a:r>
          </a:p>
          <a:p>
            <a:pPr lvl="2"/>
            <a:r>
              <a:rPr lang="en-US" dirty="0" smtClean="0"/>
              <a:t>Greyhounds: </a:t>
            </a:r>
            <a:r>
              <a:rPr lang="en-US" dirty="0"/>
              <a:t>80,000 and 120,000/</a:t>
            </a:r>
            <a:r>
              <a:rPr lang="en-US" dirty="0" err="1" smtClean="0"/>
              <a:t>μL</a:t>
            </a:r>
            <a:endParaRPr lang="en-US" dirty="0" smtClean="0"/>
          </a:p>
          <a:p>
            <a:pPr lvl="2"/>
            <a:r>
              <a:rPr lang="en-US" dirty="0" smtClean="0"/>
              <a:t>CKCS with </a:t>
            </a:r>
            <a:r>
              <a:rPr lang="en-US" dirty="0" err="1" smtClean="0"/>
              <a:t>macrothrombocytopenia</a:t>
            </a:r>
            <a:r>
              <a:rPr lang="en-US" dirty="0" smtClean="0"/>
              <a:t>: </a:t>
            </a:r>
            <a:r>
              <a:rPr lang="en-US" dirty="0"/>
              <a:t>&lt;50,000/</a:t>
            </a:r>
            <a:r>
              <a:rPr lang="en-US" dirty="0" err="1" smtClean="0"/>
              <a:t>μL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/>
              <a:t>Platelet counts</a:t>
            </a:r>
          </a:p>
          <a:p>
            <a:pPr lvl="1"/>
            <a:r>
              <a:rPr lang="en-US" dirty="0"/>
              <a:t>Less than 25,000/</a:t>
            </a:r>
            <a:r>
              <a:rPr lang="en-US" dirty="0" err="1"/>
              <a:t>μL</a:t>
            </a:r>
            <a:r>
              <a:rPr lang="en-US" dirty="0"/>
              <a:t>: common in dogs with immune-mediated thrombocytopenia (IMT)</a:t>
            </a:r>
          </a:p>
          <a:p>
            <a:pPr lvl="1"/>
            <a:r>
              <a:rPr lang="en-US" dirty="0"/>
              <a:t>50,000 to 75,000/</a:t>
            </a:r>
            <a:r>
              <a:rPr lang="en-US" dirty="0" err="1"/>
              <a:t>μL</a:t>
            </a:r>
            <a:r>
              <a:rPr lang="en-US" dirty="0"/>
              <a:t>: more common in dogs with </a:t>
            </a:r>
            <a:r>
              <a:rPr lang="en-US" dirty="0" err="1"/>
              <a:t>ehrlichiosis</a:t>
            </a:r>
            <a:r>
              <a:rPr lang="en-US" dirty="0"/>
              <a:t>, lymphoma affecting the spleen, or rodenticide toxicity 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24038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Blood Smear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Relative </a:t>
            </a:r>
            <a:r>
              <a:rPr lang="en-US" dirty="0"/>
              <a:t>platelet size</a:t>
            </a:r>
          </a:p>
          <a:p>
            <a:pPr lvl="1"/>
            <a:r>
              <a:rPr lang="en-US" dirty="0"/>
              <a:t>Large platelets may indicate increased production or accelerated platelet turnover</a:t>
            </a:r>
          </a:p>
          <a:p>
            <a:pPr lvl="1"/>
            <a:r>
              <a:rPr lang="en-US" dirty="0"/>
              <a:t>Cats have increased average platelet size</a:t>
            </a:r>
          </a:p>
          <a:p>
            <a:pPr lvl="2"/>
            <a:r>
              <a:rPr lang="en-US" dirty="0"/>
              <a:t>May result in abnormal counts on automated counter</a:t>
            </a:r>
          </a:p>
          <a:p>
            <a:endParaRPr lang="en-US" dirty="0" smtClean="0"/>
          </a:p>
          <a:p>
            <a:r>
              <a:rPr lang="en-US" dirty="0" smtClean="0"/>
              <a:t>Evidence of DIC, </a:t>
            </a:r>
            <a:r>
              <a:rPr lang="en-US" dirty="0" smtClean="0"/>
              <a:t> concurrent </a:t>
            </a:r>
            <a:r>
              <a:rPr lang="en-US" dirty="0" smtClean="0"/>
              <a:t>IHA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06811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Thrombocytopenia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Bone marrow biopsy</a:t>
            </a:r>
          </a:p>
          <a:p>
            <a:pPr lvl="1"/>
            <a:r>
              <a:rPr lang="en-US" dirty="0" smtClean="0"/>
              <a:t>Evaluate for </a:t>
            </a:r>
            <a:r>
              <a:rPr lang="en-US" dirty="0" smtClean="0"/>
              <a:t>megakaryocytes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PCR for tick borne disease</a:t>
            </a:r>
          </a:p>
          <a:p>
            <a:pPr lvl="1"/>
            <a:r>
              <a:rPr lang="en-US" dirty="0" smtClean="0"/>
              <a:t>Canine </a:t>
            </a:r>
            <a:r>
              <a:rPr lang="en-US" dirty="0" err="1"/>
              <a:t>ehrlichiosis</a:t>
            </a:r>
            <a:r>
              <a:rPr lang="en-US" dirty="0"/>
              <a:t>, Rocky Mountain spotted fever, cyclic thrombocytopenia, </a:t>
            </a:r>
            <a:r>
              <a:rPr lang="en-US" dirty="0" err="1"/>
              <a:t>babesiosis</a:t>
            </a:r>
            <a:r>
              <a:rPr lang="en-US" dirty="0"/>
              <a:t>, </a:t>
            </a:r>
            <a:r>
              <a:rPr lang="en-US" dirty="0" err="1" smtClean="0"/>
              <a:t>bartonellosis</a:t>
            </a:r>
            <a:r>
              <a:rPr lang="en-US" dirty="0" smtClean="0"/>
              <a:t>, </a:t>
            </a:r>
            <a:r>
              <a:rPr lang="en-US" dirty="0" err="1" smtClean="0"/>
              <a:t>FeLV</a:t>
            </a:r>
            <a:r>
              <a:rPr lang="en-US" dirty="0" smtClean="0"/>
              <a:t>, FIV 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64261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Buccal</a:t>
            </a:r>
            <a:r>
              <a:rPr lang="en-US" dirty="0" smtClean="0"/>
              <a:t> Mucosa Bleeding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Measurement of time until platelet plug formation is achieved</a:t>
            </a:r>
          </a:p>
          <a:p>
            <a:endParaRPr lang="en-US" dirty="0"/>
          </a:p>
          <a:p>
            <a:r>
              <a:rPr lang="en-US" dirty="0" smtClean="0"/>
              <a:t>Often prolonged with platelet </a:t>
            </a:r>
            <a:r>
              <a:rPr lang="en-US" dirty="0"/>
              <a:t>counts </a:t>
            </a:r>
            <a:r>
              <a:rPr lang="en-US" dirty="0" smtClean="0"/>
              <a:t>&lt; </a:t>
            </a:r>
            <a:r>
              <a:rPr lang="en-US" dirty="0"/>
              <a:t>70,000/</a:t>
            </a:r>
            <a:r>
              <a:rPr lang="en-US" dirty="0" err="1" smtClean="0"/>
              <a:t>μl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petechiae are present, a BMBT will </a:t>
            </a:r>
            <a:r>
              <a:rPr lang="en-US" dirty="0" smtClean="0"/>
              <a:t>not provide additional information</a:t>
            </a:r>
          </a:p>
          <a:p>
            <a:endParaRPr lang="en-US" dirty="0"/>
          </a:p>
          <a:p>
            <a:r>
              <a:rPr lang="en-US" dirty="0" smtClean="0"/>
              <a:t>Highly user dependent and prone to error</a:t>
            </a:r>
          </a:p>
          <a:p>
            <a:pPr lvl="1"/>
            <a:r>
              <a:rPr lang="en-US" dirty="0" smtClean="0"/>
              <a:t>May miss up to 30% </a:t>
            </a:r>
            <a:r>
              <a:rPr lang="en-US" dirty="0" err="1" smtClean="0"/>
              <a:t>vWD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Interoperator</a:t>
            </a:r>
            <a:r>
              <a:rPr lang="en-US" dirty="0" smtClean="0"/>
              <a:t> and </a:t>
            </a:r>
            <a:r>
              <a:rPr lang="en-US" dirty="0" err="1" smtClean="0"/>
              <a:t>intraoperator</a:t>
            </a:r>
            <a:r>
              <a:rPr lang="en-US" dirty="0" smtClean="0"/>
              <a:t> variability: up to 80%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39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877239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Vascular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500" dirty="0">
                <a:latin typeface="Century Schoolbook" charset="0"/>
                <a:ea typeface="ＭＳ Ｐゴシック" charset="0"/>
                <a:cs typeface="Arial" charset="0"/>
              </a:rPr>
              <a:t>Injury to endothelial cells promotes localized clot formation</a:t>
            </a:r>
          </a:p>
          <a:p>
            <a:pPr lvl="1"/>
            <a:r>
              <a:rPr lang="en-US" sz="1900" dirty="0">
                <a:latin typeface="Century Schoolbook" charset="0"/>
                <a:ea typeface="ＭＳ Ｐゴシック" charset="0"/>
                <a:cs typeface="Arial" charset="0"/>
              </a:rPr>
              <a:t> </a:t>
            </a:r>
            <a:r>
              <a:rPr lang="en-US" sz="2000" dirty="0">
                <a:latin typeface="Century Schoolbook" charset="0"/>
                <a:ea typeface="ＭＳ Ｐゴシック" charset="0"/>
                <a:cs typeface="Arial" charset="0"/>
              </a:rPr>
              <a:t>Vasoconstriction</a:t>
            </a:r>
            <a:r>
              <a:rPr lang="en-US" sz="1900" dirty="0">
                <a:latin typeface="Century Schoolbook" charset="0"/>
                <a:ea typeface="ＭＳ Ｐゴシック" charset="0"/>
                <a:cs typeface="Arial" charset="0"/>
              </a:rPr>
              <a:t> </a:t>
            </a:r>
          </a:p>
          <a:p>
            <a:pPr lvl="2"/>
            <a:r>
              <a:rPr lang="en-US" sz="1800" dirty="0">
                <a:latin typeface="Century Schoolbook" charset="0"/>
                <a:ea typeface="ＭＳ Ｐゴシック" charset="0"/>
                <a:cs typeface="Arial" charset="0"/>
              </a:rPr>
              <a:t>Narrows the lumen of the vessel to minimize the loss of blood</a:t>
            </a:r>
          </a:p>
          <a:p>
            <a:pPr lvl="2"/>
            <a:r>
              <a:rPr lang="en-US" sz="1800" dirty="0">
                <a:latin typeface="Century Schoolbook" charset="0"/>
                <a:ea typeface="ＭＳ Ｐゴシック" charset="0"/>
                <a:cs typeface="Arial" charset="0"/>
              </a:rPr>
              <a:t>Brings the hemostatic components of the blood (platelets and plasma proteins) into closer proximity to the vessel wall</a:t>
            </a:r>
          </a:p>
          <a:p>
            <a:pPr lvl="1"/>
            <a:r>
              <a:rPr lang="en-US" sz="2000" dirty="0">
                <a:latin typeface="Century Schoolbook" charset="0"/>
                <a:ea typeface="ＭＳ Ｐゴシック" charset="0"/>
                <a:cs typeface="Arial" charset="0"/>
              </a:rPr>
              <a:t>Decreased production on platelet antagonists</a:t>
            </a:r>
          </a:p>
          <a:p>
            <a:pPr lvl="2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292844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vWF:Ag</a:t>
            </a:r>
            <a:r>
              <a:rPr lang="en-US" dirty="0" smtClean="0"/>
              <a:t> Assay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62330"/>
          </a:xfrm>
        </p:spPr>
        <p:txBody>
          <a:bodyPr>
            <a:normAutofit/>
          </a:bodyPr>
          <a:lstStyle/>
          <a:p>
            <a:r>
              <a:rPr lang="en-US" dirty="0" smtClean="0"/>
              <a:t>A measurement of </a:t>
            </a:r>
            <a:r>
              <a:rPr lang="en-US" dirty="0"/>
              <a:t>the amount or concentration of </a:t>
            </a:r>
            <a:r>
              <a:rPr lang="en-US" dirty="0" err="1"/>
              <a:t>vWF</a:t>
            </a:r>
            <a:r>
              <a:rPr lang="en-US" dirty="0"/>
              <a:t> in a blood </a:t>
            </a:r>
            <a:r>
              <a:rPr lang="en-US" dirty="0" smtClean="0"/>
              <a:t>sample</a:t>
            </a:r>
          </a:p>
          <a:p>
            <a:r>
              <a:rPr lang="en-US" dirty="0" smtClean="0"/>
              <a:t>Dogs </a:t>
            </a:r>
            <a:r>
              <a:rPr lang="en-US" dirty="0"/>
              <a:t>having low plasma </a:t>
            </a:r>
            <a:r>
              <a:rPr lang="en-US" dirty="0" err="1"/>
              <a:t>vWF:Ag</a:t>
            </a:r>
            <a:r>
              <a:rPr lang="en-US" dirty="0"/>
              <a:t> (below 50%) are at risk for transmitting or expressing the </a:t>
            </a:r>
            <a:r>
              <a:rPr lang="en-US" dirty="0" err="1"/>
              <a:t>vWD</a:t>
            </a:r>
            <a:r>
              <a:rPr lang="en-US" dirty="0"/>
              <a:t> </a:t>
            </a:r>
            <a:r>
              <a:rPr lang="en-US" dirty="0" smtClean="0"/>
              <a:t>trait</a:t>
            </a:r>
          </a:p>
          <a:p>
            <a:r>
              <a:rPr lang="en-US" dirty="0" smtClean="0"/>
              <a:t>Plasma </a:t>
            </a:r>
            <a:r>
              <a:rPr lang="en-US" dirty="0" err="1"/>
              <a:t>vWF</a:t>
            </a:r>
            <a:r>
              <a:rPr lang="en-US" dirty="0"/>
              <a:t> levels fluctuate from day to day in normal, healthy </a:t>
            </a:r>
            <a:r>
              <a:rPr lang="en-US" dirty="0" smtClean="0"/>
              <a:t>dogs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xaggerated </a:t>
            </a:r>
            <a:r>
              <a:rPr lang="en-US" dirty="0"/>
              <a:t>during pregnancy or heat in </a:t>
            </a:r>
            <a:r>
              <a:rPr lang="en-US" dirty="0" smtClean="0"/>
              <a:t>bitches</a:t>
            </a:r>
          </a:p>
          <a:p>
            <a:pPr lvl="1"/>
            <a:r>
              <a:rPr lang="en-US" dirty="0" smtClean="0"/>
              <a:t>Any </a:t>
            </a:r>
            <a:r>
              <a:rPr lang="en-US" dirty="0"/>
              <a:t>dog having a systemic </a:t>
            </a:r>
            <a:r>
              <a:rPr lang="en-US" dirty="0" smtClean="0"/>
              <a:t>illness</a:t>
            </a:r>
          </a:p>
          <a:p>
            <a:pPr lvl="2"/>
            <a:r>
              <a:rPr lang="en-US" dirty="0" smtClean="0"/>
              <a:t>Liver </a:t>
            </a:r>
            <a:r>
              <a:rPr lang="en-US" dirty="0"/>
              <a:t>disease or inflammatory </a:t>
            </a:r>
            <a:r>
              <a:rPr lang="en-US" dirty="0" smtClean="0"/>
              <a:t>disorders</a:t>
            </a:r>
          </a:p>
          <a:p>
            <a:r>
              <a:rPr lang="en-US" dirty="0" smtClean="0"/>
              <a:t>Puppies </a:t>
            </a:r>
            <a:r>
              <a:rPr lang="en-US" dirty="0"/>
              <a:t>can be sampled as young as 6 to 8 weeks of 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46534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PF-100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5586910" cy="5084044"/>
          </a:xfrm>
        </p:spPr>
        <p:txBody>
          <a:bodyPr>
            <a:normAutofit/>
          </a:bodyPr>
          <a:lstStyle/>
          <a:p>
            <a:r>
              <a:rPr lang="en-US" dirty="0" smtClean="0"/>
              <a:t>Measure of platelet plug formation</a:t>
            </a:r>
          </a:p>
          <a:p>
            <a:r>
              <a:rPr lang="en-US" dirty="0" err="1" smtClean="0"/>
              <a:t>Anticoagulated</a:t>
            </a:r>
            <a:r>
              <a:rPr lang="en-US" dirty="0" smtClean="0"/>
              <a:t> </a:t>
            </a:r>
            <a:r>
              <a:rPr lang="en-US" dirty="0"/>
              <a:t>whole blood is passed through </a:t>
            </a:r>
            <a:r>
              <a:rPr lang="en-US" dirty="0" smtClean="0"/>
              <a:t>an opening in a biologically active membrane </a:t>
            </a:r>
            <a:r>
              <a:rPr lang="en-US" dirty="0"/>
              <a:t>at a high </a:t>
            </a:r>
            <a:r>
              <a:rPr lang="en-US" dirty="0" smtClean="0"/>
              <a:t>shear rate</a:t>
            </a:r>
          </a:p>
          <a:p>
            <a:r>
              <a:rPr lang="en-US" dirty="0" smtClean="0"/>
              <a:t>Platelet plug formation is induced</a:t>
            </a:r>
          </a:p>
          <a:p>
            <a:r>
              <a:rPr lang="en-US" dirty="0" smtClean="0"/>
              <a:t>The </a:t>
            </a:r>
            <a:r>
              <a:rPr lang="en-US" dirty="0"/>
              <a:t>time, in seconds, for </a:t>
            </a:r>
            <a:r>
              <a:rPr lang="en-US" dirty="0" smtClean="0"/>
              <a:t>blood </a:t>
            </a:r>
            <a:r>
              <a:rPr lang="en-US" dirty="0"/>
              <a:t>to completely occlude the aperture is referred to as the Closure Time (CT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3592" b="9798"/>
          <a:stretch/>
        </p:blipFill>
        <p:spPr>
          <a:xfrm>
            <a:off x="5888662" y="1934304"/>
            <a:ext cx="2947490" cy="336666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41572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Thromboelastography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Provides a dynamic </a:t>
            </a:r>
            <a:r>
              <a:rPr lang="en-US" dirty="0"/>
              <a:t>view </a:t>
            </a:r>
            <a:r>
              <a:rPr lang="en-US" dirty="0" smtClean="0"/>
              <a:t>of whole </a:t>
            </a:r>
            <a:r>
              <a:rPr lang="en-US" dirty="0"/>
              <a:t>blood </a:t>
            </a:r>
            <a:r>
              <a:rPr lang="en-US" dirty="0" smtClean="0"/>
              <a:t>coagulation</a:t>
            </a:r>
          </a:p>
          <a:p>
            <a:r>
              <a:rPr lang="en-US" dirty="0" smtClean="0"/>
              <a:t>Assessment of </a:t>
            </a:r>
            <a:r>
              <a:rPr lang="en-US" dirty="0"/>
              <a:t>platelet function, clot strength, and </a:t>
            </a:r>
            <a:r>
              <a:rPr lang="en-US" dirty="0" smtClean="0"/>
              <a:t>fibrinolysis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1122" y="3416326"/>
            <a:ext cx="3789632" cy="262747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01694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 </a:t>
            </a:r>
            <a:r>
              <a:rPr lang="en-US" dirty="0" err="1" smtClean="0"/>
              <a:t>Cytometry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Platelet </a:t>
            </a:r>
            <a:r>
              <a:rPr lang="en-US" dirty="0" smtClean="0"/>
              <a:t>activation</a:t>
            </a:r>
          </a:p>
          <a:p>
            <a:pPr lvl="1"/>
            <a:r>
              <a:rPr lang="en-US" dirty="0" smtClean="0"/>
              <a:t>Determined </a:t>
            </a:r>
            <a:r>
              <a:rPr lang="en-US" dirty="0"/>
              <a:t>by measuring components of either the alpha or dense granules</a:t>
            </a:r>
          </a:p>
          <a:p>
            <a:endParaRPr lang="en-US" dirty="0" smtClean="0"/>
          </a:p>
          <a:p>
            <a:r>
              <a:rPr lang="en-US" dirty="0" smtClean="0"/>
              <a:t>Rapid </a:t>
            </a:r>
            <a:r>
              <a:rPr lang="en-US" dirty="0"/>
              <a:t>and sensitive </a:t>
            </a:r>
            <a:r>
              <a:rPr lang="en-US" dirty="0" smtClean="0"/>
              <a:t>test</a:t>
            </a:r>
          </a:p>
          <a:p>
            <a:endParaRPr lang="en-US" dirty="0" smtClean="0"/>
          </a:p>
          <a:p>
            <a:r>
              <a:rPr lang="en-US" dirty="0" smtClean="0"/>
              <a:t>Small </a:t>
            </a:r>
            <a:r>
              <a:rPr lang="en-US" dirty="0"/>
              <a:t>sample </a:t>
            </a:r>
            <a:r>
              <a:rPr lang="en-US" dirty="0" smtClean="0"/>
              <a:t>volumes</a:t>
            </a:r>
          </a:p>
          <a:p>
            <a:pPr lvl="1"/>
            <a:r>
              <a:rPr lang="en-US" dirty="0" smtClean="0"/>
              <a:t>Neonate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26906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Minimal handling</a:t>
            </a:r>
          </a:p>
          <a:p>
            <a:r>
              <a:rPr lang="en-US" dirty="0" smtClean="0"/>
              <a:t>25G needle for venipuncture, pressure bandage application for a minimum of 5 minutes</a:t>
            </a:r>
          </a:p>
          <a:p>
            <a:r>
              <a:rPr lang="en-US" dirty="0" smtClean="0"/>
              <a:t>Acceptable ‘procedures’</a:t>
            </a:r>
          </a:p>
          <a:p>
            <a:pPr lvl="1"/>
            <a:r>
              <a:rPr lang="en-US" dirty="0" smtClean="0"/>
              <a:t>Peripheral IVC</a:t>
            </a:r>
          </a:p>
          <a:p>
            <a:pPr lvl="1"/>
            <a:r>
              <a:rPr lang="en-US" dirty="0" smtClean="0"/>
              <a:t>Bone marrow biopsy</a:t>
            </a:r>
          </a:p>
          <a:p>
            <a:pPr lvl="1"/>
            <a:r>
              <a:rPr lang="en-US" dirty="0" err="1" smtClean="0"/>
              <a:t>Splenectomy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24972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of Thrombocytopenia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48018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Platelet-rich plasma (PRP) </a:t>
            </a:r>
            <a:r>
              <a:rPr lang="en-US" dirty="0"/>
              <a:t>or platelet </a:t>
            </a:r>
            <a:r>
              <a:rPr lang="en-US" dirty="0" smtClean="0"/>
              <a:t>transfusions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platelet count of the recipient is rarely raised enough to halt </a:t>
            </a:r>
            <a:r>
              <a:rPr lang="en-US" dirty="0" smtClean="0"/>
              <a:t>bleeding</a:t>
            </a:r>
          </a:p>
          <a:p>
            <a:pPr lvl="1"/>
            <a:r>
              <a:rPr lang="en-US" dirty="0" smtClean="0"/>
              <a:t>PRP </a:t>
            </a:r>
            <a:r>
              <a:rPr lang="en-US" dirty="0"/>
              <a:t>and platelet transfusions are of no benefit in patients with peripheral platelet </a:t>
            </a:r>
            <a:r>
              <a:rPr lang="en-US" dirty="0" smtClean="0"/>
              <a:t>destruction </a:t>
            </a:r>
            <a:r>
              <a:rPr lang="en-US" dirty="0"/>
              <a:t>because the platelets are removed from </a:t>
            </a:r>
            <a:r>
              <a:rPr lang="en-US" dirty="0" smtClean="0"/>
              <a:t>the </a:t>
            </a:r>
            <a:r>
              <a:rPr lang="en-US" dirty="0"/>
              <a:t>circulation immediately after </a:t>
            </a:r>
            <a:r>
              <a:rPr lang="en-US" dirty="0" smtClean="0"/>
              <a:t>the transfusion</a:t>
            </a:r>
          </a:p>
          <a:p>
            <a:endParaRPr lang="en-US" dirty="0" smtClean="0"/>
          </a:p>
          <a:p>
            <a:r>
              <a:rPr lang="en-US" dirty="0" smtClean="0"/>
              <a:t>Vincristine</a:t>
            </a:r>
          </a:p>
          <a:p>
            <a:pPr lvl="1"/>
            <a:r>
              <a:rPr lang="en-US" dirty="0" smtClean="0"/>
              <a:t>Stimulates </a:t>
            </a:r>
            <a:r>
              <a:rPr lang="en-US" dirty="0"/>
              <a:t>megakaryocyte </a:t>
            </a:r>
            <a:r>
              <a:rPr lang="en-US" dirty="0" err="1" smtClean="0"/>
              <a:t>endomitosis</a:t>
            </a:r>
            <a:endParaRPr lang="en-US" dirty="0" smtClean="0"/>
          </a:p>
          <a:p>
            <a:pPr lvl="1"/>
            <a:r>
              <a:rPr lang="en-US" dirty="0" smtClean="0"/>
              <a:t>Results </a:t>
            </a:r>
            <a:r>
              <a:rPr lang="en-US" dirty="0"/>
              <a:t>in early platelet release from the bone </a:t>
            </a:r>
            <a:r>
              <a:rPr lang="en-US" dirty="0" smtClean="0"/>
              <a:t>marrow</a:t>
            </a:r>
          </a:p>
          <a:p>
            <a:pPr lvl="1"/>
            <a:r>
              <a:rPr lang="en-US" dirty="0" smtClean="0"/>
              <a:t>Platelets are </a:t>
            </a:r>
            <a:r>
              <a:rPr lang="en-US" dirty="0"/>
              <a:t>released </a:t>
            </a:r>
            <a:r>
              <a:rPr lang="en-US" dirty="0" smtClean="0"/>
              <a:t>prematurely and </a:t>
            </a:r>
            <a:r>
              <a:rPr lang="en-US" dirty="0"/>
              <a:t>are not fully functional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670642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of IMT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4801863"/>
          </a:xfrm>
        </p:spPr>
        <p:txBody>
          <a:bodyPr>
            <a:normAutofit/>
          </a:bodyPr>
          <a:lstStyle/>
          <a:p>
            <a:r>
              <a:rPr lang="en-US" dirty="0" smtClean="0"/>
              <a:t>Immunosuppressive steroids</a:t>
            </a:r>
          </a:p>
          <a:p>
            <a:pPr lvl="1"/>
            <a:r>
              <a:rPr lang="en-US" dirty="0" smtClean="0"/>
              <a:t>Prednisone, dexamethasone</a:t>
            </a:r>
          </a:p>
          <a:p>
            <a:pPr lvl="1"/>
            <a:r>
              <a:rPr lang="en-US" dirty="0"/>
              <a:t>Responses are usually seen within 24 to 96 </a:t>
            </a:r>
            <a:r>
              <a:rPr lang="en-US" dirty="0" smtClean="0"/>
              <a:t>hours</a:t>
            </a:r>
            <a:endParaRPr lang="en-US" dirty="0"/>
          </a:p>
          <a:p>
            <a:pPr lvl="1"/>
            <a:r>
              <a:rPr lang="en-US" dirty="0" smtClean="0"/>
              <a:t>Anecdotally, dexamethasone may have a higher incidence of upper GI ulceration</a:t>
            </a:r>
          </a:p>
          <a:p>
            <a:r>
              <a:rPr lang="en-US" dirty="0" smtClean="0"/>
              <a:t>Cyclophosphamide</a:t>
            </a:r>
          </a:p>
          <a:p>
            <a:pPr lvl="1"/>
            <a:r>
              <a:rPr lang="en-US" dirty="0" smtClean="0"/>
              <a:t>Single dose, aid in inducing remission</a:t>
            </a:r>
          </a:p>
          <a:p>
            <a:r>
              <a:rPr lang="en-US" dirty="0" smtClean="0"/>
              <a:t>Azathioprine</a:t>
            </a:r>
          </a:p>
          <a:p>
            <a:pPr lvl="1"/>
            <a:r>
              <a:rPr lang="en-US" dirty="0" smtClean="0"/>
              <a:t>Effective </a:t>
            </a:r>
            <a:r>
              <a:rPr lang="en-US" dirty="0"/>
              <a:t>in maintaining </a:t>
            </a:r>
            <a:r>
              <a:rPr lang="en-US" dirty="0" smtClean="0"/>
              <a:t>remission, </a:t>
            </a:r>
            <a:r>
              <a:rPr lang="en-US" dirty="0"/>
              <a:t>but </a:t>
            </a:r>
            <a:r>
              <a:rPr lang="en-US" dirty="0" smtClean="0"/>
              <a:t>not </a:t>
            </a:r>
            <a:r>
              <a:rPr lang="en-US" dirty="0"/>
              <a:t>a good agent for inducing remission 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71699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of IMT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4801863"/>
          </a:xfrm>
        </p:spPr>
        <p:txBody>
          <a:bodyPr>
            <a:normAutofit/>
          </a:bodyPr>
          <a:lstStyle/>
          <a:p>
            <a:r>
              <a:rPr lang="en-US" dirty="0" smtClean="0"/>
              <a:t>Intravenous </a:t>
            </a:r>
            <a:r>
              <a:rPr lang="en-US" dirty="0" smtClean="0"/>
              <a:t>immunoglobulin</a:t>
            </a:r>
          </a:p>
          <a:p>
            <a:pPr lvl="1"/>
            <a:r>
              <a:rPr lang="en-US" dirty="0" smtClean="0"/>
              <a:t>The mechanism </a:t>
            </a:r>
            <a:r>
              <a:rPr lang="en-US" dirty="0"/>
              <a:t>by which </a:t>
            </a:r>
            <a:r>
              <a:rPr lang="en-US" dirty="0" err="1"/>
              <a:t>hIVIG</a:t>
            </a:r>
            <a:r>
              <a:rPr lang="en-US" dirty="0"/>
              <a:t> modulates the immune system is unknown</a:t>
            </a:r>
          </a:p>
          <a:p>
            <a:pPr lvl="1"/>
            <a:r>
              <a:rPr lang="en-US" dirty="0"/>
              <a:t>The primary mechanism of </a:t>
            </a:r>
            <a:r>
              <a:rPr lang="en-US" dirty="0" err="1"/>
              <a:t>hIVIG</a:t>
            </a:r>
            <a:r>
              <a:rPr lang="en-US" dirty="0"/>
              <a:t> is hypothesized to be blockade of Fc receptors on mononuclear phagocytes, thereby inhibiting </a:t>
            </a:r>
            <a:r>
              <a:rPr lang="en-US" dirty="0" smtClean="0"/>
              <a:t>phagocytosis</a:t>
            </a:r>
          </a:p>
          <a:p>
            <a:endParaRPr lang="en-US" dirty="0" smtClean="0"/>
          </a:p>
          <a:p>
            <a:r>
              <a:rPr lang="en-US" dirty="0" err="1" smtClean="0"/>
              <a:t>Splenectomy</a:t>
            </a:r>
            <a:endParaRPr lang="en-US" dirty="0" smtClean="0"/>
          </a:p>
          <a:p>
            <a:pPr lvl="1"/>
            <a:r>
              <a:rPr lang="en-US" dirty="0" smtClean="0"/>
              <a:t>If extravascular hemolysis is present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915592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of IMT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7"/>
            <a:ext cx="8503920" cy="4801863"/>
          </a:xfrm>
        </p:spPr>
        <p:txBody>
          <a:bodyPr>
            <a:normAutofit/>
          </a:bodyPr>
          <a:lstStyle/>
          <a:p>
            <a:r>
              <a:rPr lang="en-US" dirty="0" smtClean="0"/>
              <a:t>Cats</a:t>
            </a:r>
          </a:p>
          <a:p>
            <a:pPr lvl="1"/>
            <a:r>
              <a:rPr lang="en-US" dirty="0" smtClean="0"/>
              <a:t>Chronic </a:t>
            </a:r>
            <a:r>
              <a:rPr lang="en-US" dirty="0"/>
              <a:t>thrombocytopenia that does not lead to spontaneous </a:t>
            </a:r>
            <a:r>
              <a:rPr lang="en-US" dirty="0" smtClean="0"/>
              <a:t>bleeding is common</a:t>
            </a:r>
          </a:p>
          <a:p>
            <a:pPr lvl="2"/>
            <a:r>
              <a:rPr lang="en-US" dirty="0" smtClean="0"/>
              <a:t>Platelet </a:t>
            </a:r>
            <a:r>
              <a:rPr lang="en-US" dirty="0"/>
              <a:t>count of 10,000 to 30,000/</a:t>
            </a:r>
            <a:r>
              <a:rPr lang="en-US" dirty="0" err="1"/>
              <a:t>μL</a:t>
            </a:r>
            <a:r>
              <a:rPr lang="en-US" dirty="0"/>
              <a:t> is relatively </a:t>
            </a:r>
            <a:r>
              <a:rPr lang="en-US" dirty="0" smtClean="0"/>
              <a:t>common</a:t>
            </a:r>
          </a:p>
          <a:p>
            <a:pPr lvl="2"/>
            <a:r>
              <a:rPr lang="en-US" dirty="0" smtClean="0"/>
              <a:t>Platelet </a:t>
            </a:r>
            <a:r>
              <a:rPr lang="en-US" dirty="0"/>
              <a:t>counts do not increase markedly with </a:t>
            </a:r>
            <a:r>
              <a:rPr lang="en-US" dirty="0" smtClean="0"/>
              <a:t>treatment</a:t>
            </a:r>
          </a:p>
          <a:p>
            <a:pPr lvl="1"/>
            <a:r>
              <a:rPr lang="en-US" dirty="0" smtClean="0"/>
              <a:t>Concurrent </a:t>
            </a:r>
            <a:r>
              <a:rPr lang="en-US" dirty="0"/>
              <a:t>regenerative or non- regenerative anemia, neutropenia, lymphocytosis, or </a:t>
            </a:r>
            <a:r>
              <a:rPr lang="en-US" dirty="0" smtClean="0"/>
              <a:t>combinations thereof</a:t>
            </a:r>
          </a:p>
          <a:p>
            <a:pPr lvl="1"/>
            <a:r>
              <a:rPr lang="en-US" dirty="0" smtClean="0"/>
              <a:t>Combination </a:t>
            </a:r>
            <a:r>
              <a:rPr lang="en-US" dirty="0"/>
              <a:t>of </a:t>
            </a:r>
            <a:r>
              <a:rPr lang="en-US" dirty="0" smtClean="0"/>
              <a:t>dexamethasone and </a:t>
            </a:r>
            <a:r>
              <a:rPr lang="en-US" dirty="0" err="1" smtClean="0"/>
              <a:t>chlorambucil</a:t>
            </a:r>
            <a:endParaRPr lang="en-US" dirty="0" smtClean="0"/>
          </a:p>
          <a:p>
            <a:pPr lvl="1"/>
            <a:r>
              <a:rPr lang="en-US" dirty="0" err="1" smtClean="0"/>
              <a:t>hIVIG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104885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of </a:t>
            </a:r>
            <a:r>
              <a:rPr lang="en-US" dirty="0" err="1" smtClean="0"/>
              <a:t>vWD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types</a:t>
            </a:r>
          </a:p>
          <a:p>
            <a:pPr lvl="1"/>
            <a:r>
              <a:rPr lang="en-US" dirty="0"/>
              <a:t>Cryoprecipitate (CRYO)</a:t>
            </a:r>
          </a:p>
          <a:p>
            <a:pPr lvl="2"/>
            <a:r>
              <a:rPr lang="en-US" dirty="0"/>
              <a:t>A </a:t>
            </a:r>
            <a:r>
              <a:rPr lang="en-US" dirty="0" smtClean="0"/>
              <a:t>small </a:t>
            </a:r>
            <a:r>
              <a:rPr lang="en-US" dirty="0"/>
              <a:t>volume of </a:t>
            </a:r>
            <a:r>
              <a:rPr lang="en-US" dirty="0" smtClean="0"/>
              <a:t>fluid</a:t>
            </a:r>
          </a:p>
          <a:p>
            <a:pPr lvl="2"/>
            <a:r>
              <a:rPr lang="en-US" dirty="0" smtClean="0"/>
              <a:t>Increased </a:t>
            </a:r>
            <a:r>
              <a:rPr lang="en-US" dirty="0"/>
              <a:t>factor VIII, fibrinogen, and </a:t>
            </a:r>
            <a:r>
              <a:rPr lang="en-US" dirty="0" err="1" smtClean="0"/>
              <a:t>vWF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Type </a:t>
            </a:r>
            <a:r>
              <a:rPr lang="en-US" dirty="0"/>
              <a:t>1</a:t>
            </a:r>
          </a:p>
          <a:p>
            <a:pPr lvl="1"/>
            <a:r>
              <a:rPr lang="en-US" dirty="0" err="1"/>
              <a:t>Desmopressin</a:t>
            </a:r>
            <a:r>
              <a:rPr lang="en-US" dirty="0"/>
              <a:t> (DDAVP)</a:t>
            </a:r>
          </a:p>
          <a:p>
            <a:pPr lvl="2"/>
            <a:r>
              <a:rPr lang="en-US" dirty="0"/>
              <a:t>Causes </a:t>
            </a:r>
            <a:r>
              <a:rPr lang="en-US" dirty="0" smtClean="0"/>
              <a:t>a large </a:t>
            </a:r>
            <a:r>
              <a:rPr lang="en-US" dirty="0"/>
              <a:t>release of </a:t>
            </a:r>
            <a:r>
              <a:rPr lang="en-US" dirty="0" err="1"/>
              <a:t>vWF</a:t>
            </a:r>
            <a:r>
              <a:rPr lang="en-US" dirty="0"/>
              <a:t> from endothelial cells </a:t>
            </a:r>
          </a:p>
          <a:p>
            <a:pPr lvl="2"/>
            <a:r>
              <a:rPr lang="en-US" dirty="0"/>
              <a:t>Improves BMBT and PFA-100 times within 30 minutes of SC administration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49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391443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Hemostasis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Formation of a </a:t>
            </a:r>
            <a:r>
              <a:rPr lang="en-US" dirty="0"/>
              <a:t>platelet </a:t>
            </a:r>
            <a:r>
              <a:rPr lang="en-US" dirty="0" smtClean="0"/>
              <a:t>plug</a:t>
            </a:r>
          </a:p>
          <a:p>
            <a:pPr lvl="1"/>
            <a:r>
              <a:rPr lang="en-US" dirty="0" smtClean="0"/>
              <a:t>Interaction of platelets, damaged endothelium and subendothelial collagen </a:t>
            </a:r>
          </a:p>
          <a:p>
            <a:endParaRPr lang="en-US" dirty="0" smtClean="0"/>
          </a:p>
          <a:p>
            <a:r>
              <a:rPr lang="en-US" dirty="0" smtClean="0"/>
              <a:t>‘Plug off’ </a:t>
            </a:r>
            <a:r>
              <a:rPr lang="en-US" dirty="0"/>
              <a:t>small </a:t>
            </a:r>
            <a:r>
              <a:rPr lang="en-US" dirty="0" smtClean="0"/>
              <a:t>injuries</a:t>
            </a:r>
          </a:p>
          <a:p>
            <a:pPr lvl="1"/>
            <a:r>
              <a:rPr lang="en-US" dirty="0" err="1" smtClean="0"/>
              <a:t>Microvessels</a:t>
            </a:r>
            <a:r>
              <a:rPr lang="en-US" dirty="0" smtClean="0"/>
              <a:t> </a:t>
            </a:r>
            <a:r>
              <a:rPr lang="en-US" dirty="0"/>
              <a:t>(&lt; 100 </a:t>
            </a:r>
            <a:r>
              <a:rPr lang="en-US" dirty="0" err="1"/>
              <a:t>μm</a:t>
            </a:r>
            <a:r>
              <a:rPr lang="en-US" dirty="0"/>
              <a:t>) </a:t>
            </a:r>
            <a:endParaRPr lang="en-US" dirty="0" smtClean="0"/>
          </a:p>
          <a:p>
            <a:pPr lvl="1"/>
            <a:r>
              <a:rPr lang="en-US" dirty="0"/>
              <a:t>M</a:t>
            </a:r>
            <a:r>
              <a:rPr lang="en-US" dirty="0" smtClean="0"/>
              <a:t>ucosal tissues</a:t>
            </a:r>
          </a:p>
          <a:p>
            <a:pPr lvl="2"/>
            <a:r>
              <a:rPr lang="en-US" dirty="0" smtClean="0"/>
              <a:t>Respiratory</a:t>
            </a:r>
            <a:r>
              <a:rPr lang="en-US" dirty="0"/>
              <a:t>, gastrointestinal, </a:t>
            </a:r>
            <a:r>
              <a:rPr lang="en-US" dirty="0" smtClean="0"/>
              <a:t>genitourinary tracts</a:t>
            </a:r>
          </a:p>
          <a:p>
            <a:endParaRPr lang="en-US" dirty="0" smtClean="0"/>
          </a:p>
          <a:p>
            <a:r>
              <a:rPr lang="en-US" dirty="0" smtClean="0"/>
              <a:t>Establish local factors necessary for secondary hemostasis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28835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Thromboembolic Therapies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3580"/>
          </a:xfrm>
        </p:spPr>
        <p:txBody>
          <a:bodyPr>
            <a:normAutofit/>
          </a:bodyPr>
          <a:lstStyle/>
          <a:p>
            <a:r>
              <a:rPr lang="en-US" dirty="0" smtClean="0"/>
              <a:t>Dissolving </a:t>
            </a:r>
            <a:r>
              <a:rPr lang="en-US" dirty="0"/>
              <a:t>existing thrombi (thrombolytic drugs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Systemic </a:t>
            </a:r>
            <a:r>
              <a:rPr lang="en-US" dirty="0"/>
              <a:t>thrombolytic drugs, local thrombolytic drugs, </a:t>
            </a:r>
            <a:r>
              <a:rPr lang="en-US" dirty="0" smtClean="0"/>
              <a:t>and </a:t>
            </a:r>
            <a:r>
              <a:rPr lang="en-US" dirty="0"/>
              <a:t>mechanical or surgical extraction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Preventing </a:t>
            </a:r>
            <a:r>
              <a:rPr lang="en-US" dirty="0"/>
              <a:t>new thrombus </a:t>
            </a:r>
            <a:r>
              <a:rPr lang="en-US" dirty="0" smtClean="0"/>
              <a:t>formation (antiplatelet drugs)</a:t>
            </a:r>
          </a:p>
          <a:p>
            <a:pPr lvl="1"/>
            <a:r>
              <a:rPr lang="en-US" dirty="0" smtClean="0"/>
              <a:t>Aspirin, </a:t>
            </a:r>
            <a:r>
              <a:rPr lang="en-US" dirty="0" err="1" smtClean="0"/>
              <a:t>clopidogrel</a:t>
            </a:r>
            <a:r>
              <a:rPr lang="en-US" dirty="0" smtClean="0"/>
              <a:t>, </a:t>
            </a:r>
            <a:r>
              <a:rPr lang="en-US" dirty="0" err="1" smtClean="0"/>
              <a:t>ticlopidine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13427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Thrombolytic Therapies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3580"/>
          </a:xfrm>
        </p:spPr>
        <p:txBody>
          <a:bodyPr>
            <a:normAutofit/>
          </a:bodyPr>
          <a:lstStyle/>
          <a:p>
            <a:r>
              <a:rPr lang="en-US" dirty="0" smtClean="0"/>
              <a:t>Thrombolytic therapies</a:t>
            </a:r>
          </a:p>
          <a:p>
            <a:pPr lvl="1"/>
            <a:r>
              <a:rPr lang="en-US" dirty="0" smtClean="0"/>
              <a:t>Plasminogen activation, leading to the formation of plasmin</a:t>
            </a:r>
          </a:p>
          <a:p>
            <a:pPr lvl="1"/>
            <a:r>
              <a:rPr lang="en-US" dirty="0" smtClean="0"/>
              <a:t>Fibrin degradation</a:t>
            </a:r>
          </a:p>
          <a:p>
            <a:pPr lvl="1"/>
            <a:r>
              <a:rPr lang="en-US" dirty="0" smtClean="0"/>
              <a:t>Risk for </a:t>
            </a:r>
            <a:r>
              <a:rPr lang="en-US" dirty="0" smtClean="0"/>
              <a:t>bleeding, embolus </a:t>
            </a:r>
            <a:endParaRPr lang="en-US" dirty="0" smtClean="0"/>
          </a:p>
          <a:p>
            <a:pPr lvl="1"/>
            <a:r>
              <a:rPr lang="en-US" dirty="0" smtClean="0"/>
              <a:t>Streptokinase, </a:t>
            </a:r>
            <a:r>
              <a:rPr lang="en-US" dirty="0" err="1" smtClean="0"/>
              <a:t>urokinase</a:t>
            </a:r>
            <a:r>
              <a:rPr lang="en-US" dirty="0" smtClean="0"/>
              <a:t>, TPA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089812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Antiplatelet Therapies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3580"/>
          </a:xfrm>
        </p:spPr>
        <p:txBody>
          <a:bodyPr>
            <a:normAutofit/>
          </a:bodyPr>
          <a:lstStyle/>
          <a:p>
            <a:r>
              <a:rPr lang="en-US" dirty="0" smtClean="0"/>
              <a:t>Aspirin</a:t>
            </a:r>
          </a:p>
          <a:p>
            <a:pPr lvl="1"/>
            <a:r>
              <a:rPr lang="en-US" dirty="0" smtClean="0"/>
              <a:t>Inhibition of COX-1, resulting in decreased </a:t>
            </a:r>
            <a:r>
              <a:rPr lang="en-US" dirty="0"/>
              <a:t>Thromboxane</a:t>
            </a:r>
            <a:r>
              <a:rPr lang="en-US" baseline="-25000" dirty="0"/>
              <a:t>A2</a:t>
            </a:r>
          </a:p>
          <a:p>
            <a:pPr lvl="1"/>
            <a:r>
              <a:rPr lang="en-US" dirty="0" smtClean="0"/>
              <a:t>production</a:t>
            </a:r>
            <a:endParaRPr lang="en-US" dirty="0" smtClean="0"/>
          </a:p>
          <a:p>
            <a:pPr lvl="1"/>
            <a:r>
              <a:rPr lang="en-US" dirty="0" smtClean="0"/>
              <a:t>Thromboxane</a:t>
            </a:r>
            <a:r>
              <a:rPr lang="en-US" baseline="-25000" dirty="0" smtClean="0"/>
              <a:t>A2</a:t>
            </a:r>
            <a:r>
              <a:rPr lang="en-US" dirty="0" smtClean="0"/>
              <a:t> </a:t>
            </a:r>
            <a:r>
              <a:rPr lang="en-US" dirty="0" smtClean="0"/>
              <a:t>is </a:t>
            </a:r>
            <a:r>
              <a:rPr lang="en-US" dirty="0" smtClean="0"/>
              <a:t>a potent platelet activation agonist and also causes </a:t>
            </a:r>
            <a:r>
              <a:rPr lang="en-US" dirty="0" smtClean="0"/>
              <a:t>vasoconstriction</a:t>
            </a:r>
            <a:endParaRPr lang="en-US" dirty="0" smtClean="0"/>
          </a:p>
          <a:p>
            <a:pPr lvl="1"/>
            <a:r>
              <a:rPr lang="en-US" dirty="0" smtClean="0"/>
              <a:t>Effects seen at low dose ranges</a:t>
            </a:r>
          </a:p>
          <a:p>
            <a:pPr lvl="1"/>
            <a:r>
              <a:rPr lang="en-US" dirty="0" smtClean="0"/>
              <a:t>Side effects include GI upset, GI </a:t>
            </a:r>
            <a:r>
              <a:rPr lang="en-US" dirty="0" smtClean="0"/>
              <a:t>ulceration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52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752638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Antiplatelet Therapies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3580"/>
          </a:xfrm>
        </p:spPr>
        <p:txBody>
          <a:bodyPr>
            <a:normAutofit/>
          </a:bodyPr>
          <a:lstStyle/>
          <a:p>
            <a:r>
              <a:rPr lang="en-US" dirty="0" smtClean="0"/>
              <a:t>ADP receptor antagonists (</a:t>
            </a:r>
            <a:r>
              <a:rPr lang="en-US" dirty="0" err="1" smtClean="0"/>
              <a:t>clopidogrel</a:t>
            </a:r>
            <a:r>
              <a:rPr lang="en-US" dirty="0" smtClean="0"/>
              <a:t>, </a:t>
            </a:r>
            <a:r>
              <a:rPr lang="en-US" dirty="0" err="1" smtClean="0"/>
              <a:t>ticlopidine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ADP is released from dense granules during platelet activation, and is itself a potent platelet activation agonist</a:t>
            </a:r>
          </a:p>
          <a:p>
            <a:pPr lvl="2"/>
            <a:r>
              <a:rPr lang="en-US" dirty="0" smtClean="0"/>
              <a:t>ADP is also found in RBC and endothelial cells</a:t>
            </a:r>
          </a:p>
          <a:p>
            <a:r>
              <a:rPr lang="en-US" dirty="0" smtClean="0"/>
              <a:t>Non-competitive, irreversible </a:t>
            </a:r>
          </a:p>
          <a:p>
            <a:r>
              <a:rPr lang="en-US" dirty="0" smtClean="0"/>
              <a:t>60-70% reduction in ADP binding</a:t>
            </a:r>
          </a:p>
          <a:p>
            <a:r>
              <a:rPr lang="en-US" dirty="0" smtClean="0"/>
              <a:t>Maximal </a:t>
            </a:r>
            <a:r>
              <a:rPr lang="en-US" dirty="0" smtClean="0"/>
              <a:t>effect in 4-7 days</a:t>
            </a:r>
          </a:p>
          <a:p>
            <a:r>
              <a:rPr lang="en-US" dirty="0" smtClean="0"/>
              <a:t>Side effects: diarrhea, rash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53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671129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smtClean="0"/>
              <a:t>Questions?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54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050467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6311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Average lifespan of 6 days (canine)</a:t>
            </a:r>
          </a:p>
          <a:p>
            <a:endParaRPr lang="en-US" dirty="0" smtClean="0"/>
          </a:p>
          <a:p>
            <a:r>
              <a:rPr lang="en-US" dirty="0" smtClean="0"/>
              <a:t>Production stimulated by </a:t>
            </a:r>
            <a:r>
              <a:rPr lang="en-US" dirty="0" err="1" smtClean="0"/>
              <a:t>thrombopoietin</a:t>
            </a:r>
            <a:endParaRPr lang="en-US" dirty="0" smtClean="0"/>
          </a:p>
          <a:p>
            <a:pPr lvl="1"/>
            <a:r>
              <a:rPr lang="en-US" dirty="0" smtClean="0"/>
              <a:t>Synthesized </a:t>
            </a:r>
            <a:r>
              <a:rPr lang="en-US" dirty="0"/>
              <a:t>in bone marrow and smooth muscle </a:t>
            </a:r>
            <a:r>
              <a:rPr lang="en-US" dirty="0" smtClean="0"/>
              <a:t>cells</a:t>
            </a:r>
          </a:p>
          <a:p>
            <a:pPr lvl="1"/>
            <a:r>
              <a:rPr lang="en-US" dirty="0" smtClean="0"/>
              <a:t>Elimination from </a:t>
            </a:r>
            <a:r>
              <a:rPr lang="en-US" dirty="0"/>
              <a:t>the circulation occurs via adsorption onto </a:t>
            </a:r>
            <a:r>
              <a:rPr lang="en-US" dirty="0" smtClean="0"/>
              <a:t>platelets</a:t>
            </a:r>
          </a:p>
          <a:p>
            <a:pPr lvl="1"/>
            <a:r>
              <a:rPr lang="en-US" dirty="0" smtClean="0"/>
              <a:t>Negative </a:t>
            </a:r>
            <a:r>
              <a:rPr lang="en-US" dirty="0"/>
              <a:t>feedback </a:t>
            </a:r>
            <a:r>
              <a:rPr lang="en-US" dirty="0" smtClean="0"/>
              <a:t>mechanism</a:t>
            </a:r>
            <a:endParaRPr lang="en-US" sz="2700" dirty="0" smtClean="0"/>
          </a:p>
          <a:p>
            <a:pPr lvl="1"/>
            <a:endParaRPr lang="en-US" sz="2700" dirty="0"/>
          </a:p>
          <a:p>
            <a:pPr>
              <a:lnSpc>
                <a:spcPct val="90000"/>
              </a:lnSpc>
            </a:pPr>
            <a:r>
              <a:rPr lang="en-US" dirty="0" smtClean="0">
                <a:ea typeface="ＭＳ Ｐゴシック" charset="0"/>
                <a:cs typeface="Arial" charset="0"/>
              </a:rPr>
              <a:t>Nonviable </a:t>
            </a:r>
            <a:r>
              <a:rPr lang="en-US" dirty="0">
                <a:ea typeface="ＭＳ Ｐゴシック" charset="0"/>
                <a:cs typeface="Arial" charset="0"/>
              </a:rPr>
              <a:t>or aged platelets removed by spleen &amp; liver</a:t>
            </a:r>
          </a:p>
          <a:p>
            <a:pPr>
              <a:lnSpc>
                <a:spcPct val="90000"/>
              </a:lnSpc>
            </a:pPr>
            <a:r>
              <a:rPr lang="en-US" dirty="0">
                <a:ea typeface="ＭＳ Ｐゴシック" charset="0"/>
                <a:cs typeface="Arial" charset="0"/>
              </a:rPr>
              <a:t>2/3 of platelets circulate in the peripheral blood</a:t>
            </a:r>
          </a:p>
          <a:p>
            <a:pPr>
              <a:lnSpc>
                <a:spcPct val="90000"/>
              </a:lnSpc>
            </a:pPr>
            <a:r>
              <a:rPr lang="en-US" dirty="0">
                <a:ea typeface="ＭＳ Ｐゴシック" charset="0"/>
                <a:cs typeface="Arial" charset="0"/>
              </a:rPr>
              <a:t>1/3 are sequestered in the spleen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ea typeface="ＭＳ Ｐゴシック" charset="0"/>
                <a:cs typeface="Arial" charset="0"/>
              </a:rPr>
              <a:t>Spontaneous </a:t>
            </a:r>
            <a:r>
              <a:rPr lang="en-US" dirty="0" smtClean="0">
                <a:ea typeface="ＭＳ Ｐゴシック" charset="0"/>
                <a:cs typeface="Arial" charset="0"/>
              </a:rPr>
              <a:t>hemorrhage </a:t>
            </a:r>
            <a:r>
              <a:rPr lang="en-US" dirty="0" smtClean="0">
                <a:ea typeface="ＭＳ Ｐゴシック" charset="0"/>
                <a:cs typeface="Arial" charset="0"/>
              </a:rPr>
              <a:t>&lt;</a:t>
            </a:r>
            <a:r>
              <a:rPr lang="en-US" dirty="0" smtClean="0">
                <a:ea typeface="ＭＳ Ｐゴシック" charset="0"/>
                <a:cs typeface="Arial" charset="0"/>
              </a:rPr>
              <a:t>10,000-30,000plt</a:t>
            </a:r>
            <a:r>
              <a:rPr lang="en-US" dirty="0" smtClean="0">
                <a:ea typeface="ＭＳ Ｐゴシック" charset="0"/>
                <a:cs typeface="Arial" charset="0"/>
              </a:rPr>
              <a:t>/</a:t>
            </a:r>
            <a:r>
              <a:rPr lang="en-US" dirty="0" err="1" smtClean="0">
                <a:ea typeface="Lucida Grande"/>
                <a:cs typeface="Lucida Grande"/>
              </a:rPr>
              <a:t>μ</a:t>
            </a:r>
            <a:r>
              <a:rPr lang="en-US" dirty="0" err="1" smtClean="0">
                <a:ea typeface="ＭＳ Ｐゴシック" charset="0"/>
                <a:cs typeface="Arial" charset="0"/>
              </a:rPr>
              <a:t>L</a:t>
            </a:r>
            <a:endParaRPr lang="en-US" dirty="0">
              <a:ea typeface="ＭＳ Ｐゴシック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817110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Anatomy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82486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Alpha granules</a:t>
            </a:r>
          </a:p>
          <a:p>
            <a:pPr lvl="1"/>
            <a:r>
              <a:rPr lang="en-US" dirty="0" smtClean="0"/>
              <a:t>Platelet </a:t>
            </a:r>
            <a:r>
              <a:rPr lang="en-US" dirty="0"/>
              <a:t>derived growth factor, </a:t>
            </a:r>
            <a:r>
              <a:rPr lang="en-US" dirty="0" err="1"/>
              <a:t>fibronectin</a:t>
            </a:r>
            <a:r>
              <a:rPr lang="en-US" dirty="0"/>
              <a:t>, </a:t>
            </a:r>
            <a:r>
              <a:rPr lang="en-US" dirty="0" smtClean="0"/>
              <a:t>transforming </a:t>
            </a:r>
            <a:r>
              <a:rPr lang="en-US" dirty="0"/>
              <a:t>growth factor b, b-</a:t>
            </a:r>
            <a:r>
              <a:rPr lang="en-US" dirty="0" err="1"/>
              <a:t>thromboglobulin</a:t>
            </a:r>
            <a:r>
              <a:rPr lang="en-US" dirty="0"/>
              <a:t>, platelet factor 4, fibrinogen, factors V and VIII, and </a:t>
            </a:r>
            <a:r>
              <a:rPr lang="en-US" dirty="0" smtClean="0"/>
              <a:t>von </a:t>
            </a:r>
            <a:r>
              <a:rPr lang="en-US" dirty="0" err="1"/>
              <a:t>Willebrand</a:t>
            </a:r>
            <a:r>
              <a:rPr lang="en-US" dirty="0"/>
              <a:t> </a:t>
            </a:r>
            <a:r>
              <a:rPr lang="en-US" dirty="0" smtClean="0"/>
              <a:t>factor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Delta </a:t>
            </a:r>
            <a:r>
              <a:rPr lang="en-US" dirty="0"/>
              <a:t>(dense) </a:t>
            </a:r>
            <a:r>
              <a:rPr lang="en-US" dirty="0" smtClean="0"/>
              <a:t>granules</a:t>
            </a:r>
          </a:p>
          <a:p>
            <a:pPr lvl="1"/>
            <a:r>
              <a:rPr lang="en-US" dirty="0" smtClean="0"/>
              <a:t>ADP, ATP, </a:t>
            </a:r>
            <a:r>
              <a:rPr lang="en-US" dirty="0"/>
              <a:t>histamine, epinephrine, </a:t>
            </a:r>
            <a:r>
              <a:rPr lang="en-US" dirty="0" smtClean="0"/>
              <a:t>serotonin</a:t>
            </a:r>
            <a:r>
              <a:rPr lang="en-US" dirty="0"/>
              <a:t>, and calcium </a:t>
            </a:r>
            <a:r>
              <a:rPr lang="en-US" dirty="0" smtClean="0"/>
              <a:t>ions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Actin</a:t>
            </a:r>
            <a:r>
              <a:rPr lang="en-US" dirty="0"/>
              <a:t>, myosin, </a:t>
            </a:r>
            <a:r>
              <a:rPr lang="en-US" dirty="0" err="1"/>
              <a:t>thrombosthenin</a:t>
            </a:r>
            <a:r>
              <a:rPr lang="en-US" dirty="0"/>
              <a:t> (contractile protein), </a:t>
            </a:r>
            <a:r>
              <a:rPr lang="en-US" dirty="0" smtClean="0"/>
              <a:t>mitochondria</a:t>
            </a:r>
            <a:r>
              <a:rPr lang="en-US" dirty="0"/>
              <a:t>, enzyme systems (that form ADP, ATP, and prostaglandins), fibrin stabilizing factor (factor XIII), growth </a:t>
            </a:r>
            <a:r>
              <a:rPr lang="en-US" dirty="0" smtClean="0"/>
              <a:t>factors, </a:t>
            </a:r>
            <a:r>
              <a:rPr lang="en-US" dirty="0"/>
              <a:t>endoplasmic reticulum, and </a:t>
            </a:r>
            <a:r>
              <a:rPr lang="en-US" dirty="0" err="1" smtClean="0"/>
              <a:t>golgi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92885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Hemostasis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Platelet </a:t>
            </a:r>
            <a:r>
              <a:rPr lang="en-US" dirty="0" smtClean="0"/>
              <a:t>adhesion to </a:t>
            </a:r>
            <a:r>
              <a:rPr lang="en-US" dirty="0" err="1" smtClean="0"/>
              <a:t>subendothelial</a:t>
            </a:r>
            <a:r>
              <a:rPr lang="en-US" dirty="0" smtClean="0"/>
              <a:t> collagen</a:t>
            </a:r>
            <a:endParaRPr lang="en-US" dirty="0" smtClean="0"/>
          </a:p>
          <a:p>
            <a:pPr lvl="1"/>
            <a:r>
              <a:rPr lang="en-US" dirty="0" smtClean="0"/>
              <a:t>Indirectly </a:t>
            </a:r>
            <a:r>
              <a:rPr lang="en-US" dirty="0"/>
              <a:t>via </a:t>
            </a:r>
            <a:r>
              <a:rPr lang="en-US" dirty="0" err="1" smtClean="0"/>
              <a:t>vWf</a:t>
            </a:r>
            <a:r>
              <a:rPr lang="en-US" dirty="0" smtClean="0"/>
              <a:t> (high shear stress) </a:t>
            </a:r>
          </a:p>
          <a:p>
            <a:pPr lvl="1"/>
            <a:r>
              <a:rPr lang="en-US" dirty="0" smtClean="0"/>
              <a:t>Directly</a:t>
            </a:r>
            <a:r>
              <a:rPr lang="en-US" dirty="0"/>
              <a:t> </a:t>
            </a:r>
            <a:r>
              <a:rPr lang="en-US" dirty="0" smtClean="0"/>
              <a:t>(low shear stress)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Platelet activation</a:t>
            </a:r>
          </a:p>
          <a:p>
            <a:pPr lvl="1"/>
            <a:r>
              <a:rPr lang="en-US" dirty="0" smtClean="0"/>
              <a:t>Structural changes to platelets</a:t>
            </a:r>
          </a:p>
          <a:p>
            <a:pPr lvl="1"/>
            <a:r>
              <a:rPr lang="en-US" dirty="0" smtClean="0"/>
              <a:t>Recruitment of </a:t>
            </a:r>
            <a:r>
              <a:rPr lang="en-US" dirty="0"/>
              <a:t>additional platelets to the injured </a:t>
            </a:r>
            <a:r>
              <a:rPr lang="en-US" dirty="0" smtClean="0"/>
              <a:t>site</a:t>
            </a:r>
          </a:p>
          <a:p>
            <a:endParaRPr lang="en-US" dirty="0" smtClean="0"/>
          </a:p>
          <a:p>
            <a:r>
              <a:rPr lang="en-US" dirty="0" smtClean="0"/>
              <a:t>Platelet aggregation</a:t>
            </a:r>
          </a:p>
          <a:p>
            <a:pPr lvl="1"/>
            <a:r>
              <a:rPr lang="en-US" dirty="0" smtClean="0"/>
              <a:t>Fibrinogen bridges </a:t>
            </a:r>
            <a:r>
              <a:rPr lang="en-US" dirty="0"/>
              <a:t>between activated </a:t>
            </a:r>
            <a:r>
              <a:rPr lang="en-US" dirty="0" smtClean="0"/>
              <a:t>platelets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960508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 Adhesion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Endothelial injury</a:t>
            </a:r>
          </a:p>
          <a:p>
            <a:endParaRPr lang="en-US" dirty="0" smtClean="0"/>
          </a:p>
          <a:p>
            <a:r>
              <a:rPr lang="en-US" dirty="0" smtClean="0"/>
              <a:t>Exposure of subendothelial collagen</a:t>
            </a:r>
          </a:p>
          <a:p>
            <a:endParaRPr lang="en-US" dirty="0" smtClean="0"/>
          </a:p>
          <a:p>
            <a:r>
              <a:rPr lang="en-US" dirty="0" smtClean="0"/>
              <a:t>High shear stress conditions</a:t>
            </a:r>
          </a:p>
          <a:p>
            <a:pPr lvl="1"/>
            <a:r>
              <a:rPr lang="en-US" dirty="0" err="1" smtClean="0"/>
              <a:t>vWF</a:t>
            </a:r>
            <a:r>
              <a:rPr lang="en-US" dirty="0" smtClean="0"/>
              <a:t> attachment to subendothelial collagen</a:t>
            </a:r>
          </a:p>
          <a:p>
            <a:pPr lvl="1"/>
            <a:r>
              <a:rPr lang="en-US" dirty="0" smtClean="0"/>
              <a:t>Platelet binding to </a:t>
            </a:r>
            <a:r>
              <a:rPr lang="en-US" dirty="0" err="1" smtClean="0"/>
              <a:t>vWF</a:t>
            </a:r>
            <a:r>
              <a:rPr lang="en-US" dirty="0" smtClean="0"/>
              <a:t>: collagen complex</a:t>
            </a:r>
          </a:p>
          <a:p>
            <a:endParaRPr lang="en-US" dirty="0"/>
          </a:p>
          <a:p>
            <a:r>
              <a:rPr lang="en-US" dirty="0" smtClean="0"/>
              <a:t>Low shear stress conditions</a:t>
            </a:r>
          </a:p>
          <a:p>
            <a:pPr lvl="1"/>
            <a:r>
              <a:rPr lang="en-US" dirty="0" smtClean="0"/>
              <a:t>Direct binding </a:t>
            </a:r>
            <a:r>
              <a:rPr lang="en-US" dirty="0" smtClean="0"/>
              <a:t>to </a:t>
            </a:r>
            <a:r>
              <a:rPr lang="en-US" dirty="0" err="1" smtClean="0"/>
              <a:t>subendothelial</a:t>
            </a:r>
            <a:r>
              <a:rPr lang="en-US" dirty="0" smtClean="0"/>
              <a:t> </a:t>
            </a:r>
            <a:r>
              <a:rPr lang="en-US" dirty="0" smtClean="0"/>
              <a:t>collagen</a:t>
            </a:r>
            <a:endParaRPr lang="en-US" dirty="0" smtClean="0"/>
          </a:p>
          <a:p>
            <a:pPr lvl="1"/>
            <a:r>
              <a:rPr lang="en-US" dirty="0" smtClean="0"/>
              <a:t>Platelet binding independent of </a:t>
            </a:r>
            <a:r>
              <a:rPr lang="en-US" dirty="0" err="1" smtClean="0"/>
              <a:t>vWF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865214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25920</TotalTime>
  <Words>2287</Words>
  <Application>Microsoft Macintosh PowerPoint</Application>
  <PresentationFormat>On-screen Show (4:3)</PresentationFormat>
  <Paragraphs>455</Paragraphs>
  <Slides>54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Civic</vt:lpstr>
      <vt:lpstr>Primary Hemostasis</vt:lpstr>
      <vt:lpstr>Hemostasis</vt:lpstr>
      <vt:lpstr>Vascular System</vt:lpstr>
      <vt:lpstr>Vascular System</vt:lpstr>
      <vt:lpstr>Primary Hemostasis</vt:lpstr>
      <vt:lpstr>Platelets</vt:lpstr>
      <vt:lpstr>Platelet Anatomy</vt:lpstr>
      <vt:lpstr>Primary Hemostasis</vt:lpstr>
      <vt:lpstr>Platelet Adhesion</vt:lpstr>
      <vt:lpstr>von Willebrand Factor</vt:lpstr>
      <vt:lpstr>von Willebrand Factor</vt:lpstr>
      <vt:lpstr>von Willebrand Factor</vt:lpstr>
      <vt:lpstr>von Willebrand Factor</vt:lpstr>
      <vt:lpstr>von Willebrand Factor</vt:lpstr>
      <vt:lpstr>Platelet Adhesion: High Shear Stress</vt:lpstr>
      <vt:lpstr>Platelet Adhesion: Low Shear Stress</vt:lpstr>
      <vt:lpstr>Platelet Activation</vt:lpstr>
      <vt:lpstr>Platelet Activation</vt:lpstr>
      <vt:lpstr>Platelet Activation</vt:lpstr>
      <vt:lpstr>Platelet Activation</vt:lpstr>
      <vt:lpstr>Platelet Activation</vt:lpstr>
      <vt:lpstr>Platelet Activation</vt:lpstr>
      <vt:lpstr>Platelet Activation</vt:lpstr>
      <vt:lpstr>Platelet Activation</vt:lpstr>
      <vt:lpstr>Platelet Aggregation</vt:lpstr>
      <vt:lpstr>Secondary Hemostasis</vt:lpstr>
      <vt:lpstr>Overview</vt:lpstr>
      <vt:lpstr>Syndromes Affecting Primary Hemostasis</vt:lpstr>
      <vt:lpstr>Thrombocytopenia</vt:lpstr>
      <vt:lpstr>Thrombocytopenia</vt:lpstr>
      <vt:lpstr>Thrombocytopathia</vt:lpstr>
      <vt:lpstr>Thrombocytopathia</vt:lpstr>
      <vt:lpstr>Thrombocytopathia</vt:lpstr>
      <vt:lpstr>Endothelial Damage or Vasculitis</vt:lpstr>
      <vt:lpstr>Tests of Primary Hemostasis</vt:lpstr>
      <vt:lpstr>Blood Smear</vt:lpstr>
      <vt:lpstr>Blood Smear</vt:lpstr>
      <vt:lpstr>Thrombocytopenia</vt:lpstr>
      <vt:lpstr>Buccal Mucosa Bleeding Time</vt:lpstr>
      <vt:lpstr>vWF:Ag Assay</vt:lpstr>
      <vt:lpstr>PF-100</vt:lpstr>
      <vt:lpstr>Thromboelastography</vt:lpstr>
      <vt:lpstr>Flow Cytometry</vt:lpstr>
      <vt:lpstr>Management</vt:lpstr>
      <vt:lpstr>Management of Thrombocytopenia</vt:lpstr>
      <vt:lpstr>Management of IMT</vt:lpstr>
      <vt:lpstr>Management of IMT</vt:lpstr>
      <vt:lpstr>Management of IMT </vt:lpstr>
      <vt:lpstr>Management of vWD</vt:lpstr>
      <vt:lpstr>Thromboembolic Therapies</vt:lpstr>
      <vt:lpstr>Thrombolytic Therapies</vt:lpstr>
      <vt:lpstr>Antiplatelet Therapies</vt:lpstr>
      <vt:lpstr>Antiplatelet Therapies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Hemostasis</dc:title>
  <dc:creator>Pia Martiny</dc:creator>
  <cp:lastModifiedBy>Pia Martiny</cp:lastModifiedBy>
  <cp:revision>288</cp:revision>
  <dcterms:created xsi:type="dcterms:W3CDTF">2015-09-06T06:58:22Z</dcterms:created>
  <dcterms:modified xsi:type="dcterms:W3CDTF">2015-10-06T18:25:04Z</dcterms:modified>
</cp:coreProperties>
</file>