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1"/>
  </p:sldMasterIdLst>
  <p:notesMasterIdLst>
    <p:notesMasterId r:id="rId42"/>
  </p:notesMasterIdLst>
  <p:sldIdLst>
    <p:sldId id="257" r:id="rId2"/>
    <p:sldId id="281" r:id="rId3"/>
    <p:sldId id="265" r:id="rId4"/>
    <p:sldId id="258" r:id="rId5"/>
    <p:sldId id="296" r:id="rId6"/>
    <p:sldId id="292" r:id="rId7"/>
    <p:sldId id="311" r:id="rId8"/>
    <p:sldId id="260" r:id="rId9"/>
    <p:sldId id="267" r:id="rId10"/>
    <p:sldId id="268" r:id="rId11"/>
    <p:sldId id="269" r:id="rId12"/>
    <p:sldId id="312" r:id="rId13"/>
    <p:sldId id="259" r:id="rId14"/>
    <p:sldId id="288" r:id="rId15"/>
    <p:sldId id="286" r:id="rId16"/>
    <p:sldId id="313" r:id="rId17"/>
    <p:sldId id="274" r:id="rId18"/>
    <p:sldId id="276" r:id="rId19"/>
    <p:sldId id="275" r:id="rId20"/>
    <p:sldId id="302" r:id="rId21"/>
    <p:sldId id="290" r:id="rId22"/>
    <p:sldId id="295" r:id="rId23"/>
    <p:sldId id="301" r:id="rId24"/>
    <p:sldId id="304" r:id="rId25"/>
    <p:sldId id="303" r:id="rId26"/>
    <p:sldId id="306" r:id="rId27"/>
    <p:sldId id="287" r:id="rId28"/>
    <p:sldId id="307" r:id="rId29"/>
    <p:sldId id="305" r:id="rId30"/>
    <p:sldId id="298" r:id="rId31"/>
    <p:sldId id="300" r:id="rId32"/>
    <p:sldId id="299" r:id="rId33"/>
    <p:sldId id="308" r:id="rId34"/>
    <p:sldId id="297" r:id="rId35"/>
    <p:sldId id="310" r:id="rId36"/>
    <p:sldId id="309" r:id="rId37"/>
    <p:sldId id="314" r:id="rId38"/>
    <p:sldId id="293" r:id="rId39"/>
    <p:sldId id="294" r:id="rId40"/>
    <p:sldId id="26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3" autoAdjust="0"/>
    <p:restoredTop sz="84381" autoAdjust="0"/>
  </p:normalViewPr>
  <p:slideViewPr>
    <p:cSldViewPr>
      <p:cViewPr varScale="1">
        <p:scale>
          <a:sx n="63" d="100"/>
          <a:sy n="63" d="100"/>
        </p:scale>
        <p:origin x="23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5BAF6-FEF1-47E6-B764-A7433EFFCA0E}" type="datetimeFigureOut">
              <a:rPr lang="en-US" smtClean="0"/>
              <a:t>6/8/2016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873D41-F53A-4058-A698-1359A48D91AC}" type="slidenum">
              <a:rPr lang="en-US" smtClean="0"/>
              <a:t>‹#›</a:t>
            </a:fld>
            <a:endParaRPr lang="en-US" dirty="0"/>
          </a:p>
        </p:txBody>
      </p:sp>
    </p:spTree>
    <p:extLst>
      <p:ext uri="{BB962C8B-B14F-4D97-AF65-F5344CB8AC3E}">
        <p14:creationId xmlns:p14="http://schemas.microsoft.com/office/powerpoint/2010/main" val="301836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Allodynia: pain caused by a non painful stimulus</a:t>
            </a:r>
          </a:p>
          <a:p>
            <a:r>
              <a:rPr lang="en-US" dirty="0" smtClean="0"/>
              <a:t>Hyperalgesia: exaggerated response to a painful stimulus</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4</a:t>
            </a:fld>
            <a:endParaRPr lang="en-US" dirty="0"/>
          </a:p>
        </p:txBody>
      </p:sp>
    </p:spTree>
    <p:extLst>
      <p:ext uri="{BB962C8B-B14F-4D97-AF65-F5344CB8AC3E}">
        <p14:creationId xmlns:p14="http://schemas.microsoft.com/office/powerpoint/2010/main" val="3911304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Caudal medulla = brainstem</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26</a:t>
            </a:fld>
            <a:endParaRPr lang="en-US" dirty="0"/>
          </a:p>
        </p:txBody>
      </p:sp>
    </p:spTree>
    <p:extLst>
      <p:ext uri="{BB962C8B-B14F-4D97-AF65-F5344CB8AC3E}">
        <p14:creationId xmlns:p14="http://schemas.microsoft.com/office/powerpoint/2010/main" val="4186391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Excitatory nerve system – will lead to motor</a:t>
            </a:r>
            <a:r>
              <a:rPr lang="en-US" baseline="0" dirty="0" smtClean="0"/>
              <a:t> activity </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30</a:t>
            </a:fld>
            <a:endParaRPr lang="en-US" dirty="0"/>
          </a:p>
        </p:txBody>
      </p:sp>
    </p:spTree>
    <p:extLst>
      <p:ext uri="{BB962C8B-B14F-4D97-AF65-F5344CB8AC3E}">
        <p14:creationId xmlns:p14="http://schemas.microsoft.com/office/powerpoint/2010/main" val="3262187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Inflammation</a:t>
            </a:r>
          </a:p>
          <a:p>
            <a:r>
              <a:rPr lang="en-US" dirty="0" smtClean="0"/>
              <a:t>Nerve damage</a:t>
            </a:r>
            <a:r>
              <a:rPr lang="en-US" baseline="0" dirty="0" smtClean="0"/>
              <a:t> and scarring</a:t>
            </a:r>
          </a:p>
          <a:p>
            <a:r>
              <a:rPr lang="en-US" baseline="0" dirty="0" smtClean="0"/>
              <a:t>Nerve invasion by cancer</a:t>
            </a:r>
          </a:p>
          <a:p>
            <a:r>
              <a:rPr lang="en-US" baseline="0" dirty="0" smtClean="0"/>
              <a:t>Damage to pain processing areas</a:t>
            </a:r>
          </a:p>
          <a:p>
            <a:r>
              <a:rPr lang="en-US" baseline="0" dirty="0" smtClean="0"/>
              <a:t>Abnormal activity in nerve pathways</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5</a:t>
            </a:fld>
            <a:endParaRPr lang="en-US" dirty="0"/>
          </a:p>
        </p:txBody>
      </p:sp>
    </p:spTree>
    <p:extLst>
      <p:ext uri="{BB962C8B-B14F-4D97-AF65-F5344CB8AC3E}">
        <p14:creationId xmlns:p14="http://schemas.microsoft.com/office/powerpoint/2010/main" val="1947102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Nociception does not necessarily mean Pain </a:t>
            </a:r>
          </a:p>
          <a:p>
            <a:r>
              <a:rPr lang="en-US" dirty="0" smtClean="0"/>
              <a:t>Stimulation</a:t>
            </a:r>
            <a:r>
              <a:rPr lang="en-US" baseline="0" dirty="0" smtClean="0"/>
              <a:t> does not = Pain</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6</a:t>
            </a:fld>
            <a:endParaRPr lang="en-US" dirty="0"/>
          </a:p>
        </p:txBody>
      </p:sp>
    </p:spTree>
    <p:extLst>
      <p:ext uri="{BB962C8B-B14F-4D97-AF65-F5344CB8AC3E}">
        <p14:creationId xmlns:p14="http://schemas.microsoft.com/office/powerpoint/2010/main" val="29421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Pain</a:t>
            </a:r>
            <a:r>
              <a:rPr lang="en-US" baseline="0" dirty="0" smtClean="0"/>
              <a:t> may be triggered by anticipation</a:t>
            </a:r>
          </a:p>
          <a:p>
            <a:r>
              <a:rPr lang="en-US" baseline="0" dirty="0" smtClean="0"/>
              <a:t>“broken heart”</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11</a:t>
            </a:fld>
            <a:endParaRPr lang="en-US" dirty="0"/>
          </a:p>
        </p:txBody>
      </p:sp>
    </p:spTree>
    <p:extLst>
      <p:ext uri="{BB962C8B-B14F-4D97-AF65-F5344CB8AC3E}">
        <p14:creationId xmlns:p14="http://schemas.microsoft.com/office/powerpoint/2010/main" val="1409687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Noxious</a:t>
            </a:r>
            <a:r>
              <a:rPr lang="en-US" baseline="0" dirty="0" smtClean="0"/>
              <a:t> stimuli triggers </a:t>
            </a:r>
            <a:r>
              <a:rPr lang="en-US" baseline="0" dirty="0" err="1" smtClean="0"/>
              <a:t>trasnduction</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13</a:t>
            </a:fld>
            <a:endParaRPr lang="en-US" dirty="0"/>
          </a:p>
        </p:txBody>
      </p:sp>
    </p:spTree>
    <p:extLst>
      <p:ext uri="{BB962C8B-B14F-4D97-AF65-F5344CB8AC3E}">
        <p14:creationId xmlns:p14="http://schemas.microsoft.com/office/powerpoint/2010/main" val="2957888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called inflammatory soup</a:t>
            </a:r>
          </a:p>
          <a:p>
            <a:r>
              <a:rPr lang="en-US" dirty="0"/>
              <a:t>Tissue injury and infection cause inflammation via plasma extravasation and infiltration of immune cells such as macrophages, T cells and neutrophils into the damaged tissue. The infiltrated immune cells and resident cells, including mast cells, macrophages and keratinocytes, release several inflammatory mediators, such as bradykinin, prostaglandins, H</a:t>
            </a:r>
            <a:r>
              <a:rPr lang="en-US" baseline="30000" dirty="0"/>
              <a:t>+</a:t>
            </a:r>
            <a:r>
              <a:rPr lang="en-US" dirty="0"/>
              <a:t>, ATP, nerve growth factors (NGFs), pro-inflammatory cytokines (tumour necrosis factor (TNF; formerly known as TNF</a:t>
            </a:r>
            <a:r>
              <a:rPr lang="el-GR" dirty="0"/>
              <a:t>α), </a:t>
            </a:r>
            <a:r>
              <a:rPr lang="en-US" dirty="0"/>
              <a:t>interleukin-1</a:t>
            </a:r>
            <a:r>
              <a:rPr lang="el-GR" dirty="0"/>
              <a:t>β (</a:t>
            </a:r>
            <a:r>
              <a:rPr lang="en-US" dirty="0"/>
              <a:t>IL-1</a:t>
            </a:r>
            <a:r>
              <a:rPr lang="el-GR" dirty="0"/>
              <a:t>β) </a:t>
            </a:r>
            <a:r>
              <a:rPr lang="en-US" dirty="0"/>
              <a:t>and IL-6) and pro-inflammatory chemokines (CC-chemokine ligand 2 (CCL2), CXC-chemokine ligand 1 (CXCL1) and CXCL5). Nociceptor neurons express the receptors for all of these inflammatory mediators, which act on their respective receptors on peripheral nociceptor nerve fibres. These receptors include G protein-coupled receptors (GPCRs), ionotropic receptors, and tyrosine kinase receptors, and their activation results in the generation of second messengers such as Ca</a:t>
            </a:r>
            <a:r>
              <a:rPr lang="en-US" baseline="30000" dirty="0"/>
              <a:t>2+</a:t>
            </a:r>
            <a:r>
              <a:rPr lang="en-US" dirty="0"/>
              <a:t> and cyclic AMP, which in turn activate several kinases, such as protein kinase A (PKA), PKC, calcium/calmodulin-dependent protein kinase (CaMK), phosphoinositide 3-kinase (PI3K) and the mitogen-activated protein kinases (MAPKs) extracellular signal-regulated kinase (ERK), p38 MAPK and JUN N-terminal kinase (JNK). Activation of these kinases causes hypersensitivity and hyperexcitability of nociceptor neurons (known as peripheral sensitization) through the modulation of key transduction molecules such as transient receptor potential cation channel subfamily A member 1 (TRPA1), TRPV1 and Piezo (a stretch-activated ion channel), as well as key conduction molecules such as the voltage-gated sodium channels Nav1.7, Nav1.8 and Nav1.9. Nociceptor neurons also express Toll-like receptors (TLRs; specifically, TLR3, TLR4 and TLR7), which can be activated by exogenous ligands (known as pathogen-activated molecular patterns, which include viral and bacterial components) and endogenous ligands (known as danger-activated molecular patterns, such as RNAs). Certain microRNAs (for example, let-7b) serve as novel pain mediators to activate nociceptors via TLR7, which is coupled to TRPA1 (the coupling is further enhanced when TLR7 is activated by let-7b). Bacterial infection with </a:t>
            </a:r>
            <a:r>
              <a:rPr lang="en-US" i="1" dirty="0"/>
              <a:t>Staphylococcus aureus</a:t>
            </a:r>
            <a:r>
              <a:rPr lang="en-US" dirty="0"/>
              <a:t> also directly activates nociceptors and induces neuronal hyperexcitability by releasing bacterial </a:t>
            </a:r>
            <a:r>
              <a:rPr lang="en-US" i="1" dirty="0"/>
              <a:t>N</a:t>
            </a:r>
            <a:r>
              <a:rPr lang="en-US" dirty="0"/>
              <a:t>-formylated peptides (FPs) and the formation of the pore-forming toxin </a:t>
            </a:r>
            <a:r>
              <a:rPr lang="el-GR" dirty="0"/>
              <a:t>α-</a:t>
            </a:r>
            <a:r>
              <a:rPr lang="en-US" dirty="0"/>
              <a:t>haemolysin (</a:t>
            </a:r>
            <a:r>
              <a:rPr lang="el-GR" dirty="0"/>
              <a:t>α-</a:t>
            </a:r>
            <a:r>
              <a:rPr lang="en-US" dirty="0"/>
              <a:t>HL). Activation of nociceptors also releases substance P and calcitonin gene-related peptide (CGRP), which are involved in the generation of neurogenic inflammation. CGRP also negatively regulates lymphadenopathy after inflammation. 4-HNE, 4-hydroxynonenal; 5,6-EET, 5,6-epoxyeicosatrienoic acid; ASIC, acid-sensing ion channel; FPR1, formyl peptide receptor 1; HETE, 5-hydroxyeicosatetraenoic acid; HMGB1, high mobility group protein B1; P2X3, P2X purinergic receptor 3; PGE</a:t>
            </a:r>
            <a:r>
              <a:rPr lang="en-US" baseline="-25000" dirty="0"/>
              <a:t>2</a:t>
            </a:r>
            <a:r>
              <a:rPr lang="en-US" dirty="0"/>
              <a:t>, prostaglandin E</a:t>
            </a:r>
            <a:r>
              <a:rPr lang="en-US" baseline="-25000" dirty="0"/>
              <a:t>2</a:t>
            </a:r>
            <a:r>
              <a:rPr lang="en-US" dirty="0"/>
              <a:t>; RTK, receptor tyrosine kinase.</a:t>
            </a:r>
          </a:p>
        </p:txBody>
      </p:sp>
      <p:sp>
        <p:nvSpPr>
          <p:cNvPr id="4" name="Slide Number Placeholder 3"/>
          <p:cNvSpPr>
            <a:spLocks noGrp="1"/>
          </p:cNvSpPr>
          <p:nvPr>
            <p:ph type="sldNum" sz="quarter" idx="10"/>
          </p:nvPr>
        </p:nvSpPr>
        <p:spPr/>
        <p:txBody>
          <a:bodyPr/>
          <a:lstStyle/>
          <a:p>
            <a:fld id="{93873D41-F53A-4058-A698-1359A48D91AC}" type="slidenum">
              <a:rPr lang="en-US" smtClean="0"/>
              <a:t>14</a:t>
            </a:fld>
            <a:endParaRPr lang="en-US" dirty="0"/>
          </a:p>
        </p:txBody>
      </p:sp>
    </p:spTree>
    <p:extLst>
      <p:ext uri="{BB962C8B-B14F-4D97-AF65-F5344CB8AC3E}">
        <p14:creationId xmlns:p14="http://schemas.microsoft.com/office/powerpoint/2010/main" val="2062987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873D41-F53A-4058-A698-1359A48D91AC}" type="slidenum">
              <a:rPr lang="en-US" smtClean="0"/>
              <a:t>20</a:t>
            </a:fld>
            <a:endParaRPr lang="en-US" dirty="0"/>
          </a:p>
        </p:txBody>
      </p:sp>
    </p:spTree>
    <p:extLst>
      <p:ext uri="{BB962C8B-B14F-4D97-AF65-F5344CB8AC3E}">
        <p14:creationId xmlns:p14="http://schemas.microsoft.com/office/powerpoint/2010/main" val="512897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Decussation</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22</a:t>
            </a:fld>
            <a:endParaRPr lang="en-US" dirty="0"/>
          </a:p>
        </p:txBody>
      </p:sp>
    </p:spTree>
    <p:extLst>
      <p:ext uri="{BB962C8B-B14F-4D97-AF65-F5344CB8AC3E}">
        <p14:creationId xmlns:p14="http://schemas.microsoft.com/office/powerpoint/2010/main" val="4146783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latin typeface="Calibri"/>
            </a:endParaRPr>
          </a:p>
          <a:p>
            <a:r>
              <a:rPr lang="en-US" dirty="0" smtClean="0">
                <a:latin typeface="Calibri"/>
              </a:rPr>
              <a:t>Wide range dynamic neurons: receive input from both</a:t>
            </a:r>
            <a:r>
              <a:rPr lang="en-US" baseline="0" dirty="0" smtClean="0">
                <a:latin typeface="Calibri"/>
              </a:rPr>
              <a:t> A-</a:t>
            </a:r>
            <a:r>
              <a:rPr lang="el-GR" baseline="0" dirty="0" smtClean="0">
                <a:latin typeface="Arial" panose="020B0604020202020204" pitchFamily="34" charset="0"/>
                <a:cs typeface="Arial" panose="020B0604020202020204" pitchFamily="34" charset="0"/>
              </a:rPr>
              <a:t>δ</a:t>
            </a:r>
            <a:r>
              <a:rPr lang="en-US" baseline="0" dirty="0" smtClean="0">
                <a:latin typeface="Arial" panose="020B0604020202020204" pitchFamily="34" charset="0"/>
                <a:cs typeface="Arial" panose="020B0604020202020204" pitchFamily="34" charset="0"/>
              </a:rPr>
              <a:t> and A-</a:t>
            </a:r>
            <a:r>
              <a:rPr lang="el-GR" baseline="0" dirty="0" smtClean="0">
                <a:latin typeface="Arial" panose="020B0604020202020204" pitchFamily="34" charset="0"/>
                <a:cs typeface="Arial" panose="020B0604020202020204" pitchFamily="34" charset="0"/>
              </a:rPr>
              <a:t>β</a:t>
            </a:r>
            <a:r>
              <a:rPr lang="en-US" baseline="0" dirty="0" smtClean="0">
                <a:latin typeface="Arial" panose="020B0604020202020204" pitchFamily="34" charset="0"/>
                <a:cs typeface="Arial" panose="020B0604020202020204" pitchFamily="34" charset="0"/>
              </a:rPr>
              <a:t> afferents</a:t>
            </a:r>
          </a:p>
          <a:p>
            <a:endParaRPr lang="en-US" baseline="0" dirty="0" smtClean="0">
              <a:latin typeface="Arial" panose="020B0604020202020204" pitchFamily="34" charset="0"/>
              <a:cs typeface="Arial" panose="020B0604020202020204" pitchFamily="34" charset="0"/>
            </a:endParaRPr>
          </a:p>
          <a:p>
            <a:pPr>
              <a:buClr>
                <a:srgbClr val="83992A"/>
              </a:buClr>
            </a:pPr>
            <a:r>
              <a:rPr lang="en-US" sz="2600" dirty="0" err="1" smtClean="0">
                <a:solidFill>
                  <a:prstClr val="black">
                    <a:lumMod val="85000"/>
                    <a:lumOff val="15000"/>
                  </a:prstClr>
                </a:solidFill>
              </a:rPr>
              <a:t>Peptidergic</a:t>
            </a:r>
            <a:r>
              <a:rPr lang="en-US" sz="2600" dirty="0" smtClean="0">
                <a:solidFill>
                  <a:prstClr val="black">
                    <a:lumMod val="85000"/>
                    <a:lumOff val="15000"/>
                  </a:prstClr>
                </a:solidFill>
              </a:rPr>
              <a:t>: </a:t>
            </a:r>
            <a:r>
              <a:rPr lang="en-US" sz="2600" dirty="0" smtClean="0">
                <a:solidFill>
                  <a:srgbClr val="000000"/>
                </a:solidFill>
                <a:latin typeface="Garamond" charset="0"/>
              </a:rPr>
              <a:t>expression of neuropeptides </a:t>
            </a:r>
          </a:p>
          <a:p>
            <a:pPr lvl="1">
              <a:buClr>
                <a:srgbClr val="83992A"/>
              </a:buClr>
            </a:pPr>
            <a:r>
              <a:rPr lang="en-US" sz="2200" dirty="0" smtClean="0">
                <a:solidFill>
                  <a:srgbClr val="000000"/>
                </a:solidFill>
                <a:latin typeface="Garamond" charset="0"/>
              </a:rPr>
              <a:t>Substance P </a:t>
            </a:r>
          </a:p>
          <a:p>
            <a:pPr lvl="1">
              <a:buClr>
                <a:srgbClr val="83992A"/>
              </a:buClr>
            </a:pPr>
            <a:r>
              <a:rPr lang="en-US" sz="2200" dirty="0" smtClean="0">
                <a:solidFill>
                  <a:srgbClr val="000000"/>
                </a:solidFill>
                <a:latin typeface="Garamond" charset="0"/>
              </a:rPr>
              <a:t>Calcitonin gene related peptide (CGRP)</a:t>
            </a:r>
          </a:p>
          <a:p>
            <a:pPr lvl="1">
              <a:buClr>
                <a:srgbClr val="83992A"/>
              </a:buClr>
            </a:pPr>
            <a:r>
              <a:rPr lang="en-US" sz="2200" dirty="0" smtClean="0">
                <a:solidFill>
                  <a:srgbClr val="000000"/>
                </a:solidFill>
                <a:latin typeface="Garamond" charset="0"/>
              </a:rPr>
              <a:t>Neurokinin A</a:t>
            </a:r>
          </a:p>
          <a:p>
            <a:pPr lvl="1">
              <a:buClr>
                <a:srgbClr val="83992A"/>
              </a:buClr>
            </a:pPr>
            <a:r>
              <a:rPr lang="en-US" sz="2200" dirty="0" smtClean="0">
                <a:solidFill>
                  <a:srgbClr val="000000"/>
                </a:solidFill>
              </a:rPr>
              <a:t>Expresses receptors</a:t>
            </a:r>
          </a:p>
          <a:p>
            <a:r>
              <a:rPr lang="en-US" dirty="0">
                <a:latin typeface="Calibri"/>
              </a:rPr>
              <a:t/>
            </a:r>
            <a:br>
              <a:rPr lang="en-US" dirty="0">
                <a:latin typeface="Calibri"/>
              </a:rPr>
            </a:br>
            <a:endParaRPr lang="en-US" dirty="0">
              <a:latin typeface="Calibri"/>
            </a:endParaRPr>
          </a:p>
          <a:p>
            <a:r>
              <a:rPr lang="en-US" dirty="0">
                <a:latin typeface="Calibri"/>
              </a:rPr>
              <a:t/>
            </a:r>
            <a:br>
              <a:rPr lang="en-US" dirty="0">
                <a:latin typeface="Calibri"/>
              </a:rPr>
            </a:br>
            <a:endParaRPr lang="en-US" dirty="0">
              <a:latin typeface="Calibri"/>
            </a:endParaRPr>
          </a:p>
          <a:p>
            <a:r>
              <a:rPr lang="en-US" dirty="0">
                <a:latin typeface="Calibri"/>
              </a:rPr>
              <a:t/>
            </a:r>
            <a:br>
              <a:rPr lang="en-US" dirty="0">
                <a:latin typeface="Calibri"/>
              </a:rPr>
            </a:br>
            <a:endParaRPr lang="en-US" dirty="0">
              <a:latin typeface="Calibri"/>
            </a:endParaRPr>
          </a:p>
        </p:txBody>
      </p:sp>
      <p:sp>
        <p:nvSpPr>
          <p:cNvPr id="4" name="Slide Number Placeholder 3"/>
          <p:cNvSpPr>
            <a:spLocks noGrp="1"/>
          </p:cNvSpPr>
          <p:nvPr>
            <p:ph type="sldNum" sz="quarter" idx="10"/>
          </p:nvPr>
        </p:nvSpPr>
        <p:spPr/>
        <p:txBody>
          <a:bodyPr/>
          <a:lstStyle/>
          <a:p>
            <a:fld id="{93873D41-F53A-4058-A698-1359A48D91AC}" type="slidenum">
              <a:rPr lang="en-US" smtClean="0"/>
              <a:t>23</a:t>
            </a:fld>
            <a:endParaRPr lang="en-US" dirty="0"/>
          </a:p>
        </p:txBody>
      </p:sp>
    </p:spTree>
    <p:extLst>
      <p:ext uri="{BB962C8B-B14F-4D97-AF65-F5344CB8AC3E}">
        <p14:creationId xmlns:p14="http://schemas.microsoft.com/office/powerpoint/2010/main" val="9415618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8AF86F2-3759-4D2C-B722-325CBF4C04DF}" type="datetime1">
              <a:rPr lang="en-US" smtClean="0"/>
              <a:t>6/8/2016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n-US" dirty="0"/>
              <a:t>Mariana Pardo</a:t>
            </a:r>
          </a:p>
        </p:txBody>
      </p:sp>
      <p:sp>
        <p:nvSpPr>
          <p:cNvPr id="6" name="Slide Number Placeholder 5"/>
          <p:cNvSpPr>
            <a:spLocks noGrp="1"/>
          </p:cNvSpPr>
          <p:nvPr>
            <p:ph type="sldNum" sz="quarter" idx="12"/>
          </p:nvPr>
        </p:nvSpPr>
        <p:spPr>
          <a:xfrm>
            <a:off x="8956900" y="5037663"/>
            <a:ext cx="551167" cy="279400"/>
          </a:xfrm>
        </p:spPr>
        <p:txBody>
          <a:bodyPr/>
          <a:lstStyle/>
          <a:p>
            <a:fld id="{9DA9C308-4835-4CB1-B05C-2E94E2EFC1CC}"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2954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DD0DF3-1858-4FE7-B435-E7B044BC1FBB}" type="datetime1">
              <a:rPr lang="en-US" smtClean="0"/>
              <a:t>6/8/2016</a:t>
            </a:fld>
            <a:endParaRPr lang="en-US" dirty="0"/>
          </a:p>
        </p:txBody>
      </p:sp>
      <p:sp>
        <p:nvSpPr>
          <p:cNvPr id="6" name="Footer Placeholder 5"/>
          <p:cNvSpPr>
            <a:spLocks noGrp="1"/>
          </p:cNvSpPr>
          <p:nvPr>
            <p:ph type="ftr" sz="quarter" idx="11"/>
          </p:nvPr>
        </p:nvSpPr>
        <p:spPr/>
        <p:txBody>
          <a:bodyPr/>
          <a:lstStyle/>
          <a:p>
            <a:r>
              <a:rPr lang="en-US" dirty="0"/>
              <a:t>Mariana Pardo</a:t>
            </a:r>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493380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A4BF2C-0826-4270-9E1F-884013159D68}"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9520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B1B162-C7E7-4FA7-84CB-C4CDAAB6D7CE}"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1978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9A2981-DCA8-434F-BDEA-30CEFE255FFD}"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03676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70A832-1DBF-4AF6-BAD1-A8856C85604F}"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3173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C8FEEA-EFFB-4448-85B2-FD6B6B5CEC4C}"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4719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DBBC-EE1E-4FDC-8A57-D1D6ADC185D8}"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5914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82D9F8-1E42-4802-A1B3-278F14656517}"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6033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61C4F6-45DE-4DFE-804F-C6C0DA716A1C}"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02567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196BC7-FE71-4B97-9A8D-9DF4458C660A}" type="datetime1">
              <a:rPr lang="en-US" smtClean="0"/>
              <a:t>6/8/2016</a:t>
            </a:fld>
            <a:endParaRPr lang="en-US" dirty="0"/>
          </a:p>
        </p:txBody>
      </p:sp>
      <p:sp>
        <p:nvSpPr>
          <p:cNvPr id="5" name="Footer Placeholder 4"/>
          <p:cNvSpPr>
            <a:spLocks noGrp="1"/>
          </p:cNvSpPr>
          <p:nvPr>
            <p:ph type="ftr" sz="quarter" idx="11"/>
          </p:nvPr>
        </p:nvSpPr>
        <p:spPr/>
        <p:txBody>
          <a:bodyPr/>
          <a:lstStyle/>
          <a:p>
            <a:r>
              <a:rPr lang="en-US" dirty="0"/>
              <a:t>Mariana Pardo</a:t>
            </a:r>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4069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F28D67-C588-454A-B3DD-F5C2A8B04D36}" type="datetime1">
              <a:rPr lang="en-US" smtClean="0"/>
              <a:t>6/8/2016</a:t>
            </a:fld>
            <a:endParaRPr lang="en-US" dirty="0"/>
          </a:p>
        </p:txBody>
      </p:sp>
      <p:sp>
        <p:nvSpPr>
          <p:cNvPr id="6" name="Footer Placeholder 5"/>
          <p:cNvSpPr>
            <a:spLocks noGrp="1"/>
          </p:cNvSpPr>
          <p:nvPr>
            <p:ph type="ftr" sz="quarter" idx="11"/>
          </p:nvPr>
        </p:nvSpPr>
        <p:spPr/>
        <p:txBody>
          <a:bodyPr/>
          <a:lstStyle/>
          <a:p>
            <a:r>
              <a:rPr lang="en-US" dirty="0"/>
              <a:t>Mariana Pardo</a:t>
            </a:r>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663970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AE626A-E69B-4EDE-9C84-A9F9D743312F}" type="datetime1">
              <a:rPr lang="en-US" smtClean="0"/>
              <a:t>6/8/2016</a:t>
            </a:fld>
            <a:endParaRPr lang="en-US" dirty="0"/>
          </a:p>
        </p:txBody>
      </p:sp>
      <p:sp>
        <p:nvSpPr>
          <p:cNvPr id="8" name="Footer Placeholder 7"/>
          <p:cNvSpPr>
            <a:spLocks noGrp="1"/>
          </p:cNvSpPr>
          <p:nvPr>
            <p:ph type="ftr" sz="quarter" idx="11"/>
          </p:nvPr>
        </p:nvSpPr>
        <p:spPr/>
        <p:txBody>
          <a:bodyPr/>
          <a:lstStyle/>
          <a:p>
            <a:r>
              <a:rPr lang="en-US" dirty="0"/>
              <a:t>Mariana Pardo</a:t>
            </a:r>
          </a:p>
        </p:txBody>
      </p:sp>
      <p:sp>
        <p:nvSpPr>
          <p:cNvPr id="9" name="Slide Number Placeholder 8"/>
          <p:cNvSpPr>
            <a:spLocks noGrp="1"/>
          </p:cNvSpPr>
          <p:nvPr>
            <p:ph type="sldNum" sz="quarter" idx="12"/>
          </p:nvPr>
        </p:nvSpPr>
        <p:spPr/>
        <p:txBody>
          <a:bodyPr/>
          <a:lstStyle/>
          <a:p>
            <a:fld id="{9DA9C308-4835-4CB1-B05C-2E94E2EFC1CC}"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265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059A9A3-880E-4FBB-A8A7-7F5C843403B8}" type="datetime1">
              <a:rPr lang="en-US" smtClean="0"/>
              <a:t>6/8/2016</a:t>
            </a:fld>
            <a:endParaRPr lang="en-US" dirty="0"/>
          </a:p>
        </p:txBody>
      </p:sp>
      <p:sp>
        <p:nvSpPr>
          <p:cNvPr id="4" name="Footer Placeholder 3"/>
          <p:cNvSpPr>
            <a:spLocks noGrp="1"/>
          </p:cNvSpPr>
          <p:nvPr>
            <p:ph type="ftr" sz="quarter" idx="11"/>
          </p:nvPr>
        </p:nvSpPr>
        <p:spPr/>
        <p:txBody>
          <a:bodyPr/>
          <a:lstStyle/>
          <a:p>
            <a:r>
              <a:rPr lang="en-US" dirty="0"/>
              <a:t>Mariana Pardo</a:t>
            </a:r>
          </a:p>
        </p:txBody>
      </p:sp>
      <p:sp>
        <p:nvSpPr>
          <p:cNvPr id="5" name="Slide Number Placeholder 4"/>
          <p:cNvSpPr>
            <a:spLocks noGrp="1"/>
          </p:cNvSpPr>
          <p:nvPr>
            <p:ph type="sldNum" sz="quarter" idx="12"/>
          </p:nvPr>
        </p:nvSpPr>
        <p:spPr/>
        <p:txBody>
          <a:bodyPr/>
          <a:lstStyle/>
          <a:p>
            <a:fld id="{9DA9C308-4835-4CB1-B05C-2E94E2EFC1CC}"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769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9405ED-BA63-4F21-84E1-A4D7E7D005BE}" type="datetime1">
              <a:rPr lang="en-US" smtClean="0"/>
              <a:t>6/8/2016</a:t>
            </a:fld>
            <a:endParaRPr lang="en-US" dirty="0"/>
          </a:p>
        </p:txBody>
      </p:sp>
      <p:sp>
        <p:nvSpPr>
          <p:cNvPr id="3" name="Footer Placeholder 2"/>
          <p:cNvSpPr>
            <a:spLocks noGrp="1"/>
          </p:cNvSpPr>
          <p:nvPr>
            <p:ph type="ftr" sz="quarter" idx="11"/>
          </p:nvPr>
        </p:nvSpPr>
        <p:spPr/>
        <p:txBody>
          <a:bodyPr/>
          <a:lstStyle/>
          <a:p>
            <a:r>
              <a:rPr lang="en-US" dirty="0"/>
              <a:t>Mariana Pardo</a:t>
            </a:r>
          </a:p>
        </p:txBody>
      </p:sp>
      <p:sp>
        <p:nvSpPr>
          <p:cNvPr id="4" name="Slide Number Placeholder 3"/>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78791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67126D-593D-4FBF-8DBF-5EE8B77136E7}" type="datetime1">
              <a:rPr lang="en-US" smtClean="0"/>
              <a:t>6/8/2016</a:t>
            </a:fld>
            <a:endParaRPr lang="en-US" dirty="0"/>
          </a:p>
        </p:txBody>
      </p:sp>
      <p:sp>
        <p:nvSpPr>
          <p:cNvPr id="6" name="Footer Placeholder 5"/>
          <p:cNvSpPr>
            <a:spLocks noGrp="1"/>
          </p:cNvSpPr>
          <p:nvPr>
            <p:ph type="ftr" sz="quarter" idx="11"/>
          </p:nvPr>
        </p:nvSpPr>
        <p:spPr/>
        <p:txBody>
          <a:bodyPr/>
          <a:lstStyle/>
          <a:p>
            <a:r>
              <a:rPr lang="en-US" dirty="0"/>
              <a:t>Mariana Pardo</a:t>
            </a:r>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4198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E36879-5E16-4F5E-8DB2-50DDE52EAD77}" type="datetime1">
              <a:rPr lang="en-US" smtClean="0"/>
              <a:t>6/8/2016</a:t>
            </a:fld>
            <a:endParaRPr lang="en-US" dirty="0"/>
          </a:p>
        </p:txBody>
      </p:sp>
      <p:sp>
        <p:nvSpPr>
          <p:cNvPr id="6" name="Footer Placeholder 5"/>
          <p:cNvSpPr>
            <a:spLocks noGrp="1"/>
          </p:cNvSpPr>
          <p:nvPr>
            <p:ph type="ftr" sz="quarter" idx="11"/>
          </p:nvPr>
        </p:nvSpPr>
        <p:spPr/>
        <p:txBody>
          <a:bodyPr/>
          <a:lstStyle/>
          <a:p>
            <a:r>
              <a:rPr lang="en-US" dirty="0"/>
              <a:t>Mariana Pardo</a:t>
            </a:r>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433081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7327AB3-E9D6-4956-86D7-C3C77BA8AE03}" type="datetime1">
              <a:rPr lang="en-US" smtClean="0"/>
              <a:t>6/8/2016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dirty="0"/>
              <a:t>Mariana Pardo</a:t>
            </a: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A9C308-4835-4CB1-B05C-2E94E2EFC1CC}" type="slidenum">
              <a:rPr lang="en-US" smtClean="0"/>
              <a:t>‹#›</a:t>
            </a:fld>
            <a:endParaRPr lang="en-US" dirty="0"/>
          </a:p>
        </p:txBody>
      </p:sp>
    </p:spTree>
    <p:extLst>
      <p:ext uri="{BB962C8B-B14F-4D97-AF65-F5344CB8AC3E}">
        <p14:creationId xmlns:p14="http://schemas.microsoft.com/office/powerpoint/2010/main" val="13587767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6.xml"/><Relationship Id="rId1" Type="http://schemas.openxmlformats.org/officeDocument/2006/relationships/video" Target="https://www.youtube.com/embed/PzdoavXw07w"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951" y="2057401"/>
            <a:ext cx="5314950" cy="2743200"/>
          </a:xfrm>
          <a:prstGeom prst="rect">
            <a:avLst/>
          </a:prstGeom>
          <a:noFill/>
          <a:ln>
            <a:noFill/>
          </a:ln>
          <a:effectLst>
            <a:glow rad="774700">
              <a:schemeClr val="bg2">
                <a:alpha val="19000"/>
              </a:schemeClr>
            </a:glow>
            <a:outerShdw blurRad="50800" dist="50800" dir="5400000" algn="ctr" rotWithShape="0">
              <a:srgbClr val="000000">
                <a:alpha val="21000"/>
              </a:srgbClr>
            </a:outerShdw>
            <a:softEdge rad="127000"/>
          </a:effectLst>
        </p:spPr>
      </p:pic>
      <p:sp>
        <p:nvSpPr>
          <p:cNvPr id="2" name="TextBox 1"/>
          <p:cNvSpPr txBox="1"/>
          <p:nvPr/>
        </p:nvSpPr>
        <p:spPr>
          <a:xfrm>
            <a:off x="2461201" y="76200"/>
            <a:ext cx="7275944" cy="1200329"/>
          </a:xfrm>
          <a:prstGeom prst="rect">
            <a:avLst/>
          </a:prstGeom>
          <a:noFill/>
        </p:spPr>
        <p:txBody>
          <a:bodyPr wrap="square" rtlCol="0">
            <a:spAutoFit/>
          </a:bodyPr>
          <a:lstStyle/>
          <a:p>
            <a:r>
              <a:rPr lang="en-US" sz="7200" b="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Physiology of Pain</a:t>
            </a:r>
          </a:p>
        </p:txBody>
      </p:sp>
      <p:sp>
        <p:nvSpPr>
          <p:cNvPr id="3" name="TextBox 2"/>
          <p:cNvSpPr txBox="1"/>
          <p:nvPr/>
        </p:nvSpPr>
        <p:spPr>
          <a:xfrm>
            <a:off x="4256089" y="5819846"/>
            <a:ext cx="3622673" cy="954107"/>
          </a:xfrm>
          <a:prstGeom prst="rect">
            <a:avLst/>
          </a:prstGeom>
          <a:noFill/>
        </p:spPr>
        <p:txBody>
          <a:bodyPr wrap="square" rtlCol="0">
            <a:spAutoFit/>
          </a:bodyPr>
          <a:lstStyle/>
          <a:p>
            <a:pPr algn="ctr"/>
            <a:r>
              <a:rPr lang="en-US" sz="2400" b="1" dirty="0"/>
              <a:t>Mariana A. Pardo</a:t>
            </a:r>
          </a:p>
          <a:p>
            <a:pPr algn="ctr"/>
            <a:r>
              <a:rPr lang="en-US" sz="1600" b="1" dirty="0"/>
              <a:t>Emergency and Critical Care Resident</a:t>
            </a:r>
          </a:p>
          <a:p>
            <a:pPr algn="ctr"/>
            <a:r>
              <a:rPr lang="en-US" sz="1600" b="1" dirty="0"/>
              <a:t>2016</a:t>
            </a:r>
          </a:p>
        </p:txBody>
      </p:sp>
      <p:pic>
        <p:nvPicPr>
          <p:cNvPr id="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981355"/>
            <a:ext cx="228600" cy="155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10439400" y="5332666"/>
            <a:ext cx="1297378" cy="1297378"/>
          </a:xfrm>
          <a:prstGeom prst="rect">
            <a:avLst/>
          </a:prstGeom>
        </p:spPr>
      </p:pic>
    </p:spTree>
    <p:extLst>
      <p:ext uri="{BB962C8B-B14F-4D97-AF65-F5344CB8AC3E}">
        <p14:creationId xmlns:p14="http://schemas.microsoft.com/office/powerpoint/2010/main" val="2905361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372" y="3048000"/>
            <a:ext cx="3956982" cy="2662831"/>
          </a:xfrm>
          <a:prstGeom prst="rect">
            <a:avLst/>
          </a:prstGeom>
        </p:spPr>
      </p:pic>
      <p:sp>
        <p:nvSpPr>
          <p:cNvPr id="6" name="Title 5"/>
          <p:cNvSpPr>
            <a:spLocks noGrp="1"/>
          </p:cNvSpPr>
          <p:nvPr>
            <p:ph type="title"/>
          </p:nvPr>
        </p:nvSpPr>
        <p:spPr/>
        <p:txBody>
          <a:bodyPr>
            <a:normAutofit/>
          </a:bodyPr>
          <a:lstStyle/>
          <a:p>
            <a:r>
              <a:rPr lang="en-US" b="1" dirty="0"/>
              <a:t>Non-Nociceptor or Neuropathic</a:t>
            </a:r>
          </a:p>
        </p:txBody>
      </p:sp>
      <p:sp>
        <p:nvSpPr>
          <p:cNvPr id="7" name="Content Placeholder 6"/>
          <p:cNvSpPr>
            <a:spLocks noGrp="1"/>
          </p:cNvSpPr>
          <p:nvPr>
            <p:ph idx="1"/>
          </p:nvPr>
        </p:nvSpPr>
        <p:spPr/>
        <p:txBody>
          <a:bodyPr>
            <a:normAutofit fontScale="92500" lnSpcReduction="10000"/>
          </a:bodyPr>
          <a:lstStyle/>
          <a:p>
            <a:r>
              <a:rPr lang="en-US" dirty="0"/>
              <a:t>Physiologic Structures: Nerve fibers, spinal cord, CNS</a:t>
            </a:r>
          </a:p>
          <a:p>
            <a:r>
              <a:rPr lang="en-US" dirty="0"/>
              <a:t>Mechanism: Non-nociceptive injury to nervous system structures</a:t>
            </a:r>
          </a:p>
          <a:p>
            <a:r>
              <a:rPr lang="en-US" dirty="0"/>
              <a:t>Characteristics: Generalized along distribution of damaged nervous structures</a:t>
            </a:r>
          </a:p>
          <a:p>
            <a:r>
              <a:rPr lang="en-US" dirty="0"/>
              <a:t>Sources of Acute Pain: Poorly localized, shooting, burning, fiery, shock-like, sharp, painful numbness</a:t>
            </a:r>
          </a:p>
          <a:p>
            <a:r>
              <a:rPr lang="en-US" dirty="0"/>
              <a:t>Sources of Chronic Pain: Nervous tissue injury due to diabetes, chemotherapy, neuropathies, post-therapeutic neuralgia, trauma, surgery</a:t>
            </a:r>
          </a:p>
        </p:txBody>
      </p:sp>
      <p:sp>
        <p:nvSpPr>
          <p:cNvPr id="11" name="Oval 10"/>
          <p:cNvSpPr/>
          <p:nvPr/>
        </p:nvSpPr>
        <p:spPr>
          <a:xfrm>
            <a:off x="2324100" y="3810571"/>
            <a:ext cx="1200150" cy="1162446"/>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p:cNvSpPr txBox="1"/>
          <p:nvPr/>
        </p:nvSpPr>
        <p:spPr>
          <a:xfrm>
            <a:off x="1242372" y="5766793"/>
            <a:ext cx="2286000" cy="184666"/>
          </a:xfrm>
          <a:prstGeom prst="rect">
            <a:avLst/>
          </a:prstGeom>
          <a:noFill/>
        </p:spPr>
        <p:txBody>
          <a:bodyPr wrap="square" rtlCol="0">
            <a:spAutoFit/>
          </a:bodyPr>
          <a:lstStyle/>
          <a:p>
            <a:r>
              <a:rPr lang="en-US" sz="600" dirty="0"/>
              <a:t>http://clinicalgate.com/back-and-neck-pain/</a:t>
            </a:r>
          </a:p>
        </p:txBody>
      </p:sp>
    </p:spTree>
    <p:extLst>
      <p:ext uri="{BB962C8B-B14F-4D97-AF65-F5344CB8AC3E}">
        <p14:creationId xmlns:p14="http://schemas.microsoft.com/office/powerpoint/2010/main" val="4069804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b="1" dirty="0"/>
              <a:t>Psychogenic</a:t>
            </a:r>
          </a:p>
        </p:txBody>
      </p:sp>
      <p:sp>
        <p:nvSpPr>
          <p:cNvPr id="7" name="Content Placeholder 6"/>
          <p:cNvSpPr>
            <a:spLocks noGrp="1"/>
          </p:cNvSpPr>
          <p:nvPr>
            <p:ph idx="1"/>
          </p:nvPr>
        </p:nvSpPr>
        <p:spPr/>
        <p:txBody>
          <a:bodyPr>
            <a:normAutofit/>
          </a:bodyPr>
          <a:lstStyle/>
          <a:p>
            <a:r>
              <a:rPr lang="en-US" dirty="0"/>
              <a:t>Physiologic Structures: No organic structures</a:t>
            </a:r>
          </a:p>
          <a:p>
            <a:r>
              <a:rPr lang="en-US" dirty="0"/>
              <a:t>Mechanism: Emotional</a:t>
            </a:r>
          </a:p>
          <a:p>
            <a:r>
              <a:rPr lang="en-US" dirty="0"/>
              <a:t>Characteristics: Variable, often numerous</a:t>
            </a:r>
          </a:p>
          <a:p>
            <a:r>
              <a:rPr lang="en-US" dirty="0"/>
              <a:t>Sources of Acute Pain: Nonorganic</a:t>
            </a:r>
          </a:p>
          <a:p>
            <a:r>
              <a:rPr lang="en-US" dirty="0"/>
              <a:t>Sources of Chronic Pain: Nonorganic psychological factors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3048000"/>
            <a:ext cx="2990850" cy="2990850"/>
          </a:xfrm>
          <a:prstGeom prst="rect">
            <a:avLst/>
          </a:prstGeom>
        </p:spPr>
      </p:pic>
    </p:spTree>
    <p:extLst>
      <p:ext uri="{BB962C8B-B14F-4D97-AF65-F5344CB8AC3E}">
        <p14:creationId xmlns:p14="http://schemas.microsoft.com/office/powerpoint/2010/main" val="2778293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0"/>
            <a:ext cx="5334000" cy="1371600"/>
          </a:xfrm>
        </p:spPr>
        <p:txBody>
          <a:bodyPr anchor="ctr"/>
          <a:lstStyle/>
          <a:p>
            <a:r>
              <a:rPr lang="en-US" b="1" dirty="0"/>
              <a:t>4 Phases of Nociceptive Pain</a:t>
            </a:r>
            <a:endParaRPr lang="en-US" dirty="0"/>
          </a:p>
        </p:txBody>
      </p:sp>
      <p:sp>
        <p:nvSpPr>
          <p:cNvPr id="4" name="Text Placeholder 3"/>
          <p:cNvSpPr>
            <a:spLocks noGrp="1"/>
          </p:cNvSpPr>
          <p:nvPr>
            <p:ph type="body" sz="half" idx="2"/>
          </p:nvPr>
        </p:nvSpPr>
        <p:spPr/>
        <p:txBody>
          <a:bodyPr>
            <a:normAutofit/>
          </a:bodyPr>
          <a:lstStyle/>
          <a:p>
            <a:pPr marL="285750" indent="-285750" algn="l">
              <a:buFont typeface="Arial" panose="020B0604020202020204" pitchFamily="34" charset="0"/>
              <a:buChar char="•"/>
            </a:pPr>
            <a:r>
              <a:rPr lang="en-US" sz="2000" dirty="0" smtClean="0"/>
              <a:t>Transduction</a:t>
            </a:r>
          </a:p>
          <a:p>
            <a:pPr marL="285750" indent="-285750" algn="l">
              <a:buFont typeface="Arial" panose="020B0604020202020204" pitchFamily="34" charset="0"/>
              <a:buChar char="•"/>
            </a:pPr>
            <a:r>
              <a:rPr lang="en-US" sz="2000" dirty="0" smtClean="0"/>
              <a:t>Transmission</a:t>
            </a:r>
          </a:p>
          <a:p>
            <a:pPr marL="285750" indent="-285750" algn="l">
              <a:buFont typeface="Arial" panose="020B0604020202020204" pitchFamily="34" charset="0"/>
              <a:buChar char="•"/>
            </a:pPr>
            <a:r>
              <a:rPr lang="en-US" sz="2000" dirty="0" smtClean="0"/>
              <a:t>Perception</a:t>
            </a:r>
          </a:p>
          <a:p>
            <a:pPr marL="285750" indent="-285750" algn="l">
              <a:buFont typeface="Arial" panose="020B0604020202020204" pitchFamily="34" charset="0"/>
              <a:buChar char="•"/>
            </a:pPr>
            <a:r>
              <a:rPr lang="en-US" sz="2000" dirty="0" smtClean="0"/>
              <a:t>Modulation</a:t>
            </a:r>
            <a:endParaRPr lang="en-US" sz="2000" dirty="0"/>
          </a:p>
        </p:txBody>
      </p:sp>
      <p:pic>
        <p:nvPicPr>
          <p:cNvPr id="6" name="Picture 5"/>
          <p:cNvPicPr>
            <a:picLocks noChangeAspect="1"/>
          </p:cNvPicPr>
          <p:nvPr/>
        </p:nvPicPr>
        <p:blipFill>
          <a:blip r:embed="rId2"/>
          <a:stretch>
            <a:fillRect/>
          </a:stretch>
        </p:blipFill>
        <p:spPr>
          <a:xfrm>
            <a:off x="6400800" y="2209800"/>
            <a:ext cx="4829175" cy="3467100"/>
          </a:xfrm>
          <a:prstGeom prst="rect">
            <a:avLst/>
          </a:prstGeom>
        </p:spPr>
      </p:pic>
      <p:cxnSp>
        <p:nvCxnSpPr>
          <p:cNvPr id="7" name="Straight Connector 6"/>
          <p:cNvCxnSpPr/>
          <p:nvPr/>
        </p:nvCxnSpPr>
        <p:spPr>
          <a:xfrm>
            <a:off x="1143000" y="25908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788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t>4 Phases of Nociceptive Pain</a:t>
            </a:r>
          </a:p>
        </p:txBody>
      </p:sp>
      <p:sp>
        <p:nvSpPr>
          <p:cNvPr id="5" name="Content Placeholder 4"/>
          <p:cNvSpPr>
            <a:spLocks noGrp="1"/>
          </p:cNvSpPr>
          <p:nvPr>
            <p:ph idx="1"/>
          </p:nvPr>
        </p:nvSpPr>
        <p:spPr/>
        <p:txBody>
          <a:bodyPr>
            <a:normAutofit/>
          </a:bodyPr>
          <a:lstStyle/>
          <a:p>
            <a:r>
              <a:rPr lang="en-US" b="1" dirty="0"/>
              <a:t>Transduction</a:t>
            </a:r>
            <a:r>
              <a:rPr lang="en-US" dirty="0"/>
              <a:t>: substances are released by damaged tissues and lead to the generation of an action potential</a:t>
            </a:r>
          </a:p>
          <a:p>
            <a:pPr lvl="1"/>
            <a:r>
              <a:rPr lang="en-US" dirty="0"/>
              <a:t>Chemical stimuli</a:t>
            </a:r>
          </a:p>
          <a:p>
            <a:pPr lvl="1"/>
            <a:r>
              <a:rPr lang="en-US" dirty="0"/>
              <a:t>Thermal stimuli</a:t>
            </a:r>
          </a:p>
          <a:p>
            <a:pPr lvl="1"/>
            <a:r>
              <a:rPr lang="en-US" dirty="0"/>
              <a:t>Mechanical stimuli</a:t>
            </a:r>
          </a:p>
          <a:p>
            <a:pPr marL="457200" lvl="1" indent="0">
              <a:buNone/>
            </a:pPr>
            <a:endParaRPr lang="en-US" dirty="0"/>
          </a:p>
        </p:txBody>
      </p:sp>
      <p:pic>
        <p:nvPicPr>
          <p:cNvPr id="3" name="Picture 2"/>
          <p:cNvPicPr>
            <a:picLocks noChangeAspect="1"/>
          </p:cNvPicPr>
          <p:nvPr/>
        </p:nvPicPr>
        <p:blipFill>
          <a:blip r:embed="rId3"/>
          <a:stretch>
            <a:fillRect/>
          </a:stretch>
        </p:blipFill>
        <p:spPr>
          <a:xfrm>
            <a:off x="1293811" y="3023942"/>
            <a:ext cx="3781425" cy="2857500"/>
          </a:xfrm>
          <a:prstGeom prst="rect">
            <a:avLst/>
          </a:prstGeom>
        </p:spPr>
      </p:pic>
    </p:spTree>
    <p:extLst>
      <p:ext uri="{BB962C8B-B14F-4D97-AF65-F5344CB8AC3E}">
        <p14:creationId xmlns:p14="http://schemas.microsoft.com/office/powerpoint/2010/main" val="3325588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371600"/>
            <a:ext cx="3657600" cy="646331"/>
          </a:xfrm>
          <a:prstGeom prst="rect">
            <a:avLst/>
          </a:prstGeom>
          <a:noFill/>
        </p:spPr>
        <p:txBody>
          <a:bodyPr wrap="square" rtlCol="0">
            <a:spAutoFit/>
          </a:bodyPr>
          <a:lstStyle/>
          <a:p>
            <a:pPr algn="ctr"/>
            <a:r>
              <a:rPr lang="en-US" sz="3600" dirty="0"/>
              <a:t>Chemical Stimuli</a:t>
            </a:r>
          </a:p>
        </p:txBody>
      </p:sp>
      <p:pic>
        <p:nvPicPr>
          <p:cNvPr id="4" name="Picture 3"/>
          <p:cNvPicPr>
            <a:picLocks noChangeAspect="1"/>
          </p:cNvPicPr>
          <p:nvPr/>
        </p:nvPicPr>
        <p:blipFill>
          <a:blip r:embed="rId3"/>
          <a:stretch>
            <a:fillRect/>
          </a:stretch>
        </p:blipFill>
        <p:spPr>
          <a:xfrm>
            <a:off x="990600" y="2584939"/>
            <a:ext cx="3235926" cy="2286000"/>
          </a:xfrm>
          <a:prstGeom prst="rect">
            <a:avLst/>
          </a:prstGeom>
        </p:spPr>
      </p:pic>
      <p:sp>
        <p:nvSpPr>
          <p:cNvPr id="5" name="TextBox 4"/>
          <p:cNvSpPr txBox="1"/>
          <p:nvPr/>
        </p:nvSpPr>
        <p:spPr>
          <a:xfrm>
            <a:off x="2769433" y="4870939"/>
            <a:ext cx="1447800" cy="215444"/>
          </a:xfrm>
          <a:prstGeom prst="rect">
            <a:avLst/>
          </a:prstGeom>
          <a:noFill/>
        </p:spPr>
        <p:txBody>
          <a:bodyPr wrap="square" rtlCol="0">
            <a:spAutoFit/>
          </a:bodyPr>
          <a:lstStyle/>
          <a:p>
            <a:pPr algn="r"/>
            <a:r>
              <a:rPr lang="en-US" sz="800" dirty="0"/>
              <a:t>Patel, 2010</a:t>
            </a:r>
          </a:p>
        </p:txBody>
      </p:sp>
      <p:pic>
        <p:nvPicPr>
          <p:cNvPr id="6" name="Picture 5"/>
          <p:cNvPicPr>
            <a:picLocks noChangeAspect="1"/>
          </p:cNvPicPr>
          <p:nvPr/>
        </p:nvPicPr>
        <p:blipFill>
          <a:blip r:embed="rId4"/>
          <a:stretch>
            <a:fillRect/>
          </a:stretch>
        </p:blipFill>
        <p:spPr>
          <a:xfrm>
            <a:off x="4277379" y="566915"/>
            <a:ext cx="7156450" cy="5542626"/>
          </a:xfrm>
          <a:prstGeom prst="rect">
            <a:avLst/>
          </a:prstGeom>
        </p:spPr>
      </p:pic>
      <p:sp>
        <p:nvSpPr>
          <p:cNvPr id="2" name="TextBox 1"/>
          <p:cNvSpPr txBox="1"/>
          <p:nvPr/>
        </p:nvSpPr>
        <p:spPr>
          <a:xfrm>
            <a:off x="10072688" y="6193585"/>
            <a:ext cx="1129553" cy="215444"/>
          </a:xfrm>
          <a:prstGeom prst="rect">
            <a:avLst/>
          </a:prstGeom>
        </p:spPr>
        <p:txBody>
          <a:bodyPr rtlCol="0">
            <a:spAutoFit/>
          </a:bodyPr>
          <a:lstStyle/>
          <a:p>
            <a:pPr algn="r"/>
            <a:r>
              <a:rPr lang="en-US" sz="800" dirty="0" err="1"/>
              <a:t>Ringkamp</a:t>
            </a:r>
            <a:r>
              <a:rPr lang="en-US" sz="800" dirty="0"/>
              <a:t> et al, 2013</a:t>
            </a:r>
          </a:p>
        </p:txBody>
      </p:sp>
      <p:cxnSp>
        <p:nvCxnSpPr>
          <p:cNvPr id="7" name="Straight Connector 6"/>
          <p:cNvCxnSpPr/>
          <p:nvPr/>
        </p:nvCxnSpPr>
        <p:spPr>
          <a:xfrm flipV="1">
            <a:off x="838200" y="2017931"/>
            <a:ext cx="3657600" cy="30708"/>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72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t>4 Phases of Nociceptive Pain</a:t>
            </a:r>
          </a:p>
        </p:txBody>
      </p:sp>
      <p:sp>
        <p:nvSpPr>
          <p:cNvPr id="5" name="Content Placeholder 4"/>
          <p:cNvSpPr>
            <a:spLocks noGrp="1"/>
          </p:cNvSpPr>
          <p:nvPr>
            <p:ph idx="1"/>
          </p:nvPr>
        </p:nvSpPr>
        <p:spPr/>
        <p:txBody>
          <a:bodyPr>
            <a:normAutofit/>
          </a:bodyPr>
          <a:lstStyle/>
          <a:p>
            <a:r>
              <a:rPr lang="en-US" b="1" dirty="0"/>
              <a:t>Transmission</a:t>
            </a:r>
            <a:r>
              <a:rPr lang="en-US" dirty="0"/>
              <a:t>: action potential continues from the site of damage to the spinal cord, then ascends up the spinal cord to higher centers in the brain</a:t>
            </a:r>
          </a:p>
          <a:p>
            <a:pPr lvl="1"/>
            <a:r>
              <a:rPr lang="en-US" dirty="0"/>
              <a:t>Peripheral afferent nociceptors</a:t>
            </a:r>
          </a:p>
          <a:p>
            <a:pPr lvl="2"/>
            <a:r>
              <a:rPr lang="en-US" dirty="0"/>
              <a:t>A – </a:t>
            </a:r>
            <a:r>
              <a:rPr lang="el-GR" dirty="0"/>
              <a:t>β</a:t>
            </a:r>
            <a:r>
              <a:rPr lang="en-US" dirty="0"/>
              <a:t> fibers</a:t>
            </a:r>
          </a:p>
          <a:p>
            <a:pPr lvl="2"/>
            <a:r>
              <a:rPr lang="en-US" dirty="0"/>
              <a:t>A – </a:t>
            </a:r>
            <a:r>
              <a:rPr lang="el-GR" dirty="0"/>
              <a:t>δ</a:t>
            </a:r>
            <a:r>
              <a:rPr lang="en-US" dirty="0"/>
              <a:t> fibers</a:t>
            </a:r>
          </a:p>
          <a:p>
            <a:pPr lvl="2"/>
            <a:r>
              <a:rPr lang="en-US" dirty="0"/>
              <a:t>C – fibers</a:t>
            </a:r>
          </a:p>
          <a:p>
            <a:pPr lvl="1"/>
            <a:r>
              <a:rPr lang="en-US" dirty="0"/>
              <a:t>Ascending Pathways – Spinal Cord</a:t>
            </a:r>
          </a:p>
          <a:p>
            <a:pPr lvl="2"/>
            <a:r>
              <a:rPr lang="en-US" dirty="0"/>
              <a:t>Spinothalamic </a:t>
            </a:r>
            <a:r>
              <a:rPr lang="en-US" dirty="0" smtClean="0"/>
              <a:t>Tract – Pain and temperature</a:t>
            </a:r>
            <a:endParaRPr lang="en-US" dirty="0"/>
          </a:p>
          <a:p>
            <a:pPr lvl="2"/>
            <a:r>
              <a:rPr lang="en-US" dirty="0"/>
              <a:t>Dorsal Column </a:t>
            </a:r>
            <a:r>
              <a:rPr lang="en-US" dirty="0" smtClean="0"/>
              <a:t>System – Touch and proprioception</a:t>
            </a:r>
            <a:endParaRPr lang="en-US" dirty="0"/>
          </a:p>
          <a:p>
            <a:endParaRPr lang="en-US" dirty="0"/>
          </a:p>
        </p:txBody>
      </p:sp>
      <p:pic>
        <p:nvPicPr>
          <p:cNvPr id="3" name="Picture 2"/>
          <p:cNvPicPr>
            <a:picLocks noChangeAspect="1"/>
          </p:cNvPicPr>
          <p:nvPr/>
        </p:nvPicPr>
        <p:blipFill>
          <a:blip r:embed="rId2"/>
          <a:stretch>
            <a:fillRect/>
          </a:stretch>
        </p:blipFill>
        <p:spPr>
          <a:xfrm>
            <a:off x="1293811" y="2961216"/>
            <a:ext cx="3848100" cy="2914650"/>
          </a:xfrm>
          <a:prstGeom prst="rect">
            <a:avLst/>
          </a:prstGeom>
        </p:spPr>
      </p:pic>
    </p:spTree>
    <p:extLst>
      <p:ext uri="{BB962C8B-B14F-4D97-AF65-F5344CB8AC3E}">
        <p14:creationId xmlns:p14="http://schemas.microsoft.com/office/powerpoint/2010/main" val="2867881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Primary Afferent Nerves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3296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A</a:t>
            </a:r>
            <a:r>
              <a:rPr lang="en-US" dirty="0">
                <a:latin typeface="+mn-lt"/>
              </a:rPr>
              <a:t>-</a:t>
            </a:r>
            <a:r>
              <a:rPr lang="el-GR" dirty="0">
                <a:latin typeface="+mn-lt"/>
                <a:cs typeface="Arial" panose="020B0604020202020204" pitchFamily="34" charset="0"/>
              </a:rPr>
              <a:t>β</a:t>
            </a:r>
            <a:r>
              <a:rPr lang="en-US" dirty="0">
                <a:latin typeface="+mn-lt"/>
                <a:cs typeface="Arial" panose="020B0604020202020204" pitchFamily="34" charset="0"/>
              </a:rPr>
              <a:t> </a:t>
            </a:r>
            <a:r>
              <a:rPr lang="en-US" dirty="0">
                <a:cs typeface="Arial" panose="020B0604020202020204" pitchFamily="34" charset="0"/>
              </a:rPr>
              <a:t>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r>
              <a:rPr lang="en-US" sz="1800" dirty="0">
                <a:cs typeface="Arial" panose="020B0604020202020204" pitchFamily="34" charset="0"/>
              </a:rPr>
              <a:t>Activated by light touch and/or moving stimuli</a:t>
            </a:r>
          </a:p>
          <a:p>
            <a:endParaRPr lang="en-US" sz="1800" dirty="0">
              <a:cs typeface="Arial" panose="020B0604020202020204" pitchFamily="34" charset="0"/>
            </a:endParaRPr>
          </a:p>
          <a:p>
            <a:r>
              <a:rPr lang="en-US" sz="1800" dirty="0">
                <a:cs typeface="Arial" panose="020B0604020202020204" pitchFamily="34" charset="0"/>
              </a:rPr>
              <a:t>Largest of the myelinated nerves </a:t>
            </a:r>
            <a:r>
              <a:rPr lang="en-US" sz="1800" dirty="0"/>
              <a:t>6-22 μm diameter</a:t>
            </a:r>
            <a:endParaRPr lang="en-US" sz="1800" dirty="0">
              <a:cs typeface="Arial" panose="020B0604020202020204" pitchFamily="34" charset="0"/>
            </a:endParaRPr>
          </a:p>
          <a:p>
            <a:endParaRPr lang="en-US" sz="1800" dirty="0"/>
          </a:p>
          <a:p>
            <a:r>
              <a:rPr lang="en-US" sz="1800" dirty="0"/>
              <a:t>Fast with a conduction velocity of 33-75 m/s</a:t>
            </a:r>
            <a:endParaRPr lang="en-US" sz="1800" dirty="0">
              <a:cs typeface="Arial" panose="020B0604020202020204" pitchFamily="34" charset="0"/>
            </a:endParaRPr>
          </a:p>
          <a:p>
            <a:pPr marL="0" indent="0">
              <a:buNone/>
            </a:pPr>
            <a:endParaRPr lang="en-US" sz="1800" dirty="0"/>
          </a:p>
          <a:p>
            <a:r>
              <a:rPr lang="en-US" sz="1800" dirty="0"/>
              <a:t>Primarily in skin, normally don’t produce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4274133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A-</a:t>
            </a:r>
            <a:r>
              <a:rPr lang="el-GR" dirty="0">
                <a:latin typeface="+mn-lt"/>
                <a:cs typeface="Arial" panose="020B0604020202020204" pitchFamily="34" charset="0"/>
              </a:rPr>
              <a:t>δ</a:t>
            </a:r>
            <a:r>
              <a:rPr lang="en-US" dirty="0">
                <a:cs typeface="Arial" panose="020B0604020202020204" pitchFamily="34" charset="0"/>
              </a:rPr>
              <a:t> 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r>
              <a:rPr lang="en-US" sz="1800" dirty="0">
                <a:cs typeface="Arial" panose="020B0604020202020204" pitchFamily="34" charset="0"/>
              </a:rPr>
              <a:t>Activated by mechanical and thermal stimuli</a:t>
            </a:r>
          </a:p>
          <a:p>
            <a:endParaRPr lang="en-US" sz="1800" dirty="0">
              <a:cs typeface="Arial" panose="020B0604020202020204" pitchFamily="34" charset="0"/>
            </a:endParaRPr>
          </a:p>
          <a:p>
            <a:r>
              <a:rPr lang="en-US" sz="1800" dirty="0">
                <a:cs typeface="Arial" panose="020B0604020202020204" pitchFamily="34" charset="0"/>
              </a:rPr>
              <a:t>Smallest of the myelinated nerves 2-5 um diameter</a:t>
            </a:r>
          </a:p>
          <a:p>
            <a:endParaRPr lang="en-US" sz="1800" dirty="0"/>
          </a:p>
          <a:p>
            <a:r>
              <a:rPr lang="en-US" sz="1800" dirty="0"/>
              <a:t>Fast with a conduction velocity of 6-30 m/s</a:t>
            </a:r>
          </a:p>
          <a:p>
            <a:endParaRPr lang="en-US" sz="1800" dirty="0"/>
          </a:p>
          <a:p>
            <a:r>
              <a:rPr lang="en-US" sz="1800" dirty="0"/>
              <a:t>Short-lasting, pricking-type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2807182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C </a:t>
            </a:r>
            <a:r>
              <a:rPr lang="en-US" dirty="0">
                <a:cs typeface="Arial" panose="020B0604020202020204" pitchFamily="34" charset="0"/>
              </a:rPr>
              <a:t>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pPr>
              <a:buClr>
                <a:srgbClr val="83992A"/>
              </a:buClr>
            </a:pPr>
            <a:r>
              <a:rPr lang="en-US" sz="1800" dirty="0">
                <a:solidFill>
                  <a:prstClr val="black">
                    <a:lumMod val="85000"/>
                    <a:lumOff val="15000"/>
                  </a:prstClr>
                </a:solidFill>
                <a:cs typeface="Arial" panose="020B0604020202020204" pitchFamily="34" charset="0"/>
              </a:rPr>
              <a:t>Activated by mechanical, chemical and thermal stimuli</a:t>
            </a:r>
          </a:p>
          <a:p>
            <a:pPr>
              <a:buClr>
                <a:srgbClr val="83992A"/>
              </a:buClr>
            </a:pPr>
            <a:endParaRPr lang="en-US" sz="1800" dirty="0">
              <a:solidFill>
                <a:prstClr val="black">
                  <a:lumMod val="85000"/>
                  <a:lumOff val="15000"/>
                </a:prstClr>
              </a:solidFill>
              <a:cs typeface="Arial" panose="020B0604020202020204" pitchFamily="34" charset="0"/>
            </a:endParaRPr>
          </a:p>
          <a:p>
            <a:pPr>
              <a:buClr>
                <a:srgbClr val="83992A"/>
              </a:buClr>
            </a:pPr>
            <a:r>
              <a:rPr lang="en-US" sz="1800" dirty="0">
                <a:solidFill>
                  <a:prstClr val="black">
                    <a:lumMod val="85000"/>
                    <a:lumOff val="15000"/>
                  </a:prstClr>
                </a:solidFill>
                <a:cs typeface="Arial" panose="020B0604020202020204" pitchFamily="34" charset="0"/>
              </a:rPr>
              <a:t>Unmyelinated nerves 2 um diameter</a:t>
            </a:r>
          </a:p>
          <a:p>
            <a:pPr>
              <a:buClr>
                <a:srgbClr val="83992A"/>
              </a:buClr>
            </a:pPr>
            <a:endParaRPr lang="en-US" sz="1800" dirty="0">
              <a:solidFill>
                <a:prstClr val="black">
                  <a:lumMod val="85000"/>
                  <a:lumOff val="15000"/>
                </a:prstClr>
              </a:solidFill>
            </a:endParaRPr>
          </a:p>
          <a:p>
            <a:pPr>
              <a:buClr>
                <a:srgbClr val="83992A"/>
              </a:buClr>
            </a:pPr>
            <a:r>
              <a:rPr lang="en-US" sz="1800" dirty="0">
                <a:solidFill>
                  <a:prstClr val="black">
                    <a:lumMod val="85000"/>
                    <a:lumOff val="15000"/>
                  </a:prstClr>
                </a:solidFill>
              </a:rPr>
              <a:t>Slow conduction velocity of 0.5-2 um/s</a:t>
            </a:r>
          </a:p>
          <a:p>
            <a:pPr>
              <a:buClr>
                <a:srgbClr val="83992A"/>
              </a:buClr>
            </a:pPr>
            <a:endParaRPr lang="en-US" sz="1800" dirty="0">
              <a:solidFill>
                <a:prstClr val="black">
                  <a:lumMod val="85000"/>
                  <a:lumOff val="15000"/>
                </a:prstClr>
              </a:solidFill>
            </a:endParaRPr>
          </a:p>
          <a:p>
            <a:pPr>
              <a:buClr>
                <a:srgbClr val="83992A"/>
              </a:buClr>
            </a:pPr>
            <a:r>
              <a:rPr lang="en-US" sz="1800" dirty="0">
                <a:solidFill>
                  <a:prstClr val="black">
                    <a:lumMod val="85000"/>
                    <a:lumOff val="15000"/>
                  </a:prstClr>
                </a:solidFill>
              </a:rPr>
              <a:t>Dull, poorly localized, burning type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1153671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066800"/>
            <a:ext cx="10058400" cy="4701287"/>
          </a:xfrm>
          <a:prstGeom prst="rect">
            <a:avLst/>
          </a:prstGeom>
          <a:noFill/>
        </p:spPr>
        <p:txBody>
          <a:bodyPr wrap="square" rtlCol="0">
            <a:spAutoFit/>
          </a:bodyPr>
          <a:lstStyle/>
          <a:p>
            <a:pPr marL="214313" indent="-214313">
              <a:buClr>
                <a:schemeClr val="accent1"/>
              </a:buClr>
              <a:buFont typeface="Arial" panose="020B0604020202020204" pitchFamily="34" charset="0"/>
              <a:buChar char="•"/>
            </a:pPr>
            <a:r>
              <a:rPr lang="en-US" sz="2200" dirty="0"/>
              <a:t>Definition of Pain</a:t>
            </a:r>
          </a:p>
          <a:p>
            <a:pPr marL="214313" indent="-214313">
              <a:buClr>
                <a:schemeClr val="accent1"/>
              </a:buClr>
              <a:buFont typeface="Arial" panose="020B0604020202020204" pitchFamily="34" charset="0"/>
              <a:buChar char="•"/>
            </a:pPr>
            <a:r>
              <a:rPr lang="en-US" sz="2200" dirty="0"/>
              <a:t>Types of Pain</a:t>
            </a:r>
          </a:p>
          <a:p>
            <a:pPr marL="214313" indent="-214313">
              <a:buClr>
                <a:schemeClr val="accent1"/>
              </a:buClr>
              <a:buFont typeface="Arial" panose="020B0604020202020204" pitchFamily="34" charset="0"/>
              <a:buChar char="•"/>
            </a:pPr>
            <a:r>
              <a:rPr lang="en-US" sz="2200" dirty="0"/>
              <a:t>Causes of Pain</a:t>
            </a:r>
          </a:p>
          <a:p>
            <a:pPr marL="214313" indent="-214313">
              <a:buClr>
                <a:schemeClr val="accent1"/>
              </a:buClr>
              <a:buFont typeface="Arial" panose="020B0604020202020204" pitchFamily="34" charset="0"/>
              <a:buChar char="•"/>
            </a:pPr>
            <a:r>
              <a:rPr lang="en-US" sz="2200" dirty="0"/>
              <a:t>Nociceptive Pathway</a:t>
            </a:r>
          </a:p>
          <a:p>
            <a:pPr marL="671513" lvl="1" indent="-214313">
              <a:buClr>
                <a:schemeClr val="accent1"/>
              </a:buClr>
              <a:buFont typeface="Arial" panose="020B0604020202020204" pitchFamily="34" charset="0"/>
              <a:buChar char="•"/>
            </a:pPr>
            <a:r>
              <a:rPr lang="en-US" sz="2200" dirty="0"/>
              <a:t>Types of </a:t>
            </a:r>
            <a:r>
              <a:rPr lang="en-US" sz="2200" dirty="0" smtClean="0"/>
              <a:t>Pain Transmission</a:t>
            </a:r>
            <a:endParaRPr lang="en-US" sz="2200" dirty="0"/>
          </a:p>
          <a:p>
            <a:pPr marL="214313" indent="-214313">
              <a:buClr>
                <a:schemeClr val="accent1"/>
              </a:buClr>
              <a:buFont typeface="Arial" panose="020B0604020202020204" pitchFamily="34" charset="0"/>
              <a:buChar char="•"/>
            </a:pPr>
            <a:r>
              <a:rPr lang="en-US" sz="2200" dirty="0"/>
              <a:t>4 Phases of Nociceptive Pain</a:t>
            </a:r>
          </a:p>
          <a:p>
            <a:pPr marL="671513" lvl="1" indent="-214313">
              <a:buClr>
                <a:schemeClr val="accent1"/>
              </a:buClr>
              <a:buFont typeface="Arial" panose="020B0604020202020204" pitchFamily="34" charset="0"/>
              <a:buChar char="•"/>
            </a:pPr>
            <a:r>
              <a:rPr lang="en-US" sz="2200" dirty="0"/>
              <a:t>Pain Stimuli</a:t>
            </a:r>
          </a:p>
          <a:p>
            <a:pPr marL="671513" lvl="1" indent="-214313">
              <a:buClr>
                <a:schemeClr val="accent1"/>
              </a:buClr>
              <a:buFont typeface="Arial" panose="020B0604020202020204" pitchFamily="34" charset="0"/>
              <a:buChar char="•"/>
            </a:pPr>
            <a:r>
              <a:rPr lang="en-US" sz="2200" dirty="0"/>
              <a:t>Afferent Fibers</a:t>
            </a:r>
          </a:p>
          <a:p>
            <a:pPr marL="671513" lvl="1" indent="-214313">
              <a:buClr>
                <a:schemeClr val="accent1"/>
              </a:buClr>
              <a:buFont typeface="Arial" panose="020B0604020202020204" pitchFamily="34" charset="0"/>
              <a:buChar char="•"/>
            </a:pPr>
            <a:r>
              <a:rPr lang="en-US" sz="2200" dirty="0"/>
              <a:t>Ascending Pathways</a:t>
            </a:r>
          </a:p>
          <a:p>
            <a:pPr marL="671513" lvl="1" indent="-214313">
              <a:buClr>
                <a:schemeClr val="accent1"/>
              </a:buClr>
              <a:buFont typeface="Arial" panose="020B0604020202020204" pitchFamily="34" charset="0"/>
              <a:buChar char="•"/>
            </a:pPr>
            <a:r>
              <a:rPr lang="en-US" sz="2200" dirty="0"/>
              <a:t>Gate Control Theory</a:t>
            </a:r>
          </a:p>
          <a:p>
            <a:pPr marL="671513" lvl="1" indent="-214313">
              <a:buClr>
                <a:schemeClr val="accent1"/>
              </a:buClr>
              <a:buSzPct val="100000"/>
              <a:buFont typeface="Arial" panose="020B0604020202020204" pitchFamily="34" charset="0"/>
              <a:buChar char="•"/>
            </a:pPr>
            <a:r>
              <a:rPr lang="en-US" sz="2200" dirty="0"/>
              <a:t>Descending </a:t>
            </a:r>
            <a:r>
              <a:rPr lang="en-US" sz="2200" dirty="0" smtClean="0"/>
              <a:t>Pathways</a:t>
            </a:r>
          </a:p>
          <a:p>
            <a:pPr marL="214313" indent="-214313">
              <a:buClr>
                <a:schemeClr val="accent1"/>
              </a:buClr>
              <a:buSzPct val="100000"/>
              <a:buFont typeface="Arial" panose="020B0604020202020204" pitchFamily="34" charset="0"/>
              <a:buChar char="•"/>
            </a:pPr>
            <a:r>
              <a:rPr lang="en-US" sz="2200" smtClean="0"/>
              <a:t>Summary</a:t>
            </a:r>
            <a:endParaRPr lang="en-US" sz="2200" dirty="0"/>
          </a:p>
          <a:p>
            <a:pPr marL="214313" indent="-214313">
              <a:buClr>
                <a:schemeClr val="accent1"/>
              </a:buClr>
              <a:buFont typeface="Arial" panose="020B0604020202020204" pitchFamily="34" charset="0"/>
              <a:buChar char="•"/>
            </a:pPr>
            <a:r>
              <a:rPr lang="en-US" sz="2200" dirty="0"/>
              <a:t>Pain Terminology</a:t>
            </a:r>
          </a:p>
          <a:p>
            <a:pPr marL="214313" indent="-214313">
              <a:buFont typeface="Arial" panose="020B0604020202020204" pitchFamily="34" charset="0"/>
              <a:buChar char="•"/>
            </a:pPr>
            <a:endParaRPr lang="en-US" sz="1350" dirty="0"/>
          </a:p>
        </p:txBody>
      </p:sp>
    </p:spTree>
    <p:extLst>
      <p:ext uri="{BB962C8B-B14F-4D97-AF65-F5344CB8AC3E}">
        <p14:creationId xmlns:p14="http://schemas.microsoft.com/office/powerpoint/2010/main" val="745951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C </a:t>
            </a:r>
            <a:r>
              <a:rPr lang="en-US" dirty="0">
                <a:cs typeface="Arial" panose="020B0604020202020204" pitchFamily="34" charset="0"/>
              </a:rPr>
              <a:t>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a:xfrm>
            <a:off x="1295400" y="2557463"/>
            <a:ext cx="5682343" cy="3462337"/>
          </a:xfrm>
        </p:spPr>
        <p:txBody>
          <a:bodyPr>
            <a:normAutofit fontScale="77500" lnSpcReduction="20000"/>
          </a:bodyPr>
          <a:lstStyle/>
          <a:p>
            <a:pPr marL="0" indent="0">
              <a:buClr>
                <a:srgbClr val="83992A"/>
              </a:buClr>
              <a:buNone/>
            </a:pPr>
            <a:r>
              <a:rPr lang="en-US" sz="2600" dirty="0">
                <a:solidFill>
                  <a:prstClr val="black">
                    <a:lumMod val="85000"/>
                    <a:lumOff val="15000"/>
                  </a:prstClr>
                </a:solidFill>
              </a:rPr>
              <a:t>Divided into 2 classes:</a:t>
            </a:r>
          </a:p>
          <a:p>
            <a:pPr>
              <a:buClr>
                <a:srgbClr val="83992A"/>
              </a:buClr>
            </a:pPr>
            <a:r>
              <a:rPr lang="en-US" sz="2600" dirty="0" err="1">
                <a:solidFill>
                  <a:prstClr val="black">
                    <a:lumMod val="85000"/>
                    <a:lumOff val="15000"/>
                  </a:prstClr>
                </a:solidFill>
              </a:rPr>
              <a:t>Peptidergic</a:t>
            </a:r>
            <a:r>
              <a:rPr lang="en-US" sz="2600" dirty="0">
                <a:solidFill>
                  <a:prstClr val="black">
                    <a:lumMod val="85000"/>
                    <a:lumOff val="15000"/>
                  </a:prstClr>
                </a:solidFill>
              </a:rPr>
              <a:t>: </a:t>
            </a:r>
            <a:r>
              <a:rPr lang="en-US" sz="2600" dirty="0">
                <a:solidFill>
                  <a:srgbClr val="000000"/>
                </a:solidFill>
                <a:latin typeface="Garamond" charset="0"/>
              </a:rPr>
              <a:t>expression of neuropeptides </a:t>
            </a:r>
          </a:p>
          <a:p>
            <a:pPr lvl="1">
              <a:buClr>
                <a:srgbClr val="83992A"/>
              </a:buClr>
            </a:pPr>
            <a:r>
              <a:rPr lang="en-US" sz="2200" dirty="0">
                <a:solidFill>
                  <a:srgbClr val="000000"/>
                </a:solidFill>
                <a:latin typeface="Garamond" charset="0"/>
              </a:rPr>
              <a:t>Substance P </a:t>
            </a:r>
          </a:p>
          <a:p>
            <a:pPr lvl="1">
              <a:buClr>
                <a:srgbClr val="83992A"/>
              </a:buClr>
            </a:pPr>
            <a:r>
              <a:rPr lang="en-US" sz="2200" dirty="0">
                <a:solidFill>
                  <a:srgbClr val="000000"/>
                </a:solidFill>
                <a:latin typeface="Garamond" charset="0"/>
              </a:rPr>
              <a:t>Calcitonin gene related peptide (CGRP)</a:t>
            </a:r>
          </a:p>
          <a:p>
            <a:pPr lvl="1">
              <a:buClr>
                <a:srgbClr val="83992A"/>
              </a:buClr>
            </a:pPr>
            <a:r>
              <a:rPr lang="en-US" sz="2200" dirty="0">
                <a:solidFill>
                  <a:srgbClr val="000000"/>
                </a:solidFill>
                <a:latin typeface="Garamond" charset="0"/>
              </a:rPr>
              <a:t>Neurokinin A</a:t>
            </a:r>
          </a:p>
          <a:p>
            <a:pPr lvl="1">
              <a:buClr>
                <a:srgbClr val="83992A"/>
              </a:buClr>
            </a:pPr>
            <a:r>
              <a:rPr lang="en-US" sz="2200" dirty="0">
                <a:solidFill>
                  <a:srgbClr val="000000"/>
                </a:solidFill>
              </a:rPr>
              <a:t>Expresses receptors</a:t>
            </a:r>
          </a:p>
          <a:p>
            <a:pPr marL="0" indent="0">
              <a:buClr>
                <a:srgbClr val="83992A"/>
              </a:buClr>
              <a:buNone/>
            </a:pPr>
            <a:endParaRPr lang="en-US" sz="2200" dirty="0">
              <a:solidFill>
                <a:prstClr val="black">
                  <a:lumMod val="85000"/>
                  <a:lumOff val="15000"/>
                </a:prstClr>
              </a:solidFill>
            </a:endParaRPr>
          </a:p>
          <a:p>
            <a:pPr>
              <a:buClr>
                <a:srgbClr val="83992A"/>
              </a:buClr>
            </a:pPr>
            <a:r>
              <a:rPr lang="en-US" sz="2600" dirty="0" err="1">
                <a:solidFill>
                  <a:prstClr val="black">
                    <a:lumMod val="85000"/>
                    <a:lumOff val="15000"/>
                  </a:prstClr>
                </a:solidFill>
              </a:rPr>
              <a:t>Nonpeptidergic</a:t>
            </a:r>
            <a:r>
              <a:rPr lang="en-US" sz="2600" dirty="0">
                <a:solidFill>
                  <a:prstClr val="black">
                    <a:lumMod val="85000"/>
                    <a:lumOff val="15000"/>
                  </a:prstClr>
                </a:solidFill>
              </a:rPr>
              <a:t>:</a:t>
            </a:r>
          </a:p>
          <a:p>
            <a:pPr lvl="1">
              <a:buClr>
                <a:srgbClr val="83992A"/>
              </a:buClr>
            </a:pPr>
            <a:r>
              <a:rPr lang="en-US" sz="2200" dirty="0" smtClean="0">
                <a:solidFill>
                  <a:prstClr val="black">
                    <a:lumMod val="85000"/>
                    <a:lumOff val="15000"/>
                  </a:prstClr>
                </a:solidFill>
              </a:rPr>
              <a:t>Expresses several </a:t>
            </a:r>
            <a:r>
              <a:rPr lang="en-US" sz="2200" dirty="0">
                <a:solidFill>
                  <a:prstClr val="black">
                    <a:lumMod val="85000"/>
                    <a:lumOff val="15000"/>
                  </a:prstClr>
                </a:solidFill>
              </a:rPr>
              <a:t>receptors for neurotrophic factors and ion channels</a:t>
            </a:r>
          </a:p>
          <a:p>
            <a:pPr lvl="1">
              <a:buClr>
                <a:srgbClr val="83992A"/>
              </a:buClr>
            </a:pPr>
            <a:endParaRPr lang="en-US" sz="1400" dirty="0">
              <a:solidFill>
                <a:prstClr val="black">
                  <a:lumMod val="85000"/>
                  <a:lumOff val="15000"/>
                </a:prstClr>
              </a:solidFill>
            </a:endParaRPr>
          </a:p>
        </p:txBody>
      </p:sp>
      <p:pic>
        <p:nvPicPr>
          <p:cNvPr id="6" name="Picture 5"/>
          <p:cNvPicPr>
            <a:picLocks noChangeAspect="1"/>
          </p:cNvPicPr>
          <p:nvPr/>
        </p:nvPicPr>
        <p:blipFill>
          <a:blip r:embed="rId3"/>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893413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05800" y="6683931"/>
            <a:ext cx="3124200" cy="184666"/>
          </a:xfrm>
          <a:prstGeom prst="rect">
            <a:avLst/>
          </a:prstGeom>
          <a:noFill/>
        </p:spPr>
        <p:txBody>
          <a:bodyPr wrap="square" rtlCol="0">
            <a:spAutoFit/>
          </a:bodyPr>
          <a:lstStyle/>
          <a:p>
            <a:r>
              <a:rPr lang="en-US" sz="600" dirty="0"/>
              <a:t>http://philschatz.com/anatomy-book/resources/1417_Ascending_Pathways_of_Spinal_Cord.jpg</a:t>
            </a:r>
          </a:p>
        </p:txBody>
      </p:sp>
      <p:sp>
        <p:nvSpPr>
          <p:cNvPr id="2" name="TextBox 1"/>
          <p:cNvSpPr txBox="1"/>
          <p:nvPr/>
        </p:nvSpPr>
        <p:spPr>
          <a:xfrm>
            <a:off x="1066800" y="1752600"/>
            <a:ext cx="5486400" cy="3785652"/>
          </a:xfrm>
          <a:prstGeom prst="rect">
            <a:avLst/>
          </a:prstGeom>
          <a:noFill/>
        </p:spPr>
        <p:txBody>
          <a:bodyPr wrap="square" rtlCol="0">
            <a:spAutoFit/>
          </a:bodyPr>
          <a:lstStyle/>
          <a:p>
            <a:pPr algn="ctr"/>
            <a:r>
              <a:rPr lang="en-US" sz="4000" dirty="0"/>
              <a:t>Ascending Pathways</a:t>
            </a:r>
          </a:p>
          <a:p>
            <a:pPr marL="342900" indent="-342900">
              <a:buClr>
                <a:schemeClr val="accent1"/>
              </a:buClr>
              <a:buFont typeface="Arial" panose="020B0604020202020204" pitchFamily="34" charset="0"/>
              <a:buChar char="•"/>
            </a:pPr>
            <a:endParaRPr lang="en-US" sz="2000" dirty="0" smtClean="0"/>
          </a:p>
          <a:p>
            <a:pPr>
              <a:buClr>
                <a:schemeClr val="accent1"/>
              </a:buClr>
            </a:pPr>
            <a:endParaRPr lang="en-US" sz="2000" dirty="0"/>
          </a:p>
          <a:p>
            <a:pPr marL="342900" indent="-342900">
              <a:buClr>
                <a:schemeClr val="accent1"/>
              </a:buClr>
              <a:buFont typeface="Arial" panose="020B0604020202020204" pitchFamily="34" charset="0"/>
              <a:buChar char="•"/>
            </a:pPr>
            <a:endParaRPr lang="en-US" sz="2000" dirty="0" smtClean="0"/>
          </a:p>
          <a:p>
            <a:pPr marL="342900" indent="-342900">
              <a:buClr>
                <a:schemeClr val="accent1"/>
              </a:buClr>
              <a:buFont typeface="Arial" panose="020B0604020202020204" pitchFamily="34" charset="0"/>
              <a:buChar char="•"/>
            </a:pPr>
            <a:endParaRPr lang="en-US" sz="2000" dirty="0"/>
          </a:p>
          <a:p>
            <a:pPr marL="342900" indent="-342900">
              <a:buClr>
                <a:schemeClr val="accent1"/>
              </a:buClr>
              <a:buFont typeface="Arial" panose="020B0604020202020204" pitchFamily="34" charset="0"/>
              <a:buChar char="•"/>
            </a:pPr>
            <a:r>
              <a:rPr lang="en-US" sz="2000" dirty="0" smtClean="0"/>
              <a:t>Nociceptive </a:t>
            </a:r>
            <a:r>
              <a:rPr lang="en-US" sz="2000" dirty="0"/>
              <a:t>fibers synapse with 2nd order neuron in the dorsal horn of the spinal cord. </a:t>
            </a:r>
            <a:endParaRPr lang="en-US" sz="2000" dirty="0" smtClean="0"/>
          </a:p>
          <a:p>
            <a:pPr marL="342900" indent="-342900">
              <a:buClr>
                <a:schemeClr val="accent1"/>
              </a:buClr>
              <a:buFont typeface="Arial" panose="020B0604020202020204" pitchFamily="34" charset="0"/>
              <a:buChar char="•"/>
            </a:pPr>
            <a:endParaRPr lang="en-US" sz="2000" dirty="0" smtClean="0"/>
          </a:p>
          <a:p>
            <a:pPr>
              <a:buClr>
                <a:schemeClr val="accent1"/>
              </a:buClr>
            </a:pPr>
            <a:endParaRPr lang="en-US" sz="2000" dirty="0" smtClean="0"/>
          </a:p>
          <a:p>
            <a:pPr>
              <a:buClr>
                <a:schemeClr val="accent1"/>
              </a:buClr>
            </a:pPr>
            <a:endParaRPr lang="en-US" sz="2000" dirty="0"/>
          </a:p>
          <a:p>
            <a:pPr marL="342900" indent="-342900">
              <a:buClr>
                <a:schemeClr val="accent1"/>
              </a:buClr>
              <a:buFont typeface="Arial" panose="020B0604020202020204" pitchFamily="34" charset="0"/>
              <a:buChar char="•"/>
            </a:pPr>
            <a:endParaRPr lang="en-US" sz="2000" dirty="0"/>
          </a:p>
        </p:txBody>
      </p:sp>
      <p:pic>
        <p:nvPicPr>
          <p:cNvPr id="5" name="Picture 4"/>
          <p:cNvPicPr>
            <a:picLocks noChangeAspect="1"/>
          </p:cNvPicPr>
          <p:nvPr/>
        </p:nvPicPr>
        <p:blipFill>
          <a:blip r:embed="rId2"/>
          <a:stretch>
            <a:fillRect/>
          </a:stretch>
        </p:blipFill>
        <p:spPr>
          <a:xfrm>
            <a:off x="6781800" y="457200"/>
            <a:ext cx="3990975" cy="5810250"/>
          </a:xfrm>
          <a:prstGeom prst="rect">
            <a:avLst/>
          </a:prstGeom>
        </p:spPr>
      </p:pic>
      <p:cxnSp>
        <p:nvCxnSpPr>
          <p:cNvPr id="7" name="Straight Connector 6"/>
          <p:cNvCxnSpPr/>
          <p:nvPr/>
        </p:nvCxnSpPr>
        <p:spPr>
          <a:xfrm>
            <a:off x="1371600" y="25146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940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3811" y="1388534"/>
            <a:ext cx="3718455" cy="1371600"/>
          </a:xfrm>
        </p:spPr>
        <p:txBody>
          <a:bodyPr>
            <a:normAutofit/>
          </a:bodyPr>
          <a:lstStyle/>
          <a:p>
            <a:r>
              <a:rPr lang="en-US" sz="4000" dirty="0" smtClean="0"/>
              <a:t>Dorsal Horn</a:t>
            </a:r>
            <a:endParaRPr lang="en-US" sz="4000" dirty="0"/>
          </a:p>
        </p:txBody>
      </p:sp>
      <p:sp>
        <p:nvSpPr>
          <p:cNvPr id="4" name="Text Placeholder 3"/>
          <p:cNvSpPr>
            <a:spLocks noGrp="1"/>
          </p:cNvSpPr>
          <p:nvPr>
            <p:ph type="body" sz="half" idx="2"/>
          </p:nvPr>
        </p:nvSpPr>
        <p:spPr>
          <a:xfrm>
            <a:off x="1142999" y="3031065"/>
            <a:ext cx="3869267" cy="2438404"/>
          </a:xfrm>
        </p:spPr>
        <p:txBody>
          <a:bodyPr>
            <a:normAutofit/>
          </a:bodyPr>
          <a:lstStyle/>
          <a:p>
            <a:pPr marL="342900" indent="-342900" algn="l">
              <a:buClr>
                <a:schemeClr val="accent1"/>
              </a:buClr>
              <a:buFont typeface="Arial" panose="020B0604020202020204" pitchFamily="34" charset="0"/>
              <a:buChar char="•"/>
            </a:pPr>
            <a:r>
              <a:rPr lang="en-US" sz="2000" dirty="0" smtClean="0"/>
              <a:t>1</a:t>
            </a:r>
            <a:r>
              <a:rPr lang="en-US" sz="2000" baseline="30000" dirty="0" smtClean="0"/>
              <a:t>st</a:t>
            </a:r>
            <a:r>
              <a:rPr lang="en-US" sz="2000" dirty="0" smtClean="0"/>
              <a:t> order neuron from the nociceptors goes to the dorsal horn and the </a:t>
            </a:r>
            <a:r>
              <a:rPr lang="en-US" sz="2000" dirty="0" err="1" smtClean="0"/>
              <a:t>rexed</a:t>
            </a:r>
            <a:r>
              <a:rPr lang="en-US" sz="2000" dirty="0" smtClean="0"/>
              <a:t> laminae</a:t>
            </a:r>
          </a:p>
          <a:p>
            <a:pPr marL="342900" indent="-342900" algn="l">
              <a:buClr>
                <a:schemeClr val="accent1"/>
              </a:buClr>
              <a:buFont typeface="Arial" panose="020B0604020202020204" pitchFamily="34" charset="0"/>
              <a:buChar char="•"/>
            </a:pPr>
            <a:r>
              <a:rPr lang="en-US" sz="2000" dirty="0" smtClean="0"/>
              <a:t>Information travels to the contralateral ventral horn (Decussation)and then up the spinothalamic tract</a:t>
            </a:r>
            <a:endParaRPr lang="en-US" sz="2000" dirty="0"/>
          </a:p>
          <a:p>
            <a:pPr marL="800100" lvl="1" indent="-342900">
              <a:buFont typeface="Arial" panose="020B0604020202020204" pitchFamily="34" charset="0"/>
              <a:buChar char="•"/>
            </a:pPr>
            <a:endParaRPr lang="en-US" sz="2000" dirty="0"/>
          </a:p>
          <a:p>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1905000"/>
            <a:ext cx="6299913" cy="2971800"/>
          </a:xfrm>
          <a:prstGeom prst="rect">
            <a:avLst/>
          </a:prstGeom>
        </p:spPr>
      </p:pic>
      <p:sp>
        <p:nvSpPr>
          <p:cNvPr id="11" name="TextBox 10"/>
          <p:cNvSpPr txBox="1"/>
          <p:nvPr/>
        </p:nvSpPr>
        <p:spPr>
          <a:xfrm>
            <a:off x="9167080" y="6248400"/>
            <a:ext cx="2286000" cy="184666"/>
          </a:xfrm>
          <a:prstGeom prst="rect">
            <a:avLst/>
          </a:prstGeom>
          <a:noFill/>
        </p:spPr>
        <p:txBody>
          <a:bodyPr wrap="square" rtlCol="0">
            <a:spAutoFit/>
          </a:bodyPr>
          <a:lstStyle/>
          <a:p>
            <a:pPr algn="r"/>
            <a:r>
              <a:rPr lang="en-US" sz="600" dirty="0"/>
              <a:t>http://clinicalgate.com/back-and-neck-pain/</a:t>
            </a:r>
          </a:p>
        </p:txBody>
      </p:sp>
    </p:spTree>
    <p:extLst>
      <p:ext uri="{BB962C8B-B14F-4D97-AF65-F5344CB8AC3E}">
        <p14:creationId xmlns:p14="http://schemas.microsoft.com/office/powerpoint/2010/main" val="1221152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4000" dirty="0" err="1"/>
              <a:t>Rexed</a:t>
            </a:r>
            <a:r>
              <a:rPr lang="en-US" sz="4000" dirty="0"/>
              <a:t> Laminae</a:t>
            </a:r>
          </a:p>
        </p:txBody>
      </p:sp>
      <p:sp>
        <p:nvSpPr>
          <p:cNvPr id="8" name="Text Placeholder 7"/>
          <p:cNvSpPr>
            <a:spLocks noGrp="1"/>
          </p:cNvSpPr>
          <p:nvPr>
            <p:ph type="body" sz="half" idx="2"/>
          </p:nvPr>
        </p:nvSpPr>
        <p:spPr>
          <a:xfrm>
            <a:off x="1073150" y="3030538"/>
            <a:ext cx="4146550" cy="2997971"/>
          </a:xfrm>
        </p:spPr>
        <p:txBody>
          <a:bodyPr>
            <a:normAutofit fontScale="92500" lnSpcReduction="20000"/>
          </a:bodyPr>
          <a:lstStyle/>
          <a:p>
            <a:pPr algn="l"/>
            <a:r>
              <a:rPr lang="en-US" sz="1800" dirty="0">
                <a:latin typeface="Garamond" charset="0"/>
              </a:rPr>
              <a:t>Lamina I - marginal layer </a:t>
            </a:r>
          </a:p>
          <a:p>
            <a:pPr algn="l"/>
            <a:endParaRPr lang="en-US" dirty="0">
              <a:latin typeface="Garamond" charset="0"/>
            </a:endParaRPr>
          </a:p>
          <a:p>
            <a:pPr algn="l"/>
            <a:r>
              <a:rPr lang="en-US" sz="1800" dirty="0">
                <a:latin typeface="Garamond" charset="0"/>
              </a:rPr>
              <a:t>Lamina II - substantia </a:t>
            </a:r>
            <a:r>
              <a:rPr lang="en-US" sz="1800" dirty="0" err="1">
                <a:latin typeface="Garamond" charset="0"/>
              </a:rPr>
              <a:t>gelatinosa</a:t>
            </a:r>
            <a:r>
              <a:rPr lang="en-US" sz="1800" dirty="0">
                <a:latin typeface="Garamond" charset="0"/>
              </a:rPr>
              <a:t> </a:t>
            </a:r>
          </a:p>
          <a:p>
            <a:pPr algn="l"/>
            <a:endParaRPr lang="en-US" dirty="0">
              <a:latin typeface="Garamond" charset="0"/>
            </a:endParaRPr>
          </a:p>
          <a:p>
            <a:pPr algn="l"/>
            <a:r>
              <a:rPr lang="en-US" sz="1800" dirty="0">
                <a:latin typeface="Garamond" charset="0"/>
              </a:rPr>
              <a:t>Lamina III </a:t>
            </a:r>
          </a:p>
          <a:p>
            <a:pPr algn="l"/>
            <a:endParaRPr lang="en-US" dirty="0">
              <a:latin typeface="Garamond" charset="0"/>
            </a:endParaRPr>
          </a:p>
          <a:p>
            <a:pPr algn="l"/>
            <a:r>
              <a:rPr lang="en-US" sz="1800" dirty="0">
                <a:latin typeface="Garamond" charset="0"/>
              </a:rPr>
              <a:t>Lamina IV       </a:t>
            </a:r>
          </a:p>
          <a:p>
            <a:pPr algn="l"/>
            <a:endParaRPr lang="en-US" dirty="0">
              <a:latin typeface="Garamond" charset="0"/>
            </a:endParaRPr>
          </a:p>
          <a:p>
            <a:pPr algn="l"/>
            <a:r>
              <a:rPr lang="en-US" sz="1800" dirty="0">
                <a:latin typeface="Garamond" charset="0"/>
              </a:rPr>
              <a:t>Lamina V – wide range dynamic neurons</a:t>
            </a:r>
          </a:p>
          <a:p>
            <a:endParaRPr lang="en-US" dirty="0"/>
          </a:p>
        </p:txBody>
      </p:sp>
      <p:pic>
        <p:nvPicPr>
          <p:cNvPr id="5" name="Picture 4" descr="unspecified.jpg"/>
          <p:cNvPicPr>
            <a:picLocks noChangeAspect="1"/>
          </p:cNvPicPr>
          <p:nvPr/>
        </p:nvPicPr>
        <p:blipFill>
          <a:blip r:embed="rId3"/>
          <a:stretch>
            <a:fillRect/>
          </a:stretch>
        </p:blipFill>
        <p:spPr>
          <a:xfrm>
            <a:off x="5267360" y="1599202"/>
            <a:ext cx="5972166" cy="3706223"/>
          </a:xfrm>
          <a:prstGeom prst="rect">
            <a:avLst/>
          </a:prstGeom>
        </p:spPr>
      </p:pic>
      <p:sp>
        <p:nvSpPr>
          <p:cNvPr id="2" name="Right Brace 1"/>
          <p:cNvSpPr/>
          <p:nvPr/>
        </p:nvSpPr>
        <p:spPr>
          <a:xfrm>
            <a:off x="2109660" y="4377741"/>
            <a:ext cx="142564" cy="8619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rot="10800000" flipV="1">
            <a:off x="2252789" y="4622618"/>
            <a:ext cx="2157413" cy="369332"/>
          </a:xfrm>
          <a:prstGeom prst="rect">
            <a:avLst/>
          </a:prstGeom>
        </p:spPr>
        <p:txBody>
          <a:bodyPr rtlCol="0" anchor="t">
            <a:spAutoFit/>
          </a:bodyPr>
          <a:lstStyle/>
          <a:p>
            <a:r>
              <a:rPr lang="en-US" dirty="0">
                <a:solidFill>
                  <a:srgbClr val="262626"/>
                </a:solidFill>
                <a:latin typeface="Garamond" charset="0"/>
              </a:rPr>
              <a:t>nucleus </a:t>
            </a:r>
            <a:r>
              <a:rPr lang="en-US" dirty="0" err="1">
                <a:solidFill>
                  <a:srgbClr val="262626"/>
                </a:solidFill>
                <a:latin typeface="Garamond" charset="0"/>
              </a:rPr>
              <a:t>proprius</a:t>
            </a:r>
            <a:endParaRPr lang="en-US" dirty="0">
              <a:latin typeface="Garamond" charset="0"/>
            </a:endParaRPr>
          </a:p>
        </p:txBody>
      </p:sp>
    </p:spTree>
    <p:extLst>
      <p:ext uri="{BB962C8B-B14F-4D97-AF65-F5344CB8AC3E}">
        <p14:creationId xmlns:p14="http://schemas.microsoft.com/office/powerpoint/2010/main" val="2941363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05800" y="6683931"/>
            <a:ext cx="3124200" cy="184666"/>
          </a:xfrm>
          <a:prstGeom prst="rect">
            <a:avLst/>
          </a:prstGeom>
          <a:noFill/>
        </p:spPr>
        <p:txBody>
          <a:bodyPr wrap="square" rtlCol="0">
            <a:spAutoFit/>
          </a:bodyPr>
          <a:lstStyle/>
          <a:p>
            <a:r>
              <a:rPr lang="en-US" sz="600" dirty="0"/>
              <a:t>http://philschatz.com/anatomy-book/resources/1417_Ascending_Pathways_of_Spinal_Cord.jpg</a:t>
            </a:r>
          </a:p>
        </p:txBody>
      </p:sp>
      <p:sp>
        <p:nvSpPr>
          <p:cNvPr id="2" name="TextBox 1"/>
          <p:cNvSpPr txBox="1"/>
          <p:nvPr/>
        </p:nvSpPr>
        <p:spPr>
          <a:xfrm>
            <a:off x="990600" y="942915"/>
            <a:ext cx="5486400" cy="5940088"/>
          </a:xfrm>
          <a:prstGeom prst="rect">
            <a:avLst/>
          </a:prstGeom>
          <a:noFill/>
        </p:spPr>
        <p:txBody>
          <a:bodyPr wrap="square" rtlCol="0">
            <a:spAutoFit/>
          </a:bodyPr>
          <a:lstStyle/>
          <a:p>
            <a:pPr algn="ctr"/>
            <a:endParaRPr lang="en-US" sz="4000" dirty="0" smtClean="0"/>
          </a:p>
          <a:p>
            <a:pPr algn="ctr"/>
            <a:r>
              <a:rPr lang="en-US" sz="4000" dirty="0" smtClean="0"/>
              <a:t>Ascending </a:t>
            </a:r>
            <a:r>
              <a:rPr lang="en-US" sz="4000" dirty="0"/>
              <a:t>Pathways</a:t>
            </a:r>
          </a:p>
          <a:p>
            <a:pPr marL="342900" indent="-342900">
              <a:buClr>
                <a:schemeClr val="accent1"/>
              </a:buClr>
              <a:buFont typeface="Arial" panose="020B0604020202020204" pitchFamily="34" charset="0"/>
              <a:buChar char="•"/>
            </a:pPr>
            <a:endParaRPr lang="en-US" sz="2000" dirty="0" smtClean="0"/>
          </a:p>
          <a:p>
            <a:pPr>
              <a:buClr>
                <a:schemeClr val="accent1"/>
              </a:buClr>
            </a:pPr>
            <a:endParaRPr lang="en-US" sz="2000" dirty="0"/>
          </a:p>
          <a:p>
            <a:pPr>
              <a:buClr>
                <a:schemeClr val="accent1"/>
              </a:buClr>
            </a:pPr>
            <a:endParaRPr lang="en-US" sz="2000" dirty="0" smtClean="0"/>
          </a:p>
          <a:p>
            <a:pPr marL="342900" indent="-342900">
              <a:buClr>
                <a:schemeClr val="accent1"/>
              </a:buClr>
              <a:buFont typeface="Arial" panose="020B0604020202020204" pitchFamily="34" charset="0"/>
              <a:buChar char="•"/>
            </a:pPr>
            <a:r>
              <a:rPr lang="en-US" sz="2000" dirty="0"/>
              <a:t>Pain information is then sent through the spinothalamic tract to the </a:t>
            </a:r>
            <a:r>
              <a:rPr lang="en-US" sz="2000" dirty="0" smtClean="0"/>
              <a:t>thalamus and through the </a:t>
            </a:r>
            <a:r>
              <a:rPr lang="en-US" sz="2000" dirty="0" err="1" smtClean="0"/>
              <a:t>spinomesencephalic</a:t>
            </a:r>
            <a:r>
              <a:rPr lang="en-US" sz="2000" dirty="0" smtClean="0"/>
              <a:t> tract to the periaqueductal grey (PAG)</a:t>
            </a:r>
            <a:endParaRPr lang="en-US" sz="2000" dirty="0"/>
          </a:p>
          <a:p>
            <a:pPr marL="342900" indent="-342900">
              <a:buClr>
                <a:schemeClr val="accent1"/>
              </a:buClr>
              <a:buFont typeface="Arial" panose="020B0604020202020204" pitchFamily="34" charset="0"/>
              <a:buChar char="•"/>
            </a:pPr>
            <a:endParaRPr lang="en-US" sz="2000" dirty="0" smtClean="0"/>
          </a:p>
          <a:p>
            <a:pPr>
              <a:buClr>
                <a:schemeClr val="accent1"/>
              </a:buClr>
            </a:pPr>
            <a:endParaRPr lang="en-US" sz="2000" dirty="0"/>
          </a:p>
          <a:p>
            <a:pPr marL="342900" indent="-342900">
              <a:buClr>
                <a:schemeClr val="accent1"/>
              </a:buClr>
              <a:buFont typeface="Arial" panose="020B0604020202020204" pitchFamily="34" charset="0"/>
              <a:buChar char="•"/>
            </a:pPr>
            <a:r>
              <a:rPr lang="en-US" sz="2000" dirty="0"/>
              <a:t>2</a:t>
            </a:r>
            <a:r>
              <a:rPr lang="en-US" sz="2000" baseline="30000" dirty="0"/>
              <a:t>nd</a:t>
            </a:r>
            <a:r>
              <a:rPr lang="en-US" sz="2000" dirty="0"/>
              <a:t> order neuron synapses with the 3</a:t>
            </a:r>
            <a:r>
              <a:rPr lang="en-US" sz="2000" baseline="30000" dirty="0"/>
              <a:t>rd</a:t>
            </a:r>
            <a:r>
              <a:rPr lang="en-US" sz="2000" dirty="0"/>
              <a:t> order neuron and information is sent to the Somatosensory Cortex</a:t>
            </a:r>
          </a:p>
          <a:p>
            <a:pPr>
              <a:buClr>
                <a:schemeClr val="accent1"/>
              </a:buClr>
            </a:pPr>
            <a:endParaRPr lang="en-US" sz="2000" dirty="0" smtClean="0"/>
          </a:p>
          <a:p>
            <a:pPr>
              <a:buClr>
                <a:schemeClr val="accent1"/>
              </a:buClr>
            </a:pPr>
            <a:endParaRPr lang="en-US" sz="2000" dirty="0"/>
          </a:p>
          <a:p>
            <a:pPr marL="342900" indent="-342900">
              <a:buClr>
                <a:schemeClr val="accent1"/>
              </a:buClr>
              <a:buFont typeface="Arial" panose="020B0604020202020204" pitchFamily="34" charset="0"/>
              <a:buChar char="•"/>
            </a:pPr>
            <a:endParaRPr lang="en-US" sz="2000" dirty="0"/>
          </a:p>
        </p:txBody>
      </p:sp>
      <p:pic>
        <p:nvPicPr>
          <p:cNvPr id="5" name="Picture 4"/>
          <p:cNvPicPr>
            <a:picLocks noChangeAspect="1"/>
          </p:cNvPicPr>
          <p:nvPr/>
        </p:nvPicPr>
        <p:blipFill>
          <a:blip r:embed="rId2"/>
          <a:stretch>
            <a:fillRect/>
          </a:stretch>
        </p:blipFill>
        <p:spPr>
          <a:xfrm>
            <a:off x="6781800" y="457200"/>
            <a:ext cx="3990975" cy="5810250"/>
          </a:xfrm>
          <a:prstGeom prst="rect">
            <a:avLst/>
          </a:prstGeom>
        </p:spPr>
      </p:pic>
      <p:cxnSp>
        <p:nvCxnSpPr>
          <p:cNvPr id="6" name="Straight Connector 5"/>
          <p:cNvCxnSpPr/>
          <p:nvPr/>
        </p:nvCxnSpPr>
        <p:spPr>
          <a:xfrm>
            <a:off x="1371600" y="22860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416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Somatosensory Cortex</a:t>
            </a:r>
            <a:endParaRPr lang="en-US" sz="4000" dirty="0"/>
          </a:p>
        </p:txBody>
      </p:sp>
      <p:pic>
        <p:nvPicPr>
          <p:cNvPr id="5" name="Content Placeholder 4"/>
          <p:cNvPicPr>
            <a:picLocks noGrp="1" noChangeAspect="1"/>
          </p:cNvPicPr>
          <p:nvPr>
            <p:ph idx="1"/>
          </p:nvPr>
        </p:nvPicPr>
        <p:blipFill>
          <a:blip r:embed="rId2"/>
          <a:stretch>
            <a:fillRect/>
          </a:stretch>
        </p:blipFill>
        <p:spPr>
          <a:xfrm>
            <a:off x="5012266" y="1143000"/>
            <a:ext cx="6249725" cy="4661872"/>
          </a:xfrm>
          <a:prstGeom prst="rect">
            <a:avLst/>
          </a:prstGeom>
        </p:spPr>
      </p:pic>
      <p:sp>
        <p:nvSpPr>
          <p:cNvPr id="4" name="Text Placeholder 3"/>
          <p:cNvSpPr>
            <a:spLocks noGrp="1"/>
          </p:cNvSpPr>
          <p:nvPr>
            <p:ph type="body" sz="half" idx="2"/>
          </p:nvPr>
        </p:nvSpPr>
        <p:spPr/>
        <p:txBody>
          <a:bodyPr>
            <a:normAutofit/>
          </a:bodyPr>
          <a:lstStyle/>
          <a:p>
            <a:pPr marL="285750" indent="-285750" algn="l">
              <a:buFont typeface="Arial" panose="020B0604020202020204" pitchFamily="34" charset="0"/>
              <a:buChar char="•"/>
            </a:pPr>
            <a:endParaRPr lang="en-US" sz="1800" dirty="0" smtClean="0"/>
          </a:p>
          <a:p>
            <a:pPr marL="285750" indent="-285750" algn="l">
              <a:buFont typeface="Arial" panose="020B0604020202020204" pitchFamily="34" charset="0"/>
              <a:buChar char="•"/>
            </a:pPr>
            <a:r>
              <a:rPr lang="en-US" sz="1800" dirty="0" smtClean="0"/>
              <a:t>3</a:t>
            </a:r>
            <a:r>
              <a:rPr lang="en-US" sz="1800" baseline="30000" dirty="0" smtClean="0"/>
              <a:t>rd</a:t>
            </a:r>
            <a:r>
              <a:rPr lang="en-US" sz="1800" dirty="0" smtClean="0"/>
              <a:t> order neuron then sends information to the appropriate area of the Homunculus of the Primary Somatosensory Cortex</a:t>
            </a:r>
            <a:endParaRPr lang="en-US" sz="1800" dirty="0"/>
          </a:p>
        </p:txBody>
      </p:sp>
      <p:sp>
        <p:nvSpPr>
          <p:cNvPr id="6" name="TextBox 5"/>
          <p:cNvSpPr txBox="1"/>
          <p:nvPr/>
        </p:nvSpPr>
        <p:spPr>
          <a:xfrm>
            <a:off x="8991600" y="6248400"/>
            <a:ext cx="2438400" cy="215444"/>
          </a:xfrm>
          <a:prstGeom prst="rect">
            <a:avLst/>
          </a:prstGeom>
          <a:noFill/>
        </p:spPr>
        <p:txBody>
          <a:bodyPr wrap="square" rtlCol="0">
            <a:spAutoFit/>
          </a:bodyPr>
          <a:lstStyle/>
          <a:p>
            <a:pPr algn="r"/>
            <a:r>
              <a:rPr lang="en-US" sz="800" dirty="0"/>
              <a:t>http://biology-forums.com/index.php?topic=93010.0</a:t>
            </a:r>
          </a:p>
        </p:txBody>
      </p:sp>
    </p:spTree>
    <p:extLst>
      <p:ext uri="{BB962C8B-B14F-4D97-AF65-F5344CB8AC3E}">
        <p14:creationId xmlns:p14="http://schemas.microsoft.com/office/powerpoint/2010/main" val="3480197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762000"/>
            <a:ext cx="6241816" cy="1371600"/>
          </a:xfrm>
        </p:spPr>
        <p:txBody>
          <a:bodyPr/>
          <a:lstStyle/>
          <a:p>
            <a:r>
              <a:rPr lang="en-US" sz="4000" dirty="0"/>
              <a:t>Ascending Pathways</a:t>
            </a:r>
            <a:r>
              <a:rPr lang="en-US" dirty="0"/>
              <a:t/>
            </a:r>
            <a:br>
              <a:rPr lang="en-US" dirty="0"/>
            </a:br>
            <a:endParaRPr lang="en-US" dirty="0"/>
          </a:p>
        </p:txBody>
      </p:sp>
      <p:sp>
        <p:nvSpPr>
          <p:cNvPr id="7" name="Text Placeholder 6"/>
          <p:cNvSpPr>
            <a:spLocks noGrp="1"/>
          </p:cNvSpPr>
          <p:nvPr>
            <p:ph type="body" sz="half" idx="2"/>
          </p:nvPr>
        </p:nvSpPr>
        <p:spPr>
          <a:xfrm>
            <a:off x="914400" y="2133600"/>
            <a:ext cx="6172200" cy="3886200"/>
          </a:xfrm>
        </p:spPr>
        <p:txBody>
          <a:bodyPr>
            <a:noAutofit/>
          </a:bodyPr>
          <a:lstStyle/>
          <a:p>
            <a:pPr marL="285750" indent="-285750" algn="l">
              <a:buFont typeface="Arial" panose="020B0604020202020204" pitchFamily="34" charset="0"/>
              <a:buChar char="•"/>
            </a:pPr>
            <a:r>
              <a:rPr lang="en-US" sz="2000" dirty="0" smtClean="0"/>
              <a:t>2</a:t>
            </a:r>
            <a:r>
              <a:rPr lang="en-US" sz="2000" baseline="30000" dirty="0" smtClean="0"/>
              <a:t>nd</a:t>
            </a:r>
            <a:r>
              <a:rPr lang="en-US" sz="2000" dirty="0" smtClean="0"/>
              <a:t> order neuron from laminae II, IV and V synapse with Reticular Activating System (RAS) in the brainstem relaying information:</a:t>
            </a:r>
          </a:p>
          <a:p>
            <a:pPr marL="742950" lvl="1" indent="-285750">
              <a:buFont typeface="Arial" panose="020B0604020202020204" pitchFamily="34" charset="0"/>
              <a:buChar char="•"/>
            </a:pPr>
            <a:r>
              <a:rPr lang="en-US" sz="1800" dirty="0" smtClean="0"/>
              <a:t>Touch, vibration and limb proprioception</a:t>
            </a:r>
          </a:p>
          <a:p>
            <a:pPr marL="285750" indent="-285750" algn="l">
              <a:buFont typeface="Arial" panose="020B0604020202020204" pitchFamily="34" charset="0"/>
              <a:buChar char="•"/>
            </a:pPr>
            <a:r>
              <a:rPr lang="en-US" sz="2000" dirty="0" smtClean="0"/>
              <a:t>RAS has projections to medial thalamus and limbic system:</a:t>
            </a:r>
          </a:p>
          <a:p>
            <a:pPr marL="742950" lvl="1" indent="-285750">
              <a:buFont typeface="Arial" panose="020B0604020202020204" pitchFamily="34" charset="0"/>
              <a:buChar char="•"/>
            </a:pPr>
            <a:r>
              <a:rPr lang="en-US" sz="1800" dirty="0" smtClean="0"/>
              <a:t>Mediates motor, autonomic, endocrine and emotional response to pain</a:t>
            </a:r>
          </a:p>
          <a:p>
            <a:pPr marL="285750" indent="-285750" algn="l">
              <a:buFont typeface="Arial" panose="020B0604020202020204" pitchFamily="34" charset="0"/>
              <a:buChar char="•"/>
            </a:pPr>
            <a:r>
              <a:rPr lang="en-US" sz="2000" dirty="0"/>
              <a:t>2</a:t>
            </a:r>
            <a:r>
              <a:rPr lang="en-US" sz="2000" baseline="30000" dirty="0"/>
              <a:t>nd</a:t>
            </a:r>
            <a:r>
              <a:rPr lang="en-US" sz="2000" dirty="0"/>
              <a:t> order neuron from </a:t>
            </a:r>
            <a:r>
              <a:rPr lang="en-US" sz="2000" dirty="0" smtClean="0"/>
              <a:t>laminae I and V synapse with pons, medulla, midbrain, Periaqueductal grey (PAG) and thalamus</a:t>
            </a:r>
            <a:endParaRPr lang="en-US" sz="2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6600" y="609600"/>
            <a:ext cx="4791075" cy="5715000"/>
          </a:xfrm>
          <a:prstGeom prst="rect">
            <a:avLst/>
          </a:prstGeom>
        </p:spPr>
      </p:pic>
      <p:cxnSp>
        <p:nvCxnSpPr>
          <p:cNvPr id="9" name="Straight Connector 8"/>
          <p:cNvCxnSpPr/>
          <p:nvPr/>
        </p:nvCxnSpPr>
        <p:spPr>
          <a:xfrm>
            <a:off x="1295400" y="18288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894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4 Phases of Nociceptive Pain</a:t>
            </a:r>
          </a:p>
        </p:txBody>
      </p:sp>
      <p:sp>
        <p:nvSpPr>
          <p:cNvPr id="5" name="Content Placeholder 4"/>
          <p:cNvSpPr>
            <a:spLocks noGrp="1"/>
          </p:cNvSpPr>
          <p:nvPr>
            <p:ph idx="1"/>
          </p:nvPr>
        </p:nvSpPr>
        <p:spPr/>
        <p:txBody>
          <a:bodyPr>
            <a:normAutofit/>
          </a:bodyPr>
          <a:lstStyle/>
          <a:p>
            <a:endParaRPr lang="en-US" b="1" dirty="0" smtClean="0"/>
          </a:p>
          <a:p>
            <a:pPr marL="0" indent="0">
              <a:buNone/>
            </a:pPr>
            <a:endParaRPr lang="en-US" b="1" dirty="0" smtClean="0"/>
          </a:p>
          <a:p>
            <a:r>
              <a:rPr lang="en-US" b="1" dirty="0" smtClean="0"/>
              <a:t>Perception</a:t>
            </a:r>
            <a:r>
              <a:rPr lang="en-US" dirty="0"/>
              <a:t>: conscious awareness of pain </a:t>
            </a:r>
          </a:p>
          <a:p>
            <a:pPr marL="0" indent="0">
              <a:buNone/>
            </a:pPr>
            <a:endParaRPr lang="en-US" b="1" dirty="0" smtClean="0"/>
          </a:p>
          <a:p>
            <a:pPr marL="457200" lvl="1" indent="0">
              <a:buNone/>
            </a:pPr>
            <a:endParaRPr lang="en-US" dirty="0"/>
          </a:p>
          <a:p>
            <a:endParaRPr lang="en-US" dirty="0"/>
          </a:p>
        </p:txBody>
      </p:sp>
      <p:pic>
        <p:nvPicPr>
          <p:cNvPr id="3" name="Picture 2"/>
          <p:cNvPicPr>
            <a:picLocks noChangeAspect="1"/>
          </p:cNvPicPr>
          <p:nvPr/>
        </p:nvPicPr>
        <p:blipFill>
          <a:blip r:embed="rId2"/>
          <a:stretch>
            <a:fillRect/>
          </a:stretch>
        </p:blipFill>
        <p:spPr>
          <a:xfrm>
            <a:off x="1109925" y="3048000"/>
            <a:ext cx="4086225" cy="2933700"/>
          </a:xfrm>
          <a:prstGeom prst="rect">
            <a:avLst/>
          </a:prstGeom>
        </p:spPr>
      </p:pic>
    </p:spTree>
    <p:extLst>
      <p:ext uri="{BB962C8B-B14F-4D97-AF65-F5344CB8AC3E}">
        <p14:creationId xmlns:p14="http://schemas.microsoft.com/office/powerpoint/2010/main" val="41586146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1905" y="1045632"/>
            <a:ext cx="6241816" cy="1371600"/>
          </a:xfrm>
        </p:spPr>
        <p:txBody>
          <a:bodyPr anchor="t">
            <a:normAutofit/>
          </a:bodyPr>
          <a:lstStyle/>
          <a:p>
            <a:r>
              <a:rPr lang="en-US" sz="4000" dirty="0" smtClean="0"/>
              <a:t>Limbic System</a:t>
            </a:r>
            <a:endParaRPr lang="en-US" sz="4000" dirty="0"/>
          </a:p>
        </p:txBody>
      </p:sp>
      <p:sp>
        <p:nvSpPr>
          <p:cNvPr id="7" name="Text Placeholder 6"/>
          <p:cNvSpPr>
            <a:spLocks noGrp="1"/>
          </p:cNvSpPr>
          <p:nvPr>
            <p:ph type="body" sz="half" idx="2"/>
          </p:nvPr>
        </p:nvSpPr>
        <p:spPr>
          <a:xfrm>
            <a:off x="990601" y="2133600"/>
            <a:ext cx="5791200" cy="3810000"/>
          </a:xfrm>
        </p:spPr>
        <p:txBody>
          <a:bodyPr anchor="ctr">
            <a:normAutofit/>
          </a:bodyPr>
          <a:lstStyle/>
          <a:p>
            <a:pPr marL="285750" indent="-285750" algn="l">
              <a:lnSpc>
                <a:spcPct val="150000"/>
              </a:lnSpc>
              <a:buFont typeface="Arial" panose="020B0604020202020204" pitchFamily="34" charset="0"/>
              <a:buChar char="•"/>
            </a:pPr>
            <a:r>
              <a:rPr lang="en-US" sz="2000" dirty="0" smtClean="0"/>
              <a:t>Cingulate gyrus: behavior and emotion</a:t>
            </a:r>
          </a:p>
          <a:p>
            <a:pPr marL="285750" indent="-285750" algn="l">
              <a:lnSpc>
                <a:spcPct val="150000"/>
              </a:lnSpc>
              <a:buFont typeface="Arial" panose="020B0604020202020204" pitchFamily="34" charset="0"/>
              <a:buChar char="•"/>
            </a:pPr>
            <a:r>
              <a:rPr lang="en-US" sz="2000" dirty="0" smtClean="0"/>
              <a:t>Amygdala: conditioned fear, anxiety</a:t>
            </a:r>
          </a:p>
          <a:p>
            <a:pPr marL="285750" indent="-285750" algn="l">
              <a:lnSpc>
                <a:spcPct val="150000"/>
              </a:lnSpc>
              <a:buFont typeface="Arial" panose="020B0604020202020204" pitchFamily="34" charset="0"/>
              <a:buChar char="•"/>
            </a:pPr>
            <a:r>
              <a:rPr lang="en-US" sz="2000" dirty="0" smtClean="0"/>
              <a:t>Hippocampus: memory</a:t>
            </a:r>
          </a:p>
          <a:p>
            <a:pPr marL="285750" indent="-285750" algn="l">
              <a:lnSpc>
                <a:spcPct val="150000"/>
              </a:lnSpc>
              <a:buFont typeface="Arial" panose="020B0604020202020204" pitchFamily="34" charset="0"/>
              <a:buChar char="•"/>
            </a:pPr>
            <a:r>
              <a:rPr lang="en-US" sz="2000" dirty="0" smtClean="0"/>
              <a:t>Hypothalamus: sympathetic autonomic activity</a:t>
            </a:r>
          </a:p>
          <a:p>
            <a:pPr marL="285750" indent="-285750" algn="l">
              <a:lnSpc>
                <a:spcPct val="150000"/>
              </a:lnSpc>
              <a:buFont typeface="Arial" panose="020B0604020202020204" pitchFamily="34" charset="0"/>
              <a:buChar char="•"/>
            </a:pPr>
            <a:r>
              <a:rPr lang="en-US" sz="2000" dirty="0" smtClean="0"/>
              <a:t>Locus </a:t>
            </a:r>
            <a:r>
              <a:rPr lang="en-US" sz="2000" dirty="0" err="1" smtClean="0"/>
              <a:t>ceruleus</a:t>
            </a:r>
            <a:r>
              <a:rPr lang="en-US" sz="2000" dirty="0" smtClean="0"/>
              <a:t>: arousal, vigilance, behavior</a:t>
            </a:r>
            <a:endParaRPr lang="en-US" sz="2000" dirty="0"/>
          </a:p>
        </p:txBody>
      </p:sp>
      <p:cxnSp>
        <p:nvCxnSpPr>
          <p:cNvPr id="9" name="Straight Connector 8"/>
          <p:cNvCxnSpPr/>
          <p:nvPr/>
        </p:nvCxnSpPr>
        <p:spPr>
          <a:xfrm>
            <a:off x="990601" y="1905000"/>
            <a:ext cx="5334001"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458200" y="6248400"/>
            <a:ext cx="2971800" cy="215444"/>
          </a:xfrm>
          <a:prstGeom prst="rect">
            <a:avLst/>
          </a:prstGeom>
          <a:noFill/>
        </p:spPr>
        <p:txBody>
          <a:bodyPr wrap="square" rtlCol="0">
            <a:spAutoFit/>
          </a:bodyPr>
          <a:lstStyle/>
          <a:p>
            <a:pPr algn="r"/>
            <a:r>
              <a:rPr lang="en-US" sz="800" dirty="0"/>
              <a:t>http://webspace.ship.edu/cgboer/limbicsystem.html</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2" y="2417232"/>
            <a:ext cx="4762500" cy="3048000"/>
          </a:xfrm>
          <a:prstGeom prst="rect">
            <a:avLst/>
          </a:prstGeom>
        </p:spPr>
      </p:pic>
    </p:spTree>
    <p:extLst>
      <p:ext uri="{BB962C8B-B14F-4D97-AF65-F5344CB8AC3E}">
        <p14:creationId xmlns:p14="http://schemas.microsoft.com/office/powerpoint/2010/main" val="31646143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4 Phases of Nociceptive Pain</a:t>
            </a:r>
          </a:p>
        </p:txBody>
      </p:sp>
      <p:sp>
        <p:nvSpPr>
          <p:cNvPr id="5" name="Content Placeholder 4"/>
          <p:cNvSpPr>
            <a:spLocks noGrp="1"/>
          </p:cNvSpPr>
          <p:nvPr>
            <p:ph idx="1"/>
          </p:nvPr>
        </p:nvSpPr>
        <p:spPr/>
        <p:txBody>
          <a:bodyPr>
            <a:normAutofit/>
          </a:bodyPr>
          <a:lstStyle/>
          <a:p>
            <a:pPr marL="0" indent="0">
              <a:buNone/>
            </a:pPr>
            <a:endParaRPr lang="en-US" b="1" dirty="0" smtClean="0"/>
          </a:p>
          <a:p>
            <a:pPr marL="0" indent="0">
              <a:buNone/>
            </a:pPr>
            <a:endParaRPr lang="en-US" b="1" dirty="0" smtClean="0"/>
          </a:p>
          <a:p>
            <a:r>
              <a:rPr lang="en-US" b="1" dirty="0" smtClean="0"/>
              <a:t>Modulation</a:t>
            </a:r>
            <a:r>
              <a:rPr lang="en-US" dirty="0"/>
              <a:t>: neurons descending from the brain release substances that inhibit the transmission of painful </a:t>
            </a:r>
            <a:r>
              <a:rPr lang="en-US" dirty="0" smtClean="0"/>
              <a:t>impulses and produce motor responses to avoid pain</a:t>
            </a:r>
            <a:endParaRPr lang="en-US" dirty="0"/>
          </a:p>
          <a:p>
            <a:pPr lvl="1"/>
            <a:endParaRPr lang="en-US" dirty="0"/>
          </a:p>
          <a:p>
            <a:endParaRPr lang="en-US" dirty="0"/>
          </a:p>
        </p:txBody>
      </p:sp>
      <p:pic>
        <p:nvPicPr>
          <p:cNvPr id="3" name="Picture 2"/>
          <p:cNvPicPr>
            <a:picLocks noChangeAspect="1"/>
          </p:cNvPicPr>
          <p:nvPr/>
        </p:nvPicPr>
        <p:blipFill>
          <a:blip r:embed="rId2"/>
          <a:stretch>
            <a:fillRect/>
          </a:stretch>
        </p:blipFill>
        <p:spPr>
          <a:xfrm>
            <a:off x="1109925" y="3048000"/>
            <a:ext cx="4086225" cy="2933700"/>
          </a:xfrm>
          <a:prstGeom prst="rect">
            <a:avLst/>
          </a:prstGeom>
        </p:spPr>
      </p:pic>
    </p:spTree>
    <p:extLst>
      <p:ext uri="{BB962C8B-B14F-4D97-AF65-F5344CB8AC3E}">
        <p14:creationId xmlns:p14="http://schemas.microsoft.com/office/powerpoint/2010/main" val="3104879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9637" y="1219200"/>
            <a:ext cx="7829550" cy="1371596"/>
          </a:xfrm>
        </p:spPr>
        <p:txBody>
          <a:bodyPr anchor="t">
            <a:normAutofit fontScale="90000"/>
          </a:bodyPr>
          <a:lstStyle/>
          <a:p>
            <a:r>
              <a:rPr lang="uk-UA" dirty="0"/>
              <a:t>“an unpleasant sensory and emotional experience associated with actual or potential tissue damage or described in terms of such damage”</a:t>
            </a:r>
            <a:r>
              <a:rPr lang="en-US" dirty="0"/>
              <a:t/>
            </a:r>
            <a:br>
              <a:rPr lang="en-US" dirty="0"/>
            </a:br>
            <a:endParaRPr lang="en-US" dirty="0"/>
          </a:p>
        </p:txBody>
      </p:sp>
      <p:sp>
        <p:nvSpPr>
          <p:cNvPr id="3" name="Text Placeholder 2"/>
          <p:cNvSpPr>
            <a:spLocks noGrp="1"/>
          </p:cNvSpPr>
          <p:nvPr>
            <p:ph type="body" idx="1"/>
          </p:nvPr>
        </p:nvSpPr>
        <p:spPr/>
        <p:txBody>
          <a:bodyPr anchor="b">
            <a:normAutofit/>
          </a:bodyPr>
          <a:lstStyle/>
          <a:p>
            <a:r>
              <a:rPr lang="en-US" b="1" dirty="0"/>
              <a:t>Definition of Pain</a:t>
            </a:r>
          </a:p>
        </p:txBody>
      </p:sp>
    </p:spTree>
    <p:extLst>
      <p:ext uri="{BB962C8B-B14F-4D97-AF65-F5344CB8AC3E}">
        <p14:creationId xmlns:p14="http://schemas.microsoft.com/office/powerpoint/2010/main" val="151109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Endogenous Mechanism of Pain Modulation</a:t>
            </a:r>
          </a:p>
        </p:txBody>
      </p:sp>
      <p:sp>
        <p:nvSpPr>
          <p:cNvPr id="3" name="Content Placeholder 2"/>
          <p:cNvSpPr>
            <a:spLocks noGrp="1"/>
          </p:cNvSpPr>
          <p:nvPr>
            <p:ph sz="half" idx="1"/>
          </p:nvPr>
        </p:nvSpPr>
        <p:spPr>
          <a:xfrm>
            <a:off x="1298447" y="2560320"/>
            <a:ext cx="5026153" cy="3310128"/>
          </a:xfrm>
        </p:spPr>
        <p:txBody>
          <a:bodyPr anchor="ctr"/>
          <a:lstStyle/>
          <a:p>
            <a:r>
              <a:rPr lang="en-US" dirty="0"/>
              <a:t>3 Main Mechanisms:</a:t>
            </a:r>
          </a:p>
          <a:p>
            <a:pPr lvl="1"/>
            <a:r>
              <a:rPr lang="en-US" dirty="0"/>
              <a:t>Descending Inhibitory Nerve </a:t>
            </a:r>
            <a:r>
              <a:rPr lang="en-US" dirty="0" smtClean="0"/>
              <a:t>System</a:t>
            </a:r>
          </a:p>
          <a:p>
            <a:pPr lvl="1"/>
            <a:r>
              <a:rPr lang="en-US" dirty="0" smtClean="0"/>
              <a:t>Endogenous </a:t>
            </a:r>
            <a:r>
              <a:rPr lang="en-US" dirty="0"/>
              <a:t>Opioid </a:t>
            </a:r>
            <a:r>
              <a:rPr lang="en-US" dirty="0" smtClean="0"/>
              <a:t>System</a:t>
            </a:r>
          </a:p>
          <a:p>
            <a:pPr lvl="1"/>
            <a:r>
              <a:rPr lang="en-US" dirty="0"/>
              <a:t>Segmental Inhibition or “Gate Control Theory</a:t>
            </a:r>
            <a:r>
              <a:rPr lang="en-US" dirty="0" smtClean="0"/>
              <a:t>”</a:t>
            </a:r>
          </a:p>
          <a:p>
            <a:r>
              <a:rPr lang="en-US" dirty="0" smtClean="0"/>
              <a:t>Excitatory Nerve System</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1725" y="3116515"/>
            <a:ext cx="4718050" cy="2198182"/>
          </a:xfrm>
        </p:spPr>
      </p:pic>
      <p:sp>
        <p:nvSpPr>
          <p:cNvPr id="6" name="TextBox 5"/>
          <p:cNvSpPr txBox="1"/>
          <p:nvPr/>
        </p:nvSpPr>
        <p:spPr>
          <a:xfrm>
            <a:off x="6629400" y="6248400"/>
            <a:ext cx="4038600" cy="215444"/>
          </a:xfrm>
          <a:prstGeom prst="rect">
            <a:avLst/>
          </a:prstGeom>
          <a:noFill/>
        </p:spPr>
        <p:txBody>
          <a:bodyPr wrap="square" rtlCol="0" anchor="b">
            <a:spAutoFit/>
          </a:bodyPr>
          <a:lstStyle/>
          <a:p>
            <a:r>
              <a:rPr lang="en-US" sz="800" dirty="0"/>
              <a:t>https://www.painmanagementlosangeles.com/pain-management-clinics-in-los-angeles.html</a:t>
            </a:r>
          </a:p>
        </p:txBody>
      </p:sp>
    </p:spTree>
    <p:extLst>
      <p:ext uri="{BB962C8B-B14F-4D97-AF65-F5344CB8AC3E}">
        <p14:creationId xmlns:p14="http://schemas.microsoft.com/office/powerpoint/2010/main" val="1343396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1143000"/>
            <a:ext cx="5105401" cy="1371600"/>
          </a:xfrm>
        </p:spPr>
        <p:txBody>
          <a:bodyPr anchor="ctr">
            <a:normAutofit/>
          </a:bodyPr>
          <a:lstStyle/>
          <a:p>
            <a:r>
              <a:rPr lang="en-US" sz="4000" dirty="0"/>
              <a:t>Descending Inhibitory Nerve System</a:t>
            </a:r>
          </a:p>
        </p:txBody>
      </p:sp>
      <p:sp>
        <p:nvSpPr>
          <p:cNvPr id="4" name="Text Placeholder 3"/>
          <p:cNvSpPr>
            <a:spLocks noGrp="1"/>
          </p:cNvSpPr>
          <p:nvPr>
            <p:ph type="body" sz="half" idx="2"/>
          </p:nvPr>
        </p:nvSpPr>
        <p:spPr>
          <a:xfrm>
            <a:off x="1295399" y="2895600"/>
            <a:ext cx="6241816" cy="2688168"/>
          </a:xfrm>
        </p:spPr>
        <p:txBody>
          <a:bodyPr>
            <a:normAutofit lnSpcReduction="10000"/>
          </a:bodyPr>
          <a:lstStyle/>
          <a:p>
            <a:pPr algn="l"/>
            <a:r>
              <a:rPr lang="en-US" dirty="0"/>
              <a:t>Control the ascent of nociceptive information to the brain:</a:t>
            </a:r>
          </a:p>
          <a:p>
            <a:pPr marL="285750" indent="-285750" algn="l">
              <a:buFont typeface="Arial" panose="020B0604020202020204" pitchFamily="34" charset="0"/>
              <a:buChar char="•"/>
            </a:pPr>
            <a:r>
              <a:rPr lang="en-US" dirty="0"/>
              <a:t>Periaqueductal gray </a:t>
            </a:r>
            <a:r>
              <a:rPr lang="en-US" dirty="0" smtClean="0"/>
              <a:t>matter (PAG)</a:t>
            </a:r>
            <a:endParaRPr lang="en-US" dirty="0"/>
          </a:p>
          <a:p>
            <a:pPr marL="285750" indent="-285750" algn="l">
              <a:buFont typeface="Arial" panose="020B0604020202020204" pitchFamily="34" charset="0"/>
              <a:buChar char="•"/>
            </a:pPr>
            <a:r>
              <a:rPr lang="en-US" dirty="0"/>
              <a:t>Rostral </a:t>
            </a:r>
            <a:r>
              <a:rPr lang="en-US" dirty="0" smtClean="0"/>
              <a:t>ventromedial medulla (RVM)</a:t>
            </a:r>
            <a:endParaRPr lang="en-US" dirty="0"/>
          </a:p>
          <a:p>
            <a:pPr algn="l"/>
            <a:endParaRPr lang="en-US" dirty="0"/>
          </a:p>
          <a:p>
            <a:pPr algn="l"/>
            <a:r>
              <a:rPr lang="en-US" dirty="0"/>
              <a:t>Main transmitters:</a:t>
            </a:r>
          </a:p>
          <a:p>
            <a:pPr marL="285750" indent="-285750" algn="l">
              <a:buFont typeface="Arial" panose="020B0604020202020204" pitchFamily="34" charset="0"/>
              <a:buChar char="•"/>
            </a:pPr>
            <a:r>
              <a:rPr lang="en-US" dirty="0"/>
              <a:t>Serotonin</a:t>
            </a:r>
          </a:p>
          <a:p>
            <a:pPr marL="285750" indent="-285750" algn="l">
              <a:buFont typeface="Arial" panose="020B0604020202020204" pitchFamily="34" charset="0"/>
              <a:buChar char="•"/>
            </a:pPr>
            <a:r>
              <a:rPr lang="en-US" dirty="0"/>
              <a:t>Norepinephrine</a:t>
            </a:r>
          </a:p>
        </p:txBody>
      </p:sp>
      <p:cxnSp>
        <p:nvCxnSpPr>
          <p:cNvPr id="6" name="Straight Connector 5"/>
          <p:cNvCxnSpPr/>
          <p:nvPr/>
        </p:nvCxnSpPr>
        <p:spPr>
          <a:xfrm>
            <a:off x="1371600" y="25146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609600"/>
            <a:ext cx="4791075" cy="5715000"/>
          </a:xfrm>
          <a:prstGeom prst="rect">
            <a:avLst/>
          </a:prstGeom>
        </p:spPr>
      </p:pic>
      <p:sp>
        <p:nvSpPr>
          <p:cNvPr id="8" name="TextBox 7"/>
          <p:cNvSpPr txBox="1"/>
          <p:nvPr/>
        </p:nvSpPr>
        <p:spPr>
          <a:xfrm>
            <a:off x="8372475" y="6335949"/>
            <a:ext cx="3124200" cy="215444"/>
          </a:xfrm>
          <a:prstGeom prst="rect">
            <a:avLst/>
          </a:prstGeom>
          <a:noFill/>
        </p:spPr>
        <p:txBody>
          <a:bodyPr wrap="square" rtlCol="0">
            <a:spAutoFit/>
          </a:bodyPr>
          <a:lstStyle/>
          <a:p>
            <a:pPr algn="r"/>
            <a:r>
              <a:rPr lang="en-US" sz="800" dirty="0"/>
              <a:t>http://www.physio-pedia.com/File:Descending-inhibitory-pathway.jpg</a:t>
            </a:r>
          </a:p>
        </p:txBody>
      </p:sp>
    </p:spTree>
    <p:extLst>
      <p:ext uri="{BB962C8B-B14F-4D97-AF65-F5344CB8AC3E}">
        <p14:creationId xmlns:p14="http://schemas.microsoft.com/office/powerpoint/2010/main" val="37975274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1285037"/>
            <a:ext cx="5029201" cy="554568"/>
          </a:xfrm>
        </p:spPr>
        <p:txBody>
          <a:bodyPr anchor="t">
            <a:noAutofit/>
          </a:bodyPr>
          <a:lstStyle/>
          <a:p>
            <a:r>
              <a:rPr lang="en-US" sz="4000" dirty="0"/>
              <a:t>Endogenous Opioid System</a:t>
            </a:r>
          </a:p>
        </p:txBody>
      </p:sp>
      <p:sp>
        <p:nvSpPr>
          <p:cNvPr id="4" name="Text Placeholder 3"/>
          <p:cNvSpPr>
            <a:spLocks noGrp="1"/>
          </p:cNvSpPr>
          <p:nvPr>
            <p:ph type="body" sz="half" idx="2"/>
          </p:nvPr>
        </p:nvSpPr>
        <p:spPr/>
        <p:txBody>
          <a:bodyPr/>
          <a:lstStyle/>
          <a:p>
            <a:pPr algn="l"/>
            <a:r>
              <a:rPr lang="en-US" dirty="0"/>
              <a:t>3 Groups of Endogenous Compounds:</a:t>
            </a:r>
          </a:p>
          <a:p>
            <a:pPr marL="285750" indent="-285750" algn="l">
              <a:buFont typeface="Arial" panose="020B0604020202020204" pitchFamily="34" charset="0"/>
              <a:buChar char="•"/>
            </a:pPr>
            <a:r>
              <a:rPr lang="en-US" dirty="0" err="1"/>
              <a:t>Enkephalins</a:t>
            </a:r>
            <a:endParaRPr lang="en-US" dirty="0"/>
          </a:p>
          <a:p>
            <a:pPr marL="285750" indent="-285750" algn="l">
              <a:buFont typeface="Arial" panose="020B0604020202020204" pitchFamily="34" charset="0"/>
              <a:buChar char="•"/>
            </a:pPr>
            <a:r>
              <a:rPr lang="en-US" dirty="0"/>
              <a:t>Endorphins</a:t>
            </a:r>
          </a:p>
          <a:p>
            <a:pPr marL="285750" indent="-285750" algn="l">
              <a:buFont typeface="Arial" panose="020B0604020202020204" pitchFamily="34" charset="0"/>
              <a:buChar char="•"/>
            </a:pPr>
            <a:r>
              <a:rPr lang="en-US" dirty="0" err="1"/>
              <a:t>Dynorphins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52400"/>
            <a:ext cx="4991100" cy="6448501"/>
          </a:xfrm>
          <a:prstGeom prst="rect">
            <a:avLst/>
          </a:prstGeom>
        </p:spPr>
      </p:pic>
      <p:cxnSp>
        <p:nvCxnSpPr>
          <p:cNvPr id="6" name="Straight Connector 5"/>
          <p:cNvCxnSpPr/>
          <p:nvPr/>
        </p:nvCxnSpPr>
        <p:spPr>
          <a:xfrm>
            <a:off x="1371600" y="2514600"/>
            <a:ext cx="47244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95900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97026" y="152400"/>
            <a:ext cx="6905387" cy="6553200"/>
          </a:xfrm>
          <a:prstGeom prst="rect">
            <a:avLst/>
          </a:prstGeom>
        </p:spPr>
      </p:pic>
      <p:sp>
        <p:nvSpPr>
          <p:cNvPr id="3" name="Title 2"/>
          <p:cNvSpPr>
            <a:spLocks noGrp="1"/>
          </p:cNvSpPr>
          <p:nvPr>
            <p:ph type="title"/>
          </p:nvPr>
        </p:nvSpPr>
        <p:spPr/>
        <p:txBody>
          <a:bodyPr>
            <a:noAutofit/>
          </a:bodyPr>
          <a:lstStyle/>
          <a:p>
            <a:r>
              <a:rPr lang="en-US" sz="4000" dirty="0" smtClean="0"/>
              <a:t>Peripheral Modulators of Nociception</a:t>
            </a:r>
            <a:endParaRPr lang="en-US" sz="4000" dirty="0"/>
          </a:p>
        </p:txBody>
      </p:sp>
      <p:sp>
        <p:nvSpPr>
          <p:cNvPr id="5" name="Text Placeholder 4"/>
          <p:cNvSpPr>
            <a:spLocks noGrp="1"/>
          </p:cNvSpPr>
          <p:nvPr>
            <p:ph type="body" sz="half" idx="2"/>
          </p:nvPr>
        </p:nvSpPr>
        <p:spPr/>
        <p:txBody>
          <a:bodyPr>
            <a:normAutofit/>
          </a:bodyPr>
          <a:lstStyle/>
          <a:p>
            <a:pPr marL="285750" indent="-285750" algn="l">
              <a:buFont typeface="Arial" panose="020B0604020202020204" pitchFamily="34" charset="0"/>
              <a:buChar char="•"/>
            </a:pPr>
            <a:r>
              <a:rPr lang="en-US" sz="2000" dirty="0" smtClean="0"/>
              <a:t>On terminals of nociceptors</a:t>
            </a:r>
          </a:p>
          <a:p>
            <a:pPr marL="285750" indent="-285750" algn="l">
              <a:buFont typeface="Arial" panose="020B0604020202020204" pitchFamily="34" charset="0"/>
              <a:buChar char="•"/>
            </a:pPr>
            <a:r>
              <a:rPr lang="en-US" sz="2000" dirty="0"/>
              <a:t>M</a:t>
            </a:r>
            <a:r>
              <a:rPr lang="en-US" sz="2000" dirty="0" smtClean="0"/>
              <a:t>odulate voltage gated Ca</a:t>
            </a:r>
            <a:r>
              <a:rPr lang="en-US" sz="2000" baseline="30000" dirty="0" smtClean="0"/>
              <a:t>2+ </a:t>
            </a:r>
            <a:r>
              <a:rPr lang="en-US" sz="2000" dirty="0" smtClean="0"/>
              <a:t> and decrease Ca</a:t>
            </a:r>
            <a:r>
              <a:rPr lang="en-US" sz="2000" baseline="30000" dirty="0" smtClean="0"/>
              <a:t>2</a:t>
            </a:r>
            <a:r>
              <a:rPr lang="en-US" sz="2000" baseline="30000" dirty="0"/>
              <a:t>+</a:t>
            </a:r>
            <a:r>
              <a:rPr lang="en-US" sz="2000" dirty="0" smtClean="0"/>
              <a:t> entry</a:t>
            </a:r>
          </a:p>
          <a:p>
            <a:pPr marL="285750" indent="-285750" algn="l">
              <a:buFont typeface="Arial" panose="020B0604020202020204" pitchFamily="34" charset="0"/>
              <a:buChar char="•"/>
            </a:pPr>
            <a:r>
              <a:rPr lang="en-US" sz="2000" dirty="0"/>
              <a:t>I</a:t>
            </a:r>
            <a:r>
              <a:rPr lang="en-US" sz="2000" dirty="0" smtClean="0"/>
              <a:t>nhibition of neurotransmitter release and pain pathways</a:t>
            </a:r>
            <a:endParaRPr lang="en-US" sz="2000" baseline="30000" dirty="0"/>
          </a:p>
        </p:txBody>
      </p:sp>
    </p:spTree>
    <p:extLst>
      <p:ext uri="{BB962C8B-B14F-4D97-AF65-F5344CB8AC3E}">
        <p14:creationId xmlns:p14="http://schemas.microsoft.com/office/powerpoint/2010/main" val="34504975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Gate Theory of Pain</a:t>
            </a:r>
          </a:p>
        </p:txBody>
      </p:sp>
      <p:pic>
        <p:nvPicPr>
          <p:cNvPr id="3" name="PzdoavXw07w"/>
          <p:cNvPicPr>
            <a:picLocks noRot="1" noChangeAspect="1"/>
          </p:cNvPicPr>
          <p:nvPr>
            <a:videoFile r:link="rId1"/>
          </p:nvPr>
        </p:nvPicPr>
        <p:blipFill>
          <a:blip r:embed="rId3"/>
          <a:stretch>
            <a:fillRect/>
          </a:stretch>
        </p:blipFill>
        <p:spPr>
          <a:xfrm>
            <a:off x="2506134" y="2057400"/>
            <a:ext cx="7179732" cy="4038600"/>
          </a:xfrm>
          <a:prstGeom prst="rect">
            <a:avLst/>
          </a:prstGeom>
        </p:spPr>
      </p:pic>
    </p:spTree>
    <p:extLst>
      <p:ext uri="{BB962C8B-B14F-4D97-AF65-F5344CB8AC3E}">
        <p14:creationId xmlns:p14="http://schemas.microsoft.com/office/powerpoint/2010/main" val="7015910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71800" y="27702"/>
            <a:ext cx="6678893" cy="6815058"/>
          </a:xfrm>
          <a:prstGeom prst="rect">
            <a:avLst/>
          </a:prstGeom>
        </p:spPr>
      </p:pic>
    </p:spTree>
    <p:extLst>
      <p:ext uri="{BB962C8B-B14F-4D97-AF65-F5344CB8AC3E}">
        <p14:creationId xmlns:p14="http://schemas.microsoft.com/office/powerpoint/2010/main" val="29884739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60960"/>
            <a:ext cx="8261520" cy="6766560"/>
          </a:xfrm>
          <a:prstGeom prst="rect">
            <a:avLst/>
          </a:prstGeom>
        </p:spPr>
      </p:pic>
      <p:sp>
        <p:nvSpPr>
          <p:cNvPr id="3" name="TextBox 2"/>
          <p:cNvSpPr txBox="1"/>
          <p:nvPr/>
        </p:nvSpPr>
        <p:spPr>
          <a:xfrm rot="16200000">
            <a:off x="9306353" y="4974967"/>
            <a:ext cx="2362200" cy="184666"/>
          </a:xfrm>
          <a:prstGeom prst="rect">
            <a:avLst/>
          </a:prstGeom>
          <a:noFill/>
        </p:spPr>
        <p:txBody>
          <a:bodyPr wrap="square" rtlCol="0">
            <a:spAutoFit/>
          </a:bodyPr>
          <a:lstStyle/>
          <a:p>
            <a:r>
              <a:rPr lang="en-US" sz="600" dirty="0"/>
              <a:t>http://www.nature.com/nrn/journal/v16/n2/full/nrn3858.html</a:t>
            </a:r>
          </a:p>
        </p:txBody>
      </p:sp>
    </p:spTree>
    <p:extLst>
      <p:ext uri="{BB962C8B-B14F-4D97-AF65-F5344CB8AC3E}">
        <p14:creationId xmlns:p14="http://schemas.microsoft.com/office/powerpoint/2010/main" val="18386877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6" name="Text Placeholder 5"/>
          <p:cNvSpPr>
            <a:spLocks noGrp="1"/>
          </p:cNvSpPr>
          <p:nvPr>
            <p:ph type="body" idx="1"/>
          </p:nvPr>
        </p:nvSpPr>
        <p:spPr/>
        <p:txBody>
          <a:bodyPr/>
          <a:lstStyle/>
          <a:p>
            <a:pPr algn="ctr"/>
            <a:r>
              <a:rPr lang="en-US" dirty="0" smtClean="0"/>
              <a:t>Ascending Pathways</a:t>
            </a:r>
            <a:endParaRPr lang="en-US" dirty="0"/>
          </a:p>
        </p:txBody>
      </p:sp>
      <p:sp>
        <p:nvSpPr>
          <p:cNvPr id="7" name="Content Placeholder 6"/>
          <p:cNvSpPr>
            <a:spLocks noGrp="1"/>
          </p:cNvSpPr>
          <p:nvPr>
            <p:ph sz="half" idx="2"/>
          </p:nvPr>
        </p:nvSpPr>
        <p:spPr/>
        <p:txBody>
          <a:bodyPr>
            <a:normAutofit fontScale="85000" lnSpcReduction="20000"/>
          </a:bodyPr>
          <a:lstStyle/>
          <a:p>
            <a:r>
              <a:rPr lang="en-US" dirty="0" smtClean="0"/>
              <a:t>Nociceptor</a:t>
            </a:r>
          </a:p>
          <a:p>
            <a:r>
              <a:rPr lang="en-US" dirty="0" smtClean="0"/>
              <a:t>Dorsal Horn</a:t>
            </a:r>
          </a:p>
          <a:p>
            <a:r>
              <a:rPr lang="en-US" dirty="0" smtClean="0"/>
              <a:t>Spinothalamic Tract</a:t>
            </a:r>
          </a:p>
          <a:p>
            <a:pPr lvl="1"/>
            <a:r>
              <a:rPr lang="en-US" dirty="0" smtClean="0"/>
              <a:t>Somatosensory Cortex</a:t>
            </a:r>
          </a:p>
          <a:p>
            <a:r>
              <a:rPr lang="en-US" dirty="0" err="1" smtClean="0"/>
              <a:t>Spinomesencephalic</a:t>
            </a:r>
            <a:r>
              <a:rPr lang="en-US" dirty="0" smtClean="0"/>
              <a:t> Tract</a:t>
            </a:r>
          </a:p>
          <a:p>
            <a:pPr lvl="1"/>
            <a:r>
              <a:rPr lang="en-US" dirty="0" smtClean="0"/>
              <a:t>PAG</a:t>
            </a:r>
          </a:p>
          <a:p>
            <a:pPr lvl="1"/>
            <a:r>
              <a:rPr lang="en-US" dirty="0" smtClean="0"/>
              <a:t>Rostral ventral medulla</a:t>
            </a:r>
            <a:endParaRPr lang="en-US" dirty="0"/>
          </a:p>
        </p:txBody>
      </p:sp>
      <p:sp>
        <p:nvSpPr>
          <p:cNvPr id="8" name="Text Placeholder 7"/>
          <p:cNvSpPr>
            <a:spLocks noGrp="1"/>
          </p:cNvSpPr>
          <p:nvPr>
            <p:ph type="body" sz="quarter" idx="3"/>
          </p:nvPr>
        </p:nvSpPr>
        <p:spPr/>
        <p:txBody>
          <a:bodyPr/>
          <a:lstStyle/>
          <a:p>
            <a:pPr algn="ctr"/>
            <a:r>
              <a:rPr lang="en-US" dirty="0" smtClean="0"/>
              <a:t>Descending Pathways</a:t>
            </a:r>
            <a:endParaRPr lang="en-US" dirty="0"/>
          </a:p>
        </p:txBody>
      </p:sp>
      <p:sp>
        <p:nvSpPr>
          <p:cNvPr id="9" name="Content Placeholder 8"/>
          <p:cNvSpPr>
            <a:spLocks noGrp="1"/>
          </p:cNvSpPr>
          <p:nvPr>
            <p:ph sz="quarter" idx="4"/>
          </p:nvPr>
        </p:nvSpPr>
        <p:spPr/>
        <p:txBody>
          <a:bodyPr>
            <a:normAutofit/>
          </a:bodyPr>
          <a:lstStyle/>
          <a:p>
            <a:r>
              <a:rPr lang="en-US" sz="2000" dirty="0" smtClean="0"/>
              <a:t>PAG</a:t>
            </a:r>
          </a:p>
          <a:p>
            <a:r>
              <a:rPr lang="en-US" sz="2000" dirty="0" smtClean="0"/>
              <a:t>Rostral ventral medulla</a:t>
            </a:r>
          </a:p>
          <a:p>
            <a:r>
              <a:rPr lang="en-US" sz="2000" dirty="0" smtClean="0"/>
              <a:t>Dorsal Horn</a:t>
            </a:r>
          </a:p>
          <a:p>
            <a:pPr lvl="1"/>
            <a:r>
              <a:rPr lang="en-US" sz="1700" dirty="0" smtClean="0"/>
              <a:t>Inhibitory pathway</a:t>
            </a:r>
          </a:p>
          <a:p>
            <a:pPr lvl="1"/>
            <a:r>
              <a:rPr lang="en-US" sz="1700" dirty="0" smtClean="0"/>
              <a:t>Excitatory pathway</a:t>
            </a:r>
            <a:endParaRPr lang="en-US" sz="1700" dirty="0"/>
          </a:p>
        </p:txBody>
      </p:sp>
    </p:spTree>
    <p:extLst>
      <p:ext uri="{BB962C8B-B14F-4D97-AF65-F5344CB8AC3E}">
        <p14:creationId xmlns:p14="http://schemas.microsoft.com/office/powerpoint/2010/main" val="2346405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90700" y="581025"/>
            <a:ext cx="8610600" cy="5695950"/>
          </a:xfrm>
          <a:prstGeom prst="rect">
            <a:avLst/>
          </a:prstGeom>
        </p:spPr>
      </p:pic>
    </p:spTree>
    <p:extLst>
      <p:ext uri="{BB962C8B-B14F-4D97-AF65-F5344CB8AC3E}">
        <p14:creationId xmlns:p14="http://schemas.microsoft.com/office/powerpoint/2010/main" val="11607528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43087" y="519112"/>
            <a:ext cx="8505825" cy="5819775"/>
          </a:xfrm>
          <a:prstGeom prst="rect">
            <a:avLst/>
          </a:prstGeom>
        </p:spPr>
      </p:pic>
    </p:spTree>
    <p:extLst>
      <p:ext uri="{BB962C8B-B14F-4D97-AF65-F5344CB8AC3E}">
        <p14:creationId xmlns:p14="http://schemas.microsoft.com/office/powerpoint/2010/main" val="2545933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Pain</a:t>
            </a:r>
          </a:p>
        </p:txBody>
      </p:sp>
      <p:sp>
        <p:nvSpPr>
          <p:cNvPr id="4" name="Text Placeholder 3"/>
          <p:cNvSpPr>
            <a:spLocks noGrp="1"/>
          </p:cNvSpPr>
          <p:nvPr>
            <p:ph type="body" idx="1"/>
          </p:nvPr>
        </p:nvSpPr>
        <p:spPr>
          <a:xfrm>
            <a:off x="1447800" y="2514601"/>
            <a:ext cx="4586478" cy="632222"/>
          </a:xfrm>
        </p:spPr>
        <p:txBody>
          <a:bodyPr/>
          <a:lstStyle/>
          <a:p>
            <a:pPr algn="ctr"/>
            <a:r>
              <a:rPr lang="en-US" dirty="0"/>
              <a:t>Acute</a:t>
            </a:r>
          </a:p>
        </p:txBody>
      </p:sp>
      <p:sp>
        <p:nvSpPr>
          <p:cNvPr id="3" name="Content Placeholder 2"/>
          <p:cNvSpPr>
            <a:spLocks noGrp="1"/>
          </p:cNvSpPr>
          <p:nvPr>
            <p:ph sz="half" idx="2"/>
          </p:nvPr>
        </p:nvSpPr>
        <p:spPr>
          <a:xfrm>
            <a:off x="1447800" y="3146820"/>
            <a:ext cx="4586478" cy="2568179"/>
          </a:xfrm>
        </p:spPr>
        <p:txBody>
          <a:bodyPr>
            <a:normAutofit/>
          </a:bodyPr>
          <a:lstStyle/>
          <a:p>
            <a:r>
              <a:rPr lang="en-US" altLang="en-US" dirty="0"/>
              <a:t>Occurs immediately after a stimulus is received</a:t>
            </a:r>
          </a:p>
          <a:p>
            <a:r>
              <a:rPr lang="en-US" altLang="en-US" dirty="0"/>
              <a:t>Severity can vary</a:t>
            </a:r>
          </a:p>
          <a:p>
            <a:r>
              <a:rPr lang="en-US" altLang="en-US" dirty="0"/>
              <a:t>Responds well to treatment</a:t>
            </a:r>
          </a:p>
          <a:p>
            <a:r>
              <a:rPr lang="en-US" altLang="en-US" dirty="0"/>
              <a:t>Subsides once stimulus is removed</a:t>
            </a:r>
          </a:p>
          <a:p>
            <a:pPr marL="0" indent="0" algn="ctr">
              <a:buNone/>
            </a:pPr>
            <a:endParaRPr lang="en-US" dirty="0"/>
          </a:p>
        </p:txBody>
      </p:sp>
      <p:sp>
        <p:nvSpPr>
          <p:cNvPr id="5" name="Text Placeholder 4"/>
          <p:cNvSpPr>
            <a:spLocks noGrp="1"/>
          </p:cNvSpPr>
          <p:nvPr>
            <p:ph type="body" sz="quarter" idx="3"/>
          </p:nvPr>
        </p:nvSpPr>
        <p:spPr>
          <a:xfrm>
            <a:off x="6148352" y="2514601"/>
            <a:ext cx="4595848" cy="632221"/>
          </a:xfrm>
        </p:spPr>
        <p:txBody>
          <a:bodyPr/>
          <a:lstStyle/>
          <a:p>
            <a:pPr algn="ctr"/>
            <a:r>
              <a:rPr lang="en-US" dirty="0"/>
              <a:t>Chronic</a:t>
            </a:r>
          </a:p>
        </p:txBody>
      </p:sp>
      <p:sp>
        <p:nvSpPr>
          <p:cNvPr id="6" name="Content Placeholder 5"/>
          <p:cNvSpPr>
            <a:spLocks noGrp="1"/>
          </p:cNvSpPr>
          <p:nvPr>
            <p:ph sz="quarter" idx="4"/>
          </p:nvPr>
        </p:nvSpPr>
        <p:spPr>
          <a:xfrm>
            <a:off x="6159502" y="3146820"/>
            <a:ext cx="5118098" cy="3101580"/>
          </a:xfrm>
        </p:spPr>
        <p:txBody>
          <a:bodyPr>
            <a:normAutofit fontScale="25000" lnSpcReduction="20000"/>
          </a:bodyPr>
          <a:lstStyle/>
          <a:p>
            <a:pPr marL="205740" indent="-205740">
              <a:lnSpc>
                <a:spcPct val="120000"/>
              </a:lnSpc>
              <a:spcAft>
                <a:spcPts val="0"/>
              </a:spcAft>
              <a:buSzPct val="75000"/>
              <a:buFont typeface="Wingdings 2"/>
              <a:buChar char=""/>
              <a:defRPr/>
            </a:pPr>
            <a:r>
              <a:rPr lang="en-US" sz="9200" dirty="0"/>
              <a:t>Persists past initial stimulus (3-6 months)</a:t>
            </a:r>
          </a:p>
          <a:p>
            <a:pPr marL="205740" indent="-205740">
              <a:lnSpc>
                <a:spcPct val="120000"/>
              </a:lnSpc>
              <a:spcAft>
                <a:spcPts val="0"/>
              </a:spcAft>
              <a:buSzPct val="75000"/>
              <a:buFont typeface="Wingdings 2"/>
              <a:buChar char=""/>
              <a:defRPr/>
            </a:pPr>
            <a:r>
              <a:rPr lang="en-US" sz="9200" dirty="0"/>
              <a:t>Severity can vary</a:t>
            </a:r>
          </a:p>
          <a:p>
            <a:pPr marL="205740" indent="-205740">
              <a:lnSpc>
                <a:spcPct val="120000"/>
              </a:lnSpc>
              <a:spcAft>
                <a:spcPts val="0"/>
              </a:spcAft>
              <a:buSzPct val="75000"/>
              <a:buFont typeface="Wingdings 2"/>
              <a:buChar char=""/>
              <a:defRPr/>
            </a:pPr>
            <a:r>
              <a:rPr lang="en-US" sz="9200" dirty="0"/>
              <a:t>May or may not respond well to treatment; may require a “multi-modal” approach</a:t>
            </a:r>
          </a:p>
          <a:p>
            <a:pPr marL="205740" indent="-205740">
              <a:lnSpc>
                <a:spcPct val="120000"/>
              </a:lnSpc>
              <a:spcAft>
                <a:spcPts val="0"/>
              </a:spcAft>
              <a:buSzPct val="75000"/>
              <a:buFont typeface="Wingdings 2"/>
              <a:buChar char=""/>
              <a:defRPr/>
            </a:pPr>
            <a:r>
              <a:rPr lang="en-US" sz="9200" dirty="0"/>
              <a:t>Can result in allodynia, hyperalgesia, and opioid tolerance </a:t>
            </a:r>
          </a:p>
          <a:p>
            <a:endParaRPr lang="en-US" dirty="0"/>
          </a:p>
        </p:txBody>
      </p:sp>
    </p:spTree>
    <p:extLst>
      <p:ext uri="{BB962C8B-B14F-4D97-AF65-F5344CB8AC3E}">
        <p14:creationId xmlns:p14="http://schemas.microsoft.com/office/powerpoint/2010/main" val="2971168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References</a:t>
            </a:r>
          </a:p>
        </p:txBody>
      </p:sp>
      <p:sp>
        <p:nvSpPr>
          <p:cNvPr id="6" name="Content Placeholder 5"/>
          <p:cNvSpPr>
            <a:spLocks noGrp="1"/>
          </p:cNvSpPr>
          <p:nvPr>
            <p:ph idx="1"/>
          </p:nvPr>
        </p:nvSpPr>
        <p:spPr/>
        <p:txBody>
          <a:bodyPr>
            <a:normAutofit fontScale="70000" lnSpcReduction="20000"/>
          </a:bodyPr>
          <a:lstStyle/>
          <a:p>
            <a:r>
              <a:rPr lang="en-US" dirty="0"/>
              <a:t>Hellyer, Peter, et al. "AAHA/AAFP pain management guidelines for dogs and cats." </a:t>
            </a:r>
            <a:r>
              <a:rPr lang="en-US" i="1" dirty="0"/>
              <a:t>Journal of Feline Medicine &amp; Surgery</a:t>
            </a:r>
            <a:r>
              <a:rPr lang="en-US" dirty="0"/>
              <a:t> 9.6 (2007): 466-480.</a:t>
            </a:r>
          </a:p>
          <a:p>
            <a:r>
              <a:rPr lang="en-US" dirty="0"/>
              <a:t>Kopf, Andreas, and N. B. Patel. "Guide it Pain Management in Low Resource Settings." (2009).</a:t>
            </a:r>
          </a:p>
          <a:p>
            <a:r>
              <a:rPr lang="en-US" dirty="0"/>
              <a:t>Lemke, Kip A. "Understanding the pathophysiology of perioperative pain." </a:t>
            </a:r>
            <a:r>
              <a:rPr lang="en-US" i="1" dirty="0"/>
              <a:t>The Canadian Veterinary Journal</a:t>
            </a:r>
            <a:r>
              <a:rPr lang="en-US" dirty="0"/>
              <a:t> 45.5 (2004): 405</a:t>
            </a:r>
            <a:r>
              <a:rPr lang="en-US" dirty="0" smtClean="0"/>
              <a:t>.</a:t>
            </a:r>
          </a:p>
          <a:p>
            <a:r>
              <a:rPr lang="en-US" dirty="0"/>
              <a:t>McMahon, Stephen, et al. </a:t>
            </a:r>
            <a:r>
              <a:rPr lang="en-US" i="1" dirty="0"/>
              <a:t>Wall &amp; </a:t>
            </a:r>
            <a:r>
              <a:rPr lang="en-US" i="1" dirty="0" err="1"/>
              <a:t>Melzack's</a:t>
            </a:r>
            <a:r>
              <a:rPr lang="en-US" i="1" dirty="0"/>
              <a:t> Textbook of Pain</a:t>
            </a:r>
            <a:r>
              <a:rPr lang="en-US" dirty="0"/>
              <a:t>. Elsevier Health Sciences, 2013</a:t>
            </a:r>
            <a:r>
              <a:rPr lang="en-US" dirty="0" smtClean="0"/>
              <a:t>.</a:t>
            </a:r>
            <a:endParaRPr lang="en-US" dirty="0"/>
          </a:p>
          <a:p>
            <a:r>
              <a:rPr lang="en-US" dirty="0"/>
              <a:t>Muir III, William W., and Clifford J. Woolf. "Mechanisms of pain and their therapeutic implications." </a:t>
            </a:r>
            <a:r>
              <a:rPr lang="en-US" i="1" dirty="0"/>
              <a:t>Journal of the American Veterinary Medical Association</a:t>
            </a:r>
            <a:r>
              <a:rPr lang="en-US" dirty="0"/>
              <a:t> 219.10 (2001): 1346-1356.</a:t>
            </a:r>
          </a:p>
          <a:p>
            <a:r>
              <a:rPr lang="en-US" dirty="0" err="1"/>
              <a:t>Valtolina</a:t>
            </a:r>
            <a:r>
              <a:rPr lang="en-US" dirty="0"/>
              <a:t>, Chiara, and Robert </a:t>
            </a:r>
            <a:r>
              <a:rPr lang="en-US" dirty="0" err="1"/>
              <a:t>Goggs</a:t>
            </a:r>
            <a:r>
              <a:rPr lang="en-US" dirty="0"/>
              <a:t>. "Pain Recognition and Management." </a:t>
            </a:r>
            <a:r>
              <a:rPr lang="en-US" i="1" dirty="0"/>
              <a:t>Advanced Monitoring and Procedures for Small Animal Emergency and Critical Care</a:t>
            </a:r>
            <a:r>
              <a:rPr lang="en-US" dirty="0"/>
              <a:t> (2012): 523-539</a:t>
            </a:r>
            <a:r>
              <a:rPr lang="en-US" dirty="0" smtClean="0"/>
              <a:t>.</a:t>
            </a:r>
          </a:p>
          <a:p>
            <a:r>
              <a:rPr lang="en-US" dirty="0" smtClean="0"/>
              <a:t>Wiese, A. Pain Pathways. IVECCS MDR Indianapolis, IN, 2014.</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568597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Causes of Pain</a:t>
            </a:r>
          </a:p>
        </p:txBody>
      </p:sp>
      <p:sp>
        <p:nvSpPr>
          <p:cNvPr id="3" name="Content Placeholder 2"/>
          <p:cNvSpPr>
            <a:spLocks noGrp="1"/>
          </p:cNvSpPr>
          <p:nvPr>
            <p:ph sz="half" idx="1"/>
          </p:nvPr>
        </p:nvSpPr>
        <p:spPr>
          <a:xfrm>
            <a:off x="1298448" y="2560320"/>
            <a:ext cx="5290688" cy="3310128"/>
          </a:xfrm>
        </p:spPr>
        <p:txBody>
          <a:bodyPr anchor="ctr">
            <a:normAutofit fontScale="85000" lnSpcReduction="10000"/>
          </a:bodyPr>
          <a:lstStyle/>
          <a:p>
            <a:r>
              <a:rPr lang="en-US" dirty="0"/>
              <a:t>Inflammation of nerves (i.e.: trigeminal neuritis)</a:t>
            </a:r>
          </a:p>
          <a:p>
            <a:r>
              <a:rPr lang="en-US" dirty="0"/>
              <a:t>Injury of nerves with scar formation (i.e.: surgical damage)</a:t>
            </a:r>
          </a:p>
          <a:p>
            <a:r>
              <a:rPr lang="en-US" dirty="0"/>
              <a:t>Nerve invasion by cancer</a:t>
            </a:r>
          </a:p>
          <a:p>
            <a:r>
              <a:rPr lang="en-US" dirty="0"/>
              <a:t>Injury to thalamus or cortical areas that process pain information (i.e.: spinal trauma)</a:t>
            </a:r>
          </a:p>
          <a:p>
            <a:r>
              <a:rPr lang="en-US" dirty="0"/>
              <a:t>Abnormal activity in the nerve circuits that is perceived as pain (i.e.: phantom pain)</a:t>
            </a:r>
          </a:p>
        </p:txBody>
      </p:sp>
      <p:pic>
        <p:nvPicPr>
          <p:cNvPr id="5" name="Content Placeholder 4"/>
          <p:cNvPicPr>
            <a:picLocks noGrp="1" noChangeAspect="1"/>
          </p:cNvPicPr>
          <p:nvPr>
            <p:ph sz="half" idx="2"/>
          </p:nvPr>
        </p:nvPicPr>
        <p:blipFill>
          <a:blip r:embed="rId3"/>
          <a:stretch>
            <a:fillRect/>
          </a:stretch>
        </p:blipFill>
        <p:spPr>
          <a:xfrm>
            <a:off x="6589136" y="2560638"/>
            <a:ext cx="3903227" cy="3309937"/>
          </a:xfrm>
          <a:prstGeom prst="rect">
            <a:avLst/>
          </a:prstGeom>
        </p:spPr>
      </p:pic>
      <p:sp>
        <p:nvSpPr>
          <p:cNvPr id="6" name="TextBox 5"/>
          <p:cNvSpPr txBox="1"/>
          <p:nvPr/>
        </p:nvSpPr>
        <p:spPr>
          <a:xfrm>
            <a:off x="8360620" y="6248400"/>
            <a:ext cx="2590800" cy="184666"/>
          </a:xfrm>
          <a:prstGeom prst="rect">
            <a:avLst/>
          </a:prstGeom>
          <a:noFill/>
        </p:spPr>
        <p:txBody>
          <a:bodyPr wrap="square" rtlCol="0">
            <a:spAutoFit/>
          </a:bodyPr>
          <a:lstStyle/>
          <a:p>
            <a:pPr algn="r"/>
            <a:r>
              <a:rPr lang="en-US" sz="600" dirty="0"/>
              <a:t>http://www.natural-dog-health-remedies.com/dog-back-problems.html</a:t>
            </a:r>
          </a:p>
        </p:txBody>
      </p:sp>
    </p:spTree>
    <p:extLst>
      <p:ext uri="{BB962C8B-B14F-4D97-AF65-F5344CB8AC3E}">
        <p14:creationId xmlns:p14="http://schemas.microsoft.com/office/powerpoint/2010/main" val="3194308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Nociceptive Pathway</a:t>
            </a:r>
            <a:endParaRPr lang="en-US" dirty="0"/>
          </a:p>
        </p:txBody>
      </p:sp>
      <p:sp>
        <p:nvSpPr>
          <p:cNvPr id="3" name="Content Placeholder 2"/>
          <p:cNvSpPr>
            <a:spLocks noGrp="1"/>
          </p:cNvSpPr>
          <p:nvPr>
            <p:ph idx="1"/>
          </p:nvPr>
        </p:nvSpPr>
        <p:spPr>
          <a:xfrm>
            <a:off x="1295401" y="2438400"/>
            <a:ext cx="9601196" cy="3657600"/>
          </a:xfrm>
        </p:spPr>
        <p:txBody>
          <a:bodyPr>
            <a:normAutofit fontScale="92500" lnSpcReduction="10000"/>
          </a:bodyPr>
          <a:lstStyle/>
          <a:p>
            <a:pPr algn="just"/>
            <a:r>
              <a:rPr lang="en-US" b="1" dirty="0"/>
              <a:t>Nociception:</a:t>
            </a:r>
            <a:r>
              <a:rPr lang="en-US" dirty="0"/>
              <a:t> stimulation of sensory nerve cells called</a:t>
            </a:r>
            <a:r>
              <a:rPr lang="en-US" dirty="0">
                <a:solidFill>
                  <a:schemeClr val="tx1"/>
                </a:solidFill>
              </a:rPr>
              <a:t> nociceptors, which </a:t>
            </a:r>
            <a:r>
              <a:rPr lang="en-US" dirty="0"/>
              <a:t>produce a signal that travels along a chain of nerve fibers via the spinal cord to the brain </a:t>
            </a:r>
          </a:p>
          <a:p>
            <a:pPr algn="just"/>
            <a:r>
              <a:rPr lang="en-US" b="1" dirty="0"/>
              <a:t>3 Neuron Pathway:</a:t>
            </a:r>
          </a:p>
          <a:p>
            <a:pPr lvl="1"/>
            <a:r>
              <a:rPr lang="en-US" dirty="0"/>
              <a:t>1st neuron — the primary afferent neuron — transduction of noxious stimuli and conduction of signals from the peripheral tissues to neurons in the dorsal horn of the spinal cord.</a:t>
            </a:r>
          </a:p>
          <a:p>
            <a:pPr lvl="1"/>
            <a:r>
              <a:rPr lang="en-US" dirty="0"/>
              <a:t>2nd neuron — the projection neuron — receives input from the primary afferent neurons and projects to neurons in the medulla, pons, midbrain, thalamus, and hypothalamus. </a:t>
            </a:r>
          </a:p>
          <a:p>
            <a:pPr lvl="1"/>
            <a:r>
              <a:rPr lang="en-US" dirty="0"/>
              <a:t>3rd neuron — </a:t>
            </a:r>
            <a:r>
              <a:rPr lang="en-US" dirty="0" err="1"/>
              <a:t>supraspinal</a:t>
            </a:r>
            <a:r>
              <a:rPr lang="en-US" dirty="0"/>
              <a:t> neurons — integrate signals from the spinal neurons and project to the subcortical and cortical areas where pain is finally perceived</a:t>
            </a:r>
          </a:p>
          <a:p>
            <a:pPr algn="just"/>
            <a:endParaRPr lang="en-US" dirty="0"/>
          </a:p>
          <a:p>
            <a:endParaRPr lang="en-US" dirty="0"/>
          </a:p>
        </p:txBody>
      </p:sp>
    </p:spTree>
    <p:extLst>
      <p:ext uri="{BB962C8B-B14F-4D97-AF65-F5344CB8AC3E}">
        <p14:creationId xmlns:p14="http://schemas.microsoft.com/office/powerpoint/2010/main" val="794054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Pain Transmission</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9368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Visceral Nociceptor</a:t>
            </a:r>
          </a:p>
        </p:txBody>
      </p:sp>
      <p:sp>
        <p:nvSpPr>
          <p:cNvPr id="7" name="Content Placeholder 6"/>
          <p:cNvSpPr>
            <a:spLocks noGrp="1"/>
          </p:cNvSpPr>
          <p:nvPr>
            <p:ph idx="1"/>
          </p:nvPr>
        </p:nvSpPr>
        <p:spPr/>
        <p:txBody>
          <a:bodyPr>
            <a:normAutofit/>
          </a:bodyPr>
          <a:lstStyle/>
          <a:p>
            <a:r>
              <a:rPr lang="en-US" dirty="0"/>
              <a:t>Physiologic Structures: Organs and linings of body cavities</a:t>
            </a:r>
          </a:p>
          <a:p>
            <a:r>
              <a:rPr lang="en-US" dirty="0"/>
              <a:t>Mechanism: Activation of nociceptors</a:t>
            </a:r>
          </a:p>
          <a:p>
            <a:r>
              <a:rPr lang="en-US" dirty="0"/>
              <a:t>Characteristics: Poorly localized, diffuse, deep, cramping or splitting</a:t>
            </a:r>
          </a:p>
          <a:p>
            <a:r>
              <a:rPr lang="en-US" dirty="0"/>
              <a:t>Sources of Acute Pain: Chest tubes, abdominal drains, bladder and intestinal distention</a:t>
            </a:r>
          </a:p>
          <a:p>
            <a:r>
              <a:rPr lang="en-US" dirty="0"/>
              <a:t>Sources of Chronic Pain: Pancreatitis, liver metastases, colitis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372" y="3048000"/>
            <a:ext cx="3956982" cy="2662831"/>
          </a:xfrm>
          <a:prstGeom prst="rect">
            <a:avLst/>
          </a:prstGeom>
        </p:spPr>
      </p:pic>
      <p:sp>
        <p:nvSpPr>
          <p:cNvPr id="10" name="Oval 9"/>
          <p:cNvSpPr/>
          <p:nvPr/>
        </p:nvSpPr>
        <p:spPr>
          <a:xfrm>
            <a:off x="1000125" y="4495800"/>
            <a:ext cx="1200150" cy="1162446"/>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p:cNvSpPr txBox="1"/>
          <p:nvPr/>
        </p:nvSpPr>
        <p:spPr>
          <a:xfrm>
            <a:off x="1293811" y="5783533"/>
            <a:ext cx="2286000" cy="184666"/>
          </a:xfrm>
          <a:prstGeom prst="rect">
            <a:avLst/>
          </a:prstGeom>
          <a:noFill/>
        </p:spPr>
        <p:txBody>
          <a:bodyPr wrap="square" rtlCol="0">
            <a:spAutoFit/>
          </a:bodyPr>
          <a:lstStyle/>
          <a:p>
            <a:r>
              <a:rPr lang="en-US" sz="600" dirty="0"/>
              <a:t>http://clinicalgate.com/back-and-neck-pain/</a:t>
            </a:r>
          </a:p>
        </p:txBody>
      </p:sp>
    </p:spTree>
    <p:extLst>
      <p:ext uri="{BB962C8B-B14F-4D97-AF65-F5344CB8AC3E}">
        <p14:creationId xmlns:p14="http://schemas.microsoft.com/office/powerpoint/2010/main" val="2583517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372" y="3048000"/>
            <a:ext cx="3956982" cy="2662831"/>
          </a:xfrm>
          <a:prstGeom prst="rect">
            <a:avLst/>
          </a:prstGeom>
        </p:spPr>
      </p:pic>
      <p:sp>
        <p:nvSpPr>
          <p:cNvPr id="6" name="Title 5"/>
          <p:cNvSpPr>
            <a:spLocks noGrp="1"/>
          </p:cNvSpPr>
          <p:nvPr>
            <p:ph type="title"/>
          </p:nvPr>
        </p:nvSpPr>
        <p:spPr/>
        <p:txBody>
          <a:bodyPr>
            <a:normAutofit/>
          </a:bodyPr>
          <a:lstStyle/>
          <a:p>
            <a:r>
              <a:rPr lang="en-US" b="1" dirty="0"/>
              <a:t>Somatic Nociceptor</a:t>
            </a:r>
          </a:p>
        </p:txBody>
      </p:sp>
      <p:sp>
        <p:nvSpPr>
          <p:cNvPr id="7" name="Content Placeholder 6"/>
          <p:cNvSpPr>
            <a:spLocks noGrp="1"/>
          </p:cNvSpPr>
          <p:nvPr>
            <p:ph idx="1"/>
          </p:nvPr>
        </p:nvSpPr>
        <p:spPr/>
        <p:txBody>
          <a:bodyPr>
            <a:normAutofit fontScale="92500"/>
          </a:bodyPr>
          <a:lstStyle/>
          <a:p>
            <a:r>
              <a:rPr lang="en-US" dirty="0"/>
              <a:t>Physiologic Structures: </a:t>
            </a:r>
          </a:p>
          <a:p>
            <a:pPr lvl="1"/>
            <a:r>
              <a:rPr lang="en-US" dirty="0"/>
              <a:t>Cutaneous: Skin and SQ tissues</a:t>
            </a:r>
          </a:p>
          <a:p>
            <a:pPr lvl="1"/>
            <a:r>
              <a:rPr lang="en-US" dirty="0"/>
              <a:t>Deep Somatic: blood vessels, muscle, connective tissue </a:t>
            </a:r>
          </a:p>
          <a:p>
            <a:r>
              <a:rPr lang="en-US" dirty="0"/>
              <a:t>Mechanism: Activation of nociceptors</a:t>
            </a:r>
          </a:p>
          <a:p>
            <a:r>
              <a:rPr lang="en-US" dirty="0"/>
              <a:t>Characteristics: Well-localized, constant, achy</a:t>
            </a:r>
          </a:p>
          <a:p>
            <a:r>
              <a:rPr lang="en-US" dirty="0"/>
              <a:t>Sources of Acute Pain: Incisions, insertion site of tubes and drains, wound complications, orthopedic procedures, skeletal muscle spasms</a:t>
            </a:r>
          </a:p>
          <a:p>
            <a:r>
              <a:rPr lang="en-US" dirty="0"/>
              <a:t>Sources of Chronic Pain: Bony metastases, arthritis, low-back pain</a:t>
            </a:r>
          </a:p>
        </p:txBody>
      </p:sp>
      <p:sp>
        <p:nvSpPr>
          <p:cNvPr id="10" name="Oval 9"/>
          <p:cNvSpPr/>
          <p:nvPr/>
        </p:nvSpPr>
        <p:spPr>
          <a:xfrm>
            <a:off x="1251260" y="3048000"/>
            <a:ext cx="1200150" cy="1162446"/>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p:cNvSpPr txBox="1"/>
          <p:nvPr/>
        </p:nvSpPr>
        <p:spPr>
          <a:xfrm>
            <a:off x="1249401" y="5768432"/>
            <a:ext cx="2286000" cy="184666"/>
          </a:xfrm>
          <a:prstGeom prst="rect">
            <a:avLst/>
          </a:prstGeom>
          <a:noFill/>
        </p:spPr>
        <p:txBody>
          <a:bodyPr wrap="square" rtlCol="0">
            <a:spAutoFit/>
          </a:bodyPr>
          <a:lstStyle/>
          <a:p>
            <a:r>
              <a:rPr lang="en-US" sz="600" dirty="0"/>
              <a:t>http://clinicalgate.com/back-and-neck-pain/</a:t>
            </a:r>
          </a:p>
        </p:txBody>
      </p:sp>
    </p:spTree>
    <p:extLst>
      <p:ext uri="{BB962C8B-B14F-4D97-AF65-F5344CB8AC3E}">
        <p14:creationId xmlns:p14="http://schemas.microsoft.com/office/powerpoint/2010/main" val="10673917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17699</TotalTime>
  <Words>2032</Words>
  <Application>Microsoft Office PowerPoint</Application>
  <PresentationFormat>Widescreen</PresentationFormat>
  <Paragraphs>281</Paragraphs>
  <Slides>40</Slides>
  <Notes>11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Cambria Math</vt:lpstr>
      <vt:lpstr>Garamond</vt:lpstr>
      <vt:lpstr>Wingdings 2</vt:lpstr>
      <vt:lpstr>Organic</vt:lpstr>
      <vt:lpstr>PowerPoint Presentation</vt:lpstr>
      <vt:lpstr>PowerPoint Presentation</vt:lpstr>
      <vt:lpstr>“an unpleasant sensory and emotional experience associated with actual or potential tissue damage or described in terms of such damage” </vt:lpstr>
      <vt:lpstr>Types of Pain</vt:lpstr>
      <vt:lpstr>Causes of Pain</vt:lpstr>
      <vt:lpstr>Nociceptive Pathway</vt:lpstr>
      <vt:lpstr>Types of Pain Transmission</vt:lpstr>
      <vt:lpstr>Visceral Nociceptor</vt:lpstr>
      <vt:lpstr>Somatic Nociceptor</vt:lpstr>
      <vt:lpstr>Non-Nociceptor or Neuropathic</vt:lpstr>
      <vt:lpstr>Psychogenic</vt:lpstr>
      <vt:lpstr>4 Phases of Nociceptive Pain</vt:lpstr>
      <vt:lpstr>4 Phases of Nociceptive Pain</vt:lpstr>
      <vt:lpstr>PowerPoint Presentation</vt:lpstr>
      <vt:lpstr>4 Phases of Nociceptive Pain</vt:lpstr>
      <vt:lpstr>Types of Primary Afferent Nerves</vt:lpstr>
      <vt:lpstr>Primary Afferent Nerves:  A-β Nociceptor:  </vt:lpstr>
      <vt:lpstr>Primary Afferent Nerves:  A-δ Nociceptor:  </vt:lpstr>
      <vt:lpstr>Primary Afferent Nerves:  C Nociceptor:  </vt:lpstr>
      <vt:lpstr>Primary Afferent Nerves:  C Nociceptor:  </vt:lpstr>
      <vt:lpstr>PowerPoint Presentation</vt:lpstr>
      <vt:lpstr>Dorsal Horn</vt:lpstr>
      <vt:lpstr>Rexed Laminae</vt:lpstr>
      <vt:lpstr>PowerPoint Presentation</vt:lpstr>
      <vt:lpstr>Somatosensory Cortex</vt:lpstr>
      <vt:lpstr>Ascending Pathways </vt:lpstr>
      <vt:lpstr>4 Phases of Nociceptive Pain</vt:lpstr>
      <vt:lpstr>Limbic System</vt:lpstr>
      <vt:lpstr>4 Phases of Nociceptive Pain</vt:lpstr>
      <vt:lpstr>Endogenous Mechanism of Pain Modulation</vt:lpstr>
      <vt:lpstr>Descending Inhibitory Nerve System</vt:lpstr>
      <vt:lpstr>Endogenous Opioid System</vt:lpstr>
      <vt:lpstr>Peripheral Modulators of Nociception</vt:lpstr>
      <vt:lpstr>Gate Theory of Pain</vt:lpstr>
      <vt:lpstr>PowerPoint Presentation</vt:lpstr>
      <vt:lpstr>PowerPoint Presentation</vt:lpstr>
      <vt:lpstr>Summary</vt:lpstr>
      <vt:lpstr>PowerPoint Presentation</vt:lpstr>
      <vt:lpstr>PowerPoint Presentation</vt:lpstr>
      <vt:lpstr>References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mariana pardo</cp:lastModifiedBy>
  <cp:revision>185</cp:revision>
  <dcterms:created xsi:type="dcterms:W3CDTF">2015-08-11T00:42:28Z</dcterms:created>
  <dcterms:modified xsi:type="dcterms:W3CDTF">2016-06-08T18:24:53Z</dcterms:modified>
</cp:coreProperties>
</file>